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71" r:id="rId7"/>
    <p:sldId id="277" r:id="rId8"/>
    <p:sldId id="278" r:id="rId9"/>
    <p:sldId id="279" r:id="rId10"/>
    <p:sldId id="280" r:id="rId11"/>
    <p:sldId id="281" r:id="rId12"/>
    <p:sldId id="282" r:id="rId13"/>
    <p:sldId id="283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12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C433-5DBC-4D39-B4AB-B8FDE4FC4979}" type="datetimeFigureOut">
              <a:rPr lang="fr-FR" smtClean="0"/>
              <a:pPr/>
              <a:t>08/05/2024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F2A4-7028-4827-BF02-7CE0C53E4F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C433-5DBC-4D39-B4AB-B8FDE4FC4979}" type="datetimeFigureOut">
              <a:rPr lang="fr-FR" smtClean="0"/>
              <a:pPr/>
              <a:t>08/05/2024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F2A4-7028-4827-BF02-7CE0C53E4F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C433-5DBC-4D39-B4AB-B8FDE4FC4979}" type="datetimeFigureOut">
              <a:rPr lang="fr-FR" smtClean="0"/>
              <a:pPr/>
              <a:t>08/05/2024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F2A4-7028-4827-BF02-7CE0C53E4F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C433-5DBC-4D39-B4AB-B8FDE4FC4979}" type="datetimeFigureOut">
              <a:rPr lang="fr-FR" smtClean="0"/>
              <a:pPr/>
              <a:t>08/05/2024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F2A4-7028-4827-BF02-7CE0C53E4F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C433-5DBC-4D39-B4AB-B8FDE4FC4979}" type="datetimeFigureOut">
              <a:rPr lang="fr-FR" smtClean="0"/>
              <a:pPr/>
              <a:t>08/05/2024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F2A4-7028-4827-BF02-7CE0C53E4F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C433-5DBC-4D39-B4AB-B8FDE4FC4979}" type="datetimeFigureOut">
              <a:rPr lang="fr-FR" smtClean="0"/>
              <a:pPr/>
              <a:t>08/05/2024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F2A4-7028-4827-BF02-7CE0C53E4F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C433-5DBC-4D39-B4AB-B8FDE4FC4979}" type="datetimeFigureOut">
              <a:rPr lang="fr-FR" smtClean="0"/>
              <a:pPr/>
              <a:t>08/05/2024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F2A4-7028-4827-BF02-7CE0C53E4F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C433-5DBC-4D39-B4AB-B8FDE4FC4979}" type="datetimeFigureOut">
              <a:rPr lang="fr-FR" smtClean="0"/>
              <a:pPr/>
              <a:t>08/05/2024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F2A4-7028-4827-BF02-7CE0C53E4F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C433-5DBC-4D39-B4AB-B8FDE4FC4979}" type="datetimeFigureOut">
              <a:rPr lang="fr-FR" smtClean="0"/>
              <a:pPr/>
              <a:t>08/05/2024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F2A4-7028-4827-BF02-7CE0C53E4F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C433-5DBC-4D39-B4AB-B8FDE4FC4979}" type="datetimeFigureOut">
              <a:rPr lang="fr-FR" smtClean="0"/>
              <a:pPr/>
              <a:t>08/05/2024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F2A4-7028-4827-BF02-7CE0C53E4F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C433-5DBC-4D39-B4AB-B8FDE4FC4979}" type="datetimeFigureOut">
              <a:rPr lang="fr-FR" smtClean="0"/>
              <a:pPr/>
              <a:t>08/05/2024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CF2A4-7028-4827-BF02-7CE0C53E4F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6C433-5DBC-4D39-B4AB-B8FDE4FC4979}" type="datetimeFigureOut">
              <a:rPr lang="fr-FR" smtClean="0"/>
              <a:pPr/>
              <a:t>08/05/2024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CF2A4-7028-4827-BF02-7CE0C53E4F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3171847"/>
          </a:xfrm>
        </p:spPr>
        <p:txBody>
          <a:bodyPr>
            <a:normAutofit/>
          </a:bodyPr>
          <a:lstStyle/>
          <a:p>
            <a:r>
              <a:rPr lang="fr-FR" sz="4900" b="1" dirty="0">
                <a:solidFill>
                  <a:srgbClr val="FF0000"/>
                </a:solidFill>
              </a:rPr>
              <a:t>Chapitre III : Microbiologie impliquée dans l’intoxication alimentaire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rgbClr val="FF0000"/>
                </a:solidFill>
              </a:rPr>
              <a:t>Escherichia coli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77500" lnSpcReduction="20000"/>
          </a:bodyPr>
          <a:lstStyle/>
          <a:p>
            <a:r>
              <a:rPr lang="fr-FR" i="1" dirty="0" smtClean="0"/>
              <a:t>E</a:t>
            </a:r>
            <a:r>
              <a:rPr lang="fr-FR" i="1" dirty="0"/>
              <a:t>. coli </a:t>
            </a:r>
            <a:r>
              <a:rPr lang="fr-FR" dirty="0"/>
              <a:t>vit dans les intestins de l’Homme et des animaux à sang chaud. </a:t>
            </a:r>
            <a:endParaRPr lang="fr-FR" dirty="0" smtClean="0"/>
          </a:p>
          <a:p>
            <a:r>
              <a:rPr lang="fr-FR" dirty="0" smtClean="0"/>
              <a:t>La </a:t>
            </a:r>
            <a:r>
              <a:rPr lang="fr-FR" dirty="0"/>
              <a:t>souche </a:t>
            </a:r>
            <a:r>
              <a:rPr lang="fr-FR" i="1" dirty="0" smtClean="0"/>
              <a:t>E. coli </a:t>
            </a:r>
            <a:r>
              <a:rPr lang="fr-FR" dirty="0"/>
              <a:t>O157 : H7 peut provoquer de graves maladies transmises par les aliments. </a:t>
            </a:r>
            <a:endParaRPr lang="fr-FR" dirty="0" smtClean="0"/>
          </a:p>
          <a:p>
            <a:r>
              <a:rPr lang="fr-FR" dirty="0" smtClean="0"/>
              <a:t>Les bovins </a:t>
            </a:r>
            <a:r>
              <a:rPr lang="fr-FR" dirty="0"/>
              <a:t>sont le principal réservoir de cet agent pathogène. </a:t>
            </a:r>
            <a:r>
              <a:rPr lang="fr-FR" i="1" dirty="0"/>
              <a:t>E. coli </a:t>
            </a:r>
            <a:r>
              <a:rPr lang="fr-FR" dirty="0"/>
              <a:t>est rencontré dans </a:t>
            </a:r>
            <a:r>
              <a:rPr lang="fr-FR" dirty="0" smtClean="0"/>
              <a:t>les volailles </a:t>
            </a:r>
            <a:r>
              <a:rPr lang="fr-FR" dirty="0"/>
              <a:t>insuffisamment cuites, dans l’eau non chlorée et dans le jus de pomme </a:t>
            </a:r>
            <a:r>
              <a:rPr lang="fr-FR" dirty="0" smtClean="0"/>
              <a:t>non pasteurisé</a:t>
            </a:r>
            <a:r>
              <a:rPr lang="fr-FR" dirty="0"/>
              <a:t>. </a:t>
            </a:r>
            <a:endParaRPr lang="fr-FR" dirty="0" smtClean="0"/>
          </a:p>
          <a:p>
            <a:r>
              <a:rPr lang="fr-FR" i="1" dirty="0" smtClean="0"/>
              <a:t>E</a:t>
            </a:r>
            <a:r>
              <a:rPr lang="fr-FR" i="1" dirty="0"/>
              <a:t>. coli </a:t>
            </a:r>
            <a:r>
              <a:rPr lang="fr-FR" dirty="0"/>
              <a:t>produit des toxines, appelés </a:t>
            </a:r>
            <a:r>
              <a:rPr lang="fr-FR" dirty="0" err="1"/>
              <a:t>verotoxines</a:t>
            </a:r>
            <a:r>
              <a:rPr lang="fr-FR" dirty="0"/>
              <a:t>, ou toxines de type Shiga.</a:t>
            </a:r>
          </a:p>
          <a:p>
            <a:r>
              <a:rPr lang="fr-FR" dirty="0"/>
              <a:t>Les symptômes se développent en trois à cinq jours après ingestion des </a:t>
            </a:r>
            <a:r>
              <a:rPr lang="fr-FR" dirty="0" smtClean="0"/>
              <a:t>aliments contaminés </a:t>
            </a:r>
            <a:r>
              <a:rPr lang="fr-FR" dirty="0"/>
              <a:t>: fièvre, nausées, vomissements. Les complications ont souvent lieu </a:t>
            </a:r>
            <a:r>
              <a:rPr lang="fr-FR" dirty="0" smtClean="0"/>
              <a:t>chez les </a:t>
            </a:r>
            <a:r>
              <a:rPr lang="fr-FR" dirty="0"/>
              <a:t>plus jeunes, les personnes âgées et les individus ayant un système </a:t>
            </a:r>
            <a:r>
              <a:rPr lang="fr-FR" dirty="0" smtClean="0"/>
              <a:t>immunitaire affaibli</a:t>
            </a:r>
            <a:r>
              <a:rPr lang="fr-FR" dirty="0"/>
              <a:t>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b="1" i="1" dirty="0" smtClean="0">
                <a:solidFill>
                  <a:srgbClr val="FF0000"/>
                </a:solidFill>
              </a:rPr>
              <a:t>Listeria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est </a:t>
            </a:r>
            <a:r>
              <a:rPr lang="fr-FR" dirty="0"/>
              <a:t>rencontrée partout dans l’environnement. </a:t>
            </a:r>
            <a:endParaRPr lang="fr-FR" dirty="0" smtClean="0"/>
          </a:p>
          <a:p>
            <a:r>
              <a:rPr lang="fr-FR" dirty="0" smtClean="0"/>
              <a:t>Les </a:t>
            </a:r>
            <a:r>
              <a:rPr lang="fr-FR" dirty="0"/>
              <a:t>aliments le plus </a:t>
            </a:r>
            <a:r>
              <a:rPr lang="fr-FR" dirty="0" smtClean="0"/>
              <a:t>souvent contaminés </a:t>
            </a:r>
            <a:r>
              <a:rPr lang="fr-FR" dirty="0"/>
              <a:t>sont le lait non pasteurisé, les fromages, volailles, viande, </a:t>
            </a:r>
            <a:r>
              <a:rPr lang="fr-FR" dirty="0" smtClean="0"/>
              <a:t>charcuterie, crudités</a:t>
            </a:r>
            <a:r>
              <a:rPr lang="fr-FR" dirty="0"/>
              <a:t>, poissons ou fruits de mer. </a:t>
            </a:r>
            <a:endParaRPr lang="fr-FR" dirty="0" smtClean="0"/>
          </a:p>
          <a:p>
            <a:r>
              <a:rPr lang="fr-FR" dirty="0" smtClean="0"/>
              <a:t>Des </a:t>
            </a:r>
            <a:r>
              <a:rPr lang="fr-FR" dirty="0"/>
              <a:t>symptômes gastro-intestinaux </a:t>
            </a:r>
            <a:r>
              <a:rPr lang="fr-FR" dirty="0" smtClean="0"/>
              <a:t>peuvent apparaître </a:t>
            </a:r>
            <a:r>
              <a:rPr lang="fr-FR" dirty="0"/>
              <a:t>comme des diarrhées, des vomissements. </a:t>
            </a:r>
            <a:endParaRPr lang="fr-FR" dirty="0" smtClean="0"/>
          </a:p>
          <a:p>
            <a:r>
              <a:rPr lang="fr-FR" dirty="0" smtClean="0"/>
              <a:t>La </a:t>
            </a:r>
            <a:r>
              <a:rPr lang="fr-FR" dirty="0"/>
              <a:t>bactérie </a:t>
            </a:r>
            <a:r>
              <a:rPr lang="fr-FR" i="1" dirty="0"/>
              <a:t>Listeria </a:t>
            </a:r>
            <a:r>
              <a:rPr lang="fr-FR" dirty="0"/>
              <a:t>a </a:t>
            </a:r>
            <a:r>
              <a:rPr lang="fr-FR" dirty="0" smtClean="0"/>
              <a:t>une prédilection </a:t>
            </a:r>
            <a:r>
              <a:rPr lang="fr-FR" dirty="0"/>
              <a:t>particulière pour le système nerveux et le placenta (septicémies </a:t>
            </a:r>
            <a:r>
              <a:rPr lang="fr-FR" dirty="0" smtClean="0"/>
              <a:t>ou atteintes </a:t>
            </a:r>
            <a:r>
              <a:rPr lang="fr-FR" dirty="0"/>
              <a:t>cérébrales sévères notamment chez les nouveau-nées, les vieillards, </a:t>
            </a:r>
            <a:r>
              <a:rPr lang="fr-FR" dirty="0" smtClean="0"/>
              <a:t>les femmes </a:t>
            </a:r>
            <a:r>
              <a:rPr lang="fr-FR" dirty="0"/>
              <a:t>enceintes et les sujets immunodéprimés).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1" dirty="0" smtClean="0">
                <a:solidFill>
                  <a:srgbClr val="FF0000"/>
                </a:solidFill>
              </a:rPr>
              <a:t>Salmonella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Les </a:t>
            </a:r>
            <a:r>
              <a:rPr lang="fr-FR" dirty="0"/>
              <a:t>salmonelles sont des entérobactéries qui sont responsables, chez l’Homme, </a:t>
            </a:r>
            <a:r>
              <a:rPr lang="fr-FR" dirty="0" smtClean="0"/>
              <a:t>de deux </a:t>
            </a:r>
            <a:r>
              <a:rPr lang="fr-FR" dirty="0"/>
              <a:t>grandes catégories d’infections que sont la </a:t>
            </a:r>
            <a:r>
              <a:rPr lang="fr-FR" dirty="0">
                <a:solidFill>
                  <a:srgbClr val="FF0000"/>
                </a:solidFill>
              </a:rPr>
              <a:t>gastro-entérite d’origine </a:t>
            </a:r>
            <a:r>
              <a:rPr lang="fr-FR" dirty="0" smtClean="0">
                <a:solidFill>
                  <a:srgbClr val="FF0000"/>
                </a:solidFill>
              </a:rPr>
              <a:t>alimentaire </a:t>
            </a:r>
            <a:r>
              <a:rPr lang="fr-FR" dirty="0" smtClean="0"/>
              <a:t>et </a:t>
            </a:r>
            <a:r>
              <a:rPr lang="fr-FR" dirty="0"/>
              <a:t>la </a:t>
            </a:r>
            <a:r>
              <a:rPr lang="fr-FR" dirty="0">
                <a:solidFill>
                  <a:srgbClr val="FF0000"/>
                </a:solidFill>
              </a:rPr>
              <a:t>fièvre typhoïde</a:t>
            </a:r>
            <a:r>
              <a:rPr lang="fr-FR" dirty="0"/>
              <a:t>. </a:t>
            </a:r>
            <a:endParaRPr lang="fr-FR" dirty="0" smtClean="0"/>
          </a:p>
          <a:p>
            <a:r>
              <a:rPr lang="fr-FR" dirty="0" smtClean="0"/>
              <a:t>La </a:t>
            </a:r>
            <a:r>
              <a:rPr lang="fr-FR" dirty="0"/>
              <a:t>viande de volaille crue est l’aliment le plus </a:t>
            </a:r>
            <a:r>
              <a:rPr lang="fr-FR" dirty="0" smtClean="0"/>
              <a:t>fréquemment contaminé </a:t>
            </a:r>
            <a:r>
              <a:rPr lang="fr-FR" dirty="0"/>
              <a:t>par </a:t>
            </a:r>
            <a:r>
              <a:rPr lang="fr-FR" i="1" dirty="0"/>
              <a:t>Salmonella</a:t>
            </a:r>
            <a:r>
              <a:rPr lang="fr-FR" dirty="0"/>
              <a:t>. Parmi les autres aliments susceptibles de contenir </a:t>
            </a:r>
            <a:r>
              <a:rPr lang="fr-FR" dirty="0" smtClean="0"/>
              <a:t>ces bactéries</a:t>
            </a:r>
            <a:r>
              <a:rPr lang="fr-FR" dirty="0"/>
              <a:t>, citons les viandes crues ou insuffisamment cuites, le lait non pasteurisé </a:t>
            </a:r>
            <a:r>
              <a:rPr lang="fr-FR" dirty="0" smtClean="0"/>
              <a:t>et les </a:t>
            </a:r>
            <a:r>
              <a:rPr lang="fr-FR" dirty="0" err="1"/>
              <a:t>oeufs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/>
              <a:t>Les fruits et les légumes peuvent aussi contenir ces bactéries si le sol, </a:t>
            </a:r>
            <a:r>
              <a:rPr lang="fr-FR" dirty="0" smtClean="0"/>
              <a:t>dans lequel </a:t>
            </a:r>
            <a:r>
              <a:rPr lang="fr-FR" dirty="0"/>
              <a:t>ils ont été cultivés, a été contaminé par des déchets animaux. </a:t>
            </a:r>
            <a:endParaRPr lang="fr-FR" dirty="0" smtClean="0"/>
          </a:p>
          <a:p>
            <a:r>
              <a:rPr lang="fr-FR" dirty="0" smtClean="0"/>
              <a:t>Les </a:t>
            </a:r>
            <a:r>
              <a:rPr lang="fr-FR" dirty="0"/>
              <a:t>symptômes </a:t>
            </a:r>
            <a:r>
              <a:rPr lang="fr-FR" dirty="0" smtClean="0"/>
              <a:t>de la </a:t>
            </a:r>
            <a:r>
              <a:rPr lang="fr-FR" dirty="0"/>
              <a:t>salmonellose sont les migraines, diarrhées, douleurs abdominales, nausées, </a:t>
            </a:r>
            <a:r>
              <a:rPr lang="fr-FR" dirty="0" smtClean="0"/>
              <a:t>frissons, fièvre </a:t>
            </a:r>
            <a:r>
              <a:rPr lang="fr-FR" dirty="0"/>
              <a:t>et vomissement.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br>
              <a:rPr lang="fr-FR" dirty="0" smtClean="0"/>
            </a:br>
            <a:r>
              <a:rPr lang="fr-FR" sz="4000" b="1" dirty="0" smtClean="0">
                <a:solidFill>
                  <a:srgbClr val="FF0000"/>
                </a:solidFill>
              </a:rPr>
              <a:t>Les staphylocoques (</a:t>
            </a:r>
            <a:r>
              <a:rPr lang="fr-FR" sz="4000" b="1" i="1" dirty="0" err="1" smtClean="0">
                <a:solidFill>
                  <a:srgbClr val="FF0000"/>
                </a:solidFill>
              </a:rPr>
              <a:t>Staphylococcus</a:t>
            </a:r>
            <a:r>
              <a:rPr lang="fr-FR" sz="4000" b="1" i="1" dirty="0" smtClean="0">
                <a:solidFill>
                  <a:srgbClr val="FF0000"/>
                </a:solidFill>
              </a:rPr>
              <a:t> aureus</a:t>
            </a:r>
            <a:r>
              <a:rPr lang="fr-FR" sz="4000" b="1" dirty="0" smtClean="0">
                <a:solidFill>
                  <a:srgbClr val="FF0000"/>
                </a:solidFill>
              </a:rPr>
              <a:t>)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Elles </a:t>
            </a:r>
            <a:r>
              <a:rPr lang="fr-FR" dirty="0"/>
              <a:t>sont responsables d’intoxication alimentaire en produisant des </a:t>
            </a:r>
            <a:r>
              <a:rPr lang="fr-FR" dirty="0" err="1"/>
              <a:t>entérotoxines</a:t>
            </a:r>
            <a:r>
              <a:rPr lang="fr-FR" dirty="0"/>
              <a:t> </a:t>
            </a:r>
            <a:r>
              <a:rPr lang="fr-FR" dirty="0" smtClean="0"/>
              <a:t>à l’origine </a:t>
            </a:r>
            <a:r>
              <a:rPr lang="fr-FR" dirty="0"/>
              <a:t>des différents symptômes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/>
              <a:t>Les aliments généralement concernés sont </a:t>
            </a:r>
            <a:r>
              <a:rPr lang="fr-FR" dirty="0" smtClean="0"/>
              <a:t>les pâtisseries</a:t>
            </a:r>
            <a:r>
              <a:rPr lang="fr-FR" dirty="0"/>
              <a:t>, crème pâtissière, mayonnaise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/>
              <a:t>Les symptômes sont les </a:t>
            </a:r>
            <a:r>
              <a:rPr lang="fr-FR" dirty="0" smtClean="0"/>
              <a:t>crampes abdominales</a:t>
            </a:r>
            <a:r>
              <a:rPr lang="fr-FR" dirty="0"/>
              <a:t>, vomissements et diarrhées.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Conséquence de propagation et de prolifération des germes pathogènes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401080" cy="5572164"/>
          </a:xfrm>
        </p:spPr>
        <p:txBody>
          <a:bodyPr>
            <a:normAutofit/>
          </a:bodyPr>
          <a:lstStyle/>
          <a:p>
            <a:pPr>
              <a:buNone/>
            </a:pPr>
            <a:endParaRPr lang="fr-FR" b="1" dirty="0" smtClean="0"/>
          </a:p>
          <a:p>
            <a:pPr>
              <a:buNone/>
            </a:pPr>
            <a:endParaRPr lang="fr-FR" b="1" dirty="0"/>
          </a:p>
          <a:p>
            <a:pPr>
              <a:buNone/>
            </a:pPr>
            <a:r>
              <a:rPr lang="fr-FR" sz="4000" b="1" dirty="0" smtClean="0">
                <a:solidFill>
                  <a:srgbClr val="00B050"/>
                </a:solidFill>
              </a:rPr>
              <a:t>1. Maladies </a:t>
            </a:r>
            <a:r>
              <a:rPr lang="fr-FR" sz="4000" b="1" dirty="0">
                <a:solidFill>
                  <a:srgbClr val="00B050"/>
                </a:solidFill>
              </a:rPr>
              <a:t>infectieuses à transmission hydrique</a:t>
            </a:r>
          </a:p>
          <a:p>
            <a:endParaRPr lang="fr-FR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Conséquence de propagation et de prolifération des germes pathogènes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>
                <a:solidFill>
                  <a:srgbClr val="00B050"/>
                </a:solidFill>
              </a:rPr>
              <a:t>2. Infections nosocomiales</a:t>
            </a:r>
            <a:endParaRPr lang="fr-FR" dirty="0">
              <a:solidFill>
                <a:srgbClr val="00B05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2.1.Modes de transmission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smtClean="0">
                <a:solidFill>
                  <a:srgbClr val="0070C0"/>
                </a:solidFill>
              </a:rPr>
              <a:t>a</a:t>
            </a:r>
            <a:r>
              <a:rPr lang="fr-FR" b="1" dirty="0">
                <a:solidFill>
                  <a:srgbClr val="0070C0"/>
                </a:solidFill>
              </a:rPr>
              <a:t>) Auto-infection</a:t>
            </a:r>
            <a:endParaRPr lang="fr-FR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b="1" dirty="0" smtClean="0">
                <a:solidFill>
                  <a:srgbClr val="0070C0"/>
                </a:solidFill>
              </a:rPr>
              <a:t>b) Hétéro </a:t>
            </a:r>
            <a:r>
              <a:rPr lang="fr-FR" b="1" dirty="0" smtClean="0">
                <a:solidFill>
                  <a:srgbClr val="0070C0"/>
                </a:solidFill>
              </a:rPr>
              <a:t>infection</a:t>
            </a:r>
          </a:p>
          <a:p>
            <a:pPr>
              <a:buNone/>
            </a:pPr>
            <a:r>
              <a:rPr lang="fr-FR" b="1" dirty="0" smtClean="0">
                <a:solidFill>
                  <a:srgbClr val="0070C0"/>
                </a:solidFill>
              </a:rPr>
              <a:t>c) Xéno-infection</a:t>
            </a:r>
            <a:endParaRPr lang="fr-FR" dirty="0" smtClean="0">
              <a:solidFill>
                <a:srgbClr val="0070C0"/>
              </a:solidFill>
            </a:endParaRPr>
          </a:p>
          <a:p>
            <a:endParaRPr lang="fr-FR" dirty="0" smtClean="0">
              <a:solidFill>
                <a:srgbClr val="0070C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 smtClean="0">
                <a:solidFill>
                  <a:srgbClr val="00B050"/>
                </a:solidFill>
              </a:rPr>
              <a:t>2.3. Principaux germes responsables d’infection nosocomiale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Il </a:t>
            </a:r>
            <a:r>
              <a:rPr lang="fr-FR" dirty="0"/>
              <a:t>existe une grande variété de germes pathogènes responsables </a:t>
            </a:r>
            <a:r>
              <a:rPr lang="fr-FR" dirty="0" smtClean="0"/>
              <a:t>d’infection nosocomiale</a:t>
            </a:r>
            <a:r>
              <a:rPr lang="fr-FR" dirty="0"/>
              <a:t>. </a:t>
            </a:r>
            <a:endParaRPr lang="fr-FR" dirty="0" smtClean="0"/>
          </a:p>
          <a:p>
            <a:r>
              <a:rPr lang="fr-FR" dirty="0" smtClean="0"/>
              <a:t>En </a:t>
            </a:r>
            <a:r>
              <a:rPr lang="fr-FR" dirty="0"/>
              <a:t>occurrence les bactéries à Gram négatif dont le principal réservoir est le </a:t>
            </a:r>
            <a:r>
              <a:rPr lang="fr-FR" dirty="0" smtClean="0"/>
              <a:t>tube digestif </a:t>
            </a:r>
            <a:r>
              <a:rPr lang="fr-FR" dirty="0"/>
              <a:t>de l'Homme et les bactéries à Gram positif qui sont responsables de la majeure </a:t>
            </a:r>
            <a:r>
              <a:rPr lang="fr-FR" dirty="0" smtClean="0"/>
              <a:t>partie des </a:t>
            </a:r>
            <a:r>
              <a:rPr lang="fr-FR" dirty="0"/>
              <a:t>infections liées aux cathéters, des infections de plaies et en partie des pneumonies. </a:t>
            </a:r>
            <a:endParaRPr lang="fr-FR" dirty="0" smtClean="0"/>
          </a:p>
          <a:p>
            <a:r>
              <a:rPr lang="fr-FR" dirty="0" smtClean="0"/>
              <a:t>Les champignons </a:t>
            </a:r>
            <a:r>
              <a:rPr lang="fr-FR" dirty="0"/>
              <a:t>représentent une faible partie des infections nosocomiales mais sont de plus </a:t>
            </a:r>
            <a:r>
              <a:rPr lang="fr-FR" dirty="0" smtClean="0"/>
              <a:t>en plus </a:t>
            </a:r>
            <a:r>
              <a:rPr lang="fr-FR" dirty="0"/>
              <a:t>fréquentes. </a:t>
            </a:r>
            <a:endParaRPr lang="fr-FR" dirty="0" smtClean="0"/>
          </a:p>
          <a:p>
            <a:r>
              <a:rPr lang="fr-FR" dirty="0" smtClean="0"/>
              <a:t>Les </a:t>
            </a:r>
            <a:r>
              <a:rPr lang="fr-FR" dirty="0"/>
              <a:t>virus représentent environ 5% des infections nosocomiales et </a:t>
            </a:r>
            <a:r>
              <a:rPr lang="fr-FR" dirty="0" smtClean="0"/>
              <a:t>l'Homme est </a:t>
            </a:r>
            <a:r>
              <a:rPr lang="fr-FR" dirty="0"/>
              <a:t>l'unique réservoir en milieu hospitalier. </a:t>
            </a:r>
            <a:endParaRPr lang="fr-FR" dirty="0" smtClean="0"/>
          </a:p>
          <a:p>
            <a:r>
              <a:rPr lang="fr-FR" dirty="0" smtClean="0"/>
              <a:t>Les </a:t>
            </a:r>
            <a:r>
              <a:rPr lang="fr-FR" dirty="0"/>
              <a:t>principaux virus responsables </a:t>
            </a:r>
            <a:r>
              <a:rPr lang="fr-FR" dirty="0" smtClean="0"/>
              <a:t>d'infections nosocomiales </a:t>
            </a:r>
            <a:r>
              <a:rPr lang="fr-FR" dirty="0"/>
              <a:t>sont les virus de l'hépatite B et C, de HIV, de la varicelle et virus de la grippe.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3-Altération des aliments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Les </a:t>
            </a:r>
            <a:r>
              <a:rPr lang="fr-FR" dirty="0"/>
              <a:t>produits frais alimentaires ne se conservent pas longtemps et se </a:t>
            </a:r>
            <a:r>
              <a:rPr lang="fr-FR" dirty="0" smtClean="0"/>
              <a:t>dégradent naturellement </a:t>
            </a:r>
            <a:r>
              <a:rPr lang="fr-FR" dirty="0"/>
              <a:t>avec le temps. </a:t>
            </a:r>
            <a:endParaRPr lang="fr-FR" dirty="0" smtClean="0"/>
          </a:p>
          <a:p>
            <a:r>
              <a:rPr lang="fr-FR" dirty="0" smtClean="0"/>
              <a:t>Cependant</a:t>
            </a:r>
            <a:r>
              <a:rPr lang="fr-FR" dirty="0"/>
              <a:t>, ils peuvent être contaminés s'ils ne sont pas </a:t>
            </a:r>
            <a:r>
              <a:rPr lang="fr-FR" dirty="0" smtClean="0"/>
              <a:t>traités, conservés </a:t>
            </a:r>
            <a:r>
              <a:rPr lang="fr-FR" dirty="0"/>
              <a:t>ou transportés correctement. </a:t>
            </a:r>
            <a:endParaRPr lang="fr-FR" dirty="0" smtClean="0"/>
          </a:p>
          <a:p>
            <a:r>
              <a:rPr lang="fr-FR" dirty="0" smtClean="0"/>
              <a:t>Une </a:t>
            </a:r>
            <a:r>
              <a:rPr lang="fr-FR" dirty="0"/>
              <a:t>bonne connaissance des risques de </a:t>
            </a:r>
            <a:r>
              <a:rPr lang="fr-FR" dirty="0" smtClean="0"/>
              <a:t>contamination et </a:t>
            </a:r>
            <a:r>
              <a:rPr lang="fr-FR" dirty="0"/>
              <a:t>le respect de bonnes conditions de préparation et de conservation permettent d'empêcher </a:t>
            </a:r>
            <a:r>
              <a:rPr lang="fr-FR" dirty="0" smtClean="0"/>
              <a:t>le développement </a:t>
            </a:r>
            <a:r>
              <a:rPr lang="fr-FR" dirty="0"/>
              <a:t>de micro-organismes indésirables.</a:t>
            </a:r>
          </a:p>
          <a:p>
            <a:r>
              <a:rPr lang="fr-FR" dirty="0"/>
              <a:t>Il existe quatre types d’altération :</a:t>
            </a:r>
          </a:p>
          <a:p>
            <a:pPr>
              <a:buNone/>
            </a:pPr>
            <a:r>
              <a:rPr lang="fr-FR" b="1" dirty="0" smtClean="0"/>
              <a:t>Physique </a:t>
            </a:r>
            <a:r>
              <a:rPr lang="fr-FR" dirty="0"/>
              <a:t>: chocs, blessures, chaleur, humidité, sécheresse</a:t>
            </a:r>
          </a:p>
          <a:p>
            <a:pPr>
              <a:buNone/>
            </a:pPr>
            <a:r>
              <a:rPr lang="fr-FR" b="1" dirty="0" smtClean="0"/>
              <a:t>Chimique </a:t>
            </a:r>
            <a:r>
              <a:rPr lang="fr-FR" dirty="0"/>
              <a:t>: hydrolyse, oxydation, brunissement non enzymatique</a:t>
            </a:r>
          </a:p>
          <a:p>
            <a:pPr>
              <a:buNone/>
            </a:pPr>
            <a:r>
              <a:rPr lang="fr-FR" b="1" dirty="0" smtClean="0"/>
              <a:t>Biochimique </a:t>
            </a:r>
            <a:r>
              <a:rPr lang="fr-FR" b="1" dirty="0"/>
              <a:t>: </a:t>
            </a:r>
            <a:r>
              <a:rPr lang="fr-FR" dirty="0"/>
              <a:t>par des enzymes</a:t>
            </a:r>
          </a:p>
          <a:p>
            <a:pPr>
              <a:buNone/>
            </a:pPr>
            <a:r>
              <a:rPr lang="fr-FR" b="1" dirty="0" smtClean="0"/>
              <a:t>Microbiologique </a:t>
            </a:r>
            <a:r>
              <a:rPr lang="fr-FR" b="1" dirty="0"/>
              <a:t>: </a:t>
            </a:r>
            <a:r>
              <a:rPr lang="fr-FR" dirty="0"/>
              <a:t>l’altération des aliments par des micro-organismes.</a:t>
            </a:r>
          </a:p>
          <a:p>
            <a:r>
              <a:rPr lang="fr-FR" dirty="0"/>
              <a:t>Trois principaux micro-organismes </a:t>
            </a:r>
            <a:r>
              <a:rPr lang="fr-FR" dirty="0" smtClean="0"/>
              <a:t>: </a:t>
            </a:r>
            <a:r>
              <a:rPr lang="fr-FR" dirty="0"/>
              <a:t>bactéries, moisissures et levures </a:t>
            </a:r>
            <a:r>
              <a:rPr lang="fr-FR" dirty="0" smtClean="0"/>
              <a:t>peuvent être </a:t>
            </a:r>
            <a:r>
              <a:rPr lang="fr-FR" dirty="0"/>
              <a:t>responsables de l’altération des aliments.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err="1" smtClean="0">
                <a:solidFill>
                  <a:srgbClr val="FF0000"/>
                </a:solidFill>
              </a:rPr>
              <a:t>Clostridium</a:t>
            </a:r>
            <a:r>
              <a:rPr lang="fr-FR" b="1" i="1" dirty="0" smtClean="0">
                <a:solidFill>
                  <a:srgbClr val="FF0000"/>
                </a:solidFill>
              </a:rPr>
              <a:t> </a:t>
            </a:r>
            <a:r>
              <a:rPr lang="fr-FR" b="1" i="1" dirty="0" err="1" smtClean="0">
                <a:solidFill>
                  <a:srgbClr val="FF0000"/>
                </a:solidFill>
              </a:rPr>
              <a:t>botulinum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cet </a:t>
            </a:r>
            <a:r>
              <a:rPr lang="fr-FR" dirty="0"/>
              <a:t>agent bactérien, très résistant à la chaleur, est responsable </a:t>
            </a:r>
            <a:r>
              <a:rPr lang="fr-FR" dirty="0" smtClean="0"/>
              <a:t>du botulisme </a:t>
            </a:r>
            <a:r>
              <a:rPr lang="fr-FR" dirty="0"/>
              <a:t>alimentaire ainsi que du botulisme du nouveau-né. en effet, les </a:t>
            </a:r>
            <a:r>
              <a:rPr lang="fr-FR" dirty="0" smtClean="0"/>
              <a:t>toxines botuliniques </a:t>
            </a:r>
            <a:r>
              <a:rPr lang="fr-FR" dirty="0"/>
              <a:t>produites par les bactéries qui sont responsables de cette grave </a:t>
            </a:r>
            <a:r>
              <a:rPr lang="fr-FR" dirty="0" smtClean="0"/>
              <a:t>intoxication alimentaire</a:t>
            </a:r>
            <a:r>
              <a:rPr lang="fr-FR" dirty="0"/>
              <a:t>. </a:t>
            </a:r>
            <a:endParaRPr lang="fr-FR" dirty="0" smtClean="0"/>
          </a:p>
          <a:p>
            <a:r>
              <a:rPr lang="fr-FR" dirty="0" smtClean="0"/>
              <a:t>On </a:t>
            </a:r>
            <a:r>
              <a:rPr lang="fr-FR" dirty="0"/>
              <a:t>trouve ce genre de bactéries dans les conserves en particulier </a:t>
            </a:r>
            <a:r>
              <a:rPr lang="fr-FR" dirty="0" smtClean="0"/>
              <a:t>les conserves </a:t>
            </a:r>
            <a:r>
              <a:rPr lang="fr-FR" dirty="0"/>
              <a:t>faites « maison » où les températures de stérilisation sont souvent insuffisantes.</a:t>
            </a:r>
          </a:p>
          <a:p>
            <a:r>
              <a:rPr lang="fr-FR" dirty="0"/>
              <a:t>Mais ces toxi-infections peuvent aussi survenir à la suite de l’ingestion de viande crue </a:t>
            </a:r>
            <a:r>
              <a:rPr lang="fr-FR" dirty="0" smtClean="0"/>
              <a:t>ou étuvée </a:t>
            </a:r>
            <a:r>
              <a:rPr lang="fr-FR" dirty="0"/>
              <a:t>de mammifères marins contaminés</a:t>
            </a:r>
            <a:r>
              <a:rPr lang="fr-FR" dirty="0" smtClean="0"/>
              <a:t>.</a:t>
            </a:r>
          </a:p>
          <a:p>
            <a:r>
              <a:rPr lang="fr-FR" dirty="0" smtClean="0"/>
              <a:t>Les </a:t>
            </a:r>
            <a:r>
              <a:rPr lang="fr-FR" dirty="0"/>
              <a:t>toxines botuliniques causent une </a:t>
            </a:r>
            <a:r>
              <a:rPr lang="fr-FR" dirty="0" smtClean="0"/>
              <a:t>faiblesse générale</a:t>
            </a:r>
            <a:r>
              <a:rPr lang="fr-FR" dirty="0"/>
              <a:t>, des nausées, vomissements, constipation et migraines. </a:t>
            </a:r>
            <a:endParaRPr lang="fr-FR" dirty="0" smtClean="0"/>
          </a:p>
          <a:p>
            <a:r>
              <a:rPr lang="fr-FR" dirty="0" smtClean="0"/>
              <a:t>Quant </a:t>
            </a:r>
            <a:r>
              <a:rPr lang="fr-FR" dirty="0"/>
              <a:t>elles attaquent </a:t>
            </a:r>
            <a:r>
              <a:rPr lang="fr-FR" dirty="0" smtClean="0"/>
              <a:t>le système </a:t>
            </a:r>
            <a:r>
              <a:rPr lang="fr-FR" dirty="0"/>
              <a:t>nerveux central, elles causent progressivement le phénomène de double </a:t>
            </a:r>
            <a:r>
              <a:rPr lang="fr-FR" dirty="0" smtClean="0"/>
              <a:t>vision, des </a:t>
            </a:r>
            <a:r>
              <a:rPr lang="fr-FR" dirty="0"/>
              <a:t>problèmes de langage, paralysie des muscles, difficultés respiratoires. </a:t>
            </a:r>
            <a:endParaRPr lang="fr-FR" dirty="0" smtClean="0"/>
          </a:p>
          <a:p>
            <a:r>
              <a:rPr lang="fr-FR" dirty="0" smtClean="0"/>
              <a:t>Sans traitement</a:t>
            </a:r>
            <a:r>
              <a:rPr lang="fr-FR" dirty="0"/>
              <a:t>, l’individu meurt en 3 à 7 jours.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err="1" smtClean="0">
                <a:solidFill>
                  <a:srgbClr val="FF0000"/>
                </a:solidFill>
              </a:rPr>
              <a:t>Clostridium</a:t>
            </a:r>
            <a:r>
              <a:rPr lang="fr-FR" b="1" i="1" dirty="0" smtClean="0">
                <a:solidFill>
                  <a:srgbClr val="FF0000"/>
                </a:solidFill>
              </a:rPr>
              <a:t> </a:t>
            </a:r>
            <a:r>
              <a:rPr lang="fr-FR" b="1" i="1" dirty="0" err="1" smtClean="0">
                <a:solidFill>
                  <a:srgbClr val="FF0000"/>
                </a:solidFill>
              </a:rPr>
              <a:t>perfrengens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 </a:t>
            </a:r>
            <a:r>
              <a:rPr lang="fr-FR" b="1" i="1" dirty="0" err="1"/>
              <a:t>Clostridium</a:t>
            </a:r>
            <a:r>
              <a:rPr lang="fr-FR" b="1" i="1" dirty="0"/>
              <a:t> </a:t>
            </a:r>
            <a:r>
              <a:rPr lang="fr-FR" b="1" i="1" dirty="0" err="1"/>
              <a:t>perfrengens</a:t>
            </a:r>
            <a:r>
              <a:rPr lang="fr-FR" b="1" i="1" dirty="0"/>
              <a:t> </a:t>
            </a:r>
            <a:r>
              <a:rPr lang="fr-FR" dirty="0"/>
              <a:t>est une bactérie qui produit une toxine dans le </a:t>
            </a:r>
            <a:r>
              <a:rPr lang="fr-FR" dirty="0" smtClean="0"/>
              <a:t>tractus intestinal </a:t>
            </a:r>
            <a:r>
              <a:rPr lang="fr-FR" dirty="0"/>
              <a:t>des personnes qui ont consommé des aliments contaminés par </a:t>
            </a:r>
            <a:r>
              <a:rPr lang="fr-FR" dirty="0" smtClean="0"/>
              <a:t>un grand nombre </a:t>
            </a:r>
            <a:r>
              <a:rPr lang="fr-FR" dirty="0"/>
              <a:t>de ces bactéries. </a:t>
            </a:r>
            <a:endParaRPr lang="fr-FR" dirty="0" smtClean="0"/>
          </a:p>
          <a:p>
            <a:r>
              <a:rPr lang="fr-FR" dirty="0" smtClean="0"/>
              <a:t>Cet </a:t>
            </a:r>
            <a:r>
              <a:rPr lang="fr-FR" dirty="0"/>
              <a:t>agent pathogène est rencontré dans les langues, </a:t>
            </a:r>
            <a:r>
              <a:rPr lang="fr-FR" dirty="0" smtClean="0"/>
              <a:t>les viandes </a:t>
            </a:r>
            <a:r>
              <a:rPr lang="fr-FR" dirty="0"/>
              <a:t>en bouillon, les sauces, dès lors qu’il peut y avoir anaérobiose </a:t>
            </a:r>
            <a:r>
              <a:rPr lang="fr-FR" dirty="0" smtClean="0"/>
              <a:t>c'est-à-dire développement </a:t>
            </a:r>
            <a:r>
              <a:rPr lang="fr-FR" dirty="0"/>
              <a:t>de micro-organismes en l’absence d’air.</a:t>
            </a:r>
          </a:p>
          <a:p>
            <a:r>
              <a:rPr lang="fr-FR" dirty="0"/>
              <a:t>Les symptômes apparaissent entre 8 et 24 heures après l’ingestion de la </a:t>
            </a:r>
            <a:r>
              <a:rPr lang="fr-FR" dirty="0" smtClean="0"/>
              <a:t>nourriture contaminée </a:t>
            </a:r>
            <a:r>
              <a:rPr lang="fr-FR" dirty="0"/>
              <a:t>: douleurs abdominales aigues, diarrhées, nausées, vomissement et fièvre.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err="1" smtClean="0">
                <a:solidFill>
                  <a:srgbClr val="FF0000"/>
                </a:solidFill>
              </a:rPr>
              <a:t>Campylobacter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i="1" dirty="0" smtClean="0"/>
              <a:t> </a:t>
            </a:r>
            <a:r>
              <a:rPr lang="fr-FR" dirty="0"/>
              <a:t>on trouve cette bactérie pathogène dans les intestins des </a:t>
            </a:r>
            <a:r>
              <a:rPr lang="fr-FR" dirty="0" smtClean="0"/>
              <a:t>volailles, bovins</a:t>
            </a:r>
            <a:r>
              <a:rPr lang="fr-FR" dirty="0"/>
              <a:t>, porcs, rongeurs, oiseaux sauvages, animaux de compagnie mais aussi </a:t>
            </a:r>
            <a:r>
              <a:rPr lang="fr-FR" dirty="0" smtClean="0"/>
              <a:t>dans l’eau </a:t>
            </a:r>
            <a:r>
              <a:rPr lang="fr-FR" dirty="0"/>
              <a:t>non traitée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/>
              <a:t>Les symptômes de l’infection sont les suivants : diarrhées, </a:t>
            </a:r>
            <a:r>
              <a:rPr lang="fr-FR" dirty="0" smtClean="0"/>
              <a:t>nausées, crampes </a:t>
            </a:r>
            <a:r>
              <a:rPr lang="fr-FR" dirty="0"/>
              <a:t>abdominales, douleurs musculaires, migraines et fièvres. </a:t>
            </a:r>
            <a:endParaRPr lang="fr-FR" dirty="0" smtClean="0"/>
          </a:p>
          <a:p>
            <a:r>
              <a:rPr lang="fr-FR" dirty="0" smtClean="0"/>
              <a:t>Certaines</a:t>
            </a:r>
            <a:r>
              <a:rPr lang="fr-FR" dirty="0"/>
              <a:t> </a:t>
            </a:r>
            <a:r>
              <a:rPr lang="fr-FR" dirty="0" smtClean="0"/>
              <a:t>complications </a:t>
            </a:r>
            <a:r>
              <a:rPr lang="fr-FR" dirty="0"/>
              <a:t>peuvent avoir lieu comme une méningite, infection de </a:t>
            </a:r>
            <a:r>
              <a:rPr lang="fr-FR" dirty="0" smtClean="0"/>
              <a:t>l’appareil urinaire </a:t>
            </a:r>
            <a:r>
              <a:rPr lang="fr-FR" dirty="0"/>
              <a:t>et arthrites.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977</Words>
  <Application>Microsoft Office PowerPoint</Application>
  <PresentationFormat>Affichage à l'écran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Chapitre III : Microbiologie impliquée dans l’intoxication alimentaire </vt:lpstr>
      <vt:lpstr>Conséquence de propagation et de prolifération des germes pathogènes</vt:lpstr>
      <vt:lpstr>Conséquence de propagation et de prolifération des germes pathogènes</vt:lpstr>
      <vt:lpstr>2.1.Modes de transmission </vt:lpstr>
      <vt:lpstr> 2.3. Principaux germes responsables d’infection nosocomiale </vt:lpstr>
      <vt:lpstr>3-Altération des aliments </vt:lpstr>
      <vt:lpstr>Clostridium botulinum</vt:lpstr>
      <vt:lpstr>Clostridium perfrengens</vt:lpstr>
      <vt:lpstr>Campylobacter</vt:lpstr>
      <vt:lpstr>Escherichia coli </vt:lpstr>
      <vt:lpstr> Listeria</vt:lpstr>
      <vt:lpstr>Salmonella </vt:lpstr>
      <vt:lpstr>  Les staphylocoques (Staphylococcus aureus)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III : Microbiologie impliquée dans l’intoxication alimentaire </dc:title>
  <dc:creator>Admin</dc:creator>
  <cp:lastModifiedBy>Admin</cp:lastModifiedBy>
  <cp:revision>31</cp:revision>
  <dcterms:created xsi:type="dcterms:W3CDTF">2023-04-27T15:56:44Z</dcterms:created>
  <dcterms:modified xsi:type="dcterms:W3CDTF">2024-05-08T16:22:53Z</dcterms:modified>
</cp:coreProperties>
</file>