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5"/>
  </p:notesMasterIdLst>
  <p:handoutMasterIdLst>
    <p:handoutMasterId r:id="rId26"/>
  </p:handoutMasterIdLst>
  <p:sldIdLst>
    <p:sldId id="257" r:id="rId2"/>
    <p:sldId id="546" r:id="rId3"/>
    <p:sldId id="359" r:id="rId4"/>
    <p:sldId id="492" r:id="rId5"/>
    <p:sldId id="459" r:id="rId6"/>
    <p:sldId id="497" r:id="rId7"/>
    <p:sldId id="537" r:id="rId8"/>
    <p:sldId id="538" r:id="rId9"/>
    <p:sldId id="533" r:id="rId10"/>
    <p:sldId id="544" r:id="rId11"/>
    <p:sldId id="545" r:id="rId12"/>
    <p:sldId id="540" r:id="rId13"/>
    <p:sldId id="539" r:id="rId14"/>
    <p:sldId id="541" r:id="rId15"/>
    <p:sldId id="550" r:id="rId16"/>
    <p:sldId id="542" r:id="rId17"/>
    <p:sldId id="543" r:id="rId18"/>
    <p:sldId id="547" r:id="rId19"/>
    <p:sldId id="548" r:id="rId20"/>
    <p:sldId id="549" r:id="rId21"/>
    <p:sldId id="551" r:id="rId22"/>
    <p:sldId id="552" r:id="rId23"/>
    <p:sldId id="553" r:id="rId24"/>
  </p:sldIdLst>
  <p:sldSz cx="9001125" cy="7021513"/>
  <p:notesSz cx="7099300" cy="10234613"/>
  <p:custShowLst>
    <p:custShow name="Diaporama personnalisé 1" id="0">
      <p:sldLst>
        <p:sld r:id="rId2"/>
      </p:sldLst>
    </p:custShow>
  </p:custShowLst>
  <p:defaultTextStyle>
    <a:defPPr>
      <a:defRPr lang="fr-FR"/>
    </a:defPPr>
    <a:lvl1pPr algn="l" rtl="0" fontAlgn="base">
      <a:spcBef>
        <a:spcPct val="0"/>
      </a:spcBef>
      <a:spcAft>
        <a:spcPct val="0"/>
      </a:spcAft>
      <a:defRPr sz="1000" kern="1200">
        <a:solidFill>
          <a:schemeClr val="tx1"/>
        </a:solidFill>
        <a:latin typeface="Tahoma" pitchFamily="34" charset="0"/>
        <a:ea typeface="+mn-ea"/>
        <a:cs typeface="Arial" charset="0"/>
      </a:defRPr>
    </a:lvl1pPr>
    <a:lvl2pPr marL="457200" algn="l" rtl="0" fontAlgn="base">
      <a:spcBef>
        <a:spcPct val="0"/>
      </a:spcBef>
      <a:spcAft>
        <a:spcPct val="0"/>
      </a:spcAft>
      <a:defRPr sz="1000" kern="1200">
        <a:solidFill>
          <a:schemeClr val="tx1"/>
        </a:solidFill>
        <a:latin typeface="Tahoma" pitchFamily="34" charset="0"/>
        <a:ea typeface="+mn-ea"/>
        <a:cs typeface="Arial" charset="0"/>
      </a:defRPr>
    </a:lvl2pPr>
    <a:lvl3pPr marL="914400" algn="l" rtl="0" fontAlgn="base">
      <a:spcBef>
        <a:spcPct val="0"/>
      </a:spcBef>
      <a:spcAft>
        <a:spcPct val="0"/>
      </a:spcAft>
      <a:defRPr sz="1000" kern="1200">
        <a:solidFill>
          <a:schemeClr val="tx1"/>
        </a:solidFill>
        <a:latin typeface="Tahoma" pitchFamily="34" charset="0"/>
        <a:ea typeface="+mn-ea"/>
        <a:cs typeface="Arial" charset="0"/>
      </a:defRPr>
    </a:lvl3pPr>
    <a:lvl4pPr marL="1371600" algn="l" rtl="0" fontAlgn="base">
      <a:spcBef>
        <a:spcPct val="0"/>
      </a:spcBef>
      <a:spcAft>
        <a:spcPct val="0"/>
      </a:spcAft>
      <a:defRPr sz="1000" kern="1200">
        <a:solidFill>
          <a:schemeClr val="tx1"/>
        </a:solidFill>
        <a:latin typeface="Tahoma" pitchFamily="34" charset="0"/>
        <a:ea typeface="+mn-ea"/>
        <a:cs typeface="Arial" charset="0"/>
      </a:defRPr>
    </a:lvl4pPr>
    <a:lvl5pPr marL="1828800" algn="l" rtl="0" fontAlgn="base">
      <a:spcBef>
        <a:spcPct val="0"/>
      </a:spcBef>
      <a:spcAft>
        <a:spcPct val="0"/>
      </a:spcAft>
      <a:defRPr sz="1000" kern="1200">
        <a:solidFill>
          <a:schemeClr val="tx1"/>
        </a:solidFill>
        <a:latin typeface="Tahoma" pitchFamily="34" charset="0"/>
        <a:ea typeface="+mn-ea"/>
        <a:cs typeface="Arial" charset="0"/>
      </a:defRPr>
    </a:lvl5pPr>
    <a:lvl6pPr marL="2286000" algn="l" defTabSz="914400" rtl="0" eaLnBrk="1" latinLnBrk="0" hangingPunct="1">
      <a:defRPr sz="1000" kern="1200">
        <a:solidFill>
          <a:schemeClr val="tx1"/>
        </a:solidFill>
        <a:latin typeface="Tahoma" pitchFamily="34" charset="0"/>
        <a:ea typeface="+mn-ea"/>
        <a:cs typeface="Arial" charset="0"/>
      </a:defRPr>
    </a:lvl6pPr>
    <a:lvl7pPr marL="2743200" algn="l" defTabSz="914400" rtl="0" eaLnBrk="1" latinLnBrk="0" hangingPunct="1">
      <a:defRPr sz="1000" kern="1200">
        <a:solidFill>
          <a:schemeClr val="tx1"/>
        </a:solidFill>
        <a:latin typeface="Tahoma" pitchFamily="34" charset="0"/>
        <a:ea typeface="+mn-ea"/>
        <a:cs typeface="Arial" charset="0"/>
      </a:defRPr>
    </a:lvl7pPr>
    <a:lvl8pPr marL="3200400" algn="l" defTabSz="914400" rtl="0" eaLnBrk="1" latinLnBrk="0" hangingPunct="1">
      <a:defRPr sz="1000" kern="1200">
        <a:solidFill>
          <a:schemeClr val="tx1"/>
        </a:solidFill>
        <a:latin typeface="Tahoma" pitchFamily="34" charset="0"/>
        <a:ea typeface="+mn-ea"/>
        <a:cs typeface="Arial" charset="0"/>
      </a:defRPr>
    </a:lvl8pPr>
    <a:lvl9pPr marL="3657600" algn="l" defTabSz="914400" rtl="0" eaLnBrk="1" latinLnBrk="0" hangingPunct="1">
      <a:defRPr sz="1000" kern="1200">
        <a:solidFill>
          <a:schemeClr val="tx1"/>
        </a:solidFill>
        <a:latin typeface="Tahoma" pitchFamily="34" charset="0"/>
        <a:ea typeface="+mn-ea"/>
        <a:cs typeface="Arial" charset="0"/>
      </a:defRPr>
    </a:lvl9pPr>
  </p:defaultTextStyle>
  <p:extLst>
    <p:ext uri="{EFAFB233-063F-42B5-8137-9DF3F51BA10A}">
      <p15:sldGuideLst xmlns="" xmlns:p15="http://schemas.microsoft.com/office/powerpoint/2012/main">
        <p15:guide id="1" orient="horz" pos="2212">
          <p15:clr>
            <a:srgbClr val="A4A3A4"/>
          </p15:clr>
        </p15:guide>
        <p15:guide id="2" pos="2835">
          <p15:clr>
            <a:srgbClr val="A4A3A4"/>
          </p15:clr>
        </p15:guide>
      </p15:sldGuideLst>
    </p:ext>
    <p:ext uri="{2D200454-40CA-4A62-9FC3-DE9A4176ACB9}">
      <p15:notesGuideLst xmlns=""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3333FF"/>
    <a:srgbClr val="000A1E"/>
    <a:srgbClr val="33CC33"/>
    <a:srgbClr val="006600"/>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94" autoAdjust="0"/>
    <p:restoredTop sz="94803" autoAdjust="0"/>
  </p:normalViewPr>
  <p:slideViewPr>
    <p:cSldViewPr>
      <p:cViewPr>
        <p:scale>
          <a:sx n="70" d="100"/>
          <a:sy n="70" d="100"/>
        </p:scale>
        <p:origin x="-1326" y="-24"/>
      </p:cViewPr>
      <p:guideLst>
        <p:guide orient="horz" pos="2212"/>
        <p:guide pos="2835"/>
      </p:guideLst>
    </p:cSldViewPr>
  </p:slideViewPr>
  <p:outlineViewPr>
    <p:cViewPr>
      <p:scale>
        <a:sx n="33" d="100"/>
        <a:sy n="33" d="100"/>
      </p:scale>
      <p:origin x="0" y="444"/>
    </p:cViewPr>
  </p:outlineViewPr>
  <p:notesTextViewPr>
    <p:cViewPr>
      <p:scale>
        <a:sx n="100" d="100"/>
        <a:sy n="100" d="100"/>
      </p:scale>
      <p:origin x="0" y="0"/>
    </p:cViewPr>
  </p:notesTextViewPr>
  <p:sorterViewPr>
    <p:cViewPr>
      <p:scale>
        <a:sx n="66" d="100"/>
        <a:sy n="66" d="100"/>
      </p:scale>
      <p:origin x="0" y="4524"/>
    </p:cViewPr>
  </p:sorterViewPr>
  <p:notesViewPr>
    <p:cSldViewPr>
      <p:cViewPr varScale="1">
        <p:scale>
          <a:sx n="46" d="100"/>
          <a:sy n="46" d="100"/>
        </p:scale>
        <p:origin x="-1168" y="-10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ahoma" charset="0"/>
                <a:cs typeface="+mn-cs"/>
              </a:defRPr>
            </a:lvl1pPr>
          </a:lstStyle>
          <a:p>
            <a:pPr>
              <a:defRPr/>
            </a:pPr>
            <a:endParaRPr lang="fr-FR"/>
          </a:p>
        </p:txBody>
      </p:sp>
      <p:sp>
        <p:nvSpPr>
          <p:cNvPr id="19968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ahoma" charset="0"/>
                <a:cs typeface="+mn-cs"/>
              </a:defRPr>
            </a:lvl1pPr>
          </a:lstStyle>
          <a:p>
            <a:pPr>
              <a:defRPr/>
            </a:pPr>
            <a:fld id="{CF30331C-CA6B-420C-876D-3B3D58341A7D}" type="datetimeFigureOut">
              <a:rPr lang="fr-FR"/>
              <a:pPr>
                <a:defRPr/>
              </a:pPr>
              <a:t>19/04/2021</a:t>
            </a:fld>
            <a:endParaRPr lang="fr-FR"/>
          </a:p>
        </p:txBody>
      </p:sp>
      <p:sp>
        <p:nvSpPr>
          <p:cNvPr id="199684"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ahoma" charset="0"/>
                <a:cs typeface="+mn-cs"/>
              </a:defRPr>
            </a:lvl1pPr>
          </a:lstStyle>
          <a:p>
            <a:pPr>
              <a:defRPr/>
            </a:pPr>
            <a:endParaRPr lang="fr-FR"/>
          </a:p>
        </p:txBody>
      </p:sp>
    </p:spTree>
    <p:extLst>
      <p:ext uri="{BB962C8B-B14F-4D97-AF65-F5344CB8AC3E}">
        <p14:creationId xmlns:p14="http://schemas.microsoft.com/office/powerpoint/2010/main" val="28590512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defTabSz="915988">
              <a:defRPr sz="1200">
                <a:latin typeface="Arial" charset="0"/>
                <a:cs typeface="+mn-cs"/>
              </a:defRPr>
            </a:lvl1pPr>
          </a:lstStyle>
          <a:p>
            <a:pPr>
              <a:defRPr/>
            </a:pPr>
            <a:endParaRPr lang="fr-FR"/>
          </a:p>
        </p:txBody>
      </p:sp>
      <p:sp>
        <p:nvSpPr>
          <p:cNvPr id="100355" name="Rectangle 3"/>
          <p:cNvSpPr>
            <a:spLocks noGrp="1" noChangeArrowheads="1"/>
          </p:cNvSpPr>
          <p:nvPr>
            <p:ph type="dt" idx="1"/>
          </p:nvPr>
        </p:nvSpPr>
        <p:spPr bwMode="auto">
          <a:xfrm>
            <a:off x="4022725" y="0"/>
            <a:ext cx="3074988" cy="511175"/>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algn="r" defTabSz="915988">
              <a:defRPr sz="1200">
                <a:latin typeface="Arial" charset="0"/>
                <a:cs typeface="+mn-cs"/>
              </a:defRPr>
            </a:lvl1pPr>
          </a:lstStyle>
          <a:p>
            <a:pPr>
              <a:defRPr/>
            </a:pPr>
            <a:fld id="{3583ED6E-8089-4AE0-AF35-3DAE724DC43F}" type="datetimeFigureOut">
              <a:rPr lang="fr-FR"/>
              <a:pPr>
                <a:defRPr/>
              </a:pPr>
              <a:t>19/04/2021</a:t>
            </a:fld>
            <a:endParaRPr lang="fr-FR"/>
          </a:p>
        </p:txBody>
      </p:sp>
      <p:sp>
        <p:nvSpPr>
          <p:cNvPr id="80900" name="Rectangle 4"/>
          <p:cNvSpPr>
            <a:spLocks noGrp="1" noRot="1" noChangeAspect="1" noChangeArrowheads="1" noTextEdit="1"/>
          </p:cNvSpPr>
          <p:nvPr>
            <p:ph type="sldImg" idx="2"/>
          </p:nvPr>
        </p:nvSpPr>
        <p:spPr bwMode="auto">
          <a:xfrm>
            <a:off x="1092200" y="768350"/>
            <a:ext cx="4916488" cy="3836988"/>
          </a:xfrm>
          <a:prstGeom prst="rect">
            <a:avLst/>
          </a:prstGeom>
          <a:noFill/>
          <a:ln w="9525">
            <a:solidFill>
              <a:srgbClr val="000000"/>
            </a:solidFill>
            <a:miter lim="800000"/>
            <a:headEnd/>
            <a:tailEnd/>
          </a:ln>
        </p:spPr>
      </p:sp>
      <p:sp>
        <p:nvSpPr>
          <p:cNvPr id="100357"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00358" name="Rectangle 6"/>
          <p:cNvSpPr>
            <a:spLocks noGrp="1" noChangeArrowheads="1"/>
          </p:cNvSpPr>
          <p:nvPr>
            <p:ph type="ftr" sz="quarter" idx="4"/>
          </p:nvPr>
        </p:nvSpPr>
        <p:spPr bwMode="auto">
          <a:xfrm>
            <a:off x="0" y="9721850"/>
            <a:ext cx="3074988" cy="511175"/>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defTabSz="915988">
              <a:defRPr sz="1200">
                <a:latin typeface="Arial" charset="0"/>
                <a:cs typeface="+mn-cs"/>
              </a:defRPr>
            </a:lvl1pPr>
          </a:lstStyle>
          <a:p>
            <a:pPr>
              <a:defRPr/>
            </a:pPr>
            <a:endParaRPr lang="fr-FR"/>
          </a:p>
        </p:txBody>
      </p:sp>
      <p:sp>
        <p:nvSpPr>
          <p:cNvPr id="100359" name="Rectangle 7"/>
          <p:cNvSpPr>
            <a:spLocks noGrp="1" noChangeArrowheads="1"/>
          </p:cNvSpPr>
          <p:nvPr>
            <p:ph type="sldNum" sz="quarter" idx="5"/>
          </p:nvPr>
        </p:nvSpPr>
        <p:spPr bwMode="auto">
          <a:xfrm>
            <a:off x="4022725" y="9721850"/>
            <a:ext cx="3074988" cy="511175"/>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algn="r" defTabSz="915988">
              <a:defRPr sz="1200">
                <a:latin typeface="Arial" charset="0"/>
                <a:cs typeface="+mn-cs"/>
              </a:defRPr>
            </a:lvl1pPr>
          </a:lstStyle>
          <a:p>
            <a:pPr>
              <a:defRPr/>
            </a:pPr>
            <a:fld id="{546B0080-A447-464A-A4F3-67756638ABD3}" type="slidenum">
              <a:rPr lang="fr-FR"/>
              <a:pPr>
                <a:defRPr/>
              </a:pPr>
              <a:t>‹N°›</a:t>
            </a:fld>
            <a:endParaRPr lang="fr-FR"/>
          </a:p>
        </p:txBody>
      </p:sp>
    </p:spTree>
    <p:extLst>
      <p:ext uri="{BB962C8B-B14F-4D97-AF65-F5344CB8AC3E}">
        <p14:creationId xmlns:p14="http://schemas.microsoft.com/office/powerpoint/2010/main" val="8994809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46B0080-A447-464A-A4F3-67756638ABD3}" type="slidenum">
              <a:rPr lang="fr-FR" smtClean="0"/>
              <a:pPr>
                <a:defRPr/>
              </a:pPr>
              <a:t>1</a:t>
            </a:fld>
            <a:endParaRPr lang="fr-FR"/>
          </a:p>
        </p:txBody>
      </p:sp>
    </p:spTree>
    <p:extLst>
      <p:ext uri="{BB962C8B-B14F-4D97-AF65-F5344CB8AC3E}">
        <p14:creationId xmlns:p14="http://schemas.microsoft.com/office/powerpoint/2010/main" val="1615692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46B0080-A447-464A-A4F3-67756638ABD3}" type="slidenum">
              <a:rPr lang="fr-FR" smtClean="0"/>
              <a:pPr>
                <a:defRPr/>
              </a:pPr>
              <a:t>10</a:t>
            </a:fld>
            <a:endParaRPr lang="fr-FR"/>
          </a:p>
        </p:txBody>
      </p:sp>
    </p:spTree>
    <p:extLst>
      <p:ext uri="{BB962C8B-B14F-4D97-AF65-F5344CB8AC3E}">
        <p14:creationId xmlns:p14="http://schemas.microsoft.com/office/powerpoint/2010/main" val="852425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10176" y="368479"/>
            <a:ext cx="7290911" cy="1507285"/>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10176" y="1894174"/>
            <a:ext cx="7290911" cy="1794387"/>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pPr>
              <a:defRPr/>
            </a:pPr>
            <a:fld id="{8CE1CDF8-1C01-4A95-9863-31593C0C2CA4}" type="datetime1">
              <a:rPr lang="fr-FR" smtClean="0"/>
              <a:pPr>
                <a:defRPr/>
              </a:pPr>
              <a:t>19/04/2021</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pPr>
              <a:defRPr/>
            </a:pPr>
            <a:fld id="{578F1363-1150-40C9-AFC0-BA96D3FB22A3}" type="slidenum">
              <a:rPr lang="fr-FR" smtClean="0"/>
              <a:pPr>
                <a:defRPr/>
              </a:pPr>
              <a:t>‹N°›</a:t>
            </a:fld>
            <a:endParaRPr lang="fr-FR"/>
          </a:p>
        </p:txBody>
      </p:sp>
      <p:sp>
        <p:nvSpPr>
          <p:cNvPr id="8" name="Ellipse 7"/>
          <p:cNvSpPr/>
          <p:nvPr/>
        </p:nvSpPr>
        <p:spPr>
          <a:xfrm>
            <a:off x="907036" y="1447511"/>
            <a:ext cx="207026" cy="21532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39095" y="1377085"/>
            <a:ext cx="63008" cy="65534"/>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pPr>
              <a:defRPr/>
            </a:pPr>
            <a:fld id="{8CE1CDF8-1C01-4A95-9863-31593C0C2CA4}" type="datetime1">
              <a:rPr lang="fr-FR" smtClean="0"/>
              <a:pPr>
                <a:defRPr/>
              </a:pPr>
              <a:t>19/04/2021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pPr>
              <a:defRPr/>
            </a:pPr>
            <a:fld id="{578F1363-1150-40C9-AFC0-BA96D3FB22A3}" type="slidenum">
              <a:rPr lang="fr-FR" smtClean="0"/>
              <a:pPr>
                <a:defRPr/>
              </a:pPr>
              <a:t>‹N°›</a:t>
            </a:fld>
            <a:endParaRPr lang="fr-FR"/>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50844" y="281188"/>
            <a:ext cx="1800225" cy="599104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25141" y="281189"/>
            <a:ext cx="5475684" cy="599104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pPr>
              <a:defRPr/>
            </a:pPr>
            <a:fld id="{8CE1CDF8-1C01-4A95-9863-31593C0C2CA4}" type="datetime1">
              <a:rPr lang="fr-FR" smtClean="0"/>
              <a:pPr>
                <a:defRPr/>
              </a:pPr>
              <a:t>19/04/2021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pPr>
              <a:defRPr/>
            </a:pPr>
            <a:fld id="{578F1363-1150-40C9-AFC0-BA96D3FB22A3}" type="slidenum">
              <a:rPr lang="fr-FR" smtClean="0"/>
              <a:pPr>
                <a:defRPr/>
              </a:pPr>
              <a:t>‹N°›</a:t>
            </a:fld>
            <a:endParaRPr lang="fr-FR"/>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pPr>
              <a:defRPr/>
            </a:pPr>
            <a:fld id="{E74A08C3-0594-469B-9058-DC868094B66A}" type="datetime1">
              <a:rPr lang="fr-FR" smtClean="0"/>
              <a:pPr>
                <a:defRPr/>
              </a:pPr>
              <a:t>19/04/2021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pPr>
              <a:defRPr/>
            </a:pPr>
            <a:fld id="{542ED76F-B232-49FC-88D1-CD244F419F25}" type="slidenum">
              <a:rPr lang="fr-FR" smtClean="0"/>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47220" y="-55"/>
            <a:ext cx="6750844" cy="7021568"/>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38104" y="2662324"/>
            <a:ext cx="6300788" cy="2340504"/>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38104" y="1092235"/>
            <a:ext cx="6300788" cy="1545708"/>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pPr>
              <a:defRPr/>
            </a:pPr>
            <a:fld id="{8CE1CDF8-1C01-4A95-9863-31593C0C2CA4}" type="datetime1">
              <a:rPr lang="fr-FR" smtClean="0"/>
              <a:pPr>
                <a:defRPr/>
              </a:pPr>
              <a:t>19/04/2021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pPr>
              <a:defRPr/>
            </a:pPr>
            <a:fld id="{578F1363-1150-40C9-AFC0-BA96D3FB22A3}" type="slidenum">
              <a:rPr lang="fr-FR" smtClean="0"/>
              <a:pPr>
                <a:defRPr/>
              </a:pPr>
              <a:t>‹N°›</a:t>
            </a:fld>
            <a:endParaRPr lang="fr-FR"/>
          </a:p>
        </p:txBody>
      </p:sp>
      <p:sp>
        <p:nvSpPr>
          <p:cNvPr id="10" name="Rectangle 9"/>
          <p:cNvSpPr/>
          <p:nvPr/>
        </p:nvSpPr>
        <p:spPr bwMode="invGray">
          <a:xfrm>
            <a:off x="2250281" y="0"/>
            <a:ext cx="75009" cy="7021568"/>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38378" y="2881765"/>
            <a:ext cx="207026" cy="21532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370438" y="2811339"/>
            <a:ext cx="63008" cy="65534"/>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13176" y="280861"/>
            <a:ext cx="7380923" cy="1170252"/>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13177" y="1560336"/>
            <a:ext cx="3600450" cy="4774629"/>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193649" y="1560336"/>
            <a:ext cx="3600450" cy="4774629"/>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pPr>
              <a:defRPr/>
            </a:pPr>
            <a:fld id="{8CE1CDF8-1C01-4A95-9863-31593C0C2CA4}" type="datetime1">
              <a:rPr lang="fr-FR" smtClean="0"/>
              <a:pPr>
                <a:defRPr/>
              </a:pPr>
              <a:t>19/04/2021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pPr>
              <a:defRPr/>
            </a:pPr>
            <a:fld id="{578F1363-1150-40C9-AFC0-BA96D3FB22A3}" type="slidenum">
              <a:rPr lang="fr-FR" smtClean="0"/>
              <a:pPr>
                <a:defRPr/>
              </a:pPr>
              <a:t>‹N°›</a:t>
            </a:fld>
            <a:endParaRPr lang="fr-FR"/>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0056" y="5283372"/>
            <a:ext cx="8101013" cy="1170252"/>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0056" y="336105"/>
            <a:ext cx="3960495" cy="655341"/>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590574" y="336105"/>
            <a:ext cx="3960495" cy="655341"/>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0056" y="992447"/>
            <a:ext cx="3960495" cy="4212908"/>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590574" y="992447"/>
            <a:ext cx="3960495" cy="4212908"/>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pPr>
              <a:defRPr/>
            </a:pPr>
            <a:fld id="{8CE1CDF8-1C01-4A95-9863-31593C0C2CA4}" type="datetime1">
              <a:rPr lang="fr-FR" smtClean="0"/>
              <a:pPr>
                <a:defRPr/>
              </a:pPr>
              <a:t>19/04/2021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pPr>
              <a:defRPr/>
            </a:pPr>
            <a:fld id="{578F1363-1150-40C9-AFC0-BA96D3FB22A3}" type="slidenum">
              <a:rPr lang="fr-FR" smtClean="0"/>
              <a:pPr>
                <a:defRPr/>
              </a:pPr>
              <a:t>‹N°›</a:t>
            </a:fld>
            <a:endParaRPr lang="fr-FR"/>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13176" y="280861"/>
            <a:ext cx="7380923" cy="1170252"/>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pPr>
              <a:defRPr/>
            </a:pPr>
            <a:fld id="{8CE1CDF8-1C01-4A95-9863-31593C0C2CA4}" type="datetime1">
              <a:rPr lang="fr-FR" smtClean="0"/>
              <a:pPr>
                <a:defRPr/>
              </a:pPr>
              <a:t>19/04/2021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pPr>
              <a:defRPr/>
            </a:pPr>
            <a:fld id="{578F1363-1150-40C9-AFC0-BA96D3FB22A3}" type="slidenum">
              <a:rPr lang="fr-FR" smtClean="0"/>
              <a:pPr>
                <a:defRPr/>
              </a:pPr>
              <a:t>‹N°›</a:t>
            </a:fld>
            <a:endParaRPr lang="fr-FR"/>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999125" y="0"/>
            <a:ext cx="8002000" cy="7021513"/>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pPr>
              <a:defRPr/>
            </a:pPr>
            <a:fld id="{67FDBF78-18CC-45C1-99C2-28544219E0F0}" type="datetime1">
              <a:rPr lang="fr-FR" smtClean="0"/>
              <a:pPr>
                <a:defRPr/>
              </a:pPr>
              <a:t>19/04/2021</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pPr>
              <a:defRPr/>
            </a:pPr>
            <a:fld id="{8E4BC5A5-2EB8-41D6-BE5D-F93CFD860982}" type="slidenum">
              <a:rPr lang="fr-FR" smtClean="0"/>
              <a:pPr>
                <a:defRPr/>
              </a:pPr>
              <a:t>‹N°›</a:t>
            </a:fld>
            <a:endParaRPr lang="fr-FR"/>
          </a:p>
        </p:txBody>
      </p:sp>
      <p:sp>
        <p:nvSpPr>
          <p:cNvPr id="6" name="Rectangle 5"/>
          <p:cNvSpPr/>
          <p:nvPr/>
        </p:nvSpPr>
        <p:spPr bwMode="invGray">
          <a:xfrm>
            <a:off x="999125" y="-55"/>
            <a:ext cx="72009" cy="7021568"/>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0056" y="221947"/>
            <a:ext cx="3750469" cy="1189756"/>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0056" y="1440510"/>
            <a:ext cx="3750469" cy="715154"/>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0056" y="2184471"/>
            <a:ext cx="8026003" cy="4087756"/>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pPr>
              <a:defRPr/>
            </a:pPr>
            <a:fld id="{8CE1CDF8-1C01-4A95-9863-31593C0C2CA4}" type="datetime1">
              <a:rPr lang="fr-FR" smtClean="0"/>
              <a:pPr>
                <a:defRPr/>
              </a:pPr>
              <a:t>19/04/2021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pPr>
              <a:defRPr/>
            </a:pPr>
            <a:fld id="{578F1363-1150-40C9-AFC0-BA96D3FB22A3}" type="slidenum">
              <a:rPr lang="fr-FR" smtClean="0"/>
              <a:pPr>
                <a:defRPr/>
              </a:pPr>
              <a:t>‹N°›</a:t>
            </a:fld>
            <a:endParaRPr lang="fr-FR"/>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794913" y="1092235"/>
            <a:ext cx="2700338" cy="2028437"/>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pPr>
              <a:defRPr/>
            </a:pPr>
            <a:fld id="{8CE1CDF8-1C01-4A95-9863-31593C0C2CA4}" type="datetime1">
              <a:rPr lang="fr-FR" smtClean="0"/>
              <a:pPr>
                <a:defRPr/>
              </a:pPr>
              <a:t>19/04/2021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pPr>
              <a:defRPr/>
            </a:pPr>
            <a:fld id="{578F1363-1150-40C9-AFC0-BA96D3FB22A3}" type="slidenum">
              <a:rPr lang="fr-FR" smtClean="0"/>
              <a:pPr>
                <a:defRPr/>
              </a:pPr>
              <a:t>‹N°›</a:t>
            </a:fld>
            <a:endParaRPr lang="fr-FR"/>
          </a:p>
        </p:txBody>
      </p:sp>
      <p:sp>
        <p:nvSpPr>
          <p:cNvPr id="8" name="Rectangle 7"/>
          <p:cNvSpPr/>
          <p:nvPr/>
        </p:nvSpPr>
        <p:spPr>
          <a:xfrm>
            <a:off x="750094" y="1092235"/>
            <a:ext cx="4500563" cy="4681009"/>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25103" y="1170256"/>
            <a:ext cx="4350544" cy="3598327"/>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0526" y="977095"/>
            <a:ext cx="675084" cy="209181"/>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4925485" y="959122"/>
            <a:ext cx="639080" cy="209181"/>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25103" y="4915059"/>
            <a:ext cx="4350544" cy="780168"/>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Secteurs 6"/>
          <p:cNvSpPr/>
          <p:nvPr/>
        </p:nvSpPr>
        <p:spPr>
          <a:xfrm>
            <a:off x="-803177" y="-835375"/>
            <a:ext cx="1613279" cy="1677962"/>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6179" y="21606"/>
            <a:ext cx="1675594" cy="1742776"/>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0024" y="1080233"/>
            <a:ext cx="1108128" cy="1128913"/>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997047" y="-55"/>
            <a:ext cx="8004078" cy="7021568"/>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13176" y="281186"/>
            <a:ext cx="7380923" cy="1170252"/>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13176" y="1482319"/>
            <a:ext cx="7380923" cy="4915059"/>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25440" y="6455891"/>
            <a:ext cx="2100263" cy="487605"/>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8CE1CDF8-1C01-4A95-9863-31593C0C2CA4}" type="datetime1">
              <a:rPr lang="fr-FR" smtClean="0"/>
              <a:pPr>
                <a:defRPr/>
              </a:pPr>
              <a:t>19/04/2021</a:t>
            </a:fld>
            <a:endParaRPr lang="fr-FR"/>
          </a:p>
        </p:txBody>
      </p:sp>
      <p:sp>
        <p:nvSpPr>
          <p:cNvPr id="10" name="Espace réservé du pied de page 9"/>
          <p:cNvSpPr>
            <a:spLocks noGrp="1"/>
          </p:cNvSpPr>
          <p:nvPr>
            <p:ph type="ftr" sz="quarter" idx="3"/>
          </p:nvPr>
        </p:nvSpPr>
        <p:spPr>
          <a:xfrm>
            <a:off x="5625703" y="6455891"/>
            <a:ext cx="2850356" cy="487605"/>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479060" y="6455891"/>
            <a:ext cx="450056" cy="487605"/>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578F1363-1150-40C9-AFC0-BA96D3FB22A3}" type="slidenum">
              <a:rPr lang="fr-FR" smtClean="0"/>
              <a:pPr>
                <a:defRPr/>
              </a:pPr>
              <a:t>‹N°›</a:t>
            </a:fld>
            <a:endParaRPr lang="fr-FR"/>
          </a:p>
        </p:txBody>
      </p:sp>
      <p:sp>
        <p:nvSpPr>
          <p:cNvPr id="15" name="Rectangle 14"/>
          <p:cNvSpPr/>
          <p:nvPr/>
        </p:nvSpPr>
        <p:spPr bwMode="invGray">
          <a:xfrm>
            <a:off x="999125" y="-55"/>
            <a:ext cx="72009" cy="7021568"/>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8"/>
          <p:cNvSpPr>
            <a:spLocks noChangeArrowheads="1"/>
          </p:cNvSpPr>
          <p:nvPr/>
        </p:nvSpPr>
        <p:spPr bwMode="auto">
          <a:xfrm>
            <a:off x="1690509" y="2136396"/>
            <a:ext cx="6048672" cy="2173288"/>
          </a:xfrm>
          <a:prstGeom prst="rect">
            <a:avLst/>
          </a:prstGeom>
          <a:noFill/>
          <a:ln w="9525">
            <a:noFill/>
            <a:miter lim="800000"/>
            <a:headEnd/>
            <a:tailEnd/>
          </a:ln>
        </p:spPr>
        <p:txBody>
          <a:bodyPr/>
          <a:lstStyle/>
          <a:p>
            <a:pPr>
              <a:lnSpc>
                <a:spcPct val="150000"/>
              </a:lnSpc>
            </a:pPr>
            <a:endParaRPr lang="fr-FR" sz="3200" dirty="0">
              <a:latin typeface="Garamond" pitchFamily="18" charset="0"/>
            </a:endParaRPr>
          </a:p>
        </p:txBody>
      </p:sp>
      <p:sp>
        <p:nvSpPr>
          <p:cNvPr id="7" name="Espace réservé du numéro de diapositive 3"/>
          <p:cNvSpPr>
            <a:spLocks noGrp="1"/>
          </p:cNvSpPr>
          <p:nvPr>
            <p:ph type="sldNum" sz="quarter" idx="12"/>
          </p:nvPr>
        </p:nvSpPr>
        <p:spPr>
          <a:xfrm>
            <a:off x="8490005" y="6575428"/>
            <a:ext cx="439713" cy="435790"/>
          </a:xfrm>
        </p:spPr>
        <p:txBody>
          <a:bodyPr/>
          <a:lstStyle/>
          <a:p>
            <a:pPr>
              <a:defRPr/>
            </a:pPr>
            <a:fld id="{11F3A83B-0C23-4DF6-A20D-F95982416FCB}" type="slidenum">
              <a:rPr lang="fr-FR" smtClean="0">
                <a:solidFill>
                  <a:schemeClr val="tx1"/>
                </a:solidFill>
                <a:latin typeface="Garamond" pitchFamily="18" charset="0"/>
              </a:rPr>
              <a:pPr>
                <a:defRPr/>
              </a:pPr>
              <a:t>1</a:t>
            </a:fld>
            <a:endParaRPr lang="fr-FR" dirty="0">
              <a:solidFill>
                <a:schemeClr val="tx1"/>
              </a:solidFill>
              <a:latin typeface="Garamond" pitchFamily="18" charset="0"/>
            </a:endParaRPr>
          </a:p>
        </p:txBody>
      </p:sp>
      <p:pic>
        <p:nvPicPr>
          <p:cNvPr id="8"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8945" y="243428"/>
            <a:ext cx="1538289" cy="1538289"/>
          </a:xfrm>
          <a:prstGeom prst="rect">
            <a:avLst/>
          </a:prstGeom>
          <a:effectLst>
            <a:reflection blurRad="6350" stA="50000" endA="300" endPos="90000" dir="5400000" sy="-100000" algn="bl" rotWithShape="0"/>
          </a:effectLst>
        </p:spPr>
      </p:pic>
      <p:pic>
        <p:nvPicPr>
          <p:cNvPr id="10"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54761" y="153170"/>
            <a:ext cx="1538289" cy="1538289"/>
          </a:xfrm>
          <a:prstGeom prst="rect">
            <a:avLst/>
          </a:prstGeom>
          <a:effectLst>
            <a:reflection blurRad="6350" stA="50000" endA="300" endPos="90000" dir="5400000" sy="-100000" algn="bl" rotWithShape="0"/>
          </a:effectLst>
        </p:spPr>
      </p:pic>
      <p:sp>
        <p:nvSpPr>
          <p:cNvPr id="12" name="Rectangle 1"/>
          <p:cNvSpPr/>
          <p:nvPr/>
        </p:nvSpPr>
        <p:spPr>
          <a:xfrm>
            <a:off x="1571604" y="704185"/>
            <a:ext cx="6048672" cy="646331"/>
          </a:xfrm>
          <a:prstGeom prst="rect">
            <a:avLst/>
          </a:prstGeom>
          <a:noFill/>
        </p:spPr>
        <p:txBody>
          <a:bodyPr wrap="square" lIns="91440" tIns="45720" rIns="91440" bIns="45720">
            <a:spAutoFit/>
          </a:bodyPr>
          <a:lstStyle/>
          <a:p>
            <a:pPr algn="ctr"/>
            <a:r>
              <a:rPr lang="fr-FR" sz="3600" b="1" dirty="0">
                <a:ln w="17780" cmpd="sng">
                  <a:solidFill>
                    <a:srgbClr val="FFFFFF"/>
                  </a:solidFill>
                  <a:prstDash val="solid"/>
                  <a:miter lim="800000"/>
                </a:ln>
                <a:solidFill>
                  <a:srgbClr val="FF0000"/>
                </a:solidFill>
                <a:effectLst>
                  <a:outerShdw blurRad="50800" algn="tl" rotWithShape="0">
                    <a:srgbClr val="000000"/>
                  </a:outerShdw>
                </a:effectLst>
                <a:latin typeface="Times New Roman" pitchFamily="18" charset="0"/>
                <a:ea typeface="Times New Roman"/>
                <a:cs typeface="Times New Roman" pitchFamily="18" charset="0"/>
              </a:rPr>
              <a:t>UNIVERSITE DE M'SILA</a:t>
            </a:r>
            <a:endParaRPr lang="fr-FR" sz="3600" b="1" dirty="0">
              <a:ln w="17780" cmpd="sng">
                <a:solidFill>
                  <a:srgbClr val="FFFFFF"/>
                </a:solidFill>
                <a:prstDash val="solid"/>
                <a:miter lim="800000"/>
              </a:ln>
              <a:solidFill>
                <a:srgbClr val="FF0000"/>
              </a:solidFill>
              <a:effectLst>
                <a:outerShdw blurRad="50800" algn="tl" rotWithShape="0">
                  <a:srgbClr val="000000"/>
                </a:outerShdw>
              </a:effectLst>
            </a:endParaRPr>
          </a:p>
        </p:txBody>
      </p:sp>
      <p:sp>
        <p:nvSpPr>
          <p:cNvPr id="13" name="Titre 1"/>
          <p:cNvSpPr txBox="1">
            <a:spLocks/>
          </p:cNvSpPr>
          <p:nvPr/>
        </p:nvSpPr>
        <p:spPr>
          <a:xfrm>
            <a:off x="1831209" y="1781717"/>
            <a:ext cx="5976664" cy="331236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800" b="1" i="0" u="none" strike="noStrike" kern="1200" cap="none" spc="0" normalizeH="0" baseline="0" noProof="0" dirty="0" smtClean="0">
                <a:ln>
                  <a:noFill/>
                </a:ln>
                <a:solidFill>
                  <a:srgbClr val="00B0F0"/>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rPr>
              <a:t>Traitement de surface</a:t>
            </a:r>
            <a:endParaRPr kumimoji="0" lang="en-CA" sz="48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endParaRPr>
          </a:p>
        </p:txBody>
      </p:sp>
      <p:sp>
        <p:nvSpPr>
          <p:cNvPr id="14" name="ZoneTexte 13"/>
          <p:cNvSpPr txBox="1"/>
          <p:nvPr/>
        </p:nvSpPr>
        <p:spPr>
          <a:xfrm>
            <a:off x="5007653" y="5121017"/>
            <a:ext cx="3643369" cy="523220"/>
          </a:xfrm>
          <a:prstGeom prst="rect">
            <a:avLst/>
          </a:prstGeom>
          <a:noFill/>
        </p:spPr>
        <p:txBody>
          <a:bodyPr wrap="square" rtlCol="0">
            <a:spAutoFit/>
          </a:bodyPr>
          <a:lstStyle/>
          <a:p>
            <a:r>
              <a:rPr lang="en-CA"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Par. </a:t>
            </a:r>
            <a:r>
              <a:rPr lang="en-CA" sz="2800" b="1" dirty="0" err="1"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Mechta.A</a:t>
            </a:r>
            <a:endParaRPr lang="en-CA"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ircle(in)">
                                      <p:cBhvr>
                                        <p:cTn id="1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2881" y="6646866"/>
            <a:ext cx="368275" cy="435790"/>
          </a:xfrm>
        </p:spPr>
        <p:txBody>
          <a:bodyPr/>
          <a:lstStyle/>
          <a:p>
            <a:pPr>
              <a:defRPr/>
            </a:pPr>
            <a:fld id="{7B4B67F2-70AC-4265-AB59-0FE3C3F78B36}" type="slidenum">
              <a:rPr lang="fr-FR" smtClean="0">
                <a:latin typeface="Garamond" pitchFamily="18" charset="0"/>
              </a:rPr>
              <a:pPr>
                <a:defRPr/>
              </a:pPr>
              <a:t>10</a:t>
            </a:fld>
            <a:endParaRPr lang="fr-FR" dirty="0">
              <a:latin typeface="Garamond" pitchFamily="18" charset="0"/>
            </a:endParaRPr>
          </a:p>
        </p:txBody>
      </p:sp>
      <p:pic>
        <p:nvPicPr>
          <p:cNvPr id="9"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66" y="0"/>
            <a:ext cx="1538289" cy="1538289"/>
          </a:xfrm>
          <a:prstGeom prst="rect">
            <a:avLst/>
          </a:prstGeom>
          <a:effectLst>
            <a:reflection blurRad="6350" stA="50000" endA="300" endPos="90000" dir="5400000" sy="-100000" algn="bl" rotWithShape="0"/>
          </a:effectLst>
        </p:spPr>
      </p:pic>
      <p:sp>
        <p:nvSpPr>
          <p:cNvPr id="3" name="Rectangle 2"/>
          <p:cNvSpPr/>
          <p:nvPr/>
        </p:nvSpPr>
        <p:spPr>
          <a:xfrm>
            <a:off x="1711079" y="726251"/>
            <a:ext cx="6752907" cy="1200329"/>
          </a:xfrm>
          <a:prstGeom prst="rect">
            <a:avLst/>
          </a:prstGeom>
        </p:spPr>
        <p:txBody>
          <a:bodyPr wrap="square">
            <a:spAutoFit/>
          </a:bodyPr>
          <a:lstStyle/>
          <a:p>
            <a:pPr>
              <a:lnSpc>
                <a:spcPct val="150000"/>
              </a:lnSpc>
            </a:pPr>
            <a:r>
              <a:rPr lang="fr-FR" sz="2400" b="1" dirty="0" smtClean="0">
                <a:latin typeface="Times New Roman" pitchFamily="18" charset="0"/>
                <a:cs typeface="Times New Roman" pitchFamily="18" charset="0"/>
              </a:rPr>
              <a:t>4.1 REVÊTEMENTS </a:t>
            </a:r>
            <a:r>
              <a:rPr lang="fr-FR" sz="2400" b="1" dirty="0">
                <a:latin typeface="Times New Roman" pitchFamily="18" charset="0"/>
                <a:cs typeface="Times New Roman" pitchFamily="18" charset="0"/>
              </a:rPr>
              <a:t>PAR VOIE SÈCHE </a:t>
            </a:r>
            <a:endParaRPr lang="fr-FR" sz="2400" b="1" dirty="0" smtClean="0">
              <a:latin typeface="Times New Roman" pitchFamily="18" charset="0"/>
              <a:cs typeface="Times New Roman" pitchFamily="18" charset="0"/>
            </a:endParaRPr>
          </a:p>
          <a:p>
            <a:pPr>
              <a:lnSpc>
                <a:spcPct val="150000"/>
              </a:lnSpc>
            </a:pPr>
            <a:r>
              <a:rPr lang="fr-FR" sz="2400" b="1" dirty="0" smtClean="0">
                <a:latin typeface="Times New Roman" pitchFamily="18" charset="0"/>
                <a:cs typeface="Times New Roman" pitchFamily="18" charset="0"/>
              </a:rPr>
              <a:t>4.1.1 </a:t>
            </a:r>
            <a:r>
              <a:rPr lang="fr-FR" sz="2400" b="1" dirty="0">
                <a:latin typeface="Times New Roman" pitchFamily="18" charset="0"/>
                <a:cs typeface="Times New Roman" pitchFamily="18" charset="0"/>
              </a:rPr>
              <a:t>Dépôts physiques en phase vapeur</a:t>
            </a:r>
          </a:p>
        </p:txBody>
      </p:sp>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4258" y="1962877"/>
            <a:ext cx="5760640" cy="2328063"/>
          </a:xfrm>
          <a:prstGeom prst="rect">
            <a:avLst/>
          </a:prstGeom>
        </p:spPr>
      </p:pic>
      <p:sp>
        <p:nvSpPr>
          <p:cNvPr id="6" name="Rectangle 5"/>
          <p:cNvSpPr/>
          <p:nvPr/>
        </p:nvSpPr>
        <p:spPr>
          <a:xfrm>
            <a:off x="2988394" y="4336718"/>
            <a:ext cx="2868286" cy="400110"/>
          </a:xfrm>
          <a:prstGeom prst="rect">
            <a:avLst/>
          </a:prstGeom>
        </p:spPr>
        <p:txBody>
          <a:bodyPr wrap="none">
            <a:spAutoFit/>
          </a:bodyPr>
          <a:lstStyle/>
          <a:p>
            <a:r>
              <a:rPr lang="fr-FR" sz="2000" b="1" dirty="0">
                <a:latin typeface="Times New Roman" pitchFamily="18" charset="0"/>
                <a:cs typeface="Times New Roman" pitchFamily="18" charset="0"/>
              </a:rPr>
              <a:t>Figure </a:t>
            </a:r>
            <a:r>
              <a:rPr lang="fr-FR" sz="2000" b="1" dirty="0" smtClean="0">
                <a:latin typeface="Times New Roman" pitchFamily="18" charset="0"/>
                <a:cs typeface="Times New Roman" pitchFamily="18" charset="0"/>
              </a:rPr>
              <a:t>3: </a:t>
            </a:r>
            <a:r>
              <a:rPr lang="fr-FR" sz="2000" b="1" dirty="0">
                <a:latin typeface="Times New Roman" pitchFamily="18" charset="0"/>
                <a:cs typeface="Times New Roman" pitchFamily="18" charset="0"/>
              </a:rPr>
              <a:t>DÉPÔTS PVD</a:t>
            </a:r>
          </a:p>
        </p:txBody>
      </p:sp>
      <p:sp>
        <p:nvSpPr>
          <p:cNvPr id="7" name="Rectangle 6"/>
          <p:cNvSpPr/>
          <p:nvPr/>
        </p:nvSpPr>
        <p:spPr>
          <a:xfrm>
            <a:off x="1188195" y="4861203"/>
            <a:ext cx="7275792" cy="1338828"/>
          </a:xfrm>
          <a:prstGeom prst="rect">
            <a:avLst/>
          </a:prstGeom>
        </p:spPr>
        <p:txBody>
          <a:bodyPr wrap="square">
            <a:spAutoFit/>
          </a:bodyPr>
          <a:lstStyle/>
          <a:p>
            <a:pPr>
              <a:lnSpc>
                <a:spcPct val="150000"/>
              </a:lnSpc>
            </a:pPr>
            <a:r>
              <a:rPr lang="fr-FR" sz="1800" dirty="0">
                <a:latin typeface="Times New Roman" pitchFamily="18" charset="0"/>
                <a:cs typeface="Times New Roman" pitchFamily="18" charset="0"/>
              </a:rPr>
              <a:t>Les dépôts PVD utilisent tous les techniques possibles permettant la limitation de la taille de la pièce à traiter et l'augmentation du coût du traitement ce qui nous permet d'avoir une qualité du dépôt la plus meilleure.</a:t>
            </a:r>
          </a:p>
        </p:txBody>
      </p:sp>
    </p:spTree>
    <p:extLst>
      <p:ext uri="{BB962C8B-B14F-4D97-AF65-F5344CB8AC3E}">
        <p14:creationId xmlns:p14="http://schemas.microsoft.com/office/powerpoint/2010/main" val="4208904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2881" y="6646866"/>
            <a:ext cx="368275" cy="435790"/>
          </a:xfrm>
        </p:spPr>
        <p:txBody>
          <a:bodyPr/>
          <a:lstStyle/>
          <a:p>
            <a:pPr>
              <a:defRPr/>
            </a:pPr>
            <a:fld id="{7B4B67F2-70AC-4265-AB59-0FE3C3F78B36}" type="slidenum">
              <a:rPr lang="fr-FR" smtClean="0">
                <a:latin typeface="Garamond" pitchFamily="18" charset="0"/>
              </a:rPr>
              <a:pPr>
                <a:defRPr/>
              </a:pPr>
              <a:t>11</a:t>
            </a:fld>
            <a:endParaRPr lang="fr-FR" dirty="0">
              <a:latin typeface="Garamond" pitchFamily="18" charset="0"/>
            </a:endParaRPr>
          </a:p>
        </p:txBody>
      </p:sp>
      <p:pic>
        <p:nvPicPr>
          <p:cNvPr id="10"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538289" cy="1538289"/>
          </a:xfrm>
          <a:prstGeom prst="rect">
            <a:avLst/>
          </a:prstGeom>
          <a:effectLst>
            <a:reflection blurRad="6350" stA="50000" endA="300" endPos="90000" dir="5400000" sy="-100000" algn="bl" rotWithShape="0"/>
          </a:effectLst>
        </p:spPr>
      </p:pic>
      <p:sp>
        <p:nvSpPr>
          <p:cNvPr id="3" name="Rectangle 2"/>
          <p:cNvSpPr/>
          <p:nvPr/>
        </p:nvSpPr>
        <p:spPr>
          <a:xfrm>
            <a:off x="1260203" y="2502644"/>
            <a:ext cx="7344816" cy="3231654"/>
          </a:xfrm>
          <a:prstGeom prst="rect">
            <a:avLst/>
          </a:prstGeom>
        </p:spPr>
        <p:txBody>
          <a:bodyPr wrap="square">
            <a:spAutoFit/>
          </a:bodyPr>
          <a:lstStyle/>
          <a:p>
            <a:pPr marL="457200" indent="-457200">
              <a:lnSpc>
                <a:spcPct val="150000"/>
              </a:lnSpc>
              <a:buFont typeface="Wingdings" pitchFamily="2" charset="2"/>
              <a:buChar char="Ø"/>
            </a:pPr>
            <a:r>
              <a:rPr lang="fr-FR" sz="2800" b="1" dirty="0">
                <a:latin typeface="Times New Roman" pitchFamily="18" charset="0"/>
                <a:cs typeface="Times New Roman" pitchFamily="18" charset="0"/>
              </a:rPr>
              <a:t>Evaporation thermique: </a:t>
            </a:r>
            <a:endParaRPr lang="fr-FR" sz="2800" b="1" dirty="0" smtClean="0">
              <a:latin typeface="Times New Roman" pitchFamily="18" charset="0"/>
              <a:cs typeface="Times New Roman" pitchFamily="18" charset="0"/>
            </a:endParaRPr>
          </a:p>
          <a:p>
            <a:pPr>
              <a:lnSpc>
                <a:spcPct val="150000"/>
              </a:lnSpc>
            </a:pPr>
            <a:r>
              <a:rPr lang="fr-FR" sz="1800" dirty="0" smtClean="0">
                <a:latin typeface="Times New Roman" pitchFamily="18" charset="0"/>
                <a:cs typeface="Times New Roman" pitchFamily="18" charset="0"/>
              </a:rPr>
              <a:t>Le </a:t>
            </a:r>
            <a:r>
              <a:rPr lang="fr-FR" sz="1800" dirty="0">
                <a:latin typeface="Times New Roman" pitchFamily="18" charset="0"/>
                <a:cs typeface="Times New Roman" pitchFamily="18" charset="0"/>
              </a:rPr>
              <a:t>traitement des pièces de géométrie complexe est très difficile vu que le flux d'atomes ou de molécules du corps à déposer est très directif. Pour élaborer des alliages on procède à une évaporation directe d’un alliage « mère » ou à une Co-évaporation de tous les constituants formant l'alliage désiré mais pour certains composés tels que TiO2, </a:t>
            </a:r>
            <a:r>
              <a:rPr lang="fr-FR" sz="1800" dirty="0" err="1">
                <a:latin typeface="Times New Roman" pitchFamily="18" charset="0"/>
                <a:cs typeface="Times New Roman" pitchFamily="18" charset="0"/>
              </a:rPr>
              <a:t>TiN</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CdS</a:t>
            </a:r>
            <a:r>
              <a:rPr lang="fr-FR" sz="1800" dirty="0">
                <a:latin typeface="Times New Roman" pitchFamily="18" charset="0"/>
                <a:cs typeface="Times New Roman" pitchFamily="18" charset="0"/>
              </a:rPr>
              <a:t>... on procède l’évaporation réactive. </a:t>
            </a:r>
          </a:p>
        </p:txBody>
      </p:sp>
    </p:spTree>
    <p:extLst>
      <p:ext uri="{BB962C8B-B14F-4D97-AF65-F5344CB8AC3E}">
        <p14:creationId xmlns:p14="http://schemas.microsoft.com/office/powerpoint/2010/main" val="4208904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2881" y="6646866"/>
            <a:ext cx="368275" cy="435790"/>
          </a:xfrm>
        </p:spPr>
        <p:txBody>
          <a:bodyPr/>
          <a:lstStyle/>
          <a:p>
            <a:pPr>
              <a:defRPr/>
            </a:pPr>
            <a:fld id="{7B4B67F2-70AC-4265-AB59-0FE3C3F78B36}" type="slidenum">
              <a:rPr lang="fr-FR" smtClean="0">
                <a:latin typeface="Garamond" pitchFamily="18" charset="0"/>
              </a:rPr>
              <a:pPr>
                <a:defRPr/>
              </a:pPr>
              <a:t>12</a:t>
            </a:fld>
            <a:endParaRPr lang="fr-FR" dirty="0">
              <a:latin typeface="Garamond" pitchFamily="18" charset="0"/>
            </a:endParaRPr>
          </a:p>
        </p:txBody>
      </p:sp>
      <p:pic>
        <p:nvPicPr>
          <p:cNvPr id="9"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538289" cy="1538289"/>
          </a:xfrm>
          <a:prstGeom prst="rect">
            <a:avLst/>
          </a:prstGeom>
          <a:effectLst>
            <a:reflection blurRad="6350" stA="50000" endA="300" endPos="90000" dir="5400000" sy="-100000" algn="bl" rotWithShape="0"/>
          </a:effectLst>
        </p:spPr>
      </p:pic>
      <p:sp>
        <p:nvSpPr>
          <p:cNvPr id="3" name="Rectangle 2"/>
          <p:cNvSpPr/>
          <p:nvPr/>
        </p:nvSpPr>
        <p:spPr>
          <a:xfrm>
            <a:off x="1569406" y="2646660"/>
            <a:ext cx="6706689" cy="2400657"/>
          </a:xfrm>
          <a:prstGeom prst="rect">
            <a:avLst/>
          </a:prstGeom>
        </p:spPr>
        <p:txBody>
          <a:bodyPr wrap="square">
            <a:spAutoFit/>
          </a:bodyPr>
          <a:lstStyle/>
          <a:p>
            <a:pPr marL="171450" indent="-171450">
              <a:lnSpc>
                <a:spcPct val="150000"/>
              </a:lnSpc>
              <a:buFont typeface="Wingdings" pitchFamily="2" charset="2"/>
              <a:buChar char="Ø"/>
            </a:pPr>
            <a:r>
              <a:rPr lang="fr-FR" sz="2800" b="1" dirty="0">
                <a:latin typeface="Times New Roman" pitchFamily="18" charset="0"/>
                <a:cs typeface="Times New Roman" pitchFamily="18" charset="0"/>
              </a:rPr>
              <a:t>Dépôt ionique: (Ion </a:t>
            </a:r>
            <a:r>
              <a:rPr lang="fr-FR" sz="2800" b="1" dirty="0" err="1">
                <a:latin typeface="Times New Roman" pitchFamily="18" charset="0"/>
                <a:cs typeface="Times New Roman" pitchFamily="18" charset="0"/>
              </a:rPr>
              <a:t>Plating</a:t>
            </a:r>
            <a:r>
              <a:rPr lang="fr-FR" sz="2800" b="1" dirty="0">
                <a:latin typeface="Times New Roman" pitchFamily="18" charset="0"/>
                <a:cs typeface="Times New Roman" pitchFamily="18" charset="0"/>
              </a:rPr>
              <a:t>). </a:t>
            </a:r>
            <a:endParaRPr lang="fr-FR" sz="2800" b="1" dirty="0" smtClean="0">
              <a:latin typeface="Times New Roman" pitchFamily="18" charset="0"/>
              <a:cs typeface="Times New Roman" pitchFamily="18" charset="0"/>
            </a:endParaRPr>
          </a:p>
          <a:p>
            <a:pPr>
              <a:lnSpc>
                <a:spcPct val="150000"/>
              </a:lnSpc>
            </a:pPr>
            <a:r>
              <a:rPr lang="fr-FR" sz="1800" dirty="0" smtClean="0">
                <a:latin typeface="Times New Roman" pitchFamily="18" charset="0"/>
                <a:cs typeface="Times New Roman" pitchFamily="18" charset="0"/>
              </a:rPr>
              <a:t>On </a:t>
            </a:r>
            <a:r>
              <a:rPr lang="fr-FR" sz="1800" dirty="0">
                <a:latin typeface="Times New Roman" pitchFamily="18" charset="0"/>
                <a:cs typeface="Times New Roman" pitchFamily="18" charset="0"/>
              </a:rPr>
              <a:t>confère une énergie de plus en plus grande aux particules vaporisées, excitées et même ionisées grâce à la création d’un plasma soit d'argon soit de gaz réactif entre la source d’évaporation et le porte-substrat. </a:t>
            </a:r>
          </a:p>
        </p:txBody>
      </p:sp>
    </p:spTree>
    <p:extLst>
      <p:ext uri="{BB962C8B-B14F-4D97-AF65-F5344CB8AC3E}">
        <p14:creationId xmlns:p14="http://schemas.microsoft.com/office/powerpoint/2010/main" val="4208904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2881" y="6646866"/>
            <a:ext cx="368275" cy="435790"/>
          </a:xfrm>
        </p:spPr>
        <p:txBody>
          <a:bodyPr/>
          <a:lstStyle/>
          <a:p>
            <a:pPr>
              <a:defRPr/>
            </a:pPr>
            <a:fld id="{7B4B67F2-70AC-4265-AB59-0FE3C3F78B36}" type="slidenum">
              <a:rPr lang="fr-FR" smtClean="0">
                <a:latin typeface="Garamond" pitchFamily="18" charset="0"/>
              </a:rPr>
              <a:pPr>
                <a:defRPr/>
              </a:pPr>
              <a:t>13</a:t>
            </a:fld>
            <a:endParaRPr lang="fr-FR" dirty="0">
              <a:latin typeface="Garamond" pitchFamily="18" charset="0"/>
            </a:endParaRPr>
          </a:p>
        </p:txBody>
      </p:sp>
      <p:pic>
        <p:nvPicPr>
          <p:cNvPr id="10"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538289" cy="1538289"/>
          </a:xfrm>
          <a:prstGeom prst="rect">
            <a:avLst/>
          </a:prstGeom>
          <a:effectLst>
            <a:reflection blurRad="6350" stA="50000" endA="300" endPos="90000" dir="5400000" sy="-100000" algn="bl" rotWithShape="0"/>
          </a:effectLst>
        </p:spPr>
      </p:pic>
      <p:sp>
        <p:nvSpPr>
          <p:cNvPr id="3" name="Rectangle 2"/>
          <p:cNvSpPr/>
          <p:nvPr/>
        </p:nvSpPr>
        <p:spPr>
          <a:xfrm>
            <a:off x="1332211" y="2502644"/>
            <a:ext cx="7416824" cy="3231654"/>
          </a:xfrm>
          <a:prstGeom prst="rect">
            <a:avLst/>
          </a:prstGeom>
        </p:spPr>
        <p:txBody>
          <a:bodyPr wrap="square">
            <a:spAutoFit/>
          </a:bodyPr>
          <a:lstStyle/>
          <a:p>
            <a:pPr marL="457200" indent="-457200">
              <a:lnSpc>
                <a:spcPct val="150000"/>
              </a:lnSpc>
              <a:buFont typeface="Wingdings" pitchFamily="2" charset="2"/>
              <a:buChar char="Ø"/>
            </a:pPr>
            <a:r>
              <a:rPr lang="fr-FR" sz="2800" b="1" dirty="0">
                <a:latin typeface="Times New Roman" pitchFamily="18" charset="0"/>
                <a:cs typeface="Times New Roman" pitchFamily="18" charset="0"/>
              </a:rPr>
              <a:t>Pulvérisation cathodique: (</a:t>
            </a:r>
            <a:r>
              <a:rPr lang="fr-FR" sz="2800" b="1" dirty="0" err="1">
                <a:latin typeface="Times New Roman" pitchFamily="18" charset="0"/>
                <a:cs typeface="Times New Roman" pitchFamily="18" charset="0"/>
              </a:rPr>
              <a:t>Sputtering</a:t>
            </a:r>
            <a:r>
              <a:rPr lang="fr-FR" sz="2800" b="1" dirty="0">
                <a:latin typeface="Times New Roman" pitchFamily="18" charset="0"/>
                <a:cs typeface="Times New Roman" pitchFamily="18" charset="0"/>
              </a:rPr>
              <a:t>) </a:t>
            </a:r>
            <a:endParaRPr lang="fr-FR" sz="2800" b="1" dirty="0" smtClean="0">
              <a:latin typeface="Times New Roman" pitchFamily="18" charset="0"/>
              <a:cs typeface="Times New Roman" pitchFamily="18" charset="0"/>
            </a:endParaRPr>
          </a:p>
          <a:p>
            <a:pPr>
              <a:lnSpc>
                <a:spcPct val="150000"/>
              </a:lnSpc>
            </a:pPr>
            <a:r>
              <a:rPr lang="fr-FR" sz="1800" dirty="0" smtClean="0">
                <a:latin typeface="Times New Roman" pitchFamily="18" charset="0"/>
                <a:cs typeface="Times New Roman" pitchFamily="18" charset="0"/>
              </a:rPr>
              <a:t>L'arrachement </a:t>
            </a:r>
            <a:r>
              <a:rPr lang="fr-FR" sz="1800" dirty="0">
                <a:latin typeface="Times New Roman" pitchFamily="18" charset="0"/>
                <a:cs typeface="Times New Roman" pitchFamily="18" charset="0"/>
              </a:rPr>
              <a:t>des atomes du matériau se fiat par un bombardement de particules énergétiques qui sont en général des ions Ar+. Afin d'augmenter la qualité et la vitesse des dépôts on modifie le système diode (diode radiofréquence, triode, cathode magnétron...). La pulvérisation réactive est souvent utilisée pour les dépôts de composés tels que les nitrures, les oxydes, les sulfures. </a:t>
            </a:r>
          </a:p>
        </p:txBody>
      </p:sp>
    </p:spTree>
    <p:extLst>
      <p:ext uri="{BB962C8B-B14F-4D97-AF65-F5344CB8AC3E}">
        <p14:creationId xmlns:p14="http://schemas.microsoft.com/office/powerpoint/2010/main" val="4208904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2881" y="6646866"/>
            <a:ext cx="368275" cy="435790"/>
          </a:xfrm>
        </p:spPr>
        <p:txBody>
          <a:bodyPr/>
          <a:lstStyle/>
          <a:p>
            <a:pPr>
              <a:defRPr/>
            </a:pPr>
            <a:fld id="{7B4B67F2-70AC-4265-AB59-0FE3C3F78B36}" type="slidenum">
              <a:rPr lang="fr-FR" smtClean="0">
                <a:latin typeface="Garamond" pitchFamily="18" charset="0"/>
              </a:rPr>
              <a:pPr>
                <a:defRPr/>
              </a:pPr>
              <a:t>14</a:t>
            </a:fld>
            <a:endParaRPr lang="fr-FR" dirty="0">
              <a:latin typeface="Garamond" pitchFamily="18" charset="0"/>
            </a:endParaRPr>
          </a:p>
        </p:txBody>
      </p:sp>
      <p:pic>
        <p:nvPicPr>
          <p:cNvPr id="12"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45" y="0"/>
            <a:ext cx="1538289" cy="1538289"/>
          </a:xfrm>
          <a:prstGeom prst="rect">
            <a:avLst/>
          </a:prstGeom>
          <a:effectLst>
            <a:reflection blurRad="6350" stA="50000" endA="300" endPos="90000" dir="5400000" sy="-100000" algn="bl" rotWithShape="0"/>
          </a:effectLst>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8195" y="2038938"/>
            <a:ext cx="7200800" cy="3632058"/>
          </a:xfrm>
          <a:prstGeom prst="rect">
            <a:avLst/>
          </a:prstGeom>
        </p:spPr>
      </p:pic>
      <p:sp>
        <p:nvSpPr>
          <p:cNvPr id="5" name="Rectangle 4"/>
          <p:cNvSpPr/>
          <p:nvPr/>
        </p:nvSpPr>
        <p:spPr>
          <a:xfrm>
            <a:off x="2770158" y="6002466"/>
            <a:ext cx="4036874" cy="400110"/>
          </a:xfrm>
          <a:prstGeom prst="rect">
            <a:avLst/>
          </a:prstGeom>
        </p:spPr>
        <p:txBody>
          <a:bodyPr wrap="none">
            <a:spAutoFit/>
          </a:bodyPr>
          <a:lstStyle/>
          <a:p>
            <a:r>
              <a:rPr lang="fr-FR" sz="2000" b="1" dirty="0">
                <a:latin typeface="Times New Roman" pitchFamily="18" charset="0"/>
                <a:cs typeface="Times New Roman" pitchFamily="18" charset="0"/>
              </a:rPr>
              <a:t>Figure </a:t>
            </a:r>
            <a:r>
              <a:rPr lang="fr-FR" sz="2000" b="1" dirty="0" smtClean="0">
                <a:latin typeface="Times New Roman" pitchFamily="18" charset="0"/>
                <a:cs typeface="Times New Roman" pitchFamily="18" charset="0"/>
              </a:rPr>
              <a:t>4:Pulvérisation </a:t>
            </a:r>
            <a:r>
              <a:rPr lang="fr-FR" sz="2000" b="1" dirty="0">
                <a:latin typeface="Times New Roman" pitchFamily="18" charset="0"/>
                <a:cs typeface="Times New Roman" pitchFamily="18" charset="0"/>
              </a:rPr>
              <a:t>cathodique</a:t>
            </a:r>
          </a:p>
        </p:txBody>
      </p:sp>
    </p:spTree>
    <p:extLst>
      <p:ext uri="{BB962C8B-B14F-4D97-AF65-F5344CB8AC3E}">
        <p14:creationId xmlns:p14="http://schemas.microsoft.com/office/powerpoint/2010/main" val="42089049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542ED76F-B232-49FC-88D1-CD244F419F25}" type="slidenum">
              <a:rPr lang="fr-FR" smtClean="0"/>
              <a:pPr>
                <a:defRPr/>
              </a:pPr>
              <a:t>15</a:t>
            </a:fld>
            <a:endParaRPr lang="fr-F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45" y="0"/>
            <a:ext cx="1538289" cy="1538289"/>
          </a:xfrm>
          <a:prstGeom prst="rect">
            <a:avLst/>
          </a:prstGeom>
          <a:effectLst>
            <a:reflection blurRad="6350" stA="50000" endA="300" endPos="90000" dir="5400000" sy="-100000" algn="bl" rotWithShape="0"/>
          </a:effectLst>
        </p:spPr>
      </p:pic>
      <p:sp>
        <p:nvSpPr>
          <p:cNvPr id="2" name="Rectangle 1"/>
          <p:cNvSpPr/>
          <p:nvPr/>
        </p:nvSpPr>
        <p:spPr>
          <a:xfrm>
            <a:off x="1548234" y="3156020"/>
            <a:ext cx="7056783" cy="2400657"/>
          </a:xfrm>
          <a:prstGeom prst="rect">
            <a:avLst/>
          </a:prstGeom>
        </p:spPr>
        <p:txBody>
          <a:bodyPr wrap="square">
            <a:spAutoFit/>
          </a:bodyPr>
          <a:lstStyle/>
          <a:p>
            <a:pPr>
              <a:lnSpc>
                <a:spcPct val="150000"/>
              </a:lnSpc>
            </a:pPr>
            <a:r>
              <a:rPr lang="fr-FR" sz="2800" b="1" dirty="0">
                <a:latin typeface="Times New Roman" pitchFamily="18" charset="0"/>
                <a:cs typeface="Times New Roman" pitchFamily="18" charset="0"/>
              </a:rPr>
              <a:t>Evaporation par arcs</a:t>
            </a:r>
            <a:r>
              <a:rPr lang="fr-FR" sz="2800" b="1" dirty="0" smtClean="0">
                <a:latin typeface="Times New Roman" pitchFamily="18" charset="0"/>
                <a:cs typeface="Times New Roman" pitchFamily="18" charset="0"/>
              </a:rPr>
              <a:t>:</a:t>
            </a:r>
          </a:p>
          <a:p>
            <a:pPr>
              <a:lnSpc>
                <a:spcPct val="150000"/>
              </a:lnSpc>
            </a:pPr>
            <a:r>
              <a:rPr lang="fr-FR" sz="1800" dirty="0" smtClean="0">
                <a:latin typeface="Times New Roman" pitchFamily="18" charset="0"/>
                <a:cs typeface="Times New Roman" pitchFamily="18" charset="0"/>
              </a:rPr>
              <a:t> </a:t>
            </a:r>
            <a:r>
              <a:rPr lang="fr-FR" sz="1800" dirty="0">
                <a:latin typeface="Times New Roman" pitchFamily="18" charset="0"/>
                <a:cs typeface="Times New Roman" pitchFamily="18" charset="0"/>
              </a:rPr>
              <a:t>Les arcs électriques ont des effets qui permettent la sublimation du matériau cible et l'augmentation de la vitesse des dépôts. La réalisation de multicouches alternées ou de nanomatériaux composites est possible en utilisant plusieurs sources. </a:t>
            </a:r>
          </a:p>
        </p:txBody>
      </p:sp>
    </p:spTree>
    <p:extLst>
      <p:ext uri="{BB962C8B-B14F-4D97-AF65-F5344CB8AC3E}">
        <p14:creationId xmlns:p14="http://schemas.microsoft.com/office/powerpoint/2010/main" val="2681614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2881" y="6646866"/>
            <a:ext cx="368275" cy="435790"/>
          </a:xfrm>
        </p:spPr>
        <p:txBody>
          <a:bodyPr/>
          <a:lstStyle/>
          <a:p>
            <a:pPr>
              <a:defRPr/>
            </a:pPr>
            <a:fld id="{7B4B67F2-70AC-4265-AB59-0FE3C3F78B36}" type="slidenum">
              <a:rPr lang="fr-FR" smtClean="0">
                <a:latin typeface="Garamond" pitchFamily="18" charset="0"/>
              </a:rPr>
              <a:pPr>
                <a:defRPr/>
              </a:pPr>
              <a:t>16</a:t>
            </a:fld>
            <a:endParaRPr lang="fr-FR" dirty="0">
              <a:latin typeface="Garamond" pitchFamily="18" charset="0"/>
            </a:endParaRPr>
          </a:p>
        </p:txBody>
      </p:sp>
      <p:pic>
        <p:nvPicPr>
          <p:cNvPr id="9"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4282" y="0"/>
            <a:ext cx="1538289" cy="1538289"/>
          </a:xfrm>
          <a:prstGeom prst="rect">
            <a:avLst/>
          </a:prstGeom>
          <a:effectLst>
            <a:reflection blurRad="6350" stA="50000" endA="300" endPos="90000" dir="5400000" sy="-100000" algn="bl" rotWithShape="0"/>
          </a:effectLst>
        </p:spPr>
      </p:pic>
      <p:sp>
        <p:nvSpPr>
          <p:cNvPr id="3" name="Rectangle 2"/>
          <p:cNvSpPr/>
          <p:nvPr/>
        </p:nvSpPr>
        <p:spPr>
          <a:xfrm>
            <a:off x="1253235" y="2214612"/>
            <a:ext cx="7200800" cy="4108817"/>
          </a:xfrm>
          <a:prstGeom prst="rect">
            <a:avLst/>
          </a:prstGeom>
        </p:spPr>
        <p:txBody>
          <a:bodyPr wrap="square">
            <a:spAutoFit/>
          </a:bodyPr>
          <a:lstStyle/>
          <a:p>
            <a:pPr>
              <a:lnSpc>
                <a:spcPct val="150000"/>
              </a:lnSpc>
            </a:pPr>
            <a:r>
              <a:rPr lang="fr-FR" sz="2400" b="1" dirty="0" smtClean="0">
                <a:latin typeface="Times New Roman" pitchFamily="18" charset="0"/>
                <a:cs typeface="Times New Roman" pitchFamily="18" charset="0"/>
              </a:rPr>
              <a:t>4.1.2. Dépôts chimiques à partir d’une phase gazeuse (CVD) : </a:t>
            </a:r>
          </a:p>
          <a:p>
            <a:pPr>
              <a:lnSpc>
                <a:spcPct val="150000"/>
              </a:lnSpc>
            </a:pPr>
            <a:r>
              <a:rPr lang="fr-FR" sz="1800" dirty="0" smtClean="0">
                <a:latin typeface="Times New Roman" pitchFamily="18" charset="0"/>
                <a:cs typeface="Times New Roman" pitchFamily="18" charset="0"/>
              </a:rPr>
              <a:t>Afin </a:t>
            </a:r>
            <a:r>
              <a:rPr lang="fr-FR" sz="1800" dirty="0">
                <a:latin typeface="Times New Roman" pitchFamily="18" charset="0"/>
                <a:cs typeface="Times New Roman" pitchFamily="18" charset="0"/>
              </a:rPr>
              <a:t>de provoquer une réaction chimique on amène l'halogénure comme étant un composé volatil au voisinage de la surface à recouvrir et donc cette réaction chimique conduit au dépôt d’un produit solide qui réalisé soit en enceinte semi-étanche soit sous flux gazeux. De nombreux matériaux peuvent être déposés sur des substrats divers, avec une très bonne adhérence et une épaisseur importante. Les applications dans les domaines de l’usure, du frottement et de l’oxydation sont classiques. </a:t>
            </a:r>
          </a:p>
        </p:txBody>
      </p:sp>
    </p:spTree>
    <p:extLst>
      <p:ext uri="{BB962C8B-B14F-4D97-AF65-F5344CB8AC3E}">
        <p14:creationId xmlns:p14="http://schemas.microsoft.com/office/powerpoint/2010/main" val="42089049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2881" y="6646866"/>
            <a:ext cx="368275" cy="435790"/>
          </a:xfrm>
        </p:spPr>
        <p:txBody>
          <a:bodyPr/>
          <a:lstStyle/>
          <a:p>
            <a:pPr>
              <a:defRPr/>
            </a:pPr>
            <a:fld id="{7B4B67F2-70AC-4265-AB59-0FE3C3F78B36}" type="slidenum">
              <a:rPr lang="fr-FR" smtClean="0">
                <a:latin typeface="Garamond" pitchFamily="18" charset="0"/>
              </a:rPr>
              <a:pPr>
                <a:defRPr/>
              </a:pPr>
              <a:t>17</a:t>
            </a:fld>
            <a:endParaRPr lang="fr-FR" dirty="0">
              <a:latin typeface="Garamond" pitchFamily="18" charset="0"/>
            </a:endParaRPr>
          </a:p>
        </p:txBody>
      </p:sp>
      <p:pic>
        <p:nvPicPr>
          <p:cNvPr id="11"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66" y="0"/>
            <a:ext cx="1538289" cy="1538289"/>
          </a:xfrm>
          <a:prstGeom prst="rect">
            <a:avLst/>
          </a:prstGeom>
          <a:effectLst>
            <a:reflection blurRad="6350" stA="50000" endA="300" endPos="90000" dir="5400000" sy="-100000" algn="bl" rotWithShape="0"/>
          </a:effectLst>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2250" y="1350516"/>
            <a:ext cx="6048671" cy="3384375"/>
          </a:xfrm>
          <a:prstGeom prst="rect">
            <a:avLst/>
          </a:prstGeom>
        </p:spPr>
      </p:pic>
      <p:sp>
        <p:nvSpPr>
          <p:cNvPr id="5" name="Rectangle 4"/>
          <p:cNvSpPr/>
          <p:nvPr/>
        </p:nvSpPr>
        <p:spPr>
          <a:xfrm>
            <a:off x="1911874" y="5238948"/>
            <a:ext cx="5609421" cy="369332"/>
          </a:xfrm>
          <a:prstGeom prst="rect">
            <a:avLst/>
          </a:prstGeom>
        </p:spPr>
        <p:txBody>
          <a:bodyPr wrap="none">
            <a:spAutoFit/>
          </a:bodyPr>
          <a:lstStyle/>
          <a:p>
            <a:r>
              <a:rPr lang="fr-FR" sz="1800" b="1" dirty="0" smtClean="0">
                <a:latin typeface="Times New Roman" pitchFamily="18" charset="0"/>
                <a:cs typeface="Times New Roman" pitchFamily="18" charset="0"/>
              </a:rPr>
              <a:t>Figure5: </a:t>
            </a:r>
            <a:r>
              <a:rPr lang="fr-FR" sz="1800" b="1" dirty="0">
                <a:latin typeface="Times New Roman" pitchFamily="18" charset="0"/>
                <a:cs typeface="Times New Roman" pitchFamily="18" charset="0"/>
              </a:rPr>
              <a:t>DÉPÔTS PAR PROJECTION THERMIQUE</a:t>
            </a:r>
          </a:p>
        </p:txBody>
      </p:sp>
      <p:sp>
        <p:nvSpPr>
          <p:cNvPr id="6" name="Rectangle 5"/>
          <p:cNvSpPr/>
          <p:nvPr/>
        </p:nvSpPr>
        <p:spPr>
          <a:xfrm>
            <a:off x="2670575" y="574891"/>
            <a:ext cx="3861185" cy="461665"/>
          </a:xfrm>
          <a:prstGeom prst="rect">
            <a:avLst/>
          </a:prstGeom>
        </p:spPr>
        <p:txBody>
          <a:bodyPr wrap="none">
            <a:spAutoFit/>
          </a:bodyPr>
          <a:lstStyle/>
          <a:p>
            <a:r>
              <a:rPr lang="fr-FR" sz="2400" b="1" dirty="0" smtClean="0">
                <a:latin typeface="Times New Roman" pitchFamily="18" charset="0"/>
                <a:cs typeface="Times New Roman" pitchFamily="18" charset="0"/>
              </a:rPr>
              <a:t>4.1.3</a:t>
            </a:r>
            <a:r>
              <a:rPr lang="fr-FR" sz="2400" b="1" dirty="0">
                <a:latin typeface="Times New Roman" pitchFamily="18" charset="0"/>
                <a:cs typeface="Times New Roman" pitchFamily="18" charset="0"/>
              </a:rPr>
              <a:t>. Projection thermique:</a:t>
            </a:r>
          </a:p>
        </p:txBody>
      </p:sp>
    </p:spTree>
    <p:extLst>
      <p:ext uri="{BB962C8B-B14F-4D97-AF65-F5344CB8AC3E}">
        <p14:creationId xmlns:p14="http://schemas.microsoft.com/office/powerpoint/2010/main" val="42089049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542ED76F-B232-49FC-88D1-CD244F419F25}" type="slidenum">
              <a:rPr lang="fr-FR" smtClean="0"/>
              <a:pPr>
                <a:defRPr/>
              </a:pPr>
              <a:t>18</a:t>
            </a:fld>
            <a:endParaRPr lang="fr-F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66" y="28251"/>
            <a:ext cx="1538289" cy="1538289"/>
          </a:xfrm>
          <a:prstGeom prst="rect">
            <a:avLst/>
          </a:prstGeom>
          <a:effectLst>
            <a:reflection blurRad="6350" stA="50000" endA="300" endPos="90000" dir="5400000" sy="-100000" algn="bl" rotWithShape="0"/>
          </a:effectLst>
        </p:spPr>
      </p:pic>
      <p:sp>
        <p:nvSpPr>
          <p:cNvPr id="2" name="Rectangle 1"/>
          <p:cNvSpPr/>
          <p:nvPr/>
        </p:nvSpPr>
        <p:spPr>
          <a:xfrm>
            <a:off x="1260203" y="2286620"/>
            <a:ext cx="7200800" cy="2585323"/>
          </a:xfrm>
          <a:prstGeom prst="rect">
            <a:avLst/>
          </a:prstGeom>
        </p:spPr>
        <p:txBody>
          <a:bodyPr wrap="square">
            <a:spAutoFit/>
          </a:bodyPr>
          <a:lstStyle/>
          <a:p>
            <a:pPr>
              <a:lnSpc>
                <a:spcPct val="150000"/>
              </a:lnSpc>
            </a:pPr>
            <a:r>
              <a:rPr lang="fr-FR" sz="1800" dirty="0">
                <a:latin typeface="Times New Roman" pitchFamily="18" charset="0"/>
                <a:cs typeface="Times New Roman" pitchFamily="18" charset="0"/>
              </a:rPr>
              <a:t>Le principe consiste essentiellement à fondre le matériau d'apport sur la surface du substrat par projection grâce à un gaz vecteur. Le mode opératoire se résume par: on fonde la matière à déposer totalement ou partiellement dans une source de chaleur, la pulvérisation de la matière se fait par un gaz vecteur enfin les gouttelettes formées seront transportées jusqu’à la surface à revêtir.</a:t>
            </a:r>
          </a:p>
        </p:txBody>
      </p:sp>
    </p:spTree>
    <p:extLst>
      <p:ext uri="{BB962C8B-B14F-4D97-AF65-F5344CB8AC3E}">
        <p14:creationId xmlns:p14="http://schemas.microsoft.com/office/powerpoint/2010/main" val="1765741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542ED76F-B232-49FC-88D1-CD244F419F25}" type="slidenum">
              <a:rPr lang="fr-FR" smtClean="0"/>
              <a:pPr>
                <a:defRPr/>
              </a:pPr>
              <a:t>19</a:t>
            </a:fld>
            <a:endParaRPr lang="fr-F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66" y="0"/>
            <a:ext cx="1538289" cy="1538289"/>
          </a:xfrm>
          <a:prstGeom prst="rect">
            <a:avLst/>
          </a:prstGeom>
          <a:effectLst>
            <a:reflection blurRad="6350" stA="50000" endA="300" endPos="90000" dir="5400000" sy="-100000" algn="bl" rotWithShape="0"/>
          </a:effec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8427" y="1538289"/>
            <a:ext cx="6128519" cy="3210890"/>
          </a:xfrm>
          <a:prstGeom prst="rect">
            <a:avLst/>
          </a:prstGeom>
        </p:spPr>
      </p:pic>
      <p:sp>
        <p:nvSpPr>
          <p:cNvPr id="3" name="Rectangle 2"/>
          <p:cNvSpPr/>
          <p:nvPr/>
        </p:nvSpPr>
        <p:spPr>
          <a:xfrm>
            <a:off x="1404218" y="5567630"/>
            <a:ext cx="7447616" cy="369332"/>
          </a:xfrm>
          <a:prstGeom prst="rect">
            <a:avLst/>
          </a:prstGeom>
        </p:spPr>
        <p:txBody>
          <a:bodyPr wrap="none">
            <a:spAutoFit/>
          </a:bodyPr>
          <a:lstStyle/>
          <a:p>
            <a:r>
              <a:rPr lang="fr-FR" sz="1800" b="1" dirty="0">
                <a:latin typeface="Times New Roman" pitchFamily="18" charset="0"/>
                <a:cs typeface="Times New Roman" pitchFamily="18" charset="0"/>
              </a:rPr>
              <a:t>Figure </a:t>
            </a:r>
            <a:r>
              <a:rPr lang="fr-FR" sz="1800" b="1" dirty="0" smtClean="0">
                <a:latin typeface="Times New Roman" pitchFamily="18" charset="0"/>
                <a:cs typeface="Times New Roman" pitchFamily="18" charset="0"/>
              </a:rPr>
              <a:t>6: </a:t>
            </a:r>
            <a:r>
              <a:rPr lang="fr-FR" sz="1800" b="1" dirty="0">
                <a:latin typeface="Times New Roman" pitchFamily="18" charset="0"/>
                <a:cs typeface="Times New Roman" pitchFamily="18" charset="0"/>
              </a:rPr>
              <a:t>Principe fondamental de la projection thermique (doc. AREGA)</a:t>
            </a:r>
          </a:p>
        </p:txBody>
      </p:sp>
    </p:spTree>
    <p:extLst>
      <p:ext uri="{BB962C8B-B14F-4D97-AF65-F5344CB8AC3E}">
        <p14:creationId xmlns:p14="http://schemas.microsoft.com/office/powerpoint/2010/main" val="171662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8E4BC5A5-2EB8-41D6-BE5D-F93CFD860982}" type="slidenum">
              <a:rPr lang="fr-FR" smtClean="0"/>
              <a:pPr>
                <a:defRPr/>
              </a:pPr>
              <a:t>2</a:t>
            </a:fld>
            <a:endParaRPr lang="fr-FR"/>
          </a:p>
        </p:txBody>
      </p:sp>
      <p:sp>
        <p:nvSpPr>
          <p:cNvPr id="3" name="Espace réservé du contenu 1"/>
          <p:cNvSpPr txBox="1">
            <a:spLocks/>
          </p:cNvSpPr>
          <p:nvPr/>
        </p:nvSpPr>
        <p:spPr>
          <a:xfrm>
            <a:off x="1259632" y="1807840"/>
            <a:ext cx="7170020" cy="3925416"/>
          </a:xfrm>
          <a:prstGeom prst="rect">
            <a:avLst/>
          </a:prstGeom>
        </p:spPr>
        <p:txBody>
          <a:bodyPr>
            <a:normAutofit/>
          </a:bodyPr>
          <a:lstStyle/>
          <a:p>
            <a:pPr marL="82296" marR="0" lvl="0" indent="0" algn="ctr"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fr-CA" sz="6000" b="1"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n-lt"/>
                <a:ea typeface="+mn-ea"/>
                <a:cs typeface="+mn-cs"/>
              </a:rPr>
              <a:t>chapitre04</a:t>
            </a:r>
            <a:endParaRPr lang="fr-CA" sz="6000" b="1" dirty="0" smtClean="0">
              <a:solidFill>
                <a:srgbClr val="00B0F0"/>
              </a:solidFill>
              <a:effectLst>
                <a:outerShdw blurRad="38100" dist="38100" dir="2700000" algn="tl">
                  <a:srgbClr val="000000">
                    <a:alpha val="43137"/>
                  </a:srgbClr>
                </a:outerShdw>
              </a:effectLst>
              <a:latin typeface="+mn-lt"/>
              <a:cs typeface="+mn-cs"/>
            </a:endParaRPr>
          </a:p>
          <a:p>
            <a:pPr marL="82296" lvl="0" algn="ctr" fontAlgn="auto">
              <a:spcBef>
                <a:spcPts val="600"/>
              </a:spcBef>
              <a:spcAft>
                <a:spcPts val="0"/>
              </a:spcAft>
              <a:buClr>
                <a:schemeClr val="accent1"/>
              </a:buClr>
              <a:buSzPct val="80000"/>
              <a:defRPr/>
            </a:pPr>
            <a:r>
              <a:rPr lang="fr-FR" sz="6000" b="1" dirty="0" smtClean="0">
                <a:solidFill>
                  <a:srgbClr val="00B0F0"/>
                </a:solidFill>
                <a:effectLst>
                  <a:outerShdw blurRad="38100" dist="38100" dir="2700000" algn="tl">
                    <a:srgbClr val="000000">
                      <a:alpha val="43137"/>
                    </a:srgbClr>
                  </a:outerShdw>
                </a:effectLst>
                <a:latin typeface="+mn-lt"/>
                <a:cs typeface="+mn-cs"/>
              </a:rPr>
              <a:t>REVETTEMENTS</a:t>
            </a:r>
            <a:endParaRPr kumimoji="0" lang="fr-CA" sz="6000" b="0"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mn-lt"/>
              <a:ea typeface="+mn-ea"/>
              <a:cs typeface="+mn-cs"/>
            </a:endParaRPr>
          </a:p>
        </p:txBody>
      </p:sp>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596" y="224608"/>
            <a:ext cx="1538289" cy="1538289"/>
          </a:xfrm>
          <a:prstGeom prst="rect">
            <a:avLst/>
          </a:prstGeom>
          <a:effectLst>
            <a:reflection blurRad="6350" stA="50000" endA="300" endPos="90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542ED76F-B232-49FC-88D1-CD244F419F25}" type="slidenum">
              <a:rPr lang="fr-FR" smtClean="0"/>
              <a:pPr>
                <a:defRPr/>
              </a:pPr>
              <a:t>20</a:t>
            </a:fld>
            <a:endParaRPr lang="fr-F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66" y="0"/>
            <a:ext cx="1538289" cy="1538289"/>
          </a:xfrm>
          <a:prstGeom prst="rect">
            <a:avLst/>
          </a:prstGeom>
          <a:effectLst>
            <a:reflection blurRad="6350" stA="50000" endA="300" endPos="90000" dir="5400000" sy="-100000" algn="bl" rotWithShape="0"/>
          </a:effectLst>
        </p:spPr>
      </p:pic>
      <p:sp>
        <p:nvSpPr>
          <p:cNvPr id="2" name="Rectangle 1"/>
          <p:cNvSpPr/>
          <p:nvPr/>
        </p:nvSpPr>
        <p:spPr>
          <a:xfrm>
            <a:off x="1574355" y="486420"/>
            <a:ext cx="7102671" cy="2446824"/>
          </a:xfrm>
          <a:prstGeom prst="rect">
            <a:avLst/>
          </a:prstGeom>
        </p:spPr>
        <p:txBody>
          <a:bodyPr wrap="square">
            <a:spAutoFit/>
          </a:bodyPr>
          <a:lstStyle/>
          <a:p>
            <a:pPr>
              <a:lnSpc>
                <a:spcPct val="150000"/>
              </a:lnSpc>
            </a:pPr>
            <a:r>
              <a:rPr lang="fr-FR" sz="2400" b="1" dirty="0" smtClean="0">
                <a:latin typeface="Times New Roman" pitchFamily="18" charset="0"/>
                <a:cs typeface="Times New Roman" pitchFamily="18" charset="0"/>
              </a:rPr>
              <a:t>Projection </a:t>
            </a:r>
            <a:r>
              <a:rPr lang="fr-FR" sz="2400" b="1" dirty="0">
                <a:latin typeface="Times New Roman" pitchFamily="18" charset="0"/>
                <a:cs typeface="Times New Roman" pitchFamily="18" charset="0"/>
              </a:rPr>
              <a:t>thermique flamme: </a:t>
            </a:r>
            <a:endParaRPr lang="fr-FR" sz="2400" b="1" dirty="0" smtClean="0">
              <a:latin typeface="Times New Roman" pitchFamily="18" charset="0"/>
              <a:cs typeface="Times New Roman" pitchFamily="18" charset="0"/>
            </a:endParaRPr>
          </a:p>
          <a:p>
            <a:pPr>
              <a:lnSpc>
                <a:spcPct val="150000"/>
              </a:lnSpc>
            </a:pPr>
            <a:r>
              <a:rPr lang="fr-FR" sz="1800" dirty="0" smtClean="0">
                <a:latin typeface="Times New Roman" pitchFamily="18" charset="0"/>
                <a:cs typeface="Times New Roman" pitchFamily="18" charset="0"/>
              </a:rPr>
              <a:t>C'est </a:t>
            </a:r>
            <a:r>
              <a:rPr lang="fr-FR" sz="1800" dirty="0">
                <a:latin typeface="Times New Roman" pitchFamily="18" charset="0"/>
                <a:cs typeface="Times New Roman" pitchFamily="18" charset="0"/>
              </a:rPr>
              <a:t>la projection qui utilise l'énergie calorifique de la combustion de gaz </a:t>
            </a:r>
            <a:endParaRPr lang="fr-FR" sz="1800" dirty="0" smtClean="0">
              <a:latin typeface="Times New Roman" pitchFamily="18" charset="0"/>
              <a:cs typeface="Times New Roman" pitchFamily="18" charset="0"/>
            </a:endParaRPr>
          </a:p>
          <a:p>
            <a:pPr>
              <a:lnSpc>
                <a:spcPct val="150000"/>
              </a:lnSpc>
            </a:pPr>
            <a:r>
              <a:rPr lang="fr-FR" sz="2400" b="1" dirty="0" smtClean="0">
                <a:latin typeface="Times New Roman" pitchFamily="18" charset="0"/>
                <a:cs typeface="Times New Roman" pitchFamily="18" charset="0"/>
              </a:rPr>
              <a:t>Projection </a:t>
            </a:r>
            <a:r>
              <a:rPr lang="fr-FR" sz="2400" b="1" dirty="0">
                <a:latin typeface="Times New Roman" pitchFamily="18" charset="0"/>
                <a:cs typeface="Times New Roman" pitchFamily="18" charset="0"/>
              </a:rPr>
              <a:t>thermique par arc électrique: </a:t>
            </a:r>
            <a:endParaRPr lang="fr-FR" sz="2400" b="1" dirty="0" smtClean="0">
              <a:latin typeface="Times New Roman" pitchFamily="18" charset="0"/>
              <a:cs typeface="Times New Roman" pitchFamily="18" charset="0"/>
            </a:endParaRPr>
          </a:p>
          <a:p>
            <a:pPr>
              <a:lnSpc>
                <a:spcPct val="150000"/>
              </a:lnSpc>
            </a:pPr>
            <a:r>
              <a:rPr lang="fr-FR" sz="1800" dirty="0" smtClean="0">
                <a:latin typeface="Times New Roman" pitchFamily="18" charset="0"/>
                <a:cs typeface="Times New Roman" pitchFamily="18" charset="0"/>
              </a:rPr>
              <a:t>Le </a:t>
            </a:r>
            <a:r>
              <a:rPr lang="fr-FR" sz="1800" dirty="0">
                <a:latin typeface="Times New Roman" pitchFamily="18" charset="0"/>
                <a:cs typeface="Times New Roman" pitchFamily="18" charset="0"/>
              </a:rPr>
              <a:t>principe de la projection par arc électrique consiste à faire jaillir un arc électrique entre deux fils consommables, un jet</a:t>
            </a: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4355" y="2962910"/>
            <a:ext cx="6670623" cy="2962688"/>
          </a:xfrm>
          <a:prstGeom prst="rect">
            <a:avLst/>
          </a:prstGeom>
        </p:spPr>
      </p:pic>
      <p:sp>
        <p:nvSpPr>
          <p:cNvPr id="7" name="Rectangle 6"/>
          <p:cNvSpPr/>
          <p:nvPr/>
        </p:nvSpPr>
        <p:spPr>
          <a:xfrm>
            <a:off x="1628319" y="6175052"/>
            <a:ext cx="6562694" cy="369332"/>
          </a:xfrm>
          <a:prstGeom prst="rect">
            <a:avLst/>
          </a:prstGeom>
        </p:spPr>
        <p:txBody>
          <a:bodyPr wrap="none">
            <a:spAutoFit/>
          </a:bodyPr>
          <a:lstStyle/>
          <a:p>
            <a:r>
              <a:rPr lang="fr-FR" sz="1800" b="1" dirty="0">
                <a:latin typeface="Times New Roman" pitchFamily="18" charset="0"/>
                <a:cs typeface="Times New Roman" pitchFamily="18" charset="0"/>
              </a:rPr>
              <a:t>Figure </a:t>
            </a:r>
            <a:r>
              <a:rPr lang="fr-FR" sz="1800" b="1" dirty="0" smtClean="0">
                <a:latin typeface="Times New Roman" pitchFamily="18" charset="0"/>
                <a:cs typeface="Times New Roman" pitchFamily="18" charset="0"/>
              </a:rPr>
              <a:t>7: </a:t>
            </a:r>
            <a:r>
              <a:rPr lang="fr-FR" sz="1800" b="1" dirty="0">
                <a:latin typeface="Times New Roman" pitchFamily="18" charset="0"/>
                <a:cs typeface="Times New Roman" pitchFamily="18" charset="0"/>
              </a:rPr>
              <a:t>Principe de fonctionnement d’un pistolet arc électrique</a:t>
            </a:r>
          </a:p>
        </p:txBody>
      </p:sp>
    </p:spTree>
    <p:extLst>
      <p:ext uri="{BB962C8B-B14F-4D97-AF65-F5344CB8AC3E}">
        <p14:creationId xmlns:p14="http://schemas.microsoft.com/office/powerpoint/2010/main" val="3027935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542ED76F-B232-49FC-88D1-CD244F419F25}" type="slidenum">
              <a:rPr lang="fr-FR" smtClean="0"/>
              <a:pPr>
                <a:defRPr/>
              </a:pPr>
              <a:t>21</a:t>
            </a:fld>
            <a:endParaRPr lang="fr-F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66" y="0"/>
            <a:ext cx="1538289" cy="1538289"/>
          </a:xfrm>
          <a:prstGeom prst="rect">
            <a:avLst/>
          </a:prstGeom>
          <a:effectLst>
            <a:reflection blurRad="6350" stA="50000" endA="300" endPos="90000" dir="5400000" sy="-100000" algn="bl" rotWithShape="0"/>
          </a:effectLst>
        </p:spPr>
      </p:pic>
      <p:sp>
        <p:nvSpPr>
          <p:cNvPr id="6" name="Rectangle 5"/>
          <p:cNvSpPr/>
          <p:nvPr/>
        </p:nvSpPr>
        <p:spPr>
          <a:xfrm>
            <a:off x="2484338" y="771352"/>
            <a:ext cx="4650825" cy="400110"/>
          </a:xfrm>
          <a:prstGeom prst="rect">
            <a:avLst/>
          </a:prstGeom>
        </p:spPr>
        <p:txBody>
          <a:bodyPr wrap="none">
            <a:spAutoFit/>
          </a:bodyPr>
          <a:lstStyle/>
          <a:p>
            <a:pPr marL="342900" indent="-342900">
              <a:buFont typeface="Wingdings" pitchFamily="2" charset="2"/>
              <a:buChar char="Ø"/>
            </a:pPr>
            <a:r>
              <a:rPr lang="fr-FR" sz="2000" b="1" dirty="0" smtClean="0">
                <a:latin typeface="Times New Roman" pitchFamily="18" charset="0"/>
                <a:cs typeface="Times New Roman" pitchFamily="18" charset="0"/>
              </a:rPr>
              <a:t> </a:t>
            </a:r>
            <a:r>
              <a:rPr lang="fr-FR" sz="2000" b="1" dirty="0">
                <a:latin typeface="Times New Roman" pitchFamily="18" charset="0"/>
                <a:cs typeface="Times New Roman" pitchFamily="18" charset="0"/>
              </a:rPr>
              <a:t>Projection thermique plasma soufflé:</a:t>
            </a: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6266" y="1710556"/>
            <a:ext cx="6048672" cy="447737"/>
          </a:xfrm>
          <a:prstGeom prst="rect">
            <a:avLst/>
          </a:prstGeom>
        </p:spPr>
      </p:pic>
      <p:sp>
        <p:nvSpPr>
          <p:cNvPr id="8" name="Rectangle 7"/>
          <p:cNvSpPr/>
          <p:nvPr/>
        </p:nvSpPr>
        <p:spPr>
          <a:xfrm>
            <a:off x="1476227" y="2502644"/>
            <a:ext cx="6768752" cy="3831818"/>
          </a:xfrm>
          <a:prstGeom prst="rect">
            <a:avLst/>
          </a:prstGeom>
        </p:spPr>
        <p:txBody>
          <a:bodyPr wrap="square">
            <a:spAutoFit/>
          </a:bodyPr>
          <a:lstStyle/>
          <a:p>
            <a:pPr>
              <a:lnSpc>
                <a:spcPct val="150000"/>
              </a:lnSpc>
            </a:pPr>
            <a:r>
              <a:rPr lang="fr-FR" sz="1800" dirty="0">
                <a:latin typeface="Times New Roman" pitchFamily="18" charset="0"/>
                <a:cs typeface="Times New Roman" pitchFamily="18" charset="0"/>
              </a:rPr>
              <a:t>Le plasma est considéré comme le 4e état de la matière. La source thermique est un arc électrique éclatant entre une cathode et une anode dans un plasma gazeux donnant naissance à un flux gazeux à une très haute température généralement supérieure à 15000°C étranglé dans une tuyère et l'échappement se fait à une vitesse très grande. C’est à l’intérieur de ce jet de plasma à haute énergie que l’on injecte le matériau d’apport sous forme de poudre véhiculée par un gaz porteur. Les particules sont fondues et transportées par ce jet de gaz sur le substrat</a:t>
            </a:r>
          </a:p>
        </p:txBody>
      </p:sp>
    </p:spTree>
    <p:extLst>
      <p:ext uri="{BB962C8B-B14F-4D97-AF65-F5344CB8AC3E}">
        <p14:creationId xmlns:p14="http://schemas.microsoft.com/office/powerpoint/2010/main" val="2207435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542ED76F-B232-49FC-88D1-CD244F419F25}" type="slidenum">
              <a:rPr lang="fr-FR" smtClean="0"/>
              <a:pPr>
                <a:defRPr/>
              </a:pPr>
              <a:t>22</a:t>
            </a:fld>
            <a:endParaRPr lang="fr-F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66" y="0"/>
            <a:ext cx="1538289" cy="1538289"/>
          </a:xfrm>
          <a:prstGeom prst="rect">
            <a:avLst/>
          </a:prstGeom>
          <a:effectLst>
            <a:reflection blurRad="6350" stA="50000" endA="300" endPos="90000" dir="5400000" sy="-100000" algn="bl" rotWithShape="0"/>
          </a:effectLst>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8814" y="769144"/>
            <a:ext cx="6436164" cy="4037756"/>
          </a:xfrm>
          <a:prstGeom prst="rect">
            <a:avLst/>
          </a:prstGeom>
        </p:spPr>
      </p:pic>
      <p:sp>
        <p:nvSpPr>
          <p:cNvPr id="7" name="Rectangle 6"/>
          <p:cNvSpPr/>
          <p:nvPr/>
        </p:nvSpPr>
        <p:spPr>
          <a:xfrm>
            <a:off x="1808814" y="4950916"/>
            <a:ext cx="6558590" cy="400110"/>
          </a:xfrm>
          <a:prstGeom prst="rect">
            <a:avLst/>
          </a:prstGeom>
        </p:spPr>
        <p:txBody>
          <a:bodyPr wrap="none">
            <a:spAutoFit/>
          </a:bodyPr>
          <a:lstStyle/>
          <a:p>
            <a:r>
              <a:rPr lang="fr-FR" sz="2000" b="1" dirty="0">
                <a:latin typeface="Times New Roman" pitchFamily="18" charset="0"/>
                <a:cs typeface="Times New Roman" pitchFamily="18" charset="0"/>
              </a:rPr>
              <a:t>Figure </a:t>
            </a:r>
            <a:r>
              <a:rPr lang="fr-FR" sz="2000" b="1" dirty="0" smtClean="0">
                <a:latin typeface="Times New Roman" pitchFamily="18" charset="0"/>
                <a:cs typeface="Times New Roman" pitchFamily="18" charset="0"/>
              </a:rPr>
              <a:t>8: </a:t>
            </a:r>
            <a:r>
              <a:rPr lang="fr-FR" sz="2000" b="1" dirty="0">
                <a:latin typeface="Times New Roman" pitchFamily="18" charset="0"/>
                <a:cs typeface="Times New Roman" pitchFamily="18" charset="0"/>
              </a:rPr>
              <a:t>Principe de fonctionnement d’une torche plasma</a:t>
            </a:r>
          </a:p>
        </p:txBody>
      </p:sp>
    </p:spTree>
    <p:extLst>
      <p:ext uri="{BB962C8B-B14F-4D97-AF65-F5344CB8AC3E}">
        <p14:creationId xmlns:p14="http://schemas.microsoft.com/office/powerpoint/2010/main" val="1999846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542ED76F-B232-49FC-88D1-CD244F419F25}" type="slidenum">
              <a:rPr lang="fr-FR" smtClean="0"/>
              <a:pPr>
                <a:defRPr/>
              </a:pPr>
              <a:t>23</a:t>
            </a:fld>
            <a:endParaRPr lang="fr-FR"/>
          </a:p>
        </p:txBody>
      </p:sp>
      <p:sp>
        <p:nvSpPr>
          <p:cNvPr id="5" name="Rectangle 4"/>
          <p:cNvSpPr/>
          <p:nvPr/>
        </p:nvSpPr>
        <p:spPr>
          <a:xfrm>
            <a:off x="1692250" y="918468"/>
            <a:ext cx="7128792" cy="4108817"/>
          </a:xfrm>
          <a:prstGeom prst="rect">
            <a:avLst/>
          </a:prstGeom>
        </p:spPr>
        <p:txBody>
          <a:bodyPr wrap="square">
            <a:spAutoFit/>
          </a:bodyPr>
          <a:lstStyle/>
          <a:p>
            <a:pPr>
              <a:lnSpc>
                <a:spcPct val="150000"/>
              </a:lnSpc>
            </a:pPr>
            <a:r>
              <a:rPr lang="fr-FR" sz="2400" b="1" dirty="0" smtClean="0">
                <a:latin typeface="Times New Roman" pitchFamily="18" charset="0"/>
                <a:cs typeface="Times New Roman" pitchFamily="18" charset="0"/>
              </a:rPr>
              <a:t>4.1.4</a:t>
            </a:r>
            <a:r>
              <a:rPr lang="fr-FR" sz="2400" b="1" dirty="0">
                <a:latin typeface="Times New Roman" pitchFamily="18" charset="0"/>
                <a:cs typeface="Times New Roman" pitchFamily="18" charset="0"/>
              </a:rPr>
              <a:t>. Immersion des métaux fondus: </a:t>
            </a:r>
            <a:endParaRPr lang="fr-FR" sz="2400" b="1" dirty="0" smtClean="0">
              <a:latin typeface="Times New Roman" pitchFamily="18" charset="0"/>
              <a:cs typeface="Times New Roman" pitchFamily="18" charset="0"/>
            </a:endParaRPr>
          </a:p>
          <a:p>
            <a:pPr>
              <a:lnSpc>
                <a:spcPct val="150000"/>
              </a:lnSpc>
            </a:pPr>
            <a:r>
              <a:rPr lang="fr-FR" sz="1800" dirty="0" smtClean="0">
                <a:latin typeface="Times New Roman" pitchFamily="18" charset="0"/>
                <a:cs typeface="Times New Roman" pitchFamily="18" charset="0"/>
              </a:rPr>
              <a:t>Cette </a:t>
            </a:r>
            <a:r>
              <a:rPr lang="fr-FR" sz="1800" dirty="0">
                <a:latin typeface="Times New Roman" pitchFamily="18" charset="0"/>
                <a:cs typeface="Times New Roman" pitchFamily="18" charset="0"/>
              </a:rPr>
              <a:t>méthode concerne uniquement les métaux ayant une température de fusion faible. Lors de la diffusion on constate qu'on se trouve dans le cas d'un revêtement de structure complexe, avec formation de divers composés tels que: êta, delta, dzêta et gamma</a:t>
            </a:r>
            <a:r>
              <a:rPr lang="fr-FR" sz="1800" dirty="0" smtClean="0">
                <a:latin typeface="Times New Roman" pitchFamily="18" charset="0"/>
                <a:cs typeface="Times New Roman" pitchFamily="18" charset="0"/>
              </a:rPr>
              <a:t>.</a:t>
            </a:r>
          </a:p>
          <a:p>
            <a:pPr>
              <a:lnSpc>
                <a:spcPct val="150000"/>
              </a:lnSpc>
            </a:pPr>
            <a:r>
              <a:rPr lang="fr-FR" sz="1800"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4.1.5</a:t>
            </a:r>
            <a:r>
              <a:rPr lang="fr-FR" sz="2400" b="1" dirty="0">
                <a:latin typeface="Times New Roman" pitchFamily="18" charset="0"/>
                <a:cs typeface="Times New Roman" pitchFamily="18" charset="0"/>
              </a:rPr>
              <a:t>. Faisceau à haute énergie: </a:t>
            </a:r>
            <a:endParaRPr lang="fr-FR" sz="2400" b="1" dirty="0" smtClean="0">
              <a:latin typeface="Times New Roman" pitchFamily="18" charset="0"/>
              <a:cs typeface="Times New Roman" pitchFamily="18" charset="0"/>
            </a:endParaRPr>
          </a:p>
          <a:p>
            <a:pPr>
              <a:lnSpc>
                <a:spcPct val="150000"/>
              </a:lnSpc>
            </a:pPr>
            <a:r>
              <a:rPr lang="fr-FR" sz="1800" dirty="0" smtClean="0">
                <a:latin typeface="Times New Roman" pitchFamily="18" charset="0"/>
                <a:cs typeface="Times New Roman" pitchFamily="18" charset="0"/>
              </a:rPr>
              <a:t>Ces </a:t>
            </a:r>
            <a:r>
              <a:rPr lang="fr-FR" sz="1800" dirty="0">
                <a:latin typeface="Times New Roman" pitchFamily="18" charset="0"/>
                <a:cs typeface="Times New Roman" pitchFamily="18" charset="0"/>
              </a:rPr>
              <a:t>faisceaux sont essentiellement des faisceaux laser, bombardement électronique et implantation ionique nous donnent possibilités d’application prometteuses quoiqu'ils soient récemment découverts. </a:t>
            </a:r>
          </a:p>
        </p:txBody>
      </p:sp>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66" y="0"/>
            <a:ext cx="1538289" cy="1538289"/>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2960768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572528" y="6646866"/>
            <a:ext cx="368275" cy="435790"/>
          </a:xfrm>
        </p:spPr>
        <p:txBody>
          <a:bodyPr/>
          <a:lstStyle/>
          <a:p>
            <a:pPr>
              <a:defRPr/>
            </a:pPr>
            <a:fld id="{7B4B67F2-70AC-4265-AB59-0FE3C3F78B36}" type="slidenum">
              <a:rPr lang="fr-FR" smtClean="0"/>
              <a:pPr>
                <a:defRPr/>
              </a:pPr>
              <a:t>3</a:t>
            </a:fld>
            <a:endParaRPr lang="fr-FR" dirty="0"/>
          </a:p>
        </p:txBody>
      </p:sp>
      <p:pic>
        <p:nvPicPr>
          <p:cNvPr id="9"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42" y="0"/>
            <a:ext cx="1538289" cy="1538289"/>
          </a:xfrm>
          <a:prstGeom prst="rect">
            <a:avLst/>
          </a:prstGeom>
          <a:effectLst>
            <a:reflection blurRad="6350" stA="50000" endA="300" endPos="90000" dir="5400000" sy="-100000" algn="bl" rotWithShape="0"/>
          </a:effectLst>
        </p:spPr>
      </p:pic>
      <p:sp>
        <p:nvSpPr>
          <p:cNvPr id="12" name="Titre 3"/>
          <p:cNvSpPr>
            <a:spLocks noGrp="1"/>
          </p:cNvSpPr>
          <p:nvPr>
            <p:ph type="title"/>
          </p:nvPr>
        </p:nvSpPr>
        <p:spPr>
          <a:xfrm>
            <a:off x="1503045" y="224608"/>
            <a:ext cx="7212359" cy="1071570"/>
          </a:xfrm>
        </p:spPr>
        <p:txBody>
          <a:bodyPr>
            <a:normAutofit/>
          </a:bodyPr>
          <a:lstStyle/>
          <a:p>
            <a:pPr marL="82296" indent="0" algn="ctr"/>
            <a:r>
              <a:rPr lang="fr-CA" sz="5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Plan de chapitre</a:t>
            </a:r>
            <a:endParaRPr lang="fr-CA" sz="4800" dirty="0">
              <a:solidFill>
                <a:srgbClr val="0070C0"/>
              </a:solidFill>
              <a:latin typeface="Times New Roman" pitchFamily="18" charset="0"/>
              <a:cs typeface="Times New Roman" pitchFamily="18" charset="0"/>
            </a:endParaRPr>
          </a:p>
        </p:txBody>
      </p:sp>
      <p:sp>
        <p:nvSpPr>
          <p:cNvPr id="14" name="Espace réservé du contenu 1"/>
          <p:cNvSpPr>
            <a:spLocks noGrp="1"/>
          </p:cNvSpPr>
          <p:nvPr>
            <p:ph idx="1"/>
          </p:nvPr>
        </p:nvSpPr>
        <p:spPr>
          <a:xfrm>
            <a:off x="1259632" y="1735832"/>
            <a:ext cx="7498080" cy="3925416"/>
          </a:xfrm>
        </p:spPr>
        <p:txBody>
          <a:bodyPr>
            <a:normAutofit fontScale="55000" lnSpcReduction="20000"/>
          </a:bodyPr>
          <a:lstStyle/>
          <a:p>
            <a:pPr indent="-468000">
              <a:buFont typeface="Wingdings" panose="05000000000000000000" pitchFamily="2" charset="2"/>
              <a:buChar char="Ø"/>
            </a:pPr>
            <a:r>
              <a:rPr lang="fr-FR" sz="5800" dirty="0">
                <a:solidFill>
                  <a:srgbClr val="0070C0"/>
                </a:solidFill>
                <a:latin typeface="Times New Roman" pitchFamily="18" charset="0"/>
                <a:cs typeface="Times New Roman" pitchFamily="18" charset="0"/>
              </a:rPr>
              <a:t>4.1 REVÊTEMENTS PAR VOIE SÈCHE </a:t>
            </a:r>
          </a:p>
          <a:p>
            <a:pPr indent="-468000">
              <a:buFont typeface="Wingdings" panose="05000000000000000000" pitchFamily="2" charset="2"/>
              <a:buChar char="Ø"/>
            </a:pPr>
            <a:r>
              <a:rPr lang="fr-FR" sz="5800" dirty="0">
                <a:solidFill>
                  <a:srgbClr val="0070C0"/>
                </a:solidFill>
                <a:latin typeface="Times New Roman" pitchFamily="18" charset="0"/>
                <a:cs typeface="Times New Roman" pitchFamily="18" charset="0"/>
              </a:rPr>
              <a:t>4.1.1 Dépôts physiques en phase vapeur</a:t>
            </a:r>
          </a:p>
          <a:p>
            <a:pPr indent="-468000">
              <a:buFont typeface="Wingdings" panose="05000000000000000000" pitchFamily="2" charset="2"/>
              <a:buChar char="Ø"/>
            </a:pPr>
            <a:r>
              <a:rPr lang="fr-FR" sz="5800" dirty="0">
                <a:solidFill>
                  <a:srgbClr val="0070C0"/>
                </a:solidFill>
                <a:latin typeface="Times New Roman" pitchFamily="18" charset="0"/>
                <a:cs typeface="Times New Roman" pitchFamily="18" charset="0"/>
              </a:rPr>
              <a:t>4.1.2. Dépôts chimiques à partir d’une phase gazeuse (CVD) : </a:t>
            </a:r>
          </a:p>
          <a:p>
            <a:pPr indent="-468000">
              <a:buFont typeface="Wingdings" panose="05000000000000000000" pitchFamily="2" charset="2"/>
              <a:buChar char="Ø"/>
            </a:pPr>
            <a:r>
              <a:rPr lang="fr-FR" sz="5800" dirty="0">
                <a:solidFill>
                  <a:srgbClr val="0070C0"/>
                </a:solidFill>
                <a:latin typeface="Times New Roman" pitchFamily="18" charset="0"/>
                <a:cs typeface="Times New Roman" pitchFamily="18" charset="0"/>
              </a:rPr>
              <a:t>4.1.3. Projection thermique:</a:t>
            </a:r>
          </a:p>
          <a:p>
            <a:pPr indent="-468000">
              <a:buFont typeface="Wingdings" panose="05000000000000000000" pitchFamily="2" charset="2"/>
              <a:buChar char="Ø"/>
            </a:pPr>
            <a:r>
              <a:rPr lang="fr-FR" sz="5800" dirty="0">
                <a:solidFill>
                  <a:srgbClr val="0070C0"/>
                </a:solidFill>
                <a:latin typeface="Times New Roman" pitchFamily="18" charset="0"/>
                <a:cs typeface="Times New Roman" pitchFamily="18" charset="0"/>
              </a:rPr>
              <a:t>4.1.4. Immersion des métaux fondus: </a:t>
            </a:r>
          </a:p>
          <a:p>
            <a:pPr indent="-468000">
              <a:buFont typeface="Wingdings" panose="05000000000000000000" pitchFamily="2" charset="2"/>
              <a:buChar char="Ø"/>
            </a:pPr>
            <a:r>
              <a:rPr lang="fr-FR" sz="5800" dirty="0">
                <a:solidFill>
                  <a:srgbClr val="0070C0"/>
                </a:solidFill>
                <a:latin typeface="Times New Roman" pitchFamily="18" charset="0"/>
                <a:cs typeface="Times New Roman" pitchFamily="18" charset="0"/>
              </a:rPr>
              <a:t>4.1.5. Faisceau à haute énergie</a:t>
            </a:r>
          </a:p>
          <a:p>
            <a:pPr indent="-468000">
              <a:buFont typeface="Wingdings" panose="05000000000000000000" pitchFamily="2" charset="2"/>
              <a:buChar char="Ø"/>
            </a:pPr>
            <a:endParaRPr lang="fr-FR" sz="4400" dirty="0" smtClean="0">
              <a:solidFill>
                <a:srgbClr val="0070C0"/>
              </a:solidFill>
            </a:endParaRPr>
          </a:p>
          <a:p>
            <a:pPr indent="-468000">
              <a:buFont typeface="Wingdings" panose="05000000000000000000" pitchFamily="2" charset="2"/>
              <a:buChar char="Ø"/>
            </a:pPr>
            <a:endParaRPr lang="fr-FR" sz="4400" dirty="0" smtClean="0">
              <a:solidFill>
                <a:srgbClr val="0070C0"/>
              </a:solidFill>
            </a:endParaRPr>
          </a:p>
          <a:p>
            <a:pPr indent="-468000">
              <a:buFont typeface="Wingdings" panose="05000000000000000000" pitchFamily="2" charset="2"/>
              <a:buChar char="Ø"/>
            </a:pPr>
            <a:endParaRPr lang="fr-FR" sz="4400" dirty="0" smtClean="0">
              <a:solidFill>
                <a:srgbClr val="0070C0"/>
              </a:solidFill>
            </a:endParaRPr>
          </a:p>
          <a:p>
            <a:pPr indent="-468000">
              <a:buFont typeface="Wingdings" panose="05000000000000000000" pitchFamily="2" charset="2"/>
              <a:buChar char="Ø"/>
            </a:pPr>
            <a:endParaRPr lang="fr-FR" sz="4400" dirty="0" smtClean="0">
              <a:solidFill>
                <a:srgbClr val="0070C0"/>
              </a:solidFill>
            </a:endParaRPr>
          </a:p>
          <a:p>
            <a:pPr indent="-468000">
              <a:buFont typeface="Wingdings" panose="05000000000000000000" pitchFamily="2" charset="2"/>
              <a:buChar char="Ø"/>
            </a:pPr>
            <a:endParaRPr lang="fr-FR" sz="4400" dirty="0" smtClean="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animEffect transition="in" filter="wipe(down)">
                                      <p:cBhvr>
                                        <p:cTn id="14" dur="500"/>
                                        <p:tgtEl>
                                          <p:spTgt spid="1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4">
                                            <p:txEl>
                                              <p:pRg st="1" end="1"/>
                                            </p:txEl>
                                          </p:spTgt>
                                        </p:tgtEl>
                                        <p:attrNameLst>
                                          <p:attrName>style.visibility</p:attrName>
                                        </p:attrNameLst>
                                      </p:cBhvr>
                                      <p:to>
                                        <p:strVal val="visible"/>
                                      </p:to>
                                    </p:set>
                                    <p:animEffect transition="in" filter="wipe(down)">
                                      <p:cBhvr>
                                        <p:cTn id="19" dur="500"/>
                                        <p:tgtEl>
                                          <p:spTgt spid="14">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4">
                                            <p:txEl>
                                              <p:pRg st="2" end="2"/>
                                            </p:txEl>
                                          </p:spTgt>
                                        </p:tgtEl>
                                        <p:attrNameLst>
                                          <p:attrName>style.visibility</p:attrName>
                                        </p:attrNameLst>
                                      </p:cBhvr>
                                      <p:to>
                                        <p:strVal val="visible"/>
                                      </p:to>
                                    </p:set>
                                    <p:animEffect transition="in" filter="wipe(down)">
                                      <p:cBhvr>
                                        <p:cTn id="24" dur="500"/>
                                        <p:tgtEl>
                                          <p:spTgt spid="14">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4">
                                            <p:txEl>
                                              <p:pRg st="3" end="3"/>
                                            </p:txEl>
                                          </p:spTgt>
                                        </p:tgtEl>
                                        <p:attrNameLst>
                                          <p:attrName>style.visibility</p:attrName>
                                        </p:attrNameLst>
                                      </p:cBhvr>
                                      <p:to>
                                        <p:strVal val="visible"/>
                                      </p:to>
                                    </p:set>
                                    <p:animEffect transition="in" filter="wipe(down)">
                                      <p:cBhvr>
                                        <p:cTn id="29" dur="500"/>
                                        <p:tgtEl>
                                          <p:spTgt spid="14">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4">
                                            <p:txEl>
                                              <p:pRg st="4" end="4"/>
                                            </p:txEl>
                                          </p:spTgt>
                                        </p:tgtEl>
                                        <p:attrNameLst>
                                          <p:attrName>style.visibility</p:attrName>
                                        </p:attrNameLst>
                                      </p:cBhvr>
                                      <p:to>
                                        <p:strVal val="visible"/>
                                      </p:to>
                                    </p:set>
                                    <p:animEffect transition="in" filter="wipe(down)">
                                      <p:cBhvr>
                                        <p:cTn id="34"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561443" y="6503990"/>
            <a:ext cx="368275" cy="435790"/>
          </a:xfrm>
        </p:spPr>
        <p:txBody>
          <a:bodyPr/>
          <a:lstStyle/>
          <a:p>
            <a:pPr>
              <a:defRPr/>
            </a:pPr>
            <a:fld id="{7B4B67F2-70AC-4265-AB59-0FE3C3F78B36}" type="slidenum">
              <a:rPr lang="fr-FR" smtClean="0"/>
              <a:pPr>
                <a:defRPr/>
              </a:pPr>
              <a:t>4</a:t>
            </a:fld>
            <a:endParaRPr lang="fr-FR" dirty="0"/>
          </a:p>
        </p:txBody>
      </p:sp>
      <p:pic>
        <p:nvPicPr>
          <p:cNvPr id="7"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42" y="0"/>
            <a:ext cx="1538289" cy="1538289"/>
          </a:xfrm>
          <a:prstGeom prst="rect">
            <a:avLst/>
          </a:prstGeom>
          <a:effectLst>
            <a:reflection blurRad="6350" stA="50000" endA="300" endPos="90000" dir="5400000" sy="-100000" algn="bl" rotWithShape="0"/>
          </a:effectLst>
        </p:spPr>
      </p:pic>
      <p:sp>
        <p:nvSpPr>
          <p:cNvPr id="2" name="Rectangle 1"/>
          <p:cNvSpPr/>
          <p:nvPr/>
        </p:nvSpPr>
        <p:spPr>
          <a:xfrm>
            <a:off x="1532035" y="2214612"/>
            <a:ext cx="6598615" cy="2585323"/>
          </a:xfrm>
          <a:prstGeom prst="rect">
            <a:avLst/>
          </a:prstGeom>
        </p:spPr>
        <p:txBody>
          <a:bodyPr wrap="square">
            <a:spAutoFit/>
          </a:bodyPr>
          <a:lstStyle/>
          <a:p>
            <a:pPr>
              <a:lnSpc>
                <a:spcPct val="150000"/>
              </a:lnSpc>
            </a:pPr>
            <a:r>
              <a:rPr lang="fr-FR" sz="1800" dirty="0">
                <a:latin typeface="Times New Roman" pitchFamily="18" charset="0"/>
                <a:cs typeface="Times New Roman" pitchFamily="18" charset="0"/>
              </a:rPr>
              <a:t>Le revêtement est un terme qui désigne toute couche de métal obtenue sur une surface par un procédé de recouvrement, tel que la surface du métal les modifications du matériau de base à l’interface négligeable et la couche superficiel du métal résultat de se traitement est presque homogène pour que la qualité de la couche soit définie par son épaisseur</a:t>
            </a:r>
          </a:p>
        </p:txBody>
      </p:sp>
    </p:spTree>
    <p:extLst>
      <p:ext uri="{BB962C8B-B14F-4D97-AF65-F5344CB8AC3E}">
        <p14:creationId xmlns:p14="http://schemas.microsoft.com/office/powerpoint/2010/main" val="641408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2881" y="6646866"/>
            <a:ext cx="368275" cy="435790"/>
          </a:xfrm>
        </p:spPr>
        <p:txBody>
          <a:bodyPr/>
          <a:lstStyle/>
          <a:p>
            <a:pPr>
              <a:defRPr/>
            </a:pPr>
            <a:fld id="{7B4B67F2-70AC-4265-AB59-0FE3C3F78B36}" type="slidenum">
              <a:rPr lang="fr-FR" smtClean="0"/>
              <a:pPr>
                <a:defRPr/>
              </a:pPr>
              <a:t>5</a:t>
            </a:fld>
            <a:endParaRPr lang="fr-FR" dirty="0"/>
          </a:p>
        </p:txBody>
      </p:sp>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42" y="0"/>
            <a:ext cx="1538289" cy="1538289"/>
          </a:xfrm>
          <a:prstGeom prst="rect">
            <a:avLst/>
          </a:prstGeom>
          <a:effectLst>
            <a:reflection blurRad="6350" stA="50000" endA="300" endPos="90000" dir="5400000" sy="-100000" algn="bl" rotWithShape="0"/>
          </a:effectLst>
        </p:spPr>
      </p:pic>
      <p:sp>
        <p:nvSpPr>
          <p:cNvPr id="3" name="Rectangle 2"/>
          <p:cNvSpPr/>
          <p:nvPr/>
        </p:nvSpPr>
        <p:spPr>
          <a:xfrm>
            <a:off x="1340319" y="2286620"/>
            <a:ext cx="7200800" cy="2862322"/>
          </a:xfrm>
          <a:prstGeom prst="rect">
            <a:avLst/>
          </a:prstGeom>
        </p:spPr>
        <p:txBody>
          <a:bodyPr wrap="square">
            <a:spAutoFit/>
          </a:bodyPr>
          <a:lstStyle/>
          <a:p>
            <a:pPr>
              <a:lnSpc>
                <a:spcPct val="150000"/>
              </a:lnSpc>
            </a:pPr>
            <a:r>
              <a:rPr lang="fr-FR" sz="2400" b="1" dirty="0" smtClean="0">
                <a:latin typeface="Times New Roman" pitchFamily="18" charset="0"/>
                <a:cs typeface="Times New Roman" pitchFamily="18" charset="0"/>
              </a:rPr>
              <a:t>4.1</a:t>
            </a:r>
            <a:r>
              <a:rPr lang="fr-FR" sz="2400" b="1" dirty="0">
                <a:latin typeface="Times New Roman" pitchFamily="18" charset="0"/>
                <a:cs typeface="Times New Roman" pitchFamily="18" charset="0"/>
              </a:rPr>
              <a:t>. REVÊTEMENTS PAR VOIE HUMIDE </a:t>
            </a:r>
            <a:endParaRPr lang="fr-FR" sz="2400" b="1" dirty="0" smtClean="0">
              <a:latin typeface="Times New Roman" pitchFamily="18" charset="0"/>
              <a:cs typeface="Times New Roman" pitchFamily="18" charset="0"/>
            </a:endParaRPr>
          </a:p>
          <a:p>
            <a:pPr>
              <a:lnSpc>
                <a:spcPct val="150000"/>
              </a:lnSpc>
            </a:pPr>
            <a:r>
              <a:rPr lang="fr-FR" sz="2400" b="1" dirty="0" smtClean="0">
                <a:latin typeface="Times New Roman" pitchFamily="18" charset="0"/>
                <a:cs typeface="Times New Roman" pitchFamily="18" charset="0"/>
              </a:rPr>
              <a:t>4.1.1</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Démétallisation</a:t>
            </a:r>
            <a:r>
              <a:rPr lang="fr-FR" sz="2400" b="1" dirty="0">
                <a:latin typeface="Times New Roman" pitchFamily="18" charset="0"/>
                <a:cs typeface="Times New Roman" pitchFamily="18" charset="0"/>
              </a:rPr>
              <a:t>: </a:t>
            </a:r>
            <a:endParaRPr lang="fr-FR" sz="2400" b="1" dirty="0" smtClean="0">
              <a:latin typeface="Times New Roman" pitchFamily="18" charset="0"/>
              <a:cs typeface="Times New Roman" pitchFamily="18" charset="0"/>
            </a:endParaRPr>
          </a:p>
          <a:p>
            <a:pPr>
              <a:lnSpc>
                <a:spcPct val="150000"/>
              </a:lnSpc>
            </a:pPr>
            <a:r>
              <a:rPr lang="fr-FR" sz="1800" dirty="0" smtClean="0">
                <a:latin typeface="Times New Roman" pitchFamily="18" charset="0"/>
                <a:cs typeface="Times New Roman" pitchFamily="18" charset="0"/>
              </a:rPr>
              <a:t>La </a:t>
            </a:r>
            <a:r>
              <a:rPr lang="fr-FR" sz="1800" dirty="0" err="1">
                <a:latin typeface="Times New Roman" pitchFamily="18" charset="0"/>
                <a:cs typeface="Times New Roman" pitchFamily="18" charset="0"/>
              </a:rPr>
              <a:t>démétallisation</a:t>
            </a:r>
            <a:r>
              <a:rPr lang="fr-FR" sz="1800" dirty="0">
                <a:latin typeface="Times New Roman" pitchFamily="18" charset="0"/>
                <a:cs typeface="Times New Roman" pitchFamily="18" charset="0"/>
              </a:rPr>
              <a:t> ou </a:t>
            </a:r>
            <a:r>
              <a:rPr lang="fr-FR" sz="1800" dirty="0" err="1">
                <a:latin typeface="Times New Roman" pitchFamily="18" charset="0"/>
                <a:cs typeface="Times New Roman" pitchFamily="18" charset="0"/>
              </a:rPr>
              <a:t>strippage</a:t>
            </a:r>
            <a:r>
              <a:rPr lang="fr-FR" sz="1800" dirty="0">
                <a:latin typeface="Times New Roman" pitchFamily="18" charset="0"/>
                <a:cs typeface="Times New Roman" pitchFamily="18" charset="0"/>
              </a:rPr>
              <a:t> est un traitement fondée sur l’oxydation du revêtement métallique par polarisation anodique du métal à modifier ou par l'intermédiaire d’un couplage </a:t>
            </a:r>
            <a:r>
              <a:rPr lang="fr-FR" sz="1800" dirty="0" err="1">
                <a:latin typeface="Times New Roman" pitchFamily="18" charset="0"/>
                <a:cs typeface="Times New Roman" pitchFamily="18" charset="0"/>
              </a:rPr>
              <a:t>oxydoréducteur</a:t>
            </a:r>
            <a:r>
              <a:rPr lang="fr-FR" sz="1800" dirty="0">
                <a:latin typeface="Times New Roman" pitchFamily="18" charset="0"/>
                <a:cs typeface="Times New Roman" pitchFamily="18" charset="0"/>
              </a:rPr>
              <a:t> entre deux couples </a:t>
            </a:r>
            <a:r>
              <a:rPr lang="fr-FR" sz="1800" dirty="0" err="1">
                <a:latin typeface="Times New Roman" pitchFamily="18" charset="0"/>
                <a:cs typeface="Times New Roman" pitchFamily="18" charset="0"/>
              </a:rPr>
              <a:t>rédox</a:t>
            </a:r>
            <a:r>
              <a:rPr lang="fr-FR" sz="1800" dirty="0">
                <a:latin typeface="Times New Roman" pitchFamily="18" charset="0"/>
                <a:cs typeface="Times New Roman" pitchFamily="18" charset="0"/>
              </a:rPr>
              <a:t> suivant la réaction : M + </a:t>
            </a:r>
            <a:r>
              <a:rPr lang="fr-FR" sz="1800" dirty="0" err="1">
                <a:latin typeface="Times New Roman" pitchFamily="18" charset="0"/>
                <a:cs typeface="Times New Roman" pitchFamily="18" charset="0"/>
              </a:rPr>
              <a:t>Ox</a:t>
            </a:r>
            <a:r>
              <a:rPr lang="fr-FR" sz="1800" dirty="0">
                <a:latin typeface="Times New Roman" pitchFamily="18" charset="0"/>
                <a:cs typeface="Times New Roman" pitchFamily="18" charset="0"/>
              </a:rPr>
              <a:t> → Mn+ + </a:t>
            </a:r>
            <a:r>
              <a:rPr lang="fr-FR" sz="1800" dirty="0" err="1">
                <a:latin typeface="Times New Roman" pitchFamily="18" charset="0"/>
                <a:cs typeface="Times New Roman" pitchFamily="18" charset="0"/>
              </a:rPr>
              <a:t>Red</a:t>
            </a:r>
            <a:endParaRPr lang="fr-FR" sz="1800" dirty="0">
              <a:latin typeface="Times New Roman" pitchFamily="18" charset="0"/>
              <a:cs typeface="Times New Roman" pitchFamily="18" charset="0"/>
            </a:endParaRPr>
          </a:p>
        </p:txBody>
      </p:sp>
    </p:spTree>
    <p:extLst>
      <p:ext uri="{BB962C8B-B14F-4D97-AF65-F5344CB8AC3E}">
        <p14:creationId xmlns:p14="http://schemas.microsoft.com/office/powerpoint/2010/main" val="2291537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68791" y="6675366"/>
            <a:ext cx="368275" cy="435790"/>
          </a:xfrm>
        </p:spPr>
        <p:txBody>
          <a:bodyPr/>
          <a:lstStyle/>
          <a:p>
            <a:pPr>
              <a:defRPr/>
            </a:pPr>
            <a:fld id="{7B4B67F2-70AC-4265-AB59-0FE3C3F78B36}" type="slidenum">
              <a:rPr lang="fr-FR" smtClean="0">
                <a:latin typeface="Garamond" pitchFamily="18" charset="0"/>
              </a:rPr>
              <a:pPr>
                <a:defRPr/>
              </a:pPr>
              <a:t>6</a:t>
            </a:fld>
            <a:endParaRPr lang="fr-FR" dirty="0">
              <a:latin typeface="Garamond" pitchFamily="18" charset="0"/>
            </a:endParaRPr>
          </a:p>
        </p:txBody>
      </p:sp>
      <p:pic>
        <p:nvPicPr>
          <p:cNvPr id="9"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42" y="0"/>
            <a:ext cx="1538289" cy="1538289"/>
          </a:xfrm>
          <a:prstGeom prst="rect">
            <a:avLst/>
          </a:prstGeom>
          <a:effectLst>
            <a:reflection blurRad="6350" stA="50000" endA="300" endPos="90000" dir="5400000" sy="-100000" algn="bl" rotWithShape="0"/>
          </a:effectLst>
        </p:spPr>
      </p:pic>
      <p:sp>
        <p:nvSpPr>
          <p:cNvPr id="2" name="Rectangle 1"/>
          <p:cNvSpPr/>
          <p:nvPr/>
        </p:nvSpPr>
        <p:spPr>
          <a:xfrm>
            <a:off x="1620242" y="769144"/>
            <a:ext cx="6984776" cy="4478149"/>
          </a:xfrm>
          <a:prstGeom prst="rect">
            <a:avLst/>
          </a:prstGeom>
        </p:spPr>
        <p:txBody>
          <a:bodyPr wrap="square">
            <a:spAutoFit/>
          </a:bodyPr>
          <a:lstStyle/>
          <a:p>
            <a:pPr>
              <a:lnSpc>
                <a:spcPct val="150000"/>
              </a:lnSpc>
            </a:pPr>
            <a:r>
              <a:rPr lang="fr-FR" sz="1800" dirty="0">
                <a:latin typeface="Times New Roman" pitchFamily="18" charset="0"/>
                <a:cs typeface="Times New Roman" pitchFamily="18" charset="0"/>
              </a:rPr>
              <a:t>On a deux méthodes de </a:t>
            </a:r>
            <a:r>
              <a:rPr lang="fr-FR" sz="1800" dirty="0" err="1">
                <a:latin typeface="Times New Roman" pitchFamily="18" charset="0"/>
                <a:cs typeface="Times New Roman" pitchFamily="18" charset="0"/>
              </a:rPr>
              <a:t>démétallisation</a:t>
            </a:r>
            <a:r>
              <a:rPr lang="fr-FR" sz="1800" dirty="0">
                <a:latin typeface="Times New Roman" pitchFamily="18" charset="0"/>
                <a:cs typeface="Times New Roman" pitchFamily="18" charset="0"/>
              </a:rPr>
              <a:t> : </a:t>
            </a:r>
            <a:endParaRPr lang="fr-FR" sz="1800" dirty="0" smtClean="0">
              <a:latin typeface="Times New Roman" pitchFamily="18" charset="0"/>
              <a:cs typeface="Times New Roman" pitchFamily="18" charset="0"/>
            </a:endParaRPr>
          </a:p>
          <a:p>
            <a:pPr>
              <a:lnSpc>
                <a:spcPct val="150000"/>
              </a:lnSpc>
            </a:pPr>
            <a:r>
              <a:rPr lang="fr-FR" sz="2800" b="1" dirty="0" err="1" smtClean="0">
                <a:latin typeface="Times New Roman" pitchFamily="18" charset="0"/>
                <a:cs typeface="Times New Roman" pitchFamily="18" charset="0"/>
              </a:rPr>
              <a:t>Démétallisation</a:t>
            </a:r>
            <a:r>
              <a:rPr lang="fr-FR" sz="2800" b="1" dirty="0" smtClean="0">
                <a:latin typeface="Times New Roman" pitchFamily="18" charset="0"/>
                <a:cs typeface="Times New Roman" pitchFamily="18" charset="0"/>
              </a:rPr>
              <a:t> </a:t>
            </a:r>
            <a:r>
              <a:rPr lang="fr-FR" sz="2800" b="1" dirty="0">
                <a:latin typeface="Times New Roman" pitchFamily="18" charset="0"/>
                <a:cs typeface="Times New Roman" pitchFamily="18" charset="0"/>
              </a:rPr>
              <a:t>électrolytique: </a:t>
            </a:r>
            <a:endParaRPr lang="fr-FR" sz="2800" b="1" dirty="0" smtClean="0">
              <a:latin typeface="Times New Roman" pitchFamily="18" charset="0"/>
              <a:cs typeface="Times New Roman" pitchFamily="18" charset="0"/>
            </a:endParaRPr>
          </a:p>
          <a:p>
            <a:pPr marL="285750" indent="-285750">
              <a:lnSpc>
                <a:spcPct val="150000"/>
              </a:lnSpc>
              <a:buFont typeface="Wingdings" pitchFamily="2" charset="2"/>
              <a:buChar char="Ø"/>
            </a:pPr>
            <a:r>
              <a:rPr lang="fr-FR" sz="1800" dirty="0" smtClean="0">
                <a:latin typeface="Times New Roman" pitchFamily="18" charset="0"/>
                <a:cs typeface="Times New Roman" pitchFamily="18" charset="0"/>
              </a:rPr>
              <a:t>La </a:t>
            </a:r>
            <a:r>
              <a:rPr lang="fr-FR" sz="1800" dirty="0" err="1">
                <a:latin typeface="Times New Roman" pitchFamily="18" charset="0"/>
                <a:cs typeface="Times New Roman" pitchFamily="18" charset="0"/>
              </a:rPr>
              <a:t>démétallisation</a:t>
            </a:r>
            <a:r>
              <a:rPr lang="fr-FR" sz="1800" dirty="0">
                <a:latin typeface="Times New Roman" pitchFamily="18" charset="0"/>
                <a:cs typeface="Times New Roman" pitchFamily="18" charset="0"/>
              </a:rPr>
              <a:t> électrolytique repose essentiellement sur une polarisation anodique de la pièce à traiter et donc on ionise sauf la surface superficielle de la pièce sans toucher le substrat : cette méthode n'est pas évidente et il est fort probable d'attaquer le métal de base à cause d'une mauvaise maîtrise des conditions opératoires. Malgré l'existence de plusieurs formules d'électrolytes, toutes ces formules sont basées sur des solutions acides ou bases généralement concentrées afin de ne pas toucher le méta de base.</a:t>
            </a:r>
          </a:p>
        </p:txBody>
      </p:sp>
    </p:spTree>
    <p:extLst>
      <p:ext uri="{BB962C8B-B14F-4D97-AF65-F5344CB8AC3E}">
        <p14:creationId xmlns:p14="http://schemas.microsoft.com/office/powerpoint/2010/main" val="4208904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2881" y="6646866"/>
            <a:ext cx="368275" cy="435790"/>
          </a:xfrm>
        </p:spPr>
        <p:txBody>
          <a:bodyPr/>
          <a:lstStyle/>
          <a:p>
            <a:pPr>
              <a:defRPr/>
            </a:pPr>
            <a:fld id="{7B4B67F2-70AC-4265-AB59-0FE3C3F78B36}" type="slidenum">
              <a:rPr lang="fr-FR" smtClean="0">
                <a:latin typeface="Garamond" pitchFamily="18" charset="0"/>
              </a:rPr>
              <a:pPr>
                <a:defRPr/>
              </a:pPr>
              <a:t>7</a:t>
            </a:fld>
            <a:endParaRPr lang="fr-FR" dirty="0">
              <a:latin typeface="Garamond" pitchFamily="18" charset="0"/>
            </a:endParaRPr>
          </a:p>
        </p:txBody>
      </p:sp>
      <p:pic>
        <p:nvPicPr>
          <p:cNvPr id="9"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42" y="0"/>
            <a:ext cx="1538289" cy="1538289"/>
          </a:xfrm>
          <a:prstGeom prst="rect">
            <a:avLst/>
          </a:prstGeom>
          <a:effectLst>
            <a:reflection blurRad="6350" stA="50000" endA="300" endPos="90000" dir="5400000" sy="-100000" algn="bl" rotWithShape="0"/>
          </a:effectLst>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2250" y="1278508"/>
            <a:ext cx="5832647" cy="4392488"/>
          </a:xfrm>
          <a:prstGeom prst="rect">
            <a:avLst/>
          </a:prstGeom>
        </p:spPr>
      </p:pic>
      <p:sp>
        <p:nvSpPr>
          <p:cNvPr id="7" name="Rectangle 6"/>
          <p:cNvSpPr/>
          <p:nvPr/>
        </p:nvSpPr>
        <p:spPr>
          <a:xfrm>
            <a:off x="2772370" y="5670996"/>
            <a:ext cx="4042773" cy="369332"/>
          </a:xfrm>
          <a:prstGeom prst="rect">
            <a:avLst/>
          </a:prstGeom>
        </p:spPr>
        <p:txBody>
          <a:bodyPr wrap="none">
            <a:spAutoFit/>
          </a:bodyPr>
          <a:lstStyle/>
          <a:p>
            <a:pPr algn="ctr"/>
            <a:r>
              <a:rPr lang="fr-FR" sz="1800" b="1" dirty="0">
                <a:latin typeface="Times New Roman" pitchFamily="18" charset="0"/>
                <a:cs typeface="Times New Roman" pitchFamily="18" charset="0"/>
              </a:rPr>
              <a:t>Figure </a:t>
            </a:r>
            <a:r>
              <a:rPr lang="fr-FR" sz="1800" b="1" dirty="0" smtClean="0">
                <a:latin typeface="Times New Roman" pitchFamily="18" charset="0"/>
                <a:cs typeface="Times New Roman" pitchFamily="18" charset="0"/>
              </a:rPr>
              <a:t>1: </a:t>
            </a:r>
            <a:r>
              <a:rPr lang="fr-FR" sz="1800" b="1" dirty="0" err="1">
                <a:latin typeface="Times New Roman" pitchFamily="18" charset="0"/>
                <a:cs typeface="Times New Roman" pitchFamily="18" charset="0"/>
              </a:rPr>
              <a:t>démétallisation</a:t>
            </a:r>
            <a:r>
              <a:rPr lang="fr-FR" sz="1800" b="1" dirty="0">
                <a:latin typeface="Times New Roman" pitchFamily="18" charset="0"/>
                <a:cs typeface="Times New Roman" pitchFamily="18" charset="0"/>
              </a:rPr>
              <a:t> électrolytique</a:t>
            </a:r>
          </a:p>
        </p:txBody>
      </p:sp>
    </p:spTree>
    <p:extLst>
      <p:ext uri="{BB962C8B-B14F-4D97-AF65-F5344CB8AC3E}">
        <p14:creationId xmlns:p14="http://schemas.microsoft.com/office/powerpoint/2010/main" val="4208904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2881" y="6646866"/>
            <a:ext cx="368275" cy="435790"/>
          </a:xfrm>
        </p:spPr>
        <p:txBody>
          <a:bodyPr/>
          <a:lstStyle/>
          <a:p>
            <a:pPr>
              <a:defRPr/>
            </a:pPr>
            <a:fld id="{7B4B67F2-70AC-4265-AB59-0FE3C3F78B36}" type="slidenum">
              <a:rPr lang="fr-FR" smtClean="0">
                <a:latin typeface="Garamond" pitchFamily="18" charset="0"/>
              </a:rPr>
              <a:pPr>
                <a:defRPr/>
              </a:pPr>
              <a:t>8</a:t>
            </a:fld>
            <a:endParaRPr lang="fr-FR" dirty="0">
              <a:latin typeface="Garamond" pitchFamily="18" charset="0"/>
            </a:endParaRPr>
          </a:p>
        </p:txBody>
      </p:sp>
      <p:pic>
        <p:nvPicPr>
          <p:cNvPr id="7"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42" y="0"/>
            <a:ext cx="1538289" cy="1538289"/>
          </a:xfrm>
          <a:prstGeom prst="rect">
            <a:avLst/>
          </a:prstGeom>
          <a:effectLst>
            <a:reflection blurRad="6350" stA="50000" endA="300" endPos="90000" dir="5400000" sy="-100000" algn="bl" rotWithShape="0"/>
          </a:effectLst>
        </p:spPr>
      </p:pic>
      <p:sp>
        <p:nvSpPr>
          <p:cNvPr id="2" name="Rectangle 1"/>
          <p:cNvSpPr/>
          <p:nvPr/>
        </p:nvSpPr>
        <p:spPr>
          <a:xfrm>
            <a:off x="1116186" y="2286620"/>
            <a:ext cx="7344816" cy="2816156"/>
          </a:xfrm>
          <a:prstGeom prst="rect">
            <a:avLst/>
          </a:prstGeom>
        </p:spPr>
        <p:txBody>
          <a:bodyPr wrap="square">
            <a:spAutoFit/>
          </a:bodyPr>
          <a:lstStyle/>
          <a:p>
            <a:pPr>
              <a:lnSpc>
                <a:spcPct val="150000"/>
              </a:lnSpc>
            </a:pPr>
            <a:r>
              <a:rPr lang="fr-FR" sz="2800" b="1" dirty="0" err="1">
                <a:latin typeface="Times New Roman" pitchFamily="18" charset="0"/>
                <a:cs typeface="Times New Roman" pitchFamily="18" charset="0"/>
              </a:rPr>
              <a:t>Démétallisation</a:t>
            </a:r>
            <a:r>
              <a:rPr lang="fr-FR" sz="2800" b="1" dirty="0">
                <a:latin typeface="Times New Roman" pitchFamily="18" charset="0"/>
                <a:cs typeface="Times New Roman" pitchFamily="18" charset="0"/>
              </a:rPr>
              <a:t> chimique</a:t>
            </a:r>
            <a:r>
              <a:rPr lang="fr-FR" sz="2800" b="1" dirty="0" smtClean="0">
                <a:latin typeface="Times New Roman" pitchFamily="18" charset="0"/>
                <a:cs typeface="Times New Roman" pitchFamily="18" charset="0"/>
              </a:rPr>
              <a:t>:</a:t>
            </a:r>
          </a:p>
          <a:p>
            <a:pPr>
              <a:lnSpc>
                <a:spcPct val="150000"/>
              </a:lnSpc>
            </a:pPr>
            <a:r>
              <a:rPr lang="fr-FR" sz="1800" dirty="0" smtClean="0">
                <a:latin typeface="Times New Roman" pitchFamily="18" charset="0"/>
                <a:cs typeface="Times New Roman" pitchFamily="18" charset="0"/>
              </a:rPr>
              <a:t> </a:t>
            </a:r>
            <a:r>
              <a:rPr lang="fr-FR" sz="1800" dirty="0">
                <a:latin typeface="Times New Roman" pitchFamily="18" charset="0"/>
                <a:cs typeface="Times New Roman" pitchFamily="18" charset="0"/>
              </a:rPr>
              <a:t>Le traitement chimique se pratique par une simple immersion de la pièce à traiter dans une solution bien déterminée et il met en œuvre des réactions d’oxydoréductions. Les outils principaux, qui sont capables d'atteindre les résultats recherchés, sont: la thermodynamique, cinétique électrochimique et en particulier les diagrammes tension-pH</a:t>
            </a:r>
          </a:p>
        </p:txBody>
      </p:sp>
    </p:spTree>
    <p:extLst>
      <p:ext uri="{BB962C8B-B14F-4D97-AF65-F5344CB8AC3E}">
        <p14:creationId xmlns:p14="http://schemas.microsoft.com/office/powerpoint/2010/main" val="42089049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2881" y="6646866"/>
            <a:ext cx="368275" cy="435790"/>
          </a:xfrm>
        </p:spPr>
        <p:txBody>
          <a:bodyPr/>
          <a:lstStyle/>
          <a:p>
            <a:pPr>
              <a:defRPr/>
            </a:pPr>
            <a:fld id="{7B4B67F2-70AC-4265-AB59-0FE3C3F78B36}" type="slidenum">
              <a:rPr lang="fr-FR" smtClean="0">
                <a:latin typeface="Garamond" pitchFamily="18" charset="0"/>
              </a:rPr>
              <a:pPr>
                <a:defRPr/>
              </a:pPr>
              <a:t>9</a:t>
            </a:fld>
            <a:endParaRPr lang="fr-FR" dirty="0">
              <a:latin typeface="Garamond" pitchFamily="18" charset="0"/>
            </a:endParaRPr>
          </a:p>
        </p:txBody>
      </p:sp>
      <p:pic>
        <p:nvPicPr>
          <p:cNvPr id="9"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42" y="0"/>
            <a:ext cx="1538289" cy="1538289"/>
          </a:xfrm>
          <a:prstGeom prst="rect">
            <a:avLst/>
          </a:prstGeom>
          <a:effectLst>
            <a:reflection blurRad="6350" stA="50000" endA="300" endPos="90000" dir="5400000" sy="-100000" algn="bl" rotWithShape="0"/>
          </a:effectLst>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2250" y="1538289"/>
            <a:ext cx="6192688" cy="3172785"/>
          </a:xfrm>
          <a:prstGeom prst="rect">
            <a:avLst/>
          </a:prstGeom>
        </p:spPr>
      </p:pic>
      <p:sp>
        <p:nvSpPr>
          <p:cNvPr id="5" name="Rectangle 4"/>
          <p:cNvSpPr/>
          <p:nvPr/>
        </p:nvSpPr>
        <p:spPr>
          <a:xfrm>
            <a:off x="3435991" y="4880324"/>
            <a:ext cx="4027256" cy="400110"/>
          </a:xfrm>
          <a:prstGeom prst="rect">
            <a:avLst/>
          </a:prstGeom>
        </p:spPr>
        <p:txBody>
          <a:bodyPr wrap="none">
            <a:spAutoFit/>
          </a:bodyPr>
          <a:lstStyle/>
          <a:p>
            <a:r>
              <a:rPr lang="fr-FR" sz="2000" b="1" dirty="0">
                <a:latin typeface="Times New Roman" pitchFamily="18" charset="0"/>
                <a:cs typeface="Times New Roman" pitchFamily="18" charset="0"/>
              </a:rPr>
              <a:t>Figure </a:t>
            </a:r>
            <a:r>
              <a:rPr lang="fr-FR" sz="2000" b="1" dirty="0" smtClean="0">
                <a:latin typeface="Times New Roman" pitchFamily="18" charset="0"/>
                <a:cs typeface="Times New Roman" pitchFamily="18" charset="0"/>
              </a:rPr>
              <a:t>2: </a:t>
            </a:r>
            <a:r>
              <a:rPr lang="fr-FR" sz="2000" b="1" dirty="0" err="1">
                <a:latin typeface="Times New Roman" pitchFamily="18" charset="0"/>
                <a:cs typeface="Times New Roman" pitchFamily="18" charset="0"/>
              </a:rPr>
              <a:t>Démétallisation</a:t>
            </a:r>
            <a:r>
              <a:rPr lang="fr-FR" sz="2000" b="1" dirty="0">
                <a:latin typeface="Times New Roman" pitchFamily="18" charset="0"/>
                <a:cs typeface="Times New Roman" pitchFamily="18" charset="0"/>
              </a:rPr>
              <a:t> chimique</a:t>
            </a:r>
          </a:p>
        </p:txBody>
      </p:sp>
    </p:spTree>
    <p:extLst>
      <p:ext uri="{BB962C8B-B14F-4D97-AF65-F5344CB8AC3E}">
        <p14:creationId xmlns:p14="http://schemas.microsoft.com/office/powerpoint/2010/main" val="42089049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18814</TotalTime>
  <Words>1081</Words>
  <Application>Microsoft Office PowerPoint</Application>
  <PresentationFormat>Personnalisé</PresentationFormat>
  <Paragraphs>82</Paragraphs>
  <Slides>23</Slides>
  <Notes>2</Notes>
  <HiddenSlides>0</HiddenSlides>
  <MMClips>0</MMClips>
  <ScaleCrop>false</ScaleCrop>
  <HeadingPairs>
    <vt:vector size="6" baseType="variant">
      <vt:variant>
        <vt:lpstr>Thème</vt:lpstr>
      </vt:variant>
      <vt:variant>
        <vt:i4>1</vt:i4>
      </vt:variant>
      <vt:variant>
        <vt:lpstr>Titres des diapositives</vt:lpstr>
      </vt:variant>
      <vt:variant>
        <vt:i4>23</vt:i4>
      </vt:variant>
      <vt:variant>
        <vt:lpstr>Diaporamas personnalisés</vt:lpstr>
      </vt:variant>
      <vt:variant>
        <vt:i4>1</vt:i4>
      </vt:variant>
    </vt:vector>
  </HeadingPairs>
  <TitlesOfParts>
    <vt:vector size="25" baseType="lpstr">
      <vt:lpstr>Solstice</vt:lpstr>
      <vt:lpstr>Présentation PowerPoint</vt:lpstr>
      <vt:lpstr>Présentation PowerPoint</vt:lpstr>
      <vt:lpstr>Plan de chapitre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Diaporama personnalisé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II Fab Méc</dc:title>
  <dc:creator>B. FNIDES</dc:creator>
  <cp:lastModifiedBy>Utilisateur Windows</cp:lastModifiedBy>
  <cp:revision>1582</cp:revision>
  <dcterms:created xsi:type="dcterms:W3CDTF">2005-05-22T08:05:06Z</dcterms:created>
  <dcterms:modified xsi:type="dcterms:W3CDTF">2021-04-19T09:59:39Z</dcterms:modified>
</cp:coreProperties>
</file>