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4" r:id="rId1"/>
  </p:sldMasterIdLst>
  <p:notesMasterIdLst>
    <p:notesMasterId r:id="rId29"/>
  </p:notesMasterIdLst>
  <p:handoutMasterIdLst>
    <p:handoutMasterId r:id="rId30"/>
  </p:handoutMasterIdLst>
  <p:sldIdLst>
    <p:sldId id="488" r:id="rId2"/>
    <p:sldId id="458" r:id="rId3"/>
    <p:sldId id="490" r:id="rId4"/>
    <p:sldId id="471" r:id="rId5"/>
    <p:sldId id="502" r:id="rId6"/>
    <p:sldId id="503" r:id="rId7"/>
    <p:sldId id="504" r:id="rId8"/>
    <p:sldId id="505" r:id="rId9"/>
    <p:sldId id="506" r:id="rId10"/>
    <p:sldId id="472" r:id="rId11"/>
    <p:sldId id="499" r:id="rId12"/>
    <p:sldId id="491" r:id="rId13"/>
    <p:sldId id="492" r:id="rId14"/>
    <p:sldId id="474" r:id="rId15"/>
    <p:sldId id="477" r:id="rId16"/>
    <p:sldId id="493" r:id="rId17"/>
    <p:sldId id="494" r:id="rId18"/>
    <p:sldId id="478" r:id="rId19"/>
    <p:sldId id="479" r:id="rId20"/>
    <p:sldId id="495" r:id="rId21"/>
    <p:sldId id="496" r:id="rId22"/>
    <p:sldId id="497" r:id="rId23"/>
    <p:sldId id="498" r:id="rId24"/>
    <p:sldId id="500" r:id="rId25"/>
    <p:sldId id="501" r:id="rId26"/>
    <p:sldId id="508" r:id="rId27"/>
    <p:sldId id="436"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6AC977F7-D9C8-43C1-8998-EDA01780629E}">
          <p14:sldIdLst>
            <p14:sldId id="488"/>
            <p14:sldId id="458"/>
            <p14:sldId id="490"/>
            <p14:sldId id="471"/>
            <p14:sldId id="502"/>
            <p14:sldId id="503"/>
            <p14:sldId id="504"/>
            <p14:sldId id="505"/>
            <p14:sldId id="506"/>
            <p14:sldId id="472"/>
            <p14:sldId id="499"/>
            <p14:sldId id="491"/>
            <p14:sldId id="492"/>
            <p14:sldId id="474"/>
            <p14:sldId id="477"/>
            <p14:sldId id="493"/>
            <p14:sldId id="494"/>
            <p14:sldId id="478"/>
            <p14:sldId id="479"/>
            <p14:sldId id="495"/>
            <p14:sldId id="496"/>
            <p14:sldId id="497"/>
            <p14:sldId id="498"/>
            <p14:sldId id="500"/>
            <p14:sldId id="501"/>
            <p14:sldId id="508"/>
            <p14:sldId id="43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58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74806" autoAdjust="0"/>
  </p:normalViewPr>
  <p:slideViewPr>
    <p:cSldViewPr>
      <p:cViewPr varScale="1">
        <p:scale>
          <a:sx n="42" d="100"/>
          <a:sy n="42" d="100"/>
        </p:scale>
        <p:origin x="1646"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ar-DZ"/>
              <a:t>د. سوسن بوزيدة</a:t>
            </a: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6928204-BCBF-49AD-9090-82D477BB6E9B}" type="datetime1">
              <a:rPr lang="fr-FR" smtClean="0"/>
              <a:t>19/06/2021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ar-DZ"/>
              <a:t>د.سوسن بوزيدة</a:t>
            </a: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0314E0-9AFE-4EE0-BC37-252987CB66A2}" type="slidenum">
              <a:rPr lang="fr-FR" smtClean="0"/>
              <a:t>‹N°›</a:t>
            </a:fld>
            <a:endParaRPr lang="fr-FR"/>
          </a:p>
        </p:txBody>
      </p:sp>
    </p:spTree>
    <p:extLst>
      <p:ext uri="{BB962C8B-B14F-4D97-AF65-F5344CB8AC3E}">
        <p14:creationId xmlns:p14="http://schemas.microsoft.com/office/powerpoint/2010/main" val="255367860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ar-DZ"/>
              <a:t>د. سوسن بوزيدة</a:t>
            </a: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362A31-AFF2-49CB-96E7-7D25F4E218D2}" type="datetime1">
              <a:rPr lang="fr-FR" smtClean="0"/>
              <a:t>19/06/2021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ar-DZ"/>
              <a:t>د.سوسن بوزيدة</a:t>
            </a: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80724F-A288-47FE-ADFF-9F04947B9588}" type="slidenum">
              <a:rPr lang="fr-FR" smtClean="0"/>
              <a:t>‹N°›</a:t>
            </a:fld>
            <a:endParaRPr lang="fr-FR"/>
          </a:p>
        </p:txBody>
      </p:sp>
    </p:spTree>
    <p:extLst>
      <p:ext uri="{BB962C8B-B14F-4D97-AF65-F5344CB8AC3E}">
        <p14:creationId xmlns:p14="http://schemas.microsoft.com/office/powerpoint/2010/main" val="2710525528"/>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e l'en-tête 3"/>
          <p:cNvSpPr>
            <a:spLocks noGrp="1"/>
          </p:cNvSpPr>
          <p:nvPr>
            <p:ph type="hdr" sz="quarter"/>
          </p:nvPr>
        </p:nvSpPr>
        <p:spPr/>
        <p:txBody>
          <a:bodyPr/>
          <a:lstStyle/>
          <a:p>
            <a:r>
              <a:rPr lang="ar-DZ"/>
              <a:t>د. سوسن بوزيدة</a:t>
            </a:r>
            <a:endParaRPr lang="fr-FR"/>
          </a:p>
        </p:txBody>
      </p:sp>
      <p:sp>
        <p:nvSpPr>
          <p:cNvPr id="5" name="Espace réservé de la date 4"/>
          <p:cNvSpPr>
            <a:spLocks noGrp="1"/>
          </p:cNvSpPr>
          <p:nvPr>
            <p:ph type="dt" idx="1"/>
          </p:nvPr>
        </p:nvSpPr>
        <p:spPr/>
        <p:txBody>
          <a:bodyPr/>
          <a:lstStyle/>
          <a:p>
            <a:fld id="{0D362A31-AFF2-49CB-96E7-7D25F4E218D2}" type="datetime1">
              <a:rPr lang="fr-FR" smtClean="0"/>
              <a:t>19/06/2021</a:t>
            </a:fld>
            <a:endParaRPr lang="fr-FR"/>
          </a:p>
        </p:txBody>
      </p:sp>
      <p:sp>
        <p:nvSpPr>
          <p:cNvPr id="6" name="Espace réservé du pied de page 5"/>
          <p:cNvSpPr>
            <a:spLocks noGrp="1"/>
          </p:cNvSpPr>
          <p:nvPr>
            <p:ph type="ftr" sz="quarter" idx="4"/>
          </p:nvPr>
        </p:nvSpPr>
        <p:spPr/>
        <p:txBody>
          <a:bodyPr/>
          <a:lstStyle/>
          <a:p>
            <a:r>
              <a:rPr lang="ar-DZ"/>
              <a:t>د.سوسن بوزيدة</a:t>
            </a:r>
            <a:endParaRPr lang="fr-FR"/>
          </a:p>
        </p:txBody>
      </p:sp>
      <p:sp>
        <p:nvSpPr>
          <p:cNvPr id="7" name="Espace réservé du numéro de diapositive 6"/>
          <p:cNvSpPr>
            <a:spLocks noGrp="1"/>
          </p:cNvSpPr>
          <p:nvPr>
            <p:ph type="sldNum" sz="quarter" idx="5"/>
          </p:nvPr>
        </p:nvSpPr>
        <p:spPr/>
        <p:txBody>
          <a:bodyPr/>
          <a:lstStyle/>
          <a:p>
            <a:fld id="{7B80724F-A288-47FE-ADFF-9F04947B9588}" type="slidenum">
              <a:rPr lang="fr-FR" smtClean="0"/>
              <a:t>8</a:t>
            </a:fld>
            <a:endParaRPr lang="fr-FR"/>
          </a:p>
        </p:txBody>
      </p:sp>
    </p:spTree>
    <p:extLst>
      <p:ext uri="{BB962C8B-B14F-4D97-AF65-F5344CB8AC3E}">
        <p14:creationId xmlns:p14="http://schemas.microsoft.com/office/powerpoint/2010/main" val="2615045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e l'en-tête 3"/>
          <p:cNvSpPr>
            <a:spLocks noGrp="1"/>
          </p:cNvSpPr>
          <p:nvPr>
            <p:ph type="hdr" sz="quarter"/>
          </p:nvPr>
        </p:nvSpPr>
        <p:spPr/>
        <p:txBody>
          <a:bodyPr/>
          <a:lstStyle/>
          <a:p>
            <a:r>
              <a:rPr lang="ar-DZ"/>
              <a:t>د. سوسن بوزيدة</a:t>
            </a:r>
            <a:endParaRPr lang="fr-FR"/>
          </a:p>
        </p:txBody>
      </p:sp>
      <p:sp>
        <p:nvSpPr>
          <p:cNvPr id="5" name="Espace réservé de la date 4"/>
          <p:cNvSpPr>
            <a:spLocks noGrp="1"/>
          </p:cNvSpPr>
          <p:nvPr>
            <p:ph type="dt" idx="1"/>
          </p:nvPr>
        </p:nvSpPr>
        <p:spPr/>
        <p:txBody>
          <a:bodyPr/>
          <a:lstStyle/>
          <a:p>
            <a:fld id="{0D362A31-AFF2-49CB-96E7-7D25F4E218D2}" type="datetime1">
              <a:rPr lang="fr-FR" smtClean="0"/>
              <a:t>19/06/2021</a:t>
            </a:fld>
            <a:endParaRPr lang="fr-FR"/>
          </a:p>
        </p:txBody>
      </p:sp>
      <p:sp>
        <p:nvSpPr>
          <p:cNvPr id="6" name="Espace réservé du pied de page 5"/>
          <p:cNvSpPr>
            <a:spLocks noGrp="1"/>
          </p:cNvSpPr>
          <p:nvPr>
            <p:ph type="ftr" sz="quarter" idx="4"/>
          </p:nvPr>
        </p:nvSpPr>
        <p:spPr/>
        <p:txBody>
          <a:bodyPr/>
          <a:lstStyle/>
          <a:p>
            <a:r>
              <a:rPr lang="ar-DZ"/>
              <a:t>د.سوسن بوزيدة</a:t>
            </a:r>
            <a:endParaRPr lang="fr-FR"/>
          </a:p>
        </p:txBody>
      </p:sp>
      <p:sp>
        <p:nvSpPr>
          <p:cNvPr id="7" name="Espace réservé du numéro de diapositive 6"/>
          <p:cNvSpPr>
            <a:spLocks noGrp="1"/>
          </p:cNvSpPr>
          <p:nvPr>
            <p:ph type="sldNum" sz="quarter" idx="5"/>
          </p:nvPr>
        </p:nvSpPr>
        <p:spPr/>
        <p:txBody>
          <a:bodyPr/>
          <a:lstStyle/>
          <a:p>
            <a:fld id="{7B80724F-A288-47FE-ADFF-9F04947B9588}" type="slidenum">
              <a:rPr lang="fr-FR" smtClean="0"/>
              <a:t>9</a:t>
            </a:fld>
            <a:endParaRPr lang="fr-FR"/>
          </a:p>
        </p:txBody>
      </p:sp>
    </p:spTree>
    <p:extLst>
      <p:ext uri="{BB962C8B-B14F-4D97-AF65-F5344CB8AC3E}">
        <p14:creationId xmlns:p14="http://schemas.microsoft.com/office/powerpoint/2010/main" val="2462590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e l'en-tête 3"/>
          <p:cNvSpPr>
            <a:spLocks noGrp="1"/>
          </p:cNvSpPr>
          <p:nvPr>
            <p:ph type="hdr" sz="quarter"/>
          </p:nvPr>
        </p:nvSpPr>
        <p:spPr/>
        <p:txBody>
          <a:bodyPr/>
          <a:lstStyle/>
          <a:p>
            <a:r>
              <a:rPr lang="ar-DZ"/>
              <a:t>د. سوسن بوزيدة</a:t>
            </a:r>
            <a:endParaRPr lang="fr-FR"/>
          </a:p>
        </p:txBody>
      </p:sp>
      <p:sp>
        <p:nvSpPr>
          <p:cNvPr id="5" name="Espace réservé de la date 4"/>
          <p:cNvSpPr>
            <a:spLocks noGrp="1"/>
          </p:cNvSpPr>
          <p:nvPr>
            <p:ph type="dt" idx="1"/>
          </p:nvPr>
        </p:nvSpPr>
        <p:spPr/>
        <p:txBody>
          <a:bodyPr/>
          <a:lstStyle/>
          <a:p>
            <a:fld id="{0D362A31-AFF2-49CB-96E7-7D25F4E218D2}" type="datetime1">
              <a:rPr lang="fr-FR" smtClean="0"/>
              <a:t>19/06/2021</a:t>
            </a:fld>
            <a:endParaRPr lang="fr-FR"/>
          </a:p>
        </p:txBody>
      </p:sp>
      <p:sp>
        <p:nvSpPr>
          <p:cNvPr id="6" name="Espace réservé du pied de page 5"/>
          <p:cNvSpPr>
            <a:spLocks noGrp="1"/>
          </p:cNvSpPr>
          <p:nvPr>
            <p:ph type="ftr" sz="quarter" idx="4"/>
          </p:nvPr>
        </p:nvSpPr>
        <p:spPr/>
        <p:txBody>
          <a:bodyPr/>
          <a:lstStyle/>
          <a:p>
            <a:r>
              <a:rPr lang="ar-DZ"/>
              <a:t>د.سوسن بوزيدة</a:t>
            </a:r>
            <a:endParaRPr lang="fr-FR"/>
          </a:p>
        </p:txBody>
      </p:sp>
      <p:sp>
        <p:nvSpPr>
          <p:cNvPr id="7" name="Espace réservé du numéro de diapositive 6"/>
          <p:cNvSpPr>
            <a:spLocks noGrp="1"/>
          </p:cNvSpPr>
          <p:nvPr>
            <p:ph type="sldNum" sz="quarter" idx="5"/>
          </p:nvPr>
        </p:nvSpPr>
        <p:spPr/>
        <p:txBody>
          <a:bodyPr/>
          <a:lstStyle/>
          <a:p>
            <a:fld id="{7B80724F-A288-47FE-ADFF-9F04947B9588}" type="slidenum">
              <a:rPr lang="fr-FR" smtClean="0"/>
              <a:t>11</a:t>
            </a:fld>
            <a:endParaRPr lang="fr-FR"/>
          </a:p>
        </p:txBody>
      </p:sp>
    </p:spTree>
    <p:extLst>
      <p:ext uri="{BB962C8B-B14F-4D97-AF65-F5344CB8AC3E}">
        <p14:creationId xmlns:p14="http://schemas.microsoft.com/office/powerpoint/2010/main" val="138739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e l'en-tête 3"/>
          <p:cNvSpPr>
            <a:spLocks noGrp="1"/>
          </p:cNvSpPr>
          <p:nvPr>
            <p:ph type="hdr" sz="quarter"/>
          </p:nvPr>
        </p:nvSpPr>
        <p:spPr/>
        <p:txBody>
          <a:bodyPr/>
          <a:lstStyle/>
          <a:p>
            <a:r>
              <a:rPr lang="ar-DZ"/>
              <a:t>د. سوسن بوزيدة</a:t>
            </a:r>
            <a:endParaRPr lang="fr-FR"/>
          </a:p>
        </p:txBody>
      </p:sp>
      <p:sp>
        <p:nvSpPr>
          <p:cNvPr id="5" name="Espace réservé de la date 4"/>
          <p:cNvSpPr>
            <a:spLocks noGrp="1"/>
          </p:cNvSpPr>
          <p:nvPr>
            <p:ph type="dt" idx="1"/>
          </p:nvPr>
        </p:nvSpPr>
        <p:spPr/>
        <p:txBody>
          <a:bodyPr/>
          <a:lstStyle/>
          <a:p>
            <a:fld id="{0D362A31-AFF2-49CB-96E7-7D25F4E218D2}" type="datetime1">
              <a:rPr lang="fr-FR" smtClean="0"/>
              <a:t>19/06/2021</a:t>
            </a:fld>
            <a:endParaRPr lang="fr-FR"/>
          </a:p>
        </p:txBody>
      </p:sp>
      <p:sp>
        <p:nvSpPr>
          <p:cNvPr id="6" name="Espace réservé du pied de page 5"/>
          <p:cNvSpPr>
            <a:spLocks noGrp="1"/>
          </p:cNvSpPr>
          <p:nvPr>
            <p:ph type="ftr" sz="quarter" idx="4"/>
          </p:nvPr>
        </p:nvSpPr>
        <p:spPr/>
        <p:txBody>
          <a:bodyPr/>
          <a:lstStyle/>
          <a:p>
            <a:r>
              <a:rPr lang="ar-DZ"/>
              <a:t>د.سوسن بوزيدة</a:t>
            </a:r>
            <a:endParaRPr lang="fr-FR"/>
          </a:p>
        </p:txBody>
      </p:sp>
      <p:sp>
        <p:nvSpPr>
          <p:cNvPr id="7" name="Espace réservé du numéro de diapositive 6"/>
          <p:cNvSpPr>
            <a:spLocks noGrp="1"/>
          </p:cNvSpPr>
          <p:nvPr>
            <p:ph type="sldNum" sz="quarter" idx="5"/>
          </p:nvPr>
        </p:nvSpPr>
        <p:spPr/>
        <p:txBody>
          <a:bodyPr/>
          <a:lstStyle/>
          <a:p>
            <a:fld id="{7B80724F-A288-47FE-ADFF-9F04947B9588}" type="slidenum">
              <a:rPr lang="fr-FR" smtClean="0"/>
              <a:t>13</a:t>
            </a:fld>
            <a:endParaRPr lang="fr-FR"/>
          </a:p>
        </p:txBody>
      </p:sp>
    </p:spTree>
    <p:extLst>
      <p:ext uri="{BB962C8B-B14F-4D97-AF65-F5344CB8AC3E}">
        <p14:creationId xmlns:p14="http://schemas.microsoft.com/office/powerpoint/2010/main" val="470756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e l'en-tête 3"/>
          <p:cNvSpPr>
            <a:spLocks noGrp="1"/>
          </p:cNvSpPr>
          <p:nvPr>
            <p:ph type="hdr" sz="quarter"/>
          </p:nvPr>
        </p:nvSpPr>
        <p:spPr/>
        <p:txBody>
          <a:bodyPr/>
          <a:lstStyle/>
          <a:p>
            <a:r>
              <a:rPr lang="ar-DZ"/>
              <a:t>د. سوسن بوزيدة</a:t>
            </a:r>
            <a:endParaRPr lang="fr-FR"/>
          </a:p>
        </p:txBody>
      </p:sp>
      <p:sp>
        <p:nvSpPr>
          <p:cNvPr id="5" name="Espace réservé de la date 4"/>
          <p:cNvSpPr>
            <a:spLocks noGrp="1"/>
          </p:cNvSpPr>
          <p:nvPr>
            <p:ph type="dt" idx="1"/>
          </p:nvPr>
        </p:nvSpPr>
        <p:spPr/>
        <p:txBody>
          <a:bodyPr/>
          <a:lstStyle/>
          <a:p>
            <a:fld id="{0D362A31-AFF2-49CB-96E7-7D25F4E218D2}" type="datetime1">
              <a:rPr lang="fr-FR" smtClean="0"/>
              <a:t>19/06/2021</a:t>
            </a:fld>
            <a:endParaRPr lang="fr-FR"/>
          </a:p>
        </p:txBody>
      </p:sp>
      <p:sp>
        <p:nvSpPr>
          <p:cNvPr id="6" name="Espace réservé du pied de page 5"/>
          <p:cNvSpPr>
            <a:spLocks noGrp="1"/>
          </p:cNvSpPr>
          <p:nvPr>
            <p:ph type="ftr" sz="quarter" idx="4"/>
          </p:nvPr>
        </p:nvSpPr>
        <p:spPr/>
        <p:txBody>
          <a:bodyPr/>
          <a:lstStyle/>
          <a:p>
            <a:r>
              <a:rPr lang="ar-DZ"/>
              <a:t>د.سوسن بوزيدة</a:t>
            </a:r>
            <a:endParaRPr lang="fr-FR"/>
          </a:p>
        </p:txBody>
      </p:sp>
      <p:sp>
        <p:nvSpPr>
          <p:cNvPr id="7" name="Espace réservé du numéro de diapositive 6"/>
          <p:cNvSpPr>
            <a:spLocks noGrp="1"/>
          </p:cNvSpPr>
          <p:nvPr>
            <p:ph type="sldNum" sz="quarter" idx="5"/>
          </p:nvPr>
        </p:nvSpPr>
        <p:spPr/>
        <p:txBody>
          <a:bodyPr/>
          <a:lstStyle/>
          <a:p>
            <a:fld id="{7B80724F-A288-47FE-ADFF-9F04947B9588}" type="slidenum">
              <a:rPr lang="fr-FR" smtClean="0"/>
              <a:t>17</a:t>
            </a:fld>
            <a:endParaRPr lang="fr-FR"/>
          </a:p>
        </p:txBody>
      </p:sp>
    </p:spTree>
    <p:extLst>
      <p:ext uri="{BB962C8B-B14F-4D97-AF65-F5344CB8AC3E}">
        <p14:creationId xmlns:p14="http://schemas.microsoft.com/office/powerpoint/2010/main" val="24524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e l'en-tête 3"/>
          <p:cNvSpPr>
            <a:spLocks noGrp="1"/>
          </p:cNvSpPr>
          <p:nvPr>
            <p:ph type="hdr" sz="quarter"/>
          </p:nvPr>
        </p:nvSpPr>
        <p:spPr/>
        <p:txBody>
          <a:bodyPr/>
          <a:lstStyle/>
          <a:p>
            <a:r>
              <a:rPr lang="ar-DZ"/>
              <a:t>د. سوسن بوزيدة</a:t>
            </a:r>
            <a:endParaRPr lang="fr-FR"/>
          </a:p>
        </p:txBody>
      </p:sp>
      <p:sp>
        <p:nvSpPr>
          <p:cNvPr id="5" name="Espace réservé de la date 4"/>
          <p:cNvSpPr>
            <a:spLocks noGrp="1"/>
          </p:cNvSpPr>
          <p:nvPr>
            <p:ph type="dt" idx="1"/>
          </p:nvPr>
        </p:nvSpPr>
        <p:spPr/>
        <p:txBody>
          <a:bodyPr/>
          <a:lstStyle/>
          <a:p>
            <a:fld id="{0D362A31-AFF2-49CB-96E7-7D25F4E218D2}" type="datetime1">
              <a:rPr lang="fr-FR" smtClean="0"/>
              <a:t>19/06/2021</a:t>
            </a:fld>
            <a:endParaRPr lang="fr-FR"/>
          </a:p>
        </p:txBody>
      </p:sp>
      <p:sp>
        <p:nvSpPr>
          <p:cNvPr id="6" name="Espace réservé du pied de page 5"/>
          <p:cNvSpPr>
            <a:spLocks noGrp="1"/>
          </p:cNvSpPr>
          <p:nvPr>
            <p:ph type="ftr" sz="quarter" idx="4"/>
          </p:nvPr>
        </p:nvSpPr>
        <p:spPr/>
        <p:txBody>
          <a:bodyPr/>
          <a:lstStyle/>
          <a:p>
            <a:r>
              <a:rPr lang="ar-DZ"/>
              <a:t>د.سوسن بوزيدة</a:t>
            </a:r>
            <a:endParaRPr lang="fr-FR"/>
          </a:p>
        </p:txBody>
      </p:sp>
      <p:sp>
        <p:nvSpPr>
          <p:cNvPr id="7" name="Espace réservé du numéro de diapositive 6"/>
          <p:cNvSpPr>
            <a:spLocks noGrp="1"/>
          </p:cNvSpPr>
          <p:nvPr>
            <p:ph type="sldNum" sz="quarter" idx="5"/>
          </p:nvPr>
        </p:nvSpPr>
        <p:spPr/>
        <p:txBody>
          <a:bodyPr/>
          <a:lstStyle/>
          <a:p>
            <a:fld id="{7B80724F-A288-47FE-ADFF-9F04947B9588}" type="slidenum">
              <a:rPr lang="fr-FR" smtClean="0"/>
              <a:t>18</a:t>
            </a:fld>
            <a:endParaRPr lang="fr-FR"/>
          </a:p>
        </p:txBody>
      </p:sp>
    </p:spTree>
    <p:extLst>
      <p:ext uri="{BB962C8B-B14F-4D97-AF65-F5344CB8AC3E}">
        <p14:creationId xmlns:p14="http://schemas.microsoft.com/office/powerpoint/2010/main" val="4289423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e l'en-tête 3"/>
          <p:cNvSpPr>
            <a:spLocks noGrp="1"/>
          </p:cNvSpPr>
          <p:nvPr>
            <p:ph type="hdr" sz="quarter"/>
          </p:nvPr>
        </p:nvSpPr>
        <p:spPr/>
        <p:txBody>
          <a:bodyPr/>
          <a:lstStyle/>
          <a:p>
            <a:r>
              <a:rPr lang="ar-DZ"/>
              <a:t>د. سوسن بوزيدة</a:t>
            </a:r>
            <a:endParaRPr lang="fr-FR"/>
          </a:p>
        </p:txBody>
      </p:sp>
      <p:sp>
        <p:nvSpPr>
          <p:cNvPr id="5" name="Espace réservé de la date 4"/>
          <p:cNvSpPr>
            <a:spLocks noGrp="1"/>
          </p:cNvSpPr>
          <p:nvPr>
            <p:ph type="dt" idx="1"/>
          </p:nvPr>
        </p:nvSpPr>
        <p:spPr/>
        <p:txBody>
          <a:bodyPr/>
          <a:lstStyle/>
          <a:p>
            <a:fld id="{0D362A31-AFF2-49CB-96E7-7D25F4E218D2}" type="datetime1">
              <a:rPr lang="fr-FR" smtClean="0"/>
              <a:t>19/06/2021</a:t>
            </a:fld>
            <a:endParaRPr lang="fr-FR"/>
          </a:p>
        </p:txBody>
      </p:sp>
      <p:sp>
        <p:nvSpPr>
          <p:cNvPr id="6" name="Espace réservé du pied de page 5"/>
          <p:cNvSpPr>
            <a:spLocks noGrp="1"/>
          </p:cNvSpPr>
          <p:nvPr>
            <p:ph type="ftr" sz="quarter" idx="4"/>
          </p:nvPr>
        </p:nvSpPr>
        <p:spPr/>
        <p:txBody>
          <a:bodyPr/>
          <a:lstStyle/>
          <a:p>
            <a:r>
              <a:rPr lang="ar-DZ"/>
              <a:t>د.سوسن بوزيدة</a:t>
            </a:r>
            <a:endParaRPr lang="fr-FR"/>
          </a:p>
        </p:txBody>
      </p:sp>
      <p:sp>
        <p:nvSpPr>
          <p:cNvPr id="7" name="Espace réservé du numéro de diapositive 6"/>
          <p:cNvSpPr>
            <a:spLocks noGrp="1"/>
          </p:cNvSpPr>
          <p:nvPr>
            <p:ph type="sldNum" sz="quarter" idx="5"/>
          </p:nvPr>
        </p:nvSpPr>
        <p:spPr/>
        <p:txBody>
          <a:bodyPr/>
          <a:lstStyle/>
          <a:p>
            <a:fld id="{7B80724F-A288-47FE-ADFF-9F04947B9588}" type="slidenum">
              <a:rPr lang="fr-FR" smtClean="0"/>
              <a:t>21</a:t>
            </a:fld>
            <a:endParaRPr lang="fr-FR"/>
          </a:p>
        </p:txBody>
      </p:sp>
    </p:spTree>
    <p:extLst>
      <p:ext uri="{BB962C8B-B14F-4D97-AF65-F5344CB8AC3E}">
        <p14:creationId xmlns:p14="http://schemas.microsoft.com/office/powerpoint/2010/main" val="914708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e l'en-tête 3"/>
          <p:cNvSpPr>
            <a:spLocks noGrp="1"/>
          </p:cNvSpPr>
          <p:nvPr>
            <p:ph type="hdr" sz="quarter"/>
          </p:nvPr>
        </p:nvSpPr>
        <p:spPr/>
        <p:txBody>
          <a:bodyPr/>
          <a:lstStyle/>
          <a:p>
            <a:r>
              <a:rPr lang="ar-DZ"/>
              <a:t>د. سوسن بوزيدة</a:t>
            </a:r>
            <a:endParaRPr lang="fr-FR"/>
          </a:p>
        </p:txBody>
      </p:sp>
      <p:sp>
        <p:nvSpPr>
          <p:cNvPr id="5" name="Espace réservé de la date 4"/>
          <p:cNvSpPr>
            <a:spLocks noGrp="1"/>
          </p:cNvSpPr>
          <p:nvPr>
            <p:ph type="dt" idx="1"/>
          </p:nvPr>
        </p:nvSpPr>
        <p:spPr/>
        <p:txBody>
          <a:bodyPr/>
          <a:lstStyle/>
          <a:p>
            <a:fld id="{0D362A31-AFF2-49CB-96E7-7D25F4E218D2}" type="datetime1">
              <a:rPr lang="fr-FR" smtClean="0"/>
              <a:t>19/06/2021</a:t>
            </a:fld>
            <a:endParaRPr lang="fr-FR"/>
          </a:p>
        </p:txBody>
      </p:sp>
      <p:sp>
        <p:nvSpPr>
          <p:cNvPr id="6" name="Espace réservé du pied de page 5"/>
          <p:cNvSpPr>
            <a:spLocks noGrp="1"/>
          </p:cNvSpPr>
          <p:nvPr>
            <p:ph type="ftr" sz="quarter" idx="4"/>
          </p:nvPr>
        </p:nvSpPr>
        <p:spPr/>
        <p:txBody>
          <a:bodyPr/>
          <a:lstStyle/>
          <a:p>
            <a:r>
              <a:rPr lang="ar-DZ"/>
              <a:t>د.سوسن بوزيدة</a:t>
            </a:r>
            <a:endParaRPr lang="fr-FR"/>
          </a:p>
        </p:txBody>
      </p:sp>
      <p:sp>
        <p:nvSpPr>
          <p:cNvPr id="7" name="Espace réservé du numéro de diapositive 6"/>
          <p:cNvSpPr>
            <a:spLocks noGrp="1"/>
          </p:cNvSpPr>
          <p:nvPr>
            <p:ph type="sldNum" sz="quarter" idx="5"/>
          </p:nvPr>
        </p:nvSpPr>
        <p:spPr/>
        <p:txBody>
          <a:bodyPr/>
          <a:lstStyle/>
          <a:p>
            <a:fld id="{7B80724F-A288-47FE-ADFF-9F04947B9588}" type="slidenum">
              <a:rPr lang="fr-FR" smtClean="0"/>
              <a:t>23</a:t>
            </a:fld>
            <a:endParaRPr lang="fr-FR"/>
          </a:p>
        </p:txBody>
      </p:sp>
    </p:spTree>
    <p:extLst>
      <p:ext uri="{BB962C8B-B14F-4D97-AF65-F5344CB8AC3E}">
        <p14:creationId xmlns:p14="http://schemas.microsoft.com/office/powerpoint/2010/main" val="593213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e l'en-tête 3"/>
          <p:cNvSpPr>
            <a:spLocks noGrp="1"/>
          </p:cNvSpPr>
          <p:nvPr>
            <p:ph type="hdr" sz="quarter"/>
          </p:nvPr>
        </p:nvSpPr>
        <p:spPr/>
        <p:txBody>
          <a:bodyPr/>
          <a:lstStyle/>
          <a:p>
            <a:r>
              <a:rPr lang="ar-DZ"/>
              <a:t>د. سوسن بوزيدة</a:t>
            </a:r>
            <a:endParaRPr lang="fr-FR"/>
          </a:p>
        </p:txBody>
      </p:sp>
      <p:sp>
        <p:nvSpPr>
          <p:cNvPr id="5" name="Espace réservé de la date 4"/>
          <p:cNvSpPr>
            <a:spLocks noGrp="1"/>
          </p:cNvSpPr>
          <p:nvPr>
            <p:ph type="dt" idx="1"/>
          </p:nvPr>
        </p:nvSpPr>
        <p:spPr/>
        <p:txBody>
          <a:bodyPr/>
          <a:lstStyle/>
          <a:p>
            <a:fld id="{0D362A31-AFF2-49CB-96E7-7D25F4E218D2}" type="datetime1">
              <a:rPr lang="fr-FR" smtClean="0"/>
              <a:t>19/06/2021</a:t>
            </a:fld>
            <a:endParaRPr lang="fr-FR"/>
          </a:p>
        </p:txBody>
      </p:sp>
      <p:sp>
        <p:nvSpPr>
          <p:cNvPr id="6" name="Espace réservé du pied de page 5"/>
          <p:cNvSpPr>
            <a:spLocks noGrp="1"/>
          </p:cNvSpPr>
          <p:nvPr>
            <p:ph type="ftr" sz="quarter" idx="4"/>
          </p:nvPr>
        </p:nvSpPr>
        <p:spPr/>
        <p:txBody>
          <a:bodyPr/>
          <a:lstStyle/>
          <a:p>
            <a:r>
              <a:rPr lang="ar-DZ"/>
              <a:t>د.سوسن بوزيدة</a:t>
            </a:r>
            <a:endParaRPr lang="fr-FR"/>
          </a:p>
        </p:txBody>
      </p:sp>
      <p:sp>
        <p:nvSpPr>
          <p:cNvPr id="7" name="Espace réservé du numéro de diapositive 6"/>
          <p:cNvSpPr>
            <a:spLocks noGrp="1"/>
          </p:cNvSpPr>
          <p:nvPr>
            <p:ph type="sldNum" sz="quarter" idx="5"/>
          </p:nvPr>
        </p:nvSpPr>
        <p:spPr/>
        <p:txBody>
          <a:bodyPr/>
          <a:lstStyle/>
          <a:p>
            <a:fld id="{7B80724F-A288-47FE-ADFF-9F04947B9588}" type="slidenum">
              <a:rPr lang="fr-FR" smtClean="0"/>
              <a:t>27</a:t>
            </a:fld>
            <a:endParaRPr lang="fr-FR"/>
          </a:p>
        </p:txBody>
      </p:sp>
    </p:spTree>
    <p:extLst>
      <p:ext uri="{BB962C8B-B14F-4D97-AF65-F5344CB8AC3E}">
        <p14:creationId xmlns:p14="http://schemas.microsoft.com/office/powerpoint/2010/main" val="1478214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r>
              <a:rPr lang="fr-FR"/>
              <a:t>2021/2020  السنة الدراسية</a:t>
            </a:r>
            <a:endParaRPr lang="fr-BE"/>
          </a:p>
        </p:txBody>
      </p:sp>
      <p:sp>
        <p:nvSpPr>
          <p:cNvPr id="5" name="Footer Placeholder 4"/>
          <p:cNvSpPr>
            <a:spLocks noGrp="1"/>
          </p:cNvSpPr>
          <p:nvPr>
            <p:ph type="ftr" sz="quarter" idx="11"/>
          </p:nvPr>
        </p:nvSpPr>
        <p:spPr/>
        <p:txBody>
          <a:bodyPr/>
          <a:lstStyle/>
          <a:p>
            <a:r>
              <a:rPr lang="ar-DZ"/>
              <a:t>محاضرات من إعداد الدكتورة : سوسن بوزيدة</a:t>
            </a:r>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5814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FR"/>
              <a:t>2021/2020  السنة الدراسية</a:t>
            </a:r>
            <a:endParaRPr lang="fr-BE"/>
          </a:p>
        </p:txBody>
      </p:sp>
      <p:sp>
        <p:nvSpPr>
          <p:cNvPr id="5" name="Footer Placeholder 4"/>
          <p:cNvSpPr>
            <a:spLocks noGrp="1"/>
          </p:cNvSpPr>
          <p:nvPr>
            <p:ph type="ftr" sz="quarter" idx="11"/>
          </p:nvPr>
        </p:nvSpPr>
        <p:spPr/>
        <p:txBody>
          <a:bodyPr/>
          <a:lstStyle/>
          <a:p>
            <a:r>
              <a:rPr lang="ar-DZ"/>
              <a:t>محاضرات من إعداد الدكتورة : سوسن بوزيدة</a:t>
            </a:r>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336569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FR"/>
              <a:t>2021/2020  السنة الدراسية</a:t>
            </a:r>
            <a:endParaRPr lang="fr-BE"/>
          </a:p>
        </p:txBody>
      </p:sp>
      <p:sp>
        <p:nvSpPr>
          <p:cNvPr id="5" name="Footer Placeholder 4"/>
          <p:cNvSpPr>
            <a:spLocks noGrp="1"/>
          </p:cNvSpPr>
          <p:nvPr>
            <p:ph type="ftr" sz="quarter" idx="11"/>
          </p:nvPr>
        </p:nvSpPr>
        <p:spPr/>
        <p:txBody>
          <a:bodyPr/>
          <a:lstStyle/>
          <a:p>
            <a:r>
              <a:rPr lang="ar-DZ"/>
              <a:t>محاضرات من إعداد الدكتورة : سوسن بوزيدة</a:t>
            </a:r>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058002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r>
              <a:rPr lang="fr-FR"/>
              <a:t>2021/2020  السنة الدراسية</a:t>
            </a:r>
            <a:endParaRPr lang="fr-BE"/>
          </a:p>
        </p:txBody>
      </p:sp>
      <p:sp>
        <p:nvSpPr>
          <p:cNvPr id="5" name="Footer Placeholder 4"/>
          <p:cNvSpPr>
            <a:spLocks noGrp="1"/>
          </p:cNvSpPr>
          <p:nvPr>
            <p:ph type="ftr" sz="quarter" idx="11"/>
          </p:nvPr>
        </p:nvSpPr>
        <p:spPr/>
        <p:txBody>
          <a:bodyPr/>
          <a:lstStyle/>
          <a:p>
            <a:r>
              <a:rPr lang="ar-DZ"/>
              <a:t>محاضرات من إعداد الدكتورة : سوسن بوزيدة</a:t>
            </a:r>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12454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FR"/>
              <a:t>2021/2020  السنة الدراسية</a:t>
            </a:r>
            <a:endParaRPr lang="fr-BE"/>
          </a:p>
        </p:txBody>
      </p:sp>
      <p:sp>
        <p:nvSpPr>
          <p:cNvPr id="5" name="Footer Placeholder 4"/>
          <p:cNvSpPr>
            <a:spLocks noGrp="1"/>
          </p:cNvSpPr>
          <p:nvPr>
            <p:ph type="ftr" sz="quarter" idx="11"/>
          </p:nvPr>
        </p:nvSpPr>
        <p:spPr/>
        <p:txBody>
          <a:bodyPr/>
          <a:lstStyle/>
          <a:p>
            <a:r>
              <a:rPr lang="ar-DZ"/>
              <a:t>محاضرات من إعداد الدكتورة : سوسن بوزيدة</a:t>
            </a:r>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88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r>
              <a:rPr lang="fr-FR"/>
              <a:t>2021/2020  السنة الدراسية</a:t>
            </a:r>
            <a:endParaRPr lang="fr-BE"/>
          </a:p>
        </p:txBody>
      </p:sp>
      <p:sp>
        <p:nvSpPr>
          <p:cNvPr id="6" name="Footer Placeholder 5"/>
          <p:cNvSpPr>
            <a:spLocks noGrp="1"/>
          </p:cNvSpPr>
          <p:nvPr>
            <p:ph type="ftr" sz="quarter" idx="11"/>
          </p:nvPr>
        </p:nvSpPr>
        <p:spPr/>
        <p:txBody>
          <a:bodyPr/>
          <a:lstStyle/>
          <a:p>
            <a:r>
              <a:rPr lang="ar-DZ"/>
              <a:t>محاضرات من إعداد الدكتورة : سوسن بوزيدة</a:t>
            </a:r>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92125314"/>
      </p:ext>
    </p:extLst>
  </p:cSld>
  <p:clrMapOvr>
    <a:masterClrMapping/>
  </p:clrMapOvr>
  <p:hf sldNum="0"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22960" y="2582334"/>
            <a:ext cx="3703320" cy="32867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63440" y="2582334"/>
            <a:ext cx="3703320" cy="32867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r>
              <a:rPr lang="fr-FR"/>
              <a:t>2021/2020  السنة الدراسية</a:t>
            </a:r>
            <a:endParaRPr lang="fr-BE"/>
          </a:p>
        </p:txBody>
      </p:sp>
      <p:sp>
        <p:nvSpPr>
          <p:cNvPr id="8" name="Footer Placeholder 7"/>
          <p:cNvSpPr>
            <a:spLocks noGrp="1"/>
          </p:cNvSpPr>
          <p:nvPr>
            <p:ph type="ftr" sz="quarter" idx="11"/>
          </p:nvPr>
        </p:nvSpPr>
        <p:spPr/>
        <p:txBody>
          <a:bodyPr/>
          <a:lstStyle/>
          <a:p>
            <a:r>
              <a:rPr lang="ar-DZ"/>
              <a:t>محاضرات من إعداد الدكتورة : سوسن بوزيدة</a:t>
            </a:r>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297227766"/>
      </p:ext>
    </p:extLst>
  </p:cSld>
  <p:clrMapOvr>
    <a:masterClrMapping/>
  </p:clrMapOvr>
  <p:hf sldNum="0"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r>
              <a:rPr lang="fr-FR"/>
              <a:t>2021/2020  السنة الدراسية</a:t>
            </a:r>
            <a:endParaRPr lang="fr-BE"/>
          </a:p>
        </p:txBody>
      </p:sp>
      <p:sp>
        <p:nvSpPr>
          <p:cNvPr id="4" name="Footer Placeholder 3"/>
          <p:cNvSpPr>
            <a:spLocks noGrp="1"/>
          </p:cNvSpPr>
          <p:nvPr>
            <p:ph type="ftr" sz="quarter" idx="11"/>
          </p:nvPr>
        </p:nvSpPr>
        <p:spPr/>
        <p:txBody>
          <a:bodyPr/>
          <a:lstStyle/>
          <a:p>
            <a:r>
              <a:rPr lang="ar-DZ"/>
              <a:t>محاضرات من إعداد الدكتورة : سوسن بوزيدة</a:t>
            </a:r>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409204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fr-FR"/>
              <a:t>2021/2020  السنة الدراسية</a:t>
            </a:r>
            <a:endParaRPr lang="fr-BE"/>
          </a:p>
        </p:txBody>
      </p:sp>
      <p:sp>
        <p:nvSpPr>
          <p:cNvPr id="8" name="Footer Placeholder 7"/>
          <p:cNvSpPr>
            <a:spLocks noGrp="1"/>
          </p:cNvSpPr>
          <p:nvPr>
            <p:ph type="ftr" sz="quarter" idx="11"/>
          </p:nvPr>
        </p:nvSpPr>
        <p:spPr/>
        <p:txBody>
          <a:bodyPr/>
          <a:lstStyle>
            <a:lvl1pPr>
              <a:defRPr>
                <a:solidFill>
                  <a:srgbClr val="FFFFFF"/>
                </a:solidFill>
              </a:defRPr>
            </a:lvl1pPr>
          </a:lstStyle>
          <a:p>
            <a:r>
              <a:rPr lang="ar-DZ"/>
              <a:t>محاضرات من إعداد الدكتورة : سوسن بوزيدة</a:t>
            </a:r>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956403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r>
              <a:rPr lang="fr-FR"/>
              <a:t>2021/2020  السنة الدراسية</a:t>
            </a:r>
            <a:endParaRPr lang="fr-BE"/>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ar-DZ"/>
              <a:t>محاضرات من إعداد الدكتورة : سوسن بوزيدة</a:t>
            </a:r>
            <a:endParaRPr lang="fr-B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F4668DC-857F-487D-BFFA-8C0CA5037977}" type="slidenum">
              <a:rPr lang="fr-BE" smtClean="0"/>
              <a:t>‹N°›</a:t>
            </a:fld>
            <a:endParaRPr lang="fr-BE"/>
          </a:p>
        </p:txBody>
      </p:sp>
    </p:spTree>
    <p:extLst>
      <p:ext uri="{BB962C8B-B14F-4D97-AF65-F5344CB8AC3E}">
        <p14:creationId xmlns:p14="http://schemas.microsoft.com/office/powerpoint/2010/main" val="3701013399"/>
      </p:ext>
    </p:extLst>
  </p:cSld>
  <p:clrMapOvr>
    <a:masterClrMapping/>
  </p:clrMapOvr>
  <p:hf sldNum="0" hd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r>
              <a:rPr lang="fr-FR"/>
              <a:t>2021/2020  السنة الدراسية</a:t>
            </a:r>
            <a:endParaRPr lang="fr-BE"/>
          </a:p>
        </p:txBody>
      </p:sp>
      <p:sp>
        <p:nvSpPr>
          <p:cNvPr id="6" name="Footer Placeholder 5"/>
          <p:cNvSpPr>
            <a:spLocks noGrp="1"/>
          </p:cNvSpPr>
          <p:nvPr>
            <p:ph type="ftr" sz="quarter" idx="11"/>
          </p:nvPr>
        </p:nvSpPr>
        <p:spPr/>
        <p:txBody>
          <a:bodyPr/>
          <a:lstStyle/>
          <a:p>
            <a:r>
              <a:rPr lang="ar-DZ"/>
              <a:t>محاضرات من إعداد الدكتورة : سوسن بوزيدة</a:t>
            </a:r>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810876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r>
              <a:rPr lang="fr-FR"/>
              <a:t>2021/2020  السنة الدراسية</a:t>
            </a:r>
            <a:endParaRPr lang="fr-BE"/>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ar-DZ"/>
              <a:t>محاضرات من إعداد الدكتورة : سوسن بوزيدة</a:t>
            </a:r>
            <a:endParaRPr lang="fr-BE"/>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CF4668DC-857F-487D-BFFA-8C0CA5037977}" type="slidenum">
              <a:rPr lang="fr-BE" smtClean="0"/>
              <a:t>‹N°›</a:t>
            </a:fld>
            <a:endParaRPr lang="fr-BE"/>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3454659"/>
      </p:ext>
    </p:extLst>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Lst>
  <p:hf sldNum="0"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a:ln>
                  <a:noFill/>
                </a:ln>
                <a:solidFill>
                  <a:srgbClr val="FFFFFF"/>
                </a:solidFill>
                <a:effectLst/>
                <a:uLnTx/>
                <a:uFillTx/>
                <a:latin typeface="Calibri" panose="020F0502020204030204"/>
                <a:ea typeface="+mn-ea"/>
                <a:cs typeface="+mn-cs"/>
              </a:rPr>
              <a:t>2021/2020  السنة الدراسية</a:t>
            </a:r>
            <a:endParaRPr kumimoji="0" lang="fr-BE"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pied de page 2"/>
          <p:cNvSpPr>
            <a:spLocks noGrp="1"/>
          </p:cNvSpPr>
          <p:nvPr>
            <p:ph type="ftr" sz="quarter" idx="11"/>
          </p:nvPr>
        </p:nvSpPr>
        <p:spPr>
          <a:xfrm>
            <a:off x="2764639" y="6474776"/>
            <a:ext cx="3617103"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DZ" sz="900" b="0" i="0" u="none" strike="noStrike" kern="1200" cap="all" spc="0" normalizeH="0" baseline="0" noProof="0" dirty="0">
                <a:ln>
                  <a:noFill/>
                </a:ln>
                <a:solidFill>
                  <a:srgbClr val="FFFFFF"/>
                </a:solidFill>
                <a:effectLst/>
                <a:uLnTx/>
                <a:uFillTx/>
                <a:latin typeface="Calibri" panose="020F0502020204030204"/>
                <a:ea typeface="+mn-ea"/>
                <a:cs typeface="Arial" panose="020B0604020202020204" pitchFamily="34" charset="0"/>
              </a:rPr>
              <a:t>محاضرات من إعداد الدكتورة : بن يطو سامية</a:t>
            </a:r>
            <a:endParaRPr kumimoji="0" lang="fr-BE"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6" name="ZoneTexte 5">
            <a:extLst>
              <a:ext uri="{FF2B5EF4-FFF2-40B4-BE49-F238E27FC236}">
                <a16:creationId xmlns:a16="http://schemas.microsoft.com/office/drawing/2014/main" id="{F7799448-B3DC-400F-959D-04C50885B6F6}"/>
              </a:ext>
            </a:extLst>
          </p:cNvPr>
          <p:cNvSpPr txBox="1"/>
          <p:nvPr/>
        </p:nvSpPr>
        <p:spPr>
          <a:xfrm>
            <a:off x="4355976" y="-27384"/>
            <a:ext cx="4572000" cy="2072362"/>
          </a:xfrm>
          <a:prstGeom prst="rect">
            <a:avLst/>
          </a:prstGeom>
          <a:noFill/>
        </p:spPr>
        <p:txBody>
          <a:bodyPr wrap="square">
            <a:spAutoFit/>
          </a:bodyPr>
          <a:lstStyle/>
          <a:p>
            <a:pPr algn="r" rtl="1">
              <a:lnSpc>
                <a:spcPct val="100000"/>
              </a:lnSpc>
              <a:spcAft>
                <a:spcPts val="1000"/>
              </a:spcAft>
            </a:pPr>
            <a:r>
              <a:rPr lang="ar-DZ" sz="2800" b="1" i="1" dirty="0">
                <a:effectLst/>
                <a:latin typeface="Calibri" panose="020F0502020204030204" pitchFamily="34" charset="0"/>
                <a:ea typeface="Times New Roman" panose="02020603050405020304" pitchFamily="18" charset="0"/>
              </a:rPr>
              <a:t>جامعة محمد بوضياف بالمسيلة</a:t>
            </a:r>
          </a:p>
          <a:p>
            <a:pPr algn="r" rtl="1">
              <a:lnSpc>
                <a:spcPct val="100000"/>
              </a:lnSpc>
              <a:spcAft>
                <a:spcPts val="1000"/>
              </a:spcAft>
            </a:pPr>
            <a:r>
              <a:rPr lang="ar-DZ" sz="2800" b="1" i="1" dirty="0">
                <a:effectLst/>
                <a:latin typeface="Calibri" panose="020F0502020204030204" pitchFamily="34" charset="0"/>
                <a:ea typeface="Times New Roman" panose="02020603050405020304" pitchFamily="18" charset="0"/>
              </a:rPr>
              <a:t>كلية العلوم							</a:t>
            </a:r>
            <a:br>
              <a:rPr lang="ar-DZ" sz="2800" b="1" i="1" dirty="0">
                <a:effectLst/>
                <a:latin typeface="Calibri" panose="020F0502020204030204" pitchFamily="34" charset="0"/>
                <a:ea typeface="Times New Roman" panose="02020603050405020304" pitchFamily="18" charset="0"/>
              </a:rPr>
            </a:br>
            <a:r>
              <a:rPr lang="ar-DZ" sz="2800" b="1" i="1" dirty="0">
                <a:effectLst/>
                <a:latin typeface="Calibri" panose="020F0502020204030204" pitchFamily="34" charset="0"/>
                <a:ea typeface="Times New Roman" panose="02020603050405020304" pitchFamily="18" charset="0"/>
              </a:rPr>
              <a:t>قسم الفيزياء</a:t>
            </a:r>
          </a:p>
          <a:p>
            <a:pPr algn="r" rtl="1">
              <a:lnSpc>
                <a:spcPct val="100000"/>
              </a:lnSpc>
              <a:spcAft>
                <a:spcPts val="1000"/>
              </a:spcAft>
            </a:pPr>
            <a:r>
              <a:rPr lang="ar-DZ" sz="2800" b="1" i="1" dirty="0">
                <a:effectLst/>
                <a:latin typeface="Calibri" panose="020F0502020204030204" pitchFamily="34" charset="0"/>
                <a:ea typeface="Times New Roman" panose="02020603050405020304" pitchFamily="18" charset="0"/>
              </a:rPr>
              <a:t>السنة</a:t>
            </a:r>
            <a:r>
              <a:rPr lang="fr-FR" sz="2800" b="1" i="1" dirty="0">
                <a:effectLst/>
                <a:latin typeface="Calibri" panose="020F0502020204030204" pitchFamily="34" charset="0"/>
                <a:ea typeface="Times New Roman" panose="02020603050405020304" pitchFamily="18" charset="0"/>
              </a:rPr>
              <a:t>:</a:t>
            </a:r>
            <a:r>
              <a:rPr lang="ar-DZ" sz="2800" b="1" i="1" dirty="0">
                <a:effectLst/>
                <a:latin typeface="Calibri" panose="020F0502020204030204" pitchFamily="34" charset="0"/>
                <a:ea typeface="Times New Roman" panose="02020603050405020304" pitchFamily="18" charset="0"/>
              </a:rPr>
              <a:t> أولى دكتورا</a:t>
            </a:r>
          </a:p>
        </p:txBody>
      </p:sp>
      <p:sp>
        <p:nvSpPr>
          <p:cNvPr id="8" name="ZoneTexte 7">
            <a:extLst>
              <a:ext uri="{FF2B5EF4-FFF2-40B4-BE49-F238E27FC236}">
                <a16:creationId xmlns:a16="http://schemas.microsoft.com/office/drawing/2014/main" id="{4DED81FD-6E74-4FB4-9679-80725E2003D3}"/>
              </a:ext>
            </a:extLst>
          </p:cNvPr>
          <p:cNvSpPr txBox="1"/>
          <p:nvPr/>
        </p:nvSpPr>
        <p:spPr>
          <a:xfrm>
            <a:off x="323528" y="2086977"/>
            <a:ext cx="8604448" cy="2123658"/>
          </a:xfrm>
          <a:prstGeom prst="rect">
            <a:avLst/>
          </a:prstGeom>
          <a:noFill/>
        </p:spPr>
        <p:txBody>
          <a:bodyPr wrap="square">
            <a:spAutoFit/>
          </a:bodyPr>
          <a:lstStyle/>
          <a:p>
            <a:pPr algn="ctr" rtl="1"/>
            <a:r>
              <a:rPr lang="ar-DZ" sz="3600" b="1" i="1" dirty="0">
                <a:solidFill>
                  <a:schemeClr val="accent1">
                    <a:lumMod val="75000"/>
                  </a:schemeClr>
                </a:solidFill>
                <a:effectLst>
                  <a:outerShdw blurRad="38100" dist="38100" dir="2700000" algn="tl">
                    <a:srgbClr val="000000">
                      <a:alpha val="43137"/>
                    </a:srgbClr>
                  </a:outerShdw>
                </a:effectLst>
                <a:latin typeface="Arial Black" panose="020B0A04020102020204" pitchFamily="34" charset="0"/>
              </a:rPr>
              <a:t>تكنولوجيا المعلومات و الاتصال</a:t>
            </a:r>
            <a:endParaRPr lang="fr-FR" sz="3600" b="1" i="1" dirty="0">
              <a:solidFill>
                <a:schemeClr val="accent1">
                  <a:lumMod val="75000"/>
                </a:schemeClr>
              </a:solidFill>
              <a:effectLst>
                <a:outerShdw blurRad="38100" dist="38100" dir="2700000" algn="tl">
                  <a:srgbClr val="000000">
                    <a:alpha val="43137"/>
                  </a:srgbClr>
                </a:outerShdw>
              </a:effectLst>
              <a:latin typeface="Arial Black" panose="020B0A04020102020204" pitchFamily="34" charset="0"/>
            </a:endParaRPr>
          </a:p>
          <a:p>
            <a:pPr algn="l"/>
            <a:endParaRPr lang="fr-FR" sz="3200" b="0" i="0" u="none" strike="noStrike" baseline="0" dirty="0">
              <a:solidFill>
                <a:schemeClr val="accent1">
                  <a:lumMod val="75000"/>
                </a:schemeClr>
              </a:solidFill>
              <a:latin typeface="Arial" panose="020B0604020202020204" pitchFamily="34" charset="0"/>
            </a:endParaRPr>
          </a:p>
          <a:p>
            <a:pPr algn="ctr"/>
            <a:r>
              <a:rPr lang="fr-FR" sz="3200" b="0" i="0" u="none" strike="noStrike" baseline="0" dirty="0">
                <a:solidFill>
                  <a:schemeClr val="accent1">
                    <a:lumMod val="75000"/>
                  </a:schemeClr>
                </a:solidFill>
                <a:latin typeface="Arial" panose="020B0604020202020204" pitchFamily="34" charset="0"/>
              </a:rPr>
              <a:t> </a:t>
            </a:r>
            <a:r>
              <a:rPr lang="fr-FR" sz="3200" b="1" i="1" u="none" strike="noStrike" baseline="0" dirty="0">
                <a:solidFill>
                  <a:schemeClr val="accent1">
                    <a:lumMod val="75000"/>
                  </a:schemeClr>
                </a:solidFill>
                <a:latin typeface="Arial Black" panose="020B0A04020102020204" pitchFamily="34" charset="0"/>
              </a:rPr>
              <a:t>Technologies de l’Information et de la Communication</a:t>
            </a:r>
            <a:endParaRPr lang="fr-FR" sz="3200" i="1" dirty="0">
              <a:solidFill>
                <a:schemeClr val="accent1">
                  <a:lumMod val="75000"/>
                </a:schemeClr>
              </a:solidFill>
              <a:latin typeface="Arial Black" panose="020B0A04020102020204" pitchFamily="34" charset="0"/>
            </a:endParaRPr>
          </a:p>
        </p:txBody>
      </p:sp>
      <p:sp>
        <p:nvSpPr>
          <p:cNvPr id="9" name="Espace réservé du texte 7">
            <a:extLst>
              <a:ext uri="{FF2B5EF4-FFF2-40B4-BE49-F238E27FC236}">
                <a16:creationId xmlns:a16="http://schemas.microsoft.com/office/drawing/2014/main" id="{D8F79070-2380-4C65-AACC-5205D998111E}"/>
              </a:ext>
            </a:extLst>
          </p:cNvPr>
          <p:cNvSpPr txBox="1">
            <a:spLocks/>
          </p:cNvSpPr>
          <p:nvPr/>
        </p:nvSpPr>
        <p:spPr>
          <a:xfrm>
            <a:off x="467544" y="5185684"/>
            <a:ext cx="3096344" cy="576064"/>
          </a:xfrm>
          <a:prstGeom prst="rect">
            <a:avLst/>
          </a:prstGeom>
        </p:spPr>
        <p:txBody>
          <a:bodyPr vert="horz" lIns="91440" tIns="45720" rIns="91440" bIns="45720" rtlCol="0" anchor="ctr">
            <a:normAutofit/>
          </a:bodyPr>
          <a:lstStyle>
            <a:lvl1pPr marL="0" indent="0" algn="ctr" defTabSz="914400" rtl="0" eaLnBrk="1" latinLnBrk="0" hangingPunct="1">
              <a:lnSpc>
                <a:spcPct val="150000"/>
              </a:lnSpc>
              <a:spcBef>
                <a:spcPct val="20000"/>
              </a:spcBef>
              <a:buClrTx/>
              <a:buFont typeface="Wingdings" pitchFamily="2" charset="2"/>
              <a:buNone/>
              <a:defRPr sz="2000" b="0" i="1" kern="1200" baseline="0">
                <a:solidFill>
                  <a:schemeClr val="tx1">
                    <a:lumMod val="65000"/>
                    <a:lumOff val="35000"/>
                  </a:schemeClr>
                </a:solidFill>
                <a:latin typeface="+mn-lt"/>
                <a:ea typeface="+mn-ea"/>
                <a:cs typeface="+mn-cs"/>
              </a:defRPr>
            </a:lvl1pPr>
            <a:lvl2pPr marL="457200" indent="0" algn="l" defTabSz="914400" rtl="0" eaLnBrk="1" latinLnBrk="0" hangingPunct="1">
              <a:spcBef>
                <a:spcPct val="20000"/>
              </a:spcBef>
              <a:buClrTx/>
              <a:buFont typeface="Arial" pitchFamily="34" charset="0"/>
              <a:buNone/>
              <a:defRPr sz="1800" kern="1200" baseline="0">
                <a:solidFill>
                  <a:schemeClr val="tx1">
                    <a:tint val="75000"/>
                  </a:schemeClr>
                </a:solidFill>
                <a:latin typeface="+mn-lt"/>
                <a:ea typeface="+mn-ea"/>
                <a:cs typeface="+mn-cs"/>
              </a:defRPr>
            </a:lvl2pPr>
            <a:lvl3pPr marL="914400" indent="0" algn="l" defTabSz="914400" rtl="0" eaLnBrk="1" latinLnBrk="0" hangingPunct="1">
              <a:spcBef>
                <a:spcPct val="20000"/>
              </a:spcBef>
              <a:buClrTx/>
              <a:buFont typeface="Arial" pitchFamily="34" charset="0"/>
              <a:buNone/>
              <a:defRPr sz="1600" kern="1200" baseline="0">
                <a:solidFill>
                  <a:schemeClr val="tx1">
                    <a:tint val="75000"/>
                  </a:schemeClr>
                </a:solidFill>
                <a:latin typeface="+mn-lt"/>
                <a:ea typeface="+mn-ea"/>
                <a:cs typeface="+mn-cs"/>
              </a:defRPr>
            </a:lvl3pPr>
            <a:lvl4pPr marL="1371600" indent="0" algn="l" defTabSz="914400" rtl="0"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4pPr>
            <a:lvl5pPr marL="1828800" indent="0" algn="l" defTabSz="914400" rtl="0"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5pPr>
            <a:lvl6pPr marL="2286000" indent="0" algn="l" defTabSz="914400" rtl="0" eaLnBrk="1" latinLnBrk="0" hangingPunct="1">
              <a:spcBef>
                <a:spcPct val="20000"/>
              </a:spcBef>
              <a:buClrTx/>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ClrTx/>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8pPr>
            <a:lvl9pPr marL="3657600" indent="0" algn="l" defTabSz="914400" rtl="0" eaLnBrk="1" latinLnBrk="0" hangingPunct="1">
              <a:spcBef>
                <a:spcPct val="20000"/>
              </a:spcBef>
              <a:buClrTx/>
              <a:buFont typeface="Arial" pitchFamily="34" charset="0"/>
              <a:buNone/>
              <a:defRPr sz="1400" kern="1200">
                <a:solidFill>
                  <a:schemeClr val="tx1">
                    <a:tint val="75000"/>
                  </a:schemeClr>
                </a:solidFill>
                <a:latin typeface="+mn-lt"/>
                <a:ea typeface="+mn-ea"/>
                <a:cs typeface="+mn-cs"/>
              </a:defRPr>
            </a:lvl9pPr>
          </a:lstStyle>
          <a:p>
            <a:pPr rtl="1"/>
            <a:r>
              <a:rPr lang="ar-DZ" sz="1600" b="1" i="0" dirty="0">
                <a:solidFill>
                  <a:schemeClr val="tx1"/>
                </a:solidFill>
                <a:effectLst>
                  <a:outerShdw blurRad="38100" dist="38100" dir="2700000" algn="tl">
                    <a:srgbClr val="000000">
                      <a:alpha val="43137"/>
                    </a:srgbClr>
                  </a:outerShdw>
                </a:effectLst>
              </a:rPr>
              <a:t>من إعداد الأستاذة : بن يطو سامية</a:t>
            </a:r>
          </a:p>
        </p:txBody>
      </p:sp>
      <p:pic>
        <p:nvPicPr>
          <p:cNvPr id="5" name="Image 4">
            <a:extLst>
              <a:ext uri="{FF2B5EF4-FFF2-40B4-BE49-F238E27FC236}">
                <a16:creationId xmlns:a16="http://schemas.microsoft.com/office/drawing/2014/main" id="{2B902917-4FFB-4F40-AAA7-B61FF23590D7}"/>
              </a:ext>
            </a:extLst>
          </p:cNvPr>
          <p:cNvPicPr>
            <a:picLocks noChangeAspect="1"/>
          </p:cNvPicPr>
          <p:nvPr/>
        </p:nvPicPr>
        <p:blipFill>
          <a:blip r:embed="rId2"/>
          <a:stretch>
            <a:fillRect/>
          </a:stretch>
        </p:blipFill>
        <p:spPr>
          <a:xfrm>
            <a:off x="3888740" y="4192219"/>
            <a:ext cx="3059524" cy="1829069"/>
          </a:xfrm>
          <a:prstGeom prst="rect">
            <a:avLst/>
          </a:prstGeom>
        </p:spPr>
      </p:pic>
      <p:pic>
        <p:nvPicPr>
          <p:cNvPr id="10" name="Image 9" descr="C:\Users\MAISON XP\Desktop\EFS-2014-2015-S1+S2\logo-final-umbm\logo-final-umbm.png">
            <a:extLst>
              <a:ext uri="{FF2B5EF4-FFF2-40B4-BE49-F238E27FC236}">
                <a16:creationId xmlns:a16="http://schemas.microsoft.com/office/drawing/2014/main" id="{221F0E8F-7726-4E0B-A166-2F7753DDE425}"/>
              </a:ext>
            </a:extLst>
          </p:cNvPr>
          <p:cNvPicPr/>
          <p:nvPr/>
        </p:nvPicPr>
        <p:blipFill>
          <a:blip r:embed="rId3" cstate="print"/>
          <a:srcRect/>
          <a:stretch>
            <a:fillRect/>
          </a:stretch>
        </p:blipFill>
        <p:spPr bwMode="auto">
          <a:xfrm>
            <a:off x="68451" y="81649"/>
            <a:ext cx="1047165" cy="827071"/>
          </a:xfrm>
          <a:prstGeom prst="rect">
            <a:avLst/>
          </a:prstGeom>
          <a:noFill/>
          <a:ln w="9525">
            <a:noFill/>
            <a:miter lim="800000"/>
            <a:headEnd/>
            <a:tailEnd/>
          </a:ln>
        </p:spPr>
      </p:pic>
    </p:spTree>
    <p:extLst>
      <p:ext uri="{BB962C8B-B14F-4D97-AF65-F5344CB8AC3E}">
        <p14:creationId xmlns:p14="http://schemas.microsoft.com/office/powerpoint/2010/main" val="11768500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a:ln>
                  <a:noFill/>
                </a:ln>
                <a:solidFill>
                  <a:srgbClr val="FFFFFF"/>
                </a:solidFill>
                <a:effectLst/>
                <a:uLnTx/>
                <a:uFillTx/>
                <a:latin typeface="Calibri" panose="020F0502020204030204"/>
                <a:ea typeface="+mn-ea"/>
                <a:cs typeface="+mn-cs"/>
              </a:rPr>
              <a:t>2021/2020  السنة الدراسية</a:t>
            </a:r>
            <a:endParaRPr kumimoji="0" lang="fr-BE"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pied de page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DZ" sz="900" b="0" i="0" u="none" strike="noStrike" kern="1200" cap="all" spc="0" normalizeH="0" baseline="0" noProof="0" dirty="0">
                <a:ln>
                  <a:noFill/>
                </a:ln>
                <a:solidFill>
                  <a:srgbClr val="FFFFFF"/>
                </a:solidFill>
                <a:effectLst/>
                <a:uLnTx/>
                <a:uFillTx/>
                <a:latin typeface="Calibri" panose="020F0502020204030204"/>
                <a:ea typeface="+mn-ea"/>
                <a:cs typeface="Arial" panose="020B0604020202020204" pitchFamily="34" charset="0"/>
              </a:rPr>
              <a:t>محاضرات من إعداد الدكتورة : بن يطو سامية</a:t>
            </a:r>
            <a:endParaRPr kumimoji="0" lang="fr-BE"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13" name="ZoneTexte 12">
            <a:extLst>
              <a:ext uri="{FF2B5EF4-FFF2-40B4-BE49-F238E27FC236}">
                <a16:creationId xmlns:a16="http://schemas.microsoft.com/office/drawing/2014/main" id="{705412EB-116E-497D-BB87-87DBC7650874}"/>
              </a:ext>
            </a:extLst>
          </p:cNvPr>
          <p:cNvSpPr txBox="1"/>
          <p:nvPr/>
        </p:nvSpPr>
        <p:spPr>
          <a:xfrm>
            <a:off x="16094" y="-461111"/>
            <a:ext cx="8928992" cy="8006359"/>
          </a:xfrm>
          <a:prstGeom prst="rect">
            <a:avLst/>
          </a:prstGeom>
          <a:noFill/>
        </p:spPr>
        <p:txBody>
          <a:bodyPr wrap="square" rtlCol="0">
            <a:spAutoFit/>
          </a:bodyPr>
          <a:lstStyle/>
          <a:p>
            <a:pPr marR="1324610" algn="r" rtl="1">
              <a:lnSpc>
                <a:spcPct val="150000"/>
              </a:lnSpc>
              <a:spcAft>
                <a:spcPts val="800"/>
              </a:spcAft>
            </a:pPr>
            <a:endParaRPr lang="fr-FR" sz="2000" dirty="0">
              <a:solidFill>
                <a:srgbClr val="000000"/>
              </a:solidFill>
              <a:effectLst/>
              <a:latin typeface="Calibri" panose="020F0502020204030204" pitchFamily="34" charset="0"/>
              <a:ea typeface="Calibri" panose="020F0502020204030204" pitchFamily="34" charset="0"/>
            </a:endParaRPr>
          </a:p>
          <a:p>
            <a:pPr marL="78740" marR="106045" lvl="0" indent="-3175" algn="just" rtl="1">
              <a:lnSpc>
                <a:spcPct val="103000"/>
              </a:lnSpc>
              <a:spcAft>
                <a:spcPts val="25"/>
              </a:spcAft>
            </a:pPr>
            <a:r>
              <a:rPr lang="ar-SA" sz="24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a:t>
            </a:r>
            <a:r>
              <a:rPr lang="fr-FR" sz="2800" b="1"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.13</a:t>
            </a:r>
            <a:r>
              <a:rPr lang="ar-DZ" sz="2800" b="1" dirty="0">
                <a:solidFill>
                  <a:srgbClr val="000000"/>
                </a:solidFill>
                <a:latin typeface="SimplifiedArabic,Bold"/>
              </a:rPr>
              <a:t>الأدوات الشبكية لاستخدام تكنولوجيا المعلومات والاتصال في التعليم العالي</a:t>
            </a:r>
            <a:endParaRPr lang="ar-DZ" sz="2800" b="1"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endParaRPr>
          </a:p>
          <a:p>
            <a:pPr marL="75565" marR="106045" algn="just" rtl="1">
              <a:lnSpc>
                <a:spcPct val="103000"/>
              </a:lnSpc>
              <a:spcAft>
                <a:spcPts val="25"/>
              </a:spcAft>
            </a:pPr>
            <a:r>
              <a:rPr lang="fr-FR" sz="2800" b="1" dirty="0">
                <a:solidFill>
                  <a:srgbClr val="00B050"/>
                </a:solidFill>
                <a:latin typeface="SimplifiedArabic,Bold"/>
              </a:rPr>
              <a:t>.1.13</a:t>
            </a:r>
            <a:r>
              <a:rPr lang="ar-DZ" sz="2800" b="1" dirty="0">
                <a:solidFill>
                  <a:srgbClr val="00B050"/>
                </a:solidFill>
                <a:latin typeface="SimplifiedArabic,Bold"/>
              </a:rPr>
              <a:t>الانترنت</a:t>
            </a:r>
            <a:r>
              <a:rPr lang="fr-FR" sz="2800" b="1" dirty="0">
                <a:solidFill>
                  <a:srgbClr val="00B050"/>
                </a:solidFill>
                <a:latin typeface="SimplifiedArabic,Bold"/>
              </a:rPr>
              <a:t> Internet</a:t>
            </a:r>
            <a:endParaRPr lang="fr-FR" sz="2800" dirty="0">
              <a:solidFill>
                <a:srgbClr val="00B050"/>
              </a:solidFill>
              <a:latin typeface="Traditional Arabic" panose="02020603050405020304" pitchFamily="18" charset="-78"/>
              <a:ea typeface="Traditional Arabic" panose="02020603050405020304" pitchFamily="18" charset="-78"/>
              <a:cs typeface="Traditional Arabic" panose="02020603050405020304" pitchFamily="18" charset="-78"/>
            </a:endParaRPr>
          </a:p>
          <a:p>
            <a:pPr marL="78740" marR="106045" indent="-3175" algn="just" rtl="1">
              <a:lnSpc>
                <a:spcPct val="103000"/>
              </a:lnSpc>
              <a:spcAft>
                <a:spcPts val="25"/>
              </a:spcAft>
            </a:pPr>
            <a:r>
              <a:rPr lang="ar-SA" sz="2800" dirty="0">
                <a:solidFill>
                  <a:srgbClr val="000000"/>
                </a:solidFill>
                <a:latin typeface="Traditional Arabic" panose="02020603050405020304" pitchFamily="18" charset="-78"/>
                <a:ea typeface="Traditional Arabic" panose="02020603050405020304" pitchFamily="18" charset="-78"/>
                <a:cs typeface="Traditional Arabic" panose="02020603050405020304" pitchFamily="18" charset="-78"/>
              </a:rPr>
              <a:t>الإنترنت شبكة فضائية ضخمة تتكون من ملايين أجهزة</a:t>
            </a:r>
            <a:r>
              <a:rPr lang="ar-SA" sz="2800" dirty="0">
                <a:solidFill>
                  <a:srgbClr val="000000"/>
                </a:solidFill>
                <a:latin typeface="Traditional Arabic" panose="02020603050405020304" pitchFamily="18" charset="-78"/>
                <a:ea typeface="Arial" panose="020B0604020202020204" pitchFamily="34" charset="0"/>
              </a:rPr>
              <a:t> </a:t>
            </a:r>
            <a:r>
              <a:rPr lang="ar-SA" sz="2800" dirty="0">
                <a:solidFill>
                  <a:srgbClr val="000000"/>
                </a:solidFill>
                <a:latin typeface="Traditional Arabic" panose="02020603050405020304" pitchFamily="18" charset="-78"/>
                <a:ea typeface="Traditional Arabic" panose="02020603050405020304" pitchFamily="18" charset="-78"/>
                <a:cs typeface="Traditional Arabic" panose="02020603050405020304" pitchFamily="18" charset="-78"/>
              </a:rPr>
              <a:t>الحواسيب المرتبطة ببعضها البعض والمنتشرة حول العالم وتعمل ضمن بروتوكول موحد</a:t>
            </a:r>
            <a:r>
              <a:rPr lang="ar-SA" sz="2800" dirty="0">
                <a:solidFill>
                  <a:srgbClr val="000000"/>
                </a:solidFill>
                <a:latin typeface="Traditional Arabic" panose="02020603050405020304" pitchFamily="18" charset="-78"/>
                <a:ea typeface="Arial" panose="020B0604020202020204" pitchFamily="34" charset="0"/>
              </a:rPr>
              <a:t> </a:t>
            </a:r>
            <a:r>
              <a:rPr lang="ar-SA" sz="2800" dirty="0">
                <a:solidFill>
                  <a:srgbClr val="000000"/>
                </a:solidFill>
                <a:latin typeface="Traditional Arabic" panose="02020603050405020304" pitchFamily="18" charset="-78"/>
                <a:ea typeface="Traditional Arabic" panose="02020603050405020304" pitchFamily="18" charset="-78"/>
                <a:cs typeface="Traditional Arabic" panose="02020603050405020304" pitchFamily="18" charset="-78"/>
              </a:rPr>
              <a:t>عام يمكن التعامل معه، ولقد تطورت شبكة الإنترنت تطورا هائلا وسريعا ويرجع ذلك إلى تطور التكنولوجيا ووسائل الاتصالات وانتشار الأقمار الصناعية ولانخفاض تكلفة</a:t>
            </a:r>
            <a:r>
              <a:rPr lang="ar-SA" sz="2800" dirty="0">
                <a:solidFill>
                  <a:srgbClr val="000000"/>
                </a:solidFill>
                <a:latin typeface="Traditional Arabic" panose="02020603050405020304" pitchFamily="18" charset="-78"/>
                <a:ea typeface="Arial" panose="020B0604020202020204" pitchFamily="34" charset="0"/>
              </a:rPr>
              <a:t> </a:t>
            </a:r>
            <a:r>
              <a:rPr lang="ar-SA" sz="2800" dirty="0">
                <a:solidFill>
                  <a:srgbClr val="000000"/>
                </a:solidFill>
                <a:latin typeface="Traditional Arabic" panose="02020603050405020304" pitchFamily="18" charset="-78"/>
                <a:ea typeface="Traditional Arabic" panose="02020603050405020304" pitchFamily="18" charset="-78"/>
                <a:cs typeface="Traditional Arabic" panose="02020603050405020304" pitchFamily="18" charset="-78"/>
              </a:rPr>
              <a:t>الاتصال، بالإضافة إلى عدم وجود سلطة أو إدارة لوضع القيود على نوعية وكمية المعلومات والأجهزة والبرامج المرتبطة بالشبكة بل إن  كل جهة مرتبطة بالشبكة تدير الأجهزة والبرامج المرتبطة من خلالها لضمان </a:t>
            </a:r>
            <a:r>
              <a:rPr lang="ar-SA" sz="2800" dirty="0" err="1">
                <a:solidFill>
                  <a:srgbClr val="000000"/>
                </a:solidFill>
                <a:latin typeface="Traditional Arabic" panose="02020603050405020304" pitchFamily="18" charset="-78"/>
                <a:ea typeface="Traditional Arabic" panose="02020603050405020304" pitchFamily="18" charset="-78"/>
                <a:cs typeface="Traditional Arabic" panose="02020603050405020304" pitchFamily="18" charset="-78"/>
              </a:rPr>
              <a:t>الإستفادة</a:t>
            </a:r>
            <a:r>
              <a:rPr lang="ar-SA" sz="2800" dirty="0">
                <a:solidFill>
                  <a:srgbClr val="000000"/>
                </a:solidFill>
                <a:latin typeface="Traditional Arabic" panose="02020603050405020304" pitchFamily="18" charset="-78"/>
                <a:ea typeface="Traditional Arabic" panose="02020603050405020304" pitchFamily="18" charset="-78"/>
                <a:cs typeface="Traditional Arabic" panose="02020603050405020304" pitchFamily="18" charset="-78"/>
              </a:rPr>
              <a:t> من الخدمات المقدمة.  </a:t>
            </a:r>
            <a:r>
              <a:rPr lang="ar-SA" sz="2800" dirty="0">
                <a:solidFill>
                  <a:srgbClr val="000000"/>
                </a:solidFill>
                <a:latin typeface="Traditional Arabic" panose="02020603050405020304" pitchFamily="18" charset="-78"/>
                <a:ea typeface="Arial" panose="020B0604020202020204" pitchFamily="34" charset="0"/>
              </a:rPr>
              <a:t> </a:t>
            </a:r>
            <a:endParaRPr lang="fr-FR" sz="2800" dirty="0">
              <a:solidFill>
                <a:srgbClr val="000000"/>
              </a:solidFill>
              <a:latin typeface="Traditional Arabic" panose="02020603050405020304" pitchFamily="18" charset="-78"/>
              <a:ea typeface="Traditional Arabic" panose="02020603050405020304" pitchFamily="18" charset="-78"/>
              <a:cs typeface="Traditional Arabic" panose="02020603050405020304" pitchFamily="18" charset="-78"/>
            </a:endParaRPr>
          </a:p>
          <a:p>
            <a:pPr marL="78740" marR="106045" indent="-3175" algn="just" rtl="1">
              <a:lnSpc>
                <a:spcPct val="103000"/>
              </a:lnSpc>
              <a:spcAft>
                <a:spcPts val="25"/>
              </a:spcAft>
            </a:pPr>
            <a:r>
              <a:rPr lang="ar-SA" sz="2800" dirty="0">
                <a:solidFill>
                  <a:srgbClr val="000000"/>
                </a:solidFill>
                <a:latin typeface="Traditional Arabic" panose="02020603050405020304" pitchFamily="18" charset="-78"/>
                <a:ea typeface="Traditional Arabic" panose="02020603050405020304" pitchFamily="18" charset="-78"/>
                <a:cs typeface="Traditional Arabic" panose="02020603050405020304" pitchFamily="18" charset="-78"/>
              </a:rPr>
              <a:t>  وتعتبر شبكة الإنترنت إحدى وسائل التكنولوجيا التي يمكن </a:t>
            </a:r>
            <a:r>
              <a:rPr lang="ar-SA" sz="2800" dirty="0" err="1">
                <a:solidFill>
                  <a:srgbClr val="000000"/>
                </a:solidFill>
                <a:latin typeface="Traditional Arabic" panose="02020603050405020304" pitchFamily="18" charset="-78"/>
                <a:ea typeface="Traditional Arabic" panose="02020603050405020304" pitchFamily="18" charset="-78"/>
                <a:cs typeface="Traditional Arabic" panose="02020603050405020304" pitchFamily="18" charset="-78"/>
              </a:rPr>
              <a:t>إستخدامها</a:t>
            </a:r>
            <a:r>
              <a:rPr lang="ar-SA" sz="2800" dirty="0">
                <a:solidFill>
                  <a:srgbClr val="000000"/>
                </a:solidFill>
                <a:latin typeface="Traditional Arabic" panose="02020603050405020304" pitchFamily="18" charset="-78"/>
                <a:ea typeface="Traditional Arabic" panose="02020603050405020304" pitchFamily="18" charset="-78"/>
                <a:cs typeface="Traditional Arabic" panose="02020603050405020304" pitchFamily="18" charset="-78"/>
              </a:rPr>
              <a:t> في التعليم حيث توفر العديد من الفرص للمعلمين وللطلاب على حد سواء، كما تعتبر من أهم الأدوات التي تم استخدامها في العملية التعليمية خلال العقد الأخير من القرن العشرين وأوائل</a:t>
            </a:r>
            <a:r>
              <a:rPr lang="ar-SA" sz="2800" dirty="0">
                <a:solidFill>
                  <a:srgbClr val="000000"/>
                </a:solidFill>
                <a:latin typeface="Traditional Arabic" panose="02020603050405020304" pitchFamily="18" charset="-78"/>
                <a:ea typeface="Arial" panose="020B0604020202020204" pitchFamily="34" charset="0"/>
              </a:rPr>
              <a:t> </a:t>
            </a:r>
            <a:r>
              <a:rPr lang="ar-SA" sz="2800" dirty="0">
                <a:solidFill>
                  <a:srgbClr val="000000"/>
                </a:solidFill>
                <a:latin typeface="Traditional Arabic" panose="02020603050405020304" pitchFamily="18" charset="-78"/>
                <a:ea typeface="Traditional Arabic" panose="02020603050405020304" pitchFamily="18" charset="-78"/>
                <a:cs typeface="Traditional Arabic" panose="02020603050405020304" pitchFamily="18" charset="-78"/>
              </a:rPr>
              <a:t>القرن الحادي والعشرين.  </a:t>
            </a:r>
            <a:endParaRPr lang="fr-FR" sz="2800" dirty="0">
              <a:solidFill>
                <a:srgbClr val="000000"/>
              </a:solidFill>
              <a:latin typeface="Traditional Arabic" panose="02020603050405020304" pitchFamily="18" charset="-78"/>
              <a:ea typeface="Traditional Arabic" panose="02020603050405020304" pitchFamily="18" charset="-78"/>
              <a:cs typeface="Traditional Arabic" panose="02020603050405020304" pitchFamily="18" charset="-78"/>
            </a:endParaRPr>
          </a:p>
          <a:p>
            <a:pPr marR="1210310" indent="-3810" algn="r" rtl="1">
              <a:lnSpc>
                <a:spcPct val="150000"/>
              </a:lnSpc>
              <a:spcAft>
                <a:spcPts val="730"/>
              </a:spcAft>
            </a:pPr>
            <a:endParaRPr lang="fr-FR" sz="2800" dirty="0">
              <a:solidFill>
                <a:srgbClr val="000000"/>
              </a:solidFill>
              <a:effectLst/>
              <a:latin typeface="Calibri" panose="020F0502020204030204" pitchFamily="34" charset="0"/>
              <a:ea typeface="Calibri" panose="020F0502020204030204" pitchFamily="34" charset="0"/>
            </a:endParaRPr>
          </a:p>
          <a:p>
            <a:pPr marR="2396490" indent="-5080" algn="r" rtl="1">
              <a:lnSpc>
                <a:spcPct val="150000"/>
              </a:lnSpc>
              <a:spcAft>
                <a:spcPts val="5"/>
              </a:spcAft>
            </a:pPr>
            <a:endParaRPr lang="ar-DZ" sz="2400" b="1" dirty="0">
              <a:solidFill>
                <a:srgbClr val="000000"/>
              </a:solidFill>
              <a:latin typeface="Calibri" panose="020F0502020204030204" pitchFamily="34" charset="0"/>
              <a:ea typeface="Calibri" panose="020F0502020204030204" pitchFamily="34" charset="0"/>
              <a:cs typeface="Simplified Arabic" panose="02020603050405020304" pitchFamily="18" charset="-78"/>
            </a:endParaRPr>
          </a:p>
          <a:p>
            <a:pPr marR="2396490" indent="-5080" algn="r" rtl="1">
              <a:lnSpc>
                <a:spcPct val="150000"/>
              </a:lnSpc>
              <a:spcAft>
                <a:spcPts val="5"/>
              </a:spcAft>
            </a:pPr>
            <a:endParaRPr lang="fr-FR" sz="14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1226580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circle(in)">
                                      <p:cBhvr>
                                        <p:cTn id="7" dur="2000"/>
                                        <p:tgtEl>
                                          <p:spTgt spid="1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barn(inVertical)">
                                      <p:cBhvr>
                                        <p:cTn id="12" dur="500"/>
                                        <p:tgtEl>
                                          <p:spTgt spid="1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3">
                                            <p:txEl>
                                              <p:pRg st="3" end="3"/>
                                            </p:txEl>
                                          </p:spTgt>
                                        </p:tgtEl>
                                        <p:attrNameLst>
                                          <p:attrName>style.visibility</p:attrName>
                                        </p:attrNameLst>
                                      </p:cBhvr>
                                      <p:to>
                                        <p:strVal val="visible"/>
                                      </p:to>
                                    </p:set>
                                    <p:anim calcmode="lin" valueType="num">
                                      <p:cBhvr additive="base">
                                        <p:cTn id="17"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3">
                                            <p:txEl>
                                              <p:pRg st="4" end="4"/>
                                            </p:txEl>
                                          </p:spTgt>
                                        </p:tgtEl>
                                        <p:attrNameLst>
                                          <p:attrName>style.visibility</p:attrName>
                                        </p:attrNameLst>
                                      </p:cBhvr>
                                      <p:to>
                                        <p:strVal val="visible"/>
                                      </p:to>
                                    </p:set>
                                    <p:anim calcmode="lin" valueType="num">
                                      <p:cBhvr additive="base">
                                        <p:cTn id="21"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FA9B703-15E7-4E1A-A43A-7B01D9754BA8}"/>
              </a:ext>
            </a:extLst>
          </p:cNvPr>
          <p:cNvSpPr>
            <a:spLocks noGrp="1"/>
          </p:cNvSpPr>
          <p:nvPr>
            <p:ph type="dt" sz="half" idx="10"/>
          </p:nvPr>
        </p:nvSpPr>
        <p:spPr/>
        <p:txBody>
          <a:bodyPr/>
          <a:lstStyle/>
          <a:p>
            <a:r>
              <a:rPr lang="fr-FR"/>
              <a:t>2021/2020  السنة الدراسية</a:t>
            </a:r>
            <a:endParaRPr lang="fr-BE"/>
          </a:p>
        </p:txBody>
      </p:sp>
      <p:sp>
        <p:nvSpPr>
          <p:cNvPr id="3" name="Espace réservé du pied de page 2">
            <a:extLst>
              <a:ext uri="{FF2B5EF4-FFF2-40B4-BE49-F238E27FC236}">
                <a16:creationId xmlns:a16="http://schemas.microsoft.com/office/drawing/2014/main" id="{A019776F-94DA-4C53-BE5A-49BCF21BFEEE}"/>
              </a:ext>
            </a:extLst>
          </p:cNvPr>
          <p:cNvSpPr>
            <a:spLocks noGrp="1"/>
          </p:cNvSpPr>
          <p:nvPr>
            <p:ph type="ftr" sz="quarter" idx="11"/>
          </p:nvPr>
        </p:nvSpPr>
        <p:spPr/>
        <p:txBody>
          <a:bodyPr/>
          <a:lstStyle/>
          <a:p>
            <a:r>
              <a:rPr lang="ar-DZ" dirty="0"/>
              <a:t>محاضرات من إعداد الدكتورة : بن يطو سامية</a:t>
            </a:r>
            <a:endParaRPr lang="fr-BE" dirty="0"/>
          </a:p>
        </p:txBody>
      </p:sp>
      <p:sp>
        <p:nvSpPr>
          <p:cNvPr id="6" name="ZoneTexte 5">
            <a:extLst>
              <a:ext uri="{FF2B5EF4-FFF2-40B4-BE49-F238E27FC236}">
                <a16:creationId xmlns:a16="http://schemas.microsoft.com/office/drawing/2014/main" id="{1726F1D0-0A74-4A24-8003-2390EA5D8302}"/>
              </a:ext>
            </a:extLst>
          </p:cNvPr>
          <p:cNvSpPr txBox="1"/>
          <p:nvPr/>
        </p:nvSpPr>
        <p:spPr>
          <a:xfrm>
            <a:off x="179512" y="-243408"/>
            <a:ext cx="8856984" cy="5799473"/>
          </a:xfrm>
          <a:prstGeom prst="rect">
            <a:avLst/>
          </a:prstGeom>
          <a:noFill/>
        </p:spPr>
        <p:txBody>
          <a:bodyPr wrap="square">
            <a:spAutoFit/>
          </a:bodyPr>
          <a:lstStyle/>
          <a:p>
            <a:pPr marL="13335" marR="7620" indent="-6350" algn="r" rtl="1">
              <a:lnSpc>
                <a:spcPct val="200000"/>
              </a:lnSpc>
              <a:spcAft>
                <a:spcPts val="180"/>
              </a:spcAft>
            </a:pPr>
            <a:r>
              <a:rPr lang="fr-FR" sz="3200"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.2.13</a:t>
            </a:r>
            <a:r>
              <a:rPr lang="ar-SA" sz="3200"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وظائف الانترنت  </a:t>
            </a:r>
            <a:endParaRPr lang="ar-DZ" sz="3200" dirty="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endParaRPr>
          </a:p>
          <a:p>
            <a:pPr marL="13335" marR="7620" indent="-6350" algn="r" rtl="1">
              <a:lnSpc>
                <a:spcPct val="200000"/>
              </a:lnSpc>
              <a:spcAft>
                <a:spcPts val="180"/>
              </a:spcAft>
            </a:pPr>
            <a:r>
              <a:rPr lang="ar-SA" dirty="0">
                <a:solidFill>
                  <a:srgbClr val="000000"/>
                </a:solidFill>
                <a:effectLst/>
                <a:latin typeface="SimplifiedArabic"/>
                <a:ea typeface="Simplified Arabic" panose="02020603050405020304" pitchFamily="18" charset="-78"/>
                <a:cs typeface="Simplified Arabic" panose="02020603050405020304" pitchFamily="18" charset="-78"/>
              </a:rPr>
              <a:t>يمكن أن تستفيد المنظمات من شبكة الانترنت من خلال </a:t>
            </a:r>
            <a:r>
              <a:rPr lang="ar-SA" b="1" dirty="0">
                <a:solidFill>
                  <a:srgbClr val="000000"/>
                </a:solidFill>
                <a:effectLst/>
                <a:latin typeface="SimplifiedArabic"/>
                <a:ea typeface="Simplified Arabic" panose="02020603050405020304" pitchFamily="18" charset="-78"/>
                <a:cs typeface="Simplified Arabic" panose="02020603050405020304" pitchFamily="18" charset="-78"/>
              </a:rPr>
              <a:t>وظائفها المتعددة </a:t>
            </a:r>
            <a:r>
              <a:rPr lang="ar-SA" dirty="0">
                <a:solidFill>
                  <a:srgbClr val="000000"/>
                </a:solidFill>
                <a:effectLst/>
                <a:latin typeface="SimplifiedArabic"/>
                <a:ea typeface="Simplified Arabic" panose="02020603050405020304" pitchFamily="18" charset="-78"/>
                <a:cs typeface="Simplified Arabic" panose="02020603050405020304" pitchFamily="18" charset="-78"/>
              </a:rPr>
              <a:t>المتمثلة في:  </a:t>
            </a:r>
            <a:endParaRPr lang="fr-FR" dirty="0">
              <a:solidFill>
                <a:srgbClr val="000000"/>
              </a:solidFill>
              <a:effectLst/>
              <a:latin typeface="SimplifiedArabic"/>
              <a:ea typeface="Simplified Arabic" panose="02020603050405020304" pitchFamily="18" charset="-78"/>
              <a:cs typeface="Simplified Arabic" panose="02020603050405020304" pitchFamily="18" charset="-78"/>
            </a:endParaRPr>
          </a:p>
          <a:p>
            <a:pPr marL="342900" marR="278765" lvl="0" indent="-342900" algn="just" rtl="1">
              <a:lnSpc>
                <a:spcPct val="250000"/>
              </a:lnSpc>
              <a:spcAft>
                <a:spcPts val="50"/>
              </a:spcAft>
              <a:buClr>
                <a:srgbClr val="000000"/>
              </a:buClr>
              <a:buSzPts val="2150"/>
              <a:buFont typeface="Wingdings" panose="05000000000000000000" pitchFamily="2" charset="2"/>
              <a:buChar char="ü"/>
            </a:pPr>
            <a:r>
              <a:rPr lang="ar-SA" b="1" u="none" strike="noStrike" baseline="-25000" dirty="0">
                <a:solidFill>
                  <a:srgbClr val="00B050"/>
                </a:solidFill>
                <a:effectLst/>
                <a:uFill>
                  <a:solidFill>
                    <a:srgbClr val="000000"/>
                  </a:solidFill>
                </a:uFill>
                <a:latin typeface="SimplifiedArabic"/>
                <a:ea typeface="Arial" panose="020B0604020202020204" pitchFamily="34" charset="0"/>
                <a:cs typeface="Arial" panose="020B0604020202020204" pitchFamily="34" charset="0"/>
              </a:rPr>
              <a:t>التواصل والتعاون:</a:t>
            </a:r>
            <a:r>
              <a:rPr lang="ar-SA" u="none" strike="noStrike" baseline="-25000" dirty="0">
                <a:solidFill>
                  <a:srgbClr val="00B050"/>
                </a:solidFill>
                <a:effectLst/>
                <a:uFill>
                  <a:solidFill>
                    <a:srgbClr val="000000"/>
                  </a:solidFill>
                </a:uFill>
                <a:latin typeface="SimplifiedArabic"/>
                <a:ea typeface="Arial" panose="020B0604020202020204" pitchFamily="34" charset="0"/>
                <a:cs typeface="Arial" panose="020B0604020202020204" pitchFamily="34" charset="0"/>
              </a:rPr>
              <a:t> </a:t>
            </a:r>
            <a:r>
              <a:rPr lang="ar-SA" u="none" strike="noStrike" baseline="-25000" dirty="0">
                <a:solidFill>
                  <a:srgbClr val="000000"/>
                </a:solidFill>
                <a:effectLst/>
                <a:uFill>
                  <a:solidFill>
                    <a:srgbClr val="000000"/>
                  </a:solidFill>
                </a:uFill>
                <a:latin typeface="SimplifiedArabic"/>
                <a:ea typeface="Arial" panose="020B0604020202020204" pitchFamily="34" charset="0"/>
                <a:cs typeface="Arial" panose="020B0604020202020204" pitchFamily="34" charset="0"/>
              </a:rPr>
              <a:t>ويتم ذلك عن طريق إرسال واستلام الرسائل الالكترونية، البيانات الأخرى ،المعاملات وكذلك المشاركة في المؤتمر</a:t>
            </a:r>
            <a:r>
              <a:rPr lang="ar-DZ" baseline="-25000" dirty="0">
                <a:solidFill>
                  <a:srgbClr val="000000"/>
                </a:solidFill>
                <a:uFill>
                  <a:solidFill>
                    <a:srgbClr val="000000"/>
                  </a:solidFill>
                </a:uFill>
                <a:latin typeface="SimplifiedArabic"/>
                <a:ea typeface="Arial" panose="020B0604020202020204" pitchFamily="34" charset="0"/>
                <a:cs typeface="Arial" panose="020B0604020202020204" pitchFamily="34" charset="0"/>
              </a:rPr>
              <a:t>ا</a:t>
            </a:r>
            <a:r>
              <a:rPr lang="ar-SA" u="none" strike="noStrike" baseline="-25000" dirty="0">
                <a:solidFill>
                  <a:srgbClr val="000000"/>
                </a:solidFill>
                <a:effectLst/>
                <a:uFill>
                  <a:solidFill>
                    <a:srgbClr val="000000"/>
                  </a:solidFill>
                </a:uFill>
                <a:latin typeface="SimplifiedArabic"/>
                <a:ea typeface="Arial" panose="020B0604020202020204" pitchFamily="34" charset="0"/>
                <a:cs typeface="Arial" panose="020B0604020202020204" pitchFamily="34" charset="0"/>
              </a:rPr>
              <a:t>ت الالكترونية. </a:t>
            </a:r>
            <a:endParaRPr lang="fr-FR" u="none" strike="noStrike" baseline="-25000" dirty="0">
              <a:solidFill>
                <a:srgbClr val="000000"/>
              </a:solidFill>
              <a:effectLst/>
              <a:uFill>
                <a:solidFill>
                  <a:srgbClr val="000000"/>
                </a:solidFill>
              </a:uFill>
              <a:latin typeface="SimplifiedArabic"/>
              <a:ea typeface="Arial" panose="020B0604020202020204" pitchFamily="34" charset="0"/>
              <a:cs typeface="Arial" panose="020B0604020202020204" pitchFamily="34" charset="0"/>
            </a:endParaRPr>
          </a:p>
          <a:p>
            <a:pPr marL="342900" marR="278765" lvl="0" indent="-342900" algn="just" rtl="1">
              <a:lnSpc>
                <a:spcPct val="250000"/>
              </a:lnSpc>
              <a:spcAft>
                <a:spcPts val="50"/>
              </a:spcAft>
              <a:buClr>
                <a:srgbClr val="000000"/>
              </a:buClr>
              <a:buSzPts val="2150"/>
              <a:buFont typeface="Wingdings" panose="05000000000000000000" pitchFamily="2" charset="2"/>
              <a:buChar char="ü"/>
            </a:pPr>
            <a:r>
              <a:rPr lang="ar-SA" b="1" u="none" strike="noStrike" baseline="-25000" dirty="0">
                <a:solidFill>
                  <a:srgbClr val="00B050"/>
                </a:solidFill>
                <a:effectLst/>
                <a:uFill>
                  <a:solidFill>
                    <a:srgbClr val="000000"/>
                  </a:solidFill>
                </a:uFill>
                <a:latin typeface="SimplifiedArabic"/>
                <a:ea typeface="Arial" panose="020B0604020202020204" pitchFamily="34" charset="0"/>
                <a:cs typeface="Arial" panose="020B0604020202020204" pitchFamily="34" charset="0"/>
              </a:rPr>
              <a:t>الوصول إلى المعلومات</a:t>
            </a:r>
            <a:r>
              <a:rPr lang="ar-SA" u="none" strike="noStrike" baseline="-25000" dirty="0">
                <a:solidFill>
                  <a:srgbClr val="00B050"/>
                </a:solidFill>
                <a:effectLst/>
                <a:uFill>
                  <a:solidFill>
                    <a:srgbClr val="000000"/>
                  </a:solidFill>
                </a:uFill>
                <a:latin typeface="SimplifiedArabic"/>
                <a:ea typeface="Arial" panose="020B0604020202020204" pitchFamily="34" charset="0"/>
                <a:cs typeface="Arial" panose="020B0604020202020204" pitchFamily="34" charset="0"/>
              </a:rPr>
              <a:t>: </a:t>
            </a:r>
            <a:r>
              <a:rPr lang="ar-SA" u="none" strike="noStrike" baseline="-25000" dirty="0">
                <a:solidFill>
                  <a:srgbClr val="000000"/>
                </a:solidFill>
                <a:effectLst/>
                <a:uFill>
                  <a:solidFill>
                    <a:srgbClr val="000000"/>
                  </a:solidFill>
                </a:uFill>
                <a:latin typeface="SimplifiedArabic"/>
                <a:ea typeface="Arial" panose="020B0604020202020204" pitchFamily="34" charset="0"/>
                <a:cs typeface="Arial" panose="020B0604020202020204" pitchFamily="34" charset="0"/>
              </a:rPr>
              <a:t>مثل البحث عن الوثائق وقواعد البيانات، فهارس المكتبات وق</a:t>
            </a:r>
            <a:r>
              <a:rPr lang="ar-DZ" u="none" strike="noStrike" baseline="-25000" dirty="0">
                <a:solidFill>
                  <a:srgbClr val="000000"/>
                </a:solidFill>
                <a:effectLst/>
                <a:uFill>
                  <a:solidFill>
                    <a:srgbClr val="000000"/>
                  </a:solidFill>
                </a:uFill>
                <a:latin typeface="SimplifiedArabic"/>
                <a:ea typeface="Arial" panose="020B0604020202020204" pitchFamily="34" charset="0"/>
                <a:cs typeface="Arial" panose="020B0604020202020204" pitchFamily="34" charset="0"/>
              </a:rPr>
              <a:t>ر</a:t>
            </a:r>
            <a:r>
              <a:rPr lang="ar-SA" u="none" strike="noStrike" baseline="-25000" dirty="0" err="1">
                <a:solidFill>
                  <a:srgbClr val="000000"/>
                </a:solidFill>
                <a:effectLst/>
                <a:uFill>
                  <a:solidFill>
                    <a:srgbClr val="000000"/>
                  </a:solidFill>
                </a:uFill>
                <a:latin typeface="SimplifiedArabic"/>
                <a:ea typeface="Arial" panose="020B0604020202020204" pitchFamily="34" charset="0"/>
                <a:cs typeface="Arial" panose="020B0604020202020204" pitchFamily="34" charset="0"/>
              </a:rPr>
              <a:t>اءة</a:t>
            </a:r>
            <a:r>
              <a:rPr lang="ar-SA" u="none" strike="noStrike" baseline="-25000" dirty="0">
                <a:solidFill>
                  <a:srgbClr val="000000"/>
                </a:solidFill>
                <a:effectLst/>
                <a:uFill>
                  <a:solidFill>
                    <a:srgbClr val="000000"/>
                  </a:solidFill>
                </a:uFill>
                <a:latin typeface="SimplifiedArabic"/>
                <a:ea typeface="Arial" panose="020B0604020202020204" pitchFamily="34" charset="0"/>
                <a:cs typeface="Arial" panose="020B0604020202020204" pitchFamily="34" charset="0"/>
              </a:rPr>
              <a:t> المطويات الالكترونية، الكتب والإعلانات. </a:t>
            </a:r>
            <a:endParaRPr lang="fr-FR" u="none" strike="noStrike" baseline="-25000" dirty="0">
              <a:solidFill>
                <a:srgbClr val="000000"/>
              </a:solidFill>
              <a:effectLst/>
              <a:uFill>
                <a:solidFill>
                  <a:srgbClr val="000000"/>
                </a:solidFill>
              </a:uFill>
              <a:latin typeface="SimplifiedArabic"/>
              <a:ea typeface="Arial" panose="020B0604020202020204" pitchFamily="34" charset="0"/>
              <a:cs typeface="Arial" panose="020B0604020202020204" pitchFamily="34" charset="0"/>
            </a:endParaRPr>
          </a:p>
          <a:p>
            <a:pPr marL="342900" marR="278765" lvl="0" indent="-342900" algn="just" rtl="1">
              <a:lnSpc>
                <a:spcPct val="250000"/>
              </a:lnSpc>
              <a:spcAft>
                <a:spcPts val="50"/>
              </a:spcAft>
              <a:buClr>
                <a:srgbClr val="000000"/>
              </a:buClr>
              <a:buSzPts val="2150"/>
              <a:buFont typeface="Wingdings" panose="05000000000000000000" pitchFamily="2" charset="2"/>
              <a:buChar char="ü"/>
            </a:pPr>
            <a:r>
              <a:rPr lang="ar-SA" b="1" u="none" strike="noStrike" baseline="-25000" dirty="0">
                <a:solidFill>
                  <a:srgbClr val="00B050"/>
                </a:solidFill>
                <a:effectLst/>
                <a:uFill>
                  <a:solidFill>
                    <a:srgbClr val="000000"/>
                  </a:solidFill>
                </a:uFill>
                <a:latin typeface="SimplifiedArabic"/>
                <a:ea typeface="Arial" panose="020B0604020202020204" pitchFamily="34" charset="0"/>
                <a:cs typeface="Arial" panose="020B0604020202020204" pitchFamily="34" charset="0"/>
              </a:rPr>
              <a:t>المشاركة بالمناقشات</a:t>
            </a:r>
            <a:r>
              <a:rPr lang="ar-SA" u="none" strike="noStrike" baseline="-25000" dirty="0">
                <a:solidFill>
                  <a:srgbClr val="00B050"/>
                </a:solidFill>
                <a:effectLst/>
                <a:uFill>
                  <a:solidFill>
                    <a:srgbClr val="000000"/>
                  </a:solidFill>
                </a:uFill>
                <a:latin typeface="SimplifiedArabic"/>
                <a:ea typeface="Arial" panose="020B0604020202020204" pitchFamily="34" charset="0"/>
                <a:cs typeface="Arial" panose="020B0604020202020204" pitchFamily="34" charset="0"/>
              </a:rPr>
              <a:t>: </a:t>
            </a:r>
            <a:r>
              <a:rPr lang="ar-SA" u="none" strike="noStrike" baseline="-25000" dirty="0">
                <a:solidFill>
                  <a:srgbClr val="000000"/>
                </a:solidFill>
                <a:effectLst/>
                <a:uFill>
                  <a:solidFill>
                    <a:srgbClr val="000000"/>
                  </a:solidFill>
                </a:uFill>
                <a:latin typeface="SimplifiedArabic"/>
                <a:ea typeface="Arial" panose="020B0604020202020204" pitchFamily="34" charset="0"/>
                <a:cs typeface="Arial" panose="020B0604020202020204" pitchFamily="34" charset="0"/>
              </a:rPr>
              <a:t>وتتمثل بالمشاركة في مجاميع النقاش المتفاعلة والمتبادلة وتامين التعاملات الصوتية. </a:t>
            </a:r>
            <a:endParaRPr lang="fr-FR" u="none" strike="noStrike" baseline="-25000" dirty="0">
              <a:solidFill>
                <a:srgbClr val="000000"/>
              </a:solidFill>
              <a:effectLst/>
              <a:uFill>
                <a:solidFill>
                  <a:srgbClr val="000000"/>
                </a:solidFill>
              </a:uFill>
              <a:latin typeface="SimplifiedArabic"/>
              <a:ea typeface="Arial" panose="020B0604020202020204" pitchFamily="34" charset="0"/>
              <a:cs typeface="Arial" panose="020B0604020202020204" pitchFamily="34" charset="0"/>
            </a:endParaRPr>
          </a:p>
          <a:p>
            <a:pPr marL="342900" marR="278765" lvl="0" indent="-342900" algn="just" rtl="1">
              <a:lnSpc>
                <a:spcPct val="250000"/>
              </a:lnSpc>
              <a:spcAft>
                <a:spcPts val="50"/>
              </a:spcAft>
              <a:buClr>
                <a:srgbClr val="000000"/>
              </a:buClr>
              <a:buSzPts val="2150"/>
              <a:buFont typeface="Wingdings" panose="05000000000000000000" pitchFamily="2" charset="2"/>
              <a:buChar char="ü"/>
            </a:pPr>
            <a:r>
              <a:rPr lang="ar-SA" b="1" u="none" strike="noStrike" baseline="-25000" dirty="0">
                <a:solidFill>
                  <a:srgbClr val="00B050"/>
                </a:solidFill>
                <a:effectLst/>
                <a:uFill>
                  <a:solidFill>
                    <a:srgbClr val="000000"/>
                  </a:solidFill>
                </a:uFill>
                <a:latin typeface="SimplifiedArabic"/>
                <a:ea typeface="Arial" panose="020B0604020202020204" pitchFamily="34" charset="0"/>
                <a:cs typeface="Arial" panose="020B0604020202020204" pitchFamily="34" charset="0"/>
              </a:rPr>
              <a:t>تجهيز المعلومات</a:t>
            </a:r>
            <a:r>
              <a:rPr lang="ar-SA" u="none" strike="noStrike" baseline="-25000" dirty="0">
                <a:solidFill>
                  <a:srgbClr val="00B050"/>
                </a:solidFill>
                <a:effectLst/>
                <a:uFill>
                  <a:solidFill>
                    <a:srgbClr val="000000"/>
                  </a:solidFill>
                </a:uFill>
                <a:latin typeface="SimplifiedArabic"/>
                <a:ea typeface="Arial" panose="020B0604020202020204" pitchFamily="34" charset="0"/>
                <a:cs typeface="Arial" panose="020B0604020202020204" pitchFamily="34" charset="0"/>
              </a:rPr>
              <a:t>: </a:t>
            </a:r>
            <a:r>
              <a:rPr lang="ar-SA" u="none" strike="noStrike" baseline="-25000" dirty="0">
                <a:solidFill>
                  <a:srgbClr val="000000"/>
                </a:solidFill>
                <a:effectLst/>
                <a:uFill>
                  <a:solidFill>
                    <a:srgbClr val="000000"/>
                  </a:solidFill>
                </a:uFill>
                <a:latin typeface="SimplifiedArabic"/>
                <a:ea typeface="Arial" panose="020B0604020202020204" pitchFamily="34" charset="0"/>
                <a:cs typeface="Arial" panose="020B0604020202020204" pitchFamily="34" charset="0"/>
              </a:rPr>
              <a:t>وذلك عن طريق نقل الملفات الحاسوبية من النصوص، البرمجيات ،الرسومات، الصور، الرسوم المتحركة والفيديو. </a:t>
            </a:r>
            <a:endParaRPr lang="fr-FR" u="none" strike="noStrike" baseline="-25000" dirty="0">
              <a:solidFill>
                <a:srgbClr val="000000"/>
              </a:solidFill>
              <a:effectLst/>
              <a:uFill>
                <a:solidFill>
                  <a:srgbClr val="000000"/>
                </a:solidFill>
              </a:uFill>
              <a:latin typeface="SimplifiedArabic"/>
              <a:ea typeface="Arial" panose="020B0604020202020204" pitchFamily="34" charset="0"/>
              <a:cs typeface="Arial" panose="020B0604020202020204" pitchFamily="34" charset="0"/>
            </a:endParaRPr>
          </a:p>
          <a:p>
            <a:pPr marL="342900" marR="278765" lvl="0" indent="-342900" algn="just" rtl="1">
              <a:lnSpc>
                <a:spcPct val="250000"/>
              </a:lnSpc>
              <a:spcAft>
                <a:spcPts val="50"/>
              </a:spcAft>
              <a:buClr>
                <a:srgbClr val="000000"/>
              </a:buClr>
              <a:buSzPts val="2150"/>
              <a:buFont typeface="Wingdings" panose="05000000000000000000" pitchFamily="2" charset="2"/>
              <a:buChar char="ü"/>
            </a:pPr>
            <a:r>
              <a:rPr lang="ar-SA" b="1" u="none" strike="noStrike" baseline="-25000" dirty="0">
                <a:solidFill>
                  <a:srgbClr val="00B050"/>
                </a:solidFill>
                <a:effectLst/>
                <a:uFill>
                  <a:solidFill>
                    <a:srgbClr val="000000"/>
                  </a:solidFill>
                </a:uFill>
                <a:latin typeface="SimplifiedArabic"/>
                <a:ea typeface="Arial" panose="020B0604020202020204" pitchFamily="34" charset="0"/>
                <a:cs typeface="Arial" panose="020B0604020202020204" pitchFamily="34" charset="0"/>
              </a:rPr>
              <a:t>التبادل بالتعاملات التجارية والإعلانات</a:t>
            </a:r>
            <a:r>
              <a:rPr lang="ar-SA" u="none" strike="noStrike" baseline="-25000" dirty="0">
                <a:solidFill>
                  <a:srgbClr val="00B050"/>
                </a:solidFill>
                <a:effectLst/>
                <a:uFill>
                  <a:solidFill>
                    <a:srgbClr val="000000"/>
                  </a:solidFill>
                </a:uFill>
                <a:latin typeface="SimplifiedArabic"/>
                <a:ea typeface="Arial" panose="020B0604020202020204" pitchFamily="34" charset="0"/>
                <a:cs typeface="Arial" panose="020B0604020202020204" pitchFamily="34" charset="0"/>
              </a:rPr>
              <a:t>: </a:t>
            </a:r>
            <a:r>
              <a:rPr lang="ar-SA" u="none" strike="noStrike" baseline="-25000" dirty="0">
                <a:solidFill>
                  <a:srgbClr val="000000"/>
                </a:solidFill>
                <a:effectLst/>
                <a:uFill>
                  <a:solidFill>
                    <a:srgbClr val="000000"/>
                  </a:solidFill>
                </a:uFill>
                <a:latin typeface="SimplifiedArabic"/>
                <a:ea typeface="Arial" panose="020B0604020202020204" pitchFamily="34" charset="0"/>
                <a:cs typeface="Arial" panose="020B0604020202020204" pitchFamily="34" charset="0"/>
              </a:rPr>
              <a:t>كالمبيعات، ش</a:t>
            </a:r>
            <a:r>
              <a:rPr lang="ar-DZ" u="none" strike="noStrike" baseline="-25000" dirty="0">
                <a:solidFill>
                  <a:srgbClr val="000000"/>
                </a:solidFill>
                <a:effectLst/>
                <a:uFill>
                  <a:solidFill>
                    <a:srgbClr val="000000"/>
                  </a:solidFill>
                </a:uFill>
                <a:latin typeface="SimplifiedArabic"/>
                <a:ea typeface="Arial" panose="020B0604020202020204" pitchFamily="34" charset="0"/>
                <a:cs typeface="Arial" panose="020B0604020202020204" pitchFamily="34" charset="0"/>
              </a:rPr>
              <a:t>را</a:t>
            </a:r>
            <a:r>
              <a:rPr lang="ar-SA" u="none" strike="noStrike" baseline="-25000" dirty="0">
                <a:solidFill>
                  <a:srgbClr val="000000"/>
                </a:solidFill>
                <a:effectLst/>
                <a:uFill>
                  <a:solidFill>
                    <a:srgbClr val="000000"/>
                  </a:solidFill>
                </a:uFill>
                <a:latin typeface="SimplifiedArabic"/>
                <a:ea typeface="Arial" panose="020B0604020202020204" pitchFamily="34" charset="0"/>
                <a:cs typeface="Arial" panose="020B0604020202020204" pitchFamily="34" charset="0"/>
              </a:rPr>
              <a:t>ء المنتجات، تامين الخدمات على الخط المباشر. </a:t>
            </a:r>
            <a:endParaRPr lang="ar-DZ" u="none" strike="noStrike" baseline="-25000" dirty="0">
              <a:solidFill>
                <a:srgbClr val="000000"/>
              </a:solidFill>
              <a:effectLst/>
              <a:uFill>
                <a:solidFill>
                  <a:srgbClr val="000000"/>
                </a:solidFill>
              </a:uFill>
              <a:latin typeface="SimplifiedArabic"/>
              <a:ea typeface="Arial" panose="020B0604020202020204" pitchFamily="34" charset="0"/>
              <a:cs typeface="Arial" panose="020B0604020202020204" pitchFamily="34" charset="0"/>
            </a:endParaRPr>
          </a:p>
          <a:p>
            <a:pPr marL="342900" marR="278765" indent="-342900" algn="just" rtl="1">
              <a:lnSpc>
                <a:spcPct val="250000"/>
              </a:lnSpc>
              <a:spcAft>
                <a:spcPts val="50"/>
              </a:spcAft>
              <a:buClr>
                <a:srgbClr val="000000"/>
              </a:buClr>
              <a:buSzPts val="2150"/>
              <a:buFont typeface="Wingdings" panose="05000000000000000000" pitchFamily="2" charset="2"/>
              <a:buChar char="ü"/>
            </a:pPr>
            <a:r>
              <a:rPr lang="ar-SA" b="1" dirty="0">
                <a:solidFill>
                  <a:srgbClr val="00B050"/>
                </a:solidFill>
                <a:effectLst/>
                <a:latin typeface="SimplifiedArabic"/>
                <a:ea typeface="Simplified Arabic" panose="02020603050405020304" pitchFamily="18" charset="-78"/>
                <a:cs typeface="Simplified Arabic" panose="02020603050405020304" pitchFamily="18" charset="-78"/>
              </a:rPr>
              <a:t>تامين المتعة:</a:t>
            </a:r>
            <a:r>
              <a:rPr lang="ar-SA" dirty="0">
                <a:solidFill>
                  <a:srgbClr val="00B050"/>
                </a:solidFill>
                <a:effectLst/>
                <a:latin typeface="SimplifiedArabic"/>
                <a:ea typeface="Simplified Arabic" panose="02020603050405020304" pitchFamily="18" charset="-78"/>
                <a:cs typeface="Simplified Arabic" panose="02020603050405020304" pitchFamily="18" charset="-78"/>
              </a:rPr>
              <a:t> </a:t>
            </a:r>
            <a:r>
              <a:rPr lang="ar-SA" dirty="0">
                <a:solidFill>
                  <a:srgbClr val="000000"/>
                </a:solidFill>
                <a:effectLst/>
                <a:latin typeface="SimplifiedArabic"/>
                <a:ea typeface="Simplified Arabic" panose="02020603050405020304" pitchFamily="18" charset="-78"/>
                <a:cs typeface="Simplified Arabic" panose="02020603050405020304" pitchFamily="18" charset="-78"/>
              </a:rPr>
              <a:t>من خلال المشاركة بالألعاب الالكترونية، مشاهدة الأفلام، الاستماع إلى الموسيقى وق </a:t>
            </a:r>
            <a:r>
              <a:rPr lang="ar-SA" dirty="0" err="1">
                <a:solidFill>
                  <a:srgbClr val="000000"/>
                </a:solidFill>
                <a:effectLst/>
                <a:latin typeface="SimplifiedArabic"/>
                <a:ea typeface="Simplified Arabic" panose="02020603050405020304" pitchFamily="18" charset="-78"/>
                <a:cs typeface="Simplified Arabic" panose="02020603050405020304" pitchFamily="18" charset="-78"/>
              </a:rPr>
              <a:t>ارءة</a:t>
            </a:r>
            <a:r>
              <a:rPr lang="ar-SA" dirty="0">
                <a:solidFill>
                  <a:srgbClr val="000000"/>
                </a:solidFill>
                <a:effectLst/>
                <a:latin typeface="SimplifiedArabic"/>
                <a:ea typeface="Simplified Arabic" panose="02020603050405020304" pitchFamily="18" charset="-78"/>
                <a:cs typeface="Simplified Arabic" panose="02020603050405020304" pitchFamily="18" charset="-78"/>
              </a:rPr>
              <a:t> المجلات</a:t>
            </a:r>
            <a:endParaRPr lang="fr-FR" dirty="0">
              <a:latin typeface="SimplifiedArabic"/>
            </a:endParaRPr>
          </a:p>
          <a:p>
            <a:pPr marR="278765" lvl="0" algn="just" rtl="1">
              <a:lnSpc>
                <a:spcPct val="200000"/>
              </a:lnSpc>
              <a:spcAft>
                <a:spcPts val="50"/>
              </a:spcAft>
              <a:buClr>
                <a:srgbClr val="000000"/>
              </a:buClr>
              <a:buSzPts val="2150"/>
            </a:pPr>
            <a:endParaRPr lang="fr-FR" sz="2000" u="none" strike="noStrike" baseline="-25000"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6520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 calcmode="lin" valueType="num">
                                      <p:cBhvr additive="base">
                                        <p:cTn id="2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 calcmode="lin" valueType="num">
                                      <p:cBhvr additive="base">
                                        <p:cTn id="3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
                                            <p:txEl>
                                              <p:pRg st="6" end="6"/>
                                            </p:txEl>
                                          </p:spTgt>
                                        </p:tgtEl>
                                        <p:attrNameLst>
                                          <p:attrName>style.visibility</p:attrName>
                                        </p:attrNameLst>
                                      </p:cBhvr>
                                      <p:to>
                                        <p:strVal val="visible"/>
                                      </p:to>
                                    </p:set>
                                    <p:anim calcmode="lin" valueType="num">
                                      <p:cBhvr additive="base">
                                        <p:cTn id="4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 calcmode="lin" valueType="num">
                                      <p:cBhvr additive="base">
                                        <p:cTn id="4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940F540-1D4A-4ADB-BD8E-42DC64B98000}"/>
              </a:ext>
            </a:extLst>
          </p:cNvPr>
          <p:cNvSpPr>
            <a:spLocks noGrp="1"/>
          </p:cNvSpPr>
          <p:nvPr>
            <p:ph type="dt" sz="half" idx="10"/>
          </p:nvPr>
        </p:nvSpPr>
        <p:spPr/>
        <p:txBody>
          <a:bodyPr/>
          <a:lstStyle/>
          <a:p>
            <a:r>
              <a:rPr lang="fr-FR"/>
              <a:t>2021/2020  السنة الدراسية</a:t>
            </a:r>
            <a:endParaRPr lang="fr-BE"/>
          </a:p>
        </p:txBody>
      </p:sp>
      <p:sp>
        <p:nvSpPr>
          <p:cNvPr id="3" name="Espace réservé du pied de page 2">
            <a:extLst>
              <a:ext uri="{FF2B5EF4-FFF2-40B4-BE49-F238E27FC236}">
                <a16:creationId xmlns:a16="http://schemas.microsoft.com/office/drawing/2014/main" id="{6EECE060-8A8A-4E47-99FA-81E256377746}"/>
              </a:ext>
            </a:extLst>
          </p:cNvPr>
          <p:cNvSpPr>
            <a:spLocks noGrp="1"/>
          </p:cNvSpPr>
          <p:nvPr>
            <p:ph type="ftr" sz="quarter" idx="11"/>
          </p:nvPr>
        </p:nvSpPr>
        <p:spPr/>
        <p:txBody>
          <a:bodyPr/>
          <a:lstStyle/>
          <a:p>
            <a:r>
              <a:rPr lang="ar-DZ" dirty="0"/>
              <a:t>محاضرات من إعداد الدكتورة : بن يطو سامية</a:t>
            </a:r>
            <a:endParaRPr lang="fr-BE" dirty="0"/>
          </a:p>
        </p:txBody>
      </p:sp>
      <p:sp>
        <p:nvSpPr>
          <p:cNvPr id="5" name="ZoneTexte 4">
            <a:extLst>
              <a:ext uri="{FF2B5EF4-FFF2-40B4-BE49-F238E27FC236}">
                <a16:creationId xmlns:a16="http://schemas.microsoft.com/office/drawing/2014/main" id="{7F6C28B9-5580-49C0-AD5F-23306653299C}"/>
              </a:ext>
            </a:extLst>
          </p:cNvPr>
          <p:cNvSpPr txBox="1"/>
          <p:nvPr/>
        </p:nvSpPr>
        <p:spPr>
          <a:xfrm>
            <a:off x="0" y="-388665"/>
            <a:ext cx="8892480" cy="6842001"/>
          </a:xfrm>
          <a:prstGeom prst="rect">
            <a:avLst/>
          </a:prstGeom>
          <a:noFill/>
        </p:spPr>
        <p:txBody>
          <a:bodyPr wrap="square">
            <a:spAutoFit/>
          </a:bodyPr>
          <a:lstStyle/>
          <a:p>
            <a:pPr marL="236220" marR="42545" algn="just" rtl="1">
              <a:lnSpc>
                <a:spcPct val="200000"/>
              </a:lnSpc>
              <a:spcAft>
                <a:spcPts val="20"/>
              </a:spcAft>
            </a:pPr>
            <a:r>
              <a:rPr lang="fr-FR" sz="3200" b="1" dirty="0">
                <a:solidFill>
                  <a:srgbClr val="00B050"/>
                </a:solidFill>
                <a:effectLst/>
                <a:ea typeface="Arial" panose="020B0604020202020204" pitchFamily="34" charset="0"/>
                <a:cs typeface="Arial" panose="020B0604020202020204" pitchFamily="34" charset="0"/>
              </a:rPr>
              <a:t>.3.13</a:t>
            </a:r>
            <a:r>
              <a:rPr lang="ar-SA" sz="3200" b="1" dirty="0">
                <a:solidFill>
                  <a:srgbClr val="00B050"/>
                </a:solidFill>
                <a:effectLst/>
                <a:ea typeface="Arial" panose="020B0604020202020204" pitchFamily="34" charset="0"/>
                <a:cs typeface="Arial" panose="020B0604020202020204" pitchFamily="34" charset="0"/>
              </a:rPr>
              <a:t>مزايا</a:t>
            </a:r>
            <a:r>
              <a:rPr lang="ar-SA" sz="3200" b="1" dirty="0">
                <a:solidFill>
                  <a:srgbClr val="00B050"/>
                </a:solidFill>
                <a:effectLst/>
                <a:ea typeface="Calibri" panose="020F0502020204030204" pitchFamily="34" charset="0"/>
                <a:cs typeface="Calibri" panose="020F0502020204030204" pitchFamily="34" charset="0"/>
              </a:rPr>
              <a:t> </a:t>
            </a:r>
            <a:r>
              <a:rPr lang="ar-SA" sz="3200" b="1" dirty="0">
                <a:solidFill>
                  <a:srgbClr val="00B050"/>
                </a:solidFill>
                <a:effectLst/>
                <a:ea typeface="Arial" panose="020B0604020202020204" pitchFamily="34" charset="0"/>
                <a:cs typeface="Arial" panose="020B0604020202020204" pitchFamily="34" charset="0"/>
              </a:rPr>
              <a:t>استخدام الإنترنت</a:t>
            </a:r>
            <a:r>
              <a:rPr lang="fr-FR" sz="3200" b="1" dirty="0">
                <a:solidFill>
                  <a:srgbClr val="00B050"/>
                </a:solidFill>
                <a:effectLst/>
                <a:ea typeface="Arial" panose="020B0604020202020204" pitchFamily="34" charset="0"/>
                <a:cs typeface="Arial" panose="020B0604020202020204" pitchFamily="34" charset="0"/>
              </a:rPr>
              <a:t>    </a:t>
            </a:r>
            <a:endParaRPr lang="ar-DZ" sz="3200" b="1" dirty="0">
              <a:solidFill>
                <a:srgbClr val="00B050"/>
              </a:solidFill>
              <a:effectLst/>
              <a:ea typeface="Arial" panose="020B0604020202020204" pitchFamily="34" charset="0"/>
              <a:cs typeface="Arial" panose="020B0604020202020204" pitchFamily="34" charset="0"/>
            </a:endParaRPr>
          </a:p>
          <a:p>
            <a:pPr marL="236220" marR="42545" indent="447040" algn="just" rtl="1">
              <a:lnSpc>
                <a:spcPct val="200000"/>
              </a:lnSpc>
              <a:spcAft>
                <a:spcPts val="20"/>
              </a:spcAft>
            </a:pPr>
            <a:r>
              <a:rPr lang="ar-SA" b="1" dirty="0">
                <a:solidFill>
                  <a:srgbClr val="000000"/>
                </a:solidFill>
                <a:effectLst/>
                <a:latin typeface="Arial" panose="020B0604020202020204" pitchFamily="34" charset="0"/>
                <a:ea typeface="Arial" panose="020B0604020202020204" pitchFamily="34" charset="0"/>
              </a:rPr>
              <a:t>تتعدد مزايا الإنترنت التعليمية، فبوجودها أصبح التعليم أكثر متعة، لما وفرته الإنترنت من اتصالات ومعلومات للمتعلمين، وظهر مفهوم التعليم في فصل بدون جدران يعتمد على اشتراك متعلمين آخرين من جميع دول العالم. ومن فوائد الإنترنت في عمليتي التعليم والتعلم نذكر ما يلي:</a:t>
            </a:r>
            <a:r>
              <a:rPr lang="ar-SA" b="1" dirty="0">
                <a:solidFill>
                  <a:srgbClr val="000000"/>
                </a:solidFill>
                <a:effectLst/>
                <a:latin typeface="Arial" panose="020B0604020202020204" pitchFamily="34" charset="0"/>
                <a:ea typeface="Calibri" panose="020F0502020204030204" pitchFamily="34" charset="0"/>
                <a:cs typeface="Calibri" panose="020F0502020204030204" pitchFamily="34" charset="0"/>
              </a:rPr>
              <a:t> </a:t>
            </a:r>
            <a:endParaRPr lang="fr-FR" b="1" dirty="0">
              <a:solidFill>
                <a:srgbClr val="000000"/>
              </a:solidFill>
              <a:effectLst/>
              <a:latin typeface="Arial" panose="020B0604020202020204" pitchFamily="34" charset="0"/>
              <a:ea typeface="Arial" panose="020B0604020202020204" pitchFamily="34" charset="0"/>
            </a:endParaRPr>
          </a:p>
          <a:p>
            <a:pPr marL="285750" marR="115570" lvl="0" indent="-285750" algn="r" rtl="1" fontAlgn="base">
              <a:lnSpc>
                <a:spcPct val="150000"/>
              </a:lnSpc>
              <a:spcAft>
                <a:spcPts val="25"/>
              </a:spcAft>
              <a:buClr>
                <a:srgbClr val="000000"/>
              </a:buClr>
              <a:buSzPts val="1800"/>
              <a:buFont typeface="Wingdings" panose="05000000000000000000" pitchFamily="2" charset="2"/>
              <a:buChar char="ü"/>
            </a:pPr>
            <a:r>
              <a:rPr lang="ar-SA" sz="1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المرونة في الوقت والمكان وسرعة الحصول على المعلومات. </a:t>
            </a:r>
            <a:endParaRPr lang="fr-FR" sz="1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285750" marR="115570" lvl="0" indent="-285750" algn="r" rtl="1" fontAlgn="base">
              <a:lnSpc>
                <a:spcPct val="150000"/>
              </a:lnSpc>
              <a:spcAft>
                <a:spcPts val="25"/>
              </a:spcAft>
              <a:buClr>
                <a:srgbClr val="000000"/>
              </a:buClr>
              <a:buSzPts val="1800"/>
              <a:buFont typeface="Wingdings" panose="05000000000000000000" pitchFamily="2" charset="2"/>
              <a:buChar char="ü"/>
            </a:pPr>
            <a:r>
              <a:rPr lang="ar-SA" sz="1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سهولة تطوير محتوى المناهج والمقررات الدراسية الموجودة عبر الإنترنت.  </a:t>
            </a:r>
            <a:endParaRPr lang="fr-FR" sz="1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285750" marR="115570" lvl="0" indent="-285750" algn="r" rtl="1" fontAlgn="base">
              <a:lnSpc>
                <a:spcPct val="150000"/>
              </a:lnSpc>
              <a:spcAft>
                <a:spcPts val="25"/>
              </a:spcAft>
              <a:buClr>
                <a:srgbClr val="000000"/>
              </a:buClr>
              <a:buSzPts val="1800"/>
              <a:buFont typeface="Wingdings" panose="05000000000000000000" pitchFamily="2" charset="2"/>
              <a:buChar char="ü"/>
            </a:pPr>
            <a:r>
              <a:rPr lang="ar-SA" sz="1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تغيير نظم وطرق التدريس التقليدية يساعد على إيجاد فصل مليء بالحيوية والنشاط.  </a:t>
            </a:r>
            <a:endParaRPr lang="fr-FR" sz="1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285750" marR="115570" lvl="0" indent="-285750" algn="r" rtl="1" fontAlgn="base">
              <a:lnSpc>
                <a:spcPct val="150000"/>
              </a:lnSpc>
              <a:spcAft>
                <a:spcPts val="25"/>
              </a:spcAft>
              <a:buClr>
                <a:srgbClr val="000000"/>
              </a:buClr>
              <a:buSzPts val="1800"/>
              <a:buFont typeface="Wingdings" panose="05000000000000000000" pitchFamily="2" charset="2"/>
              <a:buChar char="ü"/>
            </a:pPr>
            <a:r>
              <a:rPr lang="ar-SA" sz="1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إعطاء التعليم صبغة العالمية والخروج من الإطار المحلي. </a:t>
            </a:r>
            <a:endParaRPr lang="fr-FR" sz="1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285750" marR="115570" lvl="0" indent="-285750" algn="r" rtl="1" fontAlgn="base">
              <a:lnSpc>
                <a:spcPct val="150000"/>
              </a:lnSpc>
              <a:spcAft>
                <a:spcPts val="25"/>
              </a:spcAft>
              <a:buClr>
                <a:srgbClr val="000000"/>
              </a:buClr>
              <a:buSzPts val="1800"/>
              <a:buFont typeface="Wingdings" panose="05000000000000000000" pitchFamily="2" charset="2"/>
              <a:buChar char="ü"/>
            </a:pPr>
            <a:r>
              <a:rPr lang="ar-SA" sz="1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سرعة التعليم حيث أن الوقت المخصص للبحث عن موضوع معين باستخدام الإنترنت يكون قليلا مقارنة بالطرق التقليدية.  </a:t>
            </a:r>
            <a:endParaRPr lang="fr-FR" sz="1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285750" marR="115570" lvl="0" indent="-285750" algn="r" rtl="1" fontAlgn="base">
              <a:lnSpc>
                <a:spcPct val="150000"/>
              </a:lnSpc>
              <a:spcAft>
                <a:spcPts val="25"/>
              </a:spcAft>
              <a:buClr>
                <a:srgbClr val="000000"/>
              </a:buClr>
              <a:buSzPts val="1800"/>
              <a:buFont typeface="Wingdings" panose="05000000000000000000" pitchFamily="2" charset="2"/>
              <a:buChar char="ü"/>
            </a:pPr>
            <a:r>
              <a:rPr lang="ar-SA" sz="1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وظيفة ا</a:t>
            </a:r>
            <a:r>
              <a:rPr lang="ar-DZ" sz="1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لأستاذ</a:t>
            </a:r>
            <a:r>
              <a:rPr lang="ar-SA" sz="1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في الفصل الدراسي تصبح بمثابة الموجه والمرشد وليس الملقن.  </a:t>
            </a:r>
            <a:endParaRPr lang="fr-FR" sz="1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285750" marR="115570" lvl="0" indent="-285750" algn="r" rtl="1" fontAlgn="base">
              <a:lnSpc>
                <a:spcPct val="150000"/>
              </a:lnSpc>
              <a:spcAft>
                <a:spcPts val="25"/>
              </a:spcAft>
              <a:buClr>
                <a:srgbClr val="000000"/>
              </a:buClr>
              <a:buSzPts val="1800"/>
              <a:buFont typeface="Wingdings" panose="05000000000000000000" pitchFamily="2" charset="2"/>
              <a:buChar char="ü"/>
            </a:pPr>
            <a:r>
              <a:rPr lang="ar-SA" sz="1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تطوير مهارات الطلاب على استخدام الحاسب الآلي. </a:t>
            </a:r>
            <a:endParaRPr lang="fr-FR" sz="1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285750" marR="115570" lvl="0" indent="-285750" algn="r" rtl="1" fontAlgn="base">
              <a:lnSpc>
                <a:spcPct val="150000"/>
              </a:lnSpc>
              <a:spcAft>
                <a:spcPts val="25"/>
              </a:spcAft>
              <a:buClr>
                <a:srgbClr val="000000"/>
              </a:buClr>
              <a:buSzPts val="1800"/>
              <a:buFont typeface="Wingdings" panose="05000000000000000000" pitchFamily="2" charset="2"/>
              <a:buChar char="ü"/>
            </a:pPr>
            <a:r>
              <a:rPr lang="ar-SA" sz="1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عدم التقيد بالساعات الدراسية حيث يمكن وضع المادة العلمية عبر الإنترنت ويستطيع الطلاب الحصول عليها في أي وقت وفي أي مكان.</a:t>
            </a:r>
            <a:r>
              <a:rPr lang="ar-SA" sz="1800" b="1" u="none" strike="noStrike" dirty="0">
                <a:solidFill>
                  <a:srgbClr val="000000"/>
                </a:solidFill>
                <a:effectLst/>
                <a:uFill>
                  <a:solidFill>
                    <a:srgbClr val="000000"/>
                  </a:solidFill>
                </a:uFill>
                <a:latin typeface="Arial" panose="020B0604020202020204" pitchFamily="34" charset="0"/>
                <a:ea typeface="Verdana" panose="020B0604030504040204" pitchFamily="34" charset="0"/>
                <a:cs typeface="Verdana" panose="020B0604030504040204" pitchFamily="34" charset="0"/>
              </a:rPr>
              <a:t> </a:t>
            </a:r>
            <a:endParaRPr lang="fr-FR" sz="18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342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barn(inVertical)">
                                      <p:cBhvr>
                                        <p:cTn id="13" dur="500"/>
                                        <p:tgtEl>
                                          <p:spTgt spid="5">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 calcmode="lin" valueType="num">
                                      <p:cBhvr additive="base">
                                        <p:cTn id="18"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additive="base">
                                        <p:cTn id="24"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 calcmode="lin" valueType="num">
                                      <p:cBhvr additive="base">
                                        <p:cTn id="30"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 calcmode="lin" valueType="num">
                                      <p:cBhvr additive="base">
                                        <p:cTn id="36"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additive="base">
                                        <p:cTn id="42"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5">
                                            <p:txEl>
                                              <p:pRg st="7" end="7"/>
                                            </p:txEl>
                                          </p:spTgt>
                                        </p:tgtEl>
                                        <p:attrNameLst>
                                          <p:attrName>style.visibility</p:attrName>
                                        </p:attrNameLst>
                                      </p:cBhvr>
                                      <p:to>
                                        <p:strVal val="visible"/>
                                      </p:to>
                                    </p:set>
                                    <p:anim calcmode="lin" valueType="num">
                                      <p:cBhvr additive="base">
                                        <p:cTn id="48"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5">
                                            <p:txEl>
                                              <p:pRg st="8" end="8"/>
                                            </p:txEl>
                                          </p:spTgt>
                                        </p:tgtEl>
                                        <p:attrNameLst>
                                          <p:attrName>style.visibility</p:attrName>
                                        </p:attrNameLst>
                                      </p:cBhvr>
                                      <p:to>
                                        <p:strVal val="visible"/>
                                      </p:to>
                                    </p:set>
                                    <p:anim calcmode="lin" valueType="num">
                                      <p:cBhvr additive="base">
                                        <p:cTn id="54"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5">
                                            <p:txEl>
                                              <p:pRg st="9" end="9"/>
                                            </p:txEl>
                                          </p:spTgt>
                                        </p:tgtEl>
                                        <p:attrNameLst>
                                          <p:attrName>style.visibility</p:attrName>
                                        </p:attrNameLst>
                                      </p:cBhvr>
                                      <p:to>
                                        <p:strVal val="visible"/>
                                      </p:to>
                                    </p:set>
                                    <p:anim calcmode="lin" valueType="num">
                                      <p:cBhvr additive="base">
                                        <p:cTn id="60"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50E8571-7EA3-4438-AD25-8F6AD0191FA2}"/>
              </a:ext>
            </a:extLst>
          </p:cNvPr>
          <p:cNvSpPr>
            <a:spLocks noGrp="1"/>
          </p:cNvSpPr>
          <p:nvPr>
            <p:ph type="dt" sz="half" idx="10"/>
          </p:nvPr>
        </p:nvSpPr>
        <p:spPr/>
        <p:txBody>
          <a:bodyPr/>
          <a:lstStyle/>
          <a:p>
            <a:r>
              <a:rPr lang="fr-FR"/>
              <a:t>2021/2020  السنة الدراسية</a:t>
            </a:r>
            <a:endParaRPr lang="fr-BE"/>
          </a:p>
        </p:txBody>
      </p:sp>
      <p:sp>
        <p:nvSpPr>
          <p:cNvPr id="3" name="Espace réservé du pied de page 2">
            <a:extLst>
              <a:ext uri="{FF2B5EF4-FFF2-40B4-BE49-F238E27FC236}">
                <a16:creationId xmlns:a16="http://schemas.microsoft.com/office/drawing/2014/main" id="{988BF084-C820-40A0-9D61-1E2561AFCEF2}"/>
              </a:ext>
            </a:extLst>
          </p:cNvPr>
          <p:cNvSpPr>
            <a:spLocks noGrp="1"/>
          </p:cNvSpPr>
          <p:nvPr>
            <p:ph type="ftr" sz="quarter" idx="11"/>
          </p:nvPr>
        </p:nvSpPr>
        <p:spPr/>
        <p:txBody>
          <a:bodyPr/>
          <a:lstStyle/>
          <a:p>
            <a:r>
              <a:rPr lang="ar-DZ" dirty="0"/>
              <a:t>محاضرات من إعداد الدكتورة : بن يطو سامية</a:t>
            </a:r>
            <a:endParaRPr lang="fr-BE" dirty="0"/>
          </a:p>
        </p:txBody>
      </p:sp>
      <p:sp>
        <p:nvSpPr>
          <p:cNvPr id="5" name="ZoneTexte 4">
            <a:extLst>
              <a:ext uri="{FF2B5EF4-FFF2-40B4-BE49-F238E27FC236}">
                <a16:creationId xmlns:a16="http://schemas.microsoft.com/office/drawing/2014/main" id="{6A3AC86C-D3B0-4821-8E08-595DFEF308BC}"/>
              </a:ext>
            </a:extLst>
          </p:cNvPr>
          <p:cNvSpPr txBox="1"/>
          <p:nvPr/>
        </p:nvSpPr>
        <p:spPr>
          <a:xfrm>
            <a:off x="0" y="-99392"/>
            <a:ext cx="8964488" cy="6522427"/>
          </a:xfrm>
          <a:prstGeom prst="rect">
            <a:avLst/>
          </a:prstGeom>
          <a:noFill/>
        </p:spPr>
        <p:txBody>
          <a:bodyPr wrap="square">
            <a:spAutoFit/>
          </a:bodyPr>
          <a:lstStyle/>
          <a:p>
            <a:pPr marL="222885" marR="52070" algn="r" rtl="1">
              <a:lnSpc>
                <a:spcPct val="107000"/>
              </a:lnSpc>
              <a:spcAft>
                <a:spcPts val="745"/>
              </a:spcAft>
            </a:pPr>
            <a:r>
              <a:rPr lang="fr-FR" sz="3200" b="1" dirty="0">
                <a:solidFill>
                  <a:srgbClr val="00B050"/>
                </a:solidFill>
                <a:effectLst/>
                <a:latin typeface="Arial" panose="020B0604020202020204" pitchFamily="34" charset="0"/>
                <a:ea typeface="Arial" panose="020B0604020202020204" pitchFamily="34" charset="0"/>
              </a:rPr>
              <a:t>.4.13</a:t>
            </a:r>
            <a:r>
              <a:rPr lang="ar-SA" sz="3200" b="1" dirty="0">
                <a:solidFill>
                  <a:srgbClr val="00B050"/>
                </a:solidFill>
                <a:effectLst/>
                <a:latin typeface="Arial" panose="020B0604020202020204" pitchFamily="34" charset="0"/>
                <a:ea typeface="Arial" panose="020B0604020202020204" pitchFamily="34" charset="0"/>
              </a:rPr>
              <a:t>صعوبات</a:t>
            </a:r>
            <a:r>
              <a:rPr lang="ar-SA" sz="3200" b="1" dirty="0">
                <a:solidFill>
                  <a:srgbClr val="00B050"/>
                </a:solidFill>
                <a:effectLst/>
                <a:latin typeface="Arial" panose="020B0604020202020204" pitchFamily="34" charset="0"/>
                <a:ea typeface="Calibri" panose="020F0502020204030204" pitchFamily="34" charset="0"/>
                <a:cs typeface="Calibri" panose="020F0502020204030204" pitchFamily="34" charset="0"/>
              </a:rPr>
              <a:t> </a:t>
            </a:r>
            <a:r>
              <a:rPr lang="ar-SA" sz="3200" b="1" dirty="0">
                <a:solidFill>
                  <a:srgbClr val="00B050"/>
                </a:solidFill>
                <a:effectLst/>
                <a:latin typeface="Arial" panose="020B0604020202020204" pitchFamily="34" charset="0"/>
                <a:ea typeface="Arial" panose="020B0604020202020204" pitchFamily="34" charset="0"/>
              </a:rPr>
              <a:t>استخدام الإنترنت</a:t>
            </a:r>
            <a:endParaRPr lang="ar-DZ" sz="3200" b="1" dirty="0">
              <a:solidFill>
                <a:srgbClr val="00B050"/>
              </a:solidFill>
              <a:latin typeface="Arial" panose="020B0604020202020204" pitchFamily="34" charset="0"/>
              <a:ea typeface="Arial" panose="020B0604020202020204" pitchFamily="34" charset="0"/>
            </a:endParaRPr>
          </a:p>
          <a:p>
            <a:pPr marL="229235" marR="52070" indent="-6350" algn="r" rtl="1">
              <a:lnSpc>
                <a:spcPct val="107000"/>
              </a:lnSpc>
              <a:spcAft>
                <a:spcPts val="745"/>
              </a:spcAft>
            </a:pPr>
            <a:r>
              <a:rPr lang="ar-SA" sz="2000" b="1" dirty="0">
                <a:solidFill>
                  <a:srgbClr val="000000"/>
                </a:solidFill>
                <a:effectLst/>
                <a:latin typeface="Arial" panose="020B0604020202020204" pitchFamily="34" charset="0"/>
                <a:ea typeface="Arial" panose="020B0604020202020204" pitchFamily="34" charset="0"/>
              </a:rPr>
              <a:t>على الرغم من الأهمية الكبرى من استخدام الإنترنت في التعليم إلا أنه هناك بعض الصعوبات التي تقف أمام استخدامها كتقنية تربوية حديثة تستخدم في المؤسسات التعليمية في مجال التعليم والتدريس منها ما يلي</a:t>
            </a:r>
            <a:r>
              <a:rPr lang="ar-SA" sz="2000" b="1" dirty="0">
                <a:solidFill>
                  <a:srgbClr val="000000"/>
                </a:solidFill>
                <a:effectLst/>
                <a:latin typeface="Arial" panose="020B0604020202020204" pitchFamily="34" charset="0"/>
                <a:ea typeface="Calibri" panose="020F0502020204030204" pitchFamily="34" charset="0"/>
                <a:cs typeface="Calibri" panose="020F0502020204030204" pitchFamily="34" charset="0"/>
              </a:rPr>
              <a:t>:  </a:t>
            </a:r>
            <a:endParaRPr lang="fr-FR" sz="2000" b="1" dirty="0">
              <a:solidFill>
                <a:srgbClr val="000000"/>
              </a:solidFill>
              <a:effectLst/>
              <a:latin typeface="Arial" panose="020B0604020202020204" pitchFamily="34" charset="0"/>
              <a:ea typeface="Arial" panose="020B0604020202020204" pitchFamily="34" charset="0"/>
            </a:endParaRPr>
          </a:p>
          <a:p>
            <a:pPr marL="342900" marR="52070" lvl="0" indent="-342900" algn="r" rtl="1" fontAlgn="base">
              <a:lnSpc>
                <a:spcPct val="150000"/>
              </a:lnSpc>
              <a:spcAft>
                <a:spcPts val="220"/>
              </a:spcAft>
              <a:buClr>
                <a:srgbClr val="000000"/>
              </a:buClr>
              <a:buSzPts val="1100"/>
              <a:buFont typeface="Wingdings" panose="05000000000000000000" pitchFamily="2" charset="2"/>
              <a:buChar char="ü"/>
            </a:pPr>
            <a:r>
              <a:rPr lang="ar-DZ" sz="2000" b="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ا</a:t>
            </a:r>
            <a:r>
              <a:rPr lang="ar-SA" sz="2000" b="1" u="none" strike="noStrike" dirty="0" err="1">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رتفاع</a:t>
            </a:r>
            <a:r>
              <a:rPr lang="ar-SA" sz="2000" b="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 الكلفة المادية. </a:t>
            </a:r>
            <a:endParaRPr lang="fr-FR" sz="2000" b="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L="342900" marR="52070" lvl="0" indent="-342900" algn="r" rtl="1" fontAlgn="base">
              <a:lnSpc>
                <a:spcPct val="150000"/>
              </a:lnSpc>
              <a:spcAft>
                <a:spcPts val="220"/>
              </a:spcAft>
              <a:buClr>
                <a:srgbClr val="000000"/>
              </a:buClr>
              <a:buSzPts val="1100"/>
              <a:buFont typeface="Wingdings" panose="05000000000000000000" pitchFamily="2" charset="2"/>
              <a:buChar char="ü"/>
            </a:pPr>
            <a:r>
              <a:rPr lang="ar-SA" sz="2000" b="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وجود الحاجة إلى تدريب  المدرسين وال</a:t>
            </a:r>
            <a:r>
              <a:rPr lang="ar-DZ" sz="2000" b="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طلاب</a:t>
            </a:r>
            <a:r>
              <a:rPr lang="ar-SA" sz="2000" b="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 على استخدام شبكة الإنترنت بكفاءة وفعالية. </a:t>
            </a:r>
            <a:endParaRPr lang="fr-FR" sz="2000" b="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L="342900" marR="52070" lvl="0" indent="-342900" algn="r" rtl="1" fontAlgn="base">
              <a:lnSpc>
                <a:spcPct val="150000"/>
              </a:lnSpc>
              <a:spcAft>
                <a:spcPts val="220"/>
              </a:spcAft>
              <a:buClr>
                <a:srgbClr val="000000"/>
              </a:buClr>
              <a:buSzPts val="1100"/>
              <a:buFont typeface="Wingdings" panose="05000000000000000000" pitchFamily="2" charset="2"/>
              <a:buChar char="ü"/>
            </a:pPr>
            <a:r>
              <a:rPr lang="ar-SA" sz="2000" b="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أن معظم البحوث والمقالات العلمية في شبكة الإنترنت تكون باللغة الانجليزية. </a:t>
            </a:r>
            <a:endParaRPr lang="fr-FR" sz="2000" b="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L="342900" marR="52070" lvl="0" indent="-342900" algn="r" rtl="1" fontAlgn="base">
              <a:lnSpc>
                <a:spcPct val="150000"/>
              </a:lnSpc>
              <a:spcAft>
                <a:spcPts val="220"/>
              </a:spcAft>
              <a:buClr>
                <a:srgbClr val="000000"/>
              </a:buClr>
              <a:buSzPts val="1100"/>
              <a:buFont typeface="Wingdings" panose="05000000000000000000" pitchFamily="2" charset="2"/>
              <a:buChar char="ü"/>
            </a:pPr>
            <a:r>
              <a:rPr lang="ar-SA" sz="2000" b="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وجود العديد من الفيروسات والتي تتناقل بين أجهزة الكمبيوتر من خلال شبكة الإنترنت. </a:t>
            </a:r>
            <a:endParaRPr lang="fr-FR" sz="2000" b="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L="342900" marR="52070" lvl="0" indent="-342900" algn="r" rtl="1" fontAlgn="base">
              <a:lnSpc>
                <a:spcPct val="150000"/>
              </a:lnSpc>
              <a:spcAft>
                <a:spcPts val="220"/>
              </a:spcAft>
              <a:buClr>
                <a:srgbClr val="000000"/>
              </a:buClr>
              <a:buSzPts val="1100"/>
              <a:buFont typeface="Wingdings" panose="05000000000000000000" pitchFamily="2" charset="2"/>
              <a:buChar char="ü"/>
            </a:pPr>
            <a:r>
              <a:rPr lang="ar-SA" sz="2000" b="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وجود بعض الاتجاهات السلبية من قبل بعض المتعلمين نحو استخدام التقنيات الحديثة. </a:t>
            </a:r>
            <a:endParaRPr lang="fr-FR" sz="2000" b="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L="342900" marR="52070" lvl="0" indent="-342900" algn="r" rtl="1" fontAlgn="base">
              <a:lnSpc>
                <a:spcPct val="150000"/>
              </a:lnSpc>
              <a:spcAft>
                <a:spcPts val="65"/>
              </a:spcAft>
              <a:buClr>
                <a:srgbClr val="000000"/>
              </a:buClr>
              <a:buSzPts val="1100"/>
              <a:buFont typeface="Wingdings" panose="05000000000000000000" pitchFamily="2" charset="2"/>
              <a:buChar char="ü"/>
            </a:pPr>
            <a:r>
              <a:rPr lang="ar-SA" sz="2000" b="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عدم دقة وصحة جميع المعلومات الموجودة في شبكة الإنترنت، فقد توجد مواقع غير معروفة أو مشبوهة، ولكن المتعلمين قد يسلمون بمصداقيتها ودقتها العلمية. </a:t>
            </a:r>
            <a:endParaRPr lang="fr-FR" sz="2000" b="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L="342900" marR="52070" lvl="0" indent="-342900" algn="r" rtl="1" fontAlgn="base">
              <a:lnSpc>
                <a:spcPct val="150000"/>
              </a:lnSpc>
              <a:spcAft>
                <a:spcPts val="220"/>
              </a:spcAft>
              <a:buClr>
                <a:srgbClr val="000000"/>
              </a:buClr>
              <a:buSzPts val="1100"/>
              <a:buFont typeface="Wingdings" panose="05000000000000000000" pitchFamily="2" charset="2"/>
              <a:buChar char="ü"/>
            </a:pPr>
            <a:r>
              <a:rPr lang="ar-SA" sz="2000" b="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وجود بعض المواقع الممنوعة أو اللاأخلاقية في شبكة الإنترنت. </a:t>
            </a:r>
            <a:endParaRPr lang="fr-FR" sz="2000" b="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L="342900" marR="52070" lvl="0" indent="-342900" algn="r" rtl="1" fontAlgn="base">
              <a:lnSpc>
                <a:spcPct val="150000"/>
              </a:lnSpc>
              <a:spcAft>
                <a:spcPts val="75"/>
              </a:spcAft>
              <a:buClr>
                <a:srgbClr val="000000"/>
              </a:buClr>
              <a:buSzPts val="1100"/>
              <a:buFont typeface="Wingdings" panose="05000000000000000000" pitchFamily="2" charset="2"/>
              <a:buChar char="ü"/>
            </a:pPr>
            <a:r>
              <a:rPr lang="ar-SA" sz="2000" b="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قد لا يكون هناك ترابط كبير بين المناهج الدراسية المقررة، والمعلومات الموجودة في شبكة الإنترنت لحداثتها. </a:t>
            </a:r>
            <a:endParaRPr lang="fr-FR" sz="2000" b="1"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3145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additive="base">
                                        <p:cTn id="12"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 calcmode="lin" valueType="num">
                                      <p:cBhvr additive="base">
                                        <p:cTn id="18"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additive="base">
                                        <p:cTn id="24"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 calcmode="lin" valueType="num">
                                      <p:cBhvr additive="base">
                                        <p:cTn id="30"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 calcmode="lin" valueType="num">
                                      <p:cBhvr additive="base">
                                        <p:cTn id="36"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additive="base">
                                        <p:cTn id="42"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5">
                                            <p:txEl>
                                              <p:pRg st="7" end="7"/>
                                            </p:txEl>
                                          </p:spTgt>
                                        </p:tgtEl>
                                        <p:attrNameLst>
                                          <p:attrName>style.visibility</p:attrName>
                                        </p:attrNameLst>
                                      </p:cBhvr>
                                      <p:to>
                                        <p:strVal val="visible"/>
                                      </p:to>
                                    </p:set>
                                    <p:anim calcmode="lin" valueType="num">
                                      <p:cBhvr additive="base">
                                        <p:cTn id="48"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5">
                                            <p:txEl>
                                              <p:pRg st="8" end="8"/>
                                            </p:txEl>
                                          </p:spTgt>
                                        </p:tgtEl>
                                        <p:attrNameLst>
                                          <p:attrName>style.visibility</p:attrName>
                                        </p:attrNameLst>
                                      </p:cBhvr>
                                      <p:to>
                                        <p:strVal val="visible"/>
                                      </p:to>
                                    </p:set>
                                    <p:anim calcmode="lin" valueType="num">
                                      <p:cBhvr additive="base">
                                        <p:cTn id="54"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5">
                                            <p:txEl>
                                              <p:pRg st="9" end="9"/>
                                            </p:txEl>
                                          </p:spTgt>
                                        </p:tgtEl>
                                        <p:attrNameLst>
                                          <p:attrName>style.visibility</p:attrName>
                                        </p:attrNameLst>
                                      </p:cBhvr>
                                      <p:to>
                                        <p:strVal val="visible"/>
                                      </p:to>
                                    </p:set>
                                    <p:anim calcmode="lin" valueType="num">
                                      <p:cBhvr additive="base">
                                        <p:cTn id="60"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a:ln>
                  <a:noFill/>
                </a:ln>
                <a:solidFill>
                  <a:srgbClr val="FFFFFF"/>
                </a:solidFill>
                <a:effectLst/>
                <a:uLnTx/>
                <a:uFillTx/>
                <a:latin typeface="Calibri" panose="020F0502020204030204"/>
                <a:ea typeface="+mn-ea"/>
                <a:cs typeface="+mn-cs"/>
              </a:rPr>
              <a:t>2021/2020  السنة الدراسية</a:t>
            </a:r>
            <a:endParaRPr kumimoji="0" lang="fr-BE"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pied de page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DZ" sz="900" b="0" i="0" u="none" strike="noStrike" kern="1200" cap="all" spc="0" normalizeH="0" baseline="0" noProof="0" dirty="0">
                <a:ln>
                  <a:noFill/>
                </a:ln>
                <a:solidFill>
                  <a:srgbClr val="FFFFFF"/>
                </a:solidFill>
                <a:effectLst/>
                <a:uLnTx/>
                <a:uFillTx/>
                <a:latin typeface="Calibri" panose="020F0502020204030204"/>
                <a:ea typeface="+mn-ea"/>
                <a:cs typeface="Arial" panose="020B0604020202020204" pitchFamily="34" charset="0"/>
              </a:rPr>
              <a:t>محاضرات من إعداد الدكتورة : بن يطو سامية</a:t>
            </a:r>
            <a:endParaRPr kumimoji="0" lang="fr-BE"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13" name="ZoneTexte 12">
            <a:extLst>
              <a:ext uri="{FF2B5EF4-FFF2-40B4-BE49-F238E27FC236}">
                <a16:creationId xmlns:a16="http://schemas.microsoft.com/office/drawing/2014/main" id="{705412EB-116E-497D-BB87-87DBC7650874}"/>
              </a:ext>
            </a:extLst>
          </p:cNvPr>
          <p:cNvSpPr txBox="1"/>
          <p:nvPr/>
        </p:nvSpPr>
        <p:spPr>
          <a:xfrm>
            <a:off x="16094" y="-243408"/>
            <a:ext cx="8928992" cy="8107284"/>
          </a:xfrm>
          <a:prstGeom prst="rect">
            <a:avLst/>
          </a:prstGeom>
          <a:noFill/>
        </p:spPr>
        <p:txBody>
          <a:bodyPr wrap="square" rtlCol="0">
            <a:spAutoFit/>
          </a:bodyPr>
          <a:lstStyle/>
          <a:p>
            <a:pPr marR="29845" lvl="0" algn="r" rtl="1">
              <a:lnSpc>
                <a:spcPct val="150000"/>
              </a:lnSpc>
              <a:spcAft>
                <a:spcPts val="730"/>
              </a:spcAft>
            </a:pPr>
            <a:r>
              <a:rPr lang="fr-FR" sz="3200" b="1" dirty="0">
                <a:solidFill>
                  <a:srgbClr val="00B050"/>
                </a:solidFill>
                <a:ea typeface="Simplified Arabic" panose="02020603050405020304" pitchFamily="18" charset="-78"/>
                <a:cs typeface="Simplified Arabic" panose="02020603050405020304" pitchFamily="18" charset="-78"/>
              </a:rPr>
              <a:t>.5.13</a:t>
            </a:r>
            <a:r>
              <a:rPr lang="ar-DZ" sz="3200" b="1" dirty="0">
                <a:solidFill>
                  <a:srgbClr val="00B050"/>
                </a:solidFill>
                <a:ea typeface="Simplified Arabic" panose="02020603050405020304" pitchFamily="18" charset="-78"/>
                <a:cs typeface="Simplified Arabic" panose="02020603050405020304" pitchFamily="18" charset="-78"/>
              </a:rPr>
              <a:t>خدمات الانترنت</a:t>
            </a:r>
          </a:p>
          <a:p>
            <a:pPr marR="29845" lvl="0" algn="r" rtl="1">
              <a:lnSpc>
                <a:spcPct val="150000"/>
              </a:lnSpc>
              <a:spcAft>
                <a:spcPts val="730"/>
              </a:spcAft>
            </a:pPr>
            <a:r>
              <a:rPr lang="ar-DZ" sz="2000" dirty="0">
                <a:latin typeface="SimplifiedArabic"/>
              </a:rPr>
              <a:t>تتركز خدمات الانترنت في مجال التعليم العالي أساسا في:</a:t>
            </a:r>
            <a:endParaRPr lang="ar-DZ" sz="2000" b="1" dirty="0">
              <a:solidFill>
                <a:srgbClr val="00B050"/>
              </a:solidFill>
              <a:ea typeface="Simplified Arabic" panose="02020603050405020304" pitchFamily="18" charset="-78"/>
              <a:cs typeface="Simplified Arabic" panose="02020603050405020304" pitchFamily="18" charset="-78"/>
            </a:endParaRPr>
          </a:p>
          <a:p>
            <a:pPr marL="453390" marR="29845" lvl="0" indent="-457200" algn="r" rtl="1">
              <a:lnSpc>
                <a:spcPct val="150000"/>
              </a:lnSpc>
              <a:spcAft>
                <a:spcPts val="730"/>
              </a:spcAft>
              <a:buFont typeface="Wingdings" panose="05000000000000000000" pitchFamily="2" charset="2"/>
              <a:buChar char="v"/>
            </a:pPr>
            <a:r>
              <a:rPr lang="ar-SA" dirty="0">
                <a:solidFill>
                  <a:srgbClr val="000000"/>
                </a:solidFill>
                <a:ea typeface="Simplified Arabic" panose="02020603050405020304" pitchFamily="18" charset="-78"/>
                <a:cs typeface="Simplified Arabic" panose="02020603050405020304" pitchFamily="18" charset="-78"/>
              </a:rPr>
              <a:t>التعليم الإلكتروني </a:t>
            </a:r>
            <a:endParaRPr lang="fr-FR"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endParaRPr>
          </a:p>
          <a:p>
            <a:pPr marR="104140" indent="-3810" algn="just" rtl="1">
              <a:lnSpc>
                <a:spcPct val="200000"/>
              </a:lnSpc>
              <a:spcAft>
                <a:spcPts val="730"/>
              </a:spcAft>
            </a:pPr>
            <a:r>
              <a:rPr lang="ar-SA"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التعليم الإلكتروني هو ذلك النوع من التعليم المرتكز على الطالب، ولتقنيات المعلومات والاتصالات دور كبير في عملية التعليم والتعلم ، وقد أصبح من أكثر أنماط التعليم انتشارا وتسارعًا في العصر الحاضر، يسعى لإيجاد بيئة تعليمية تدمج فيها مجموعة من الأدوات بطريقة مؤثرة وفعالة. وهناك من وسع نطاق التعليم الإلكتروني في استعماله لهذه الأدوات من راديو، تلفزيون، أشرطة، وشبكات...الخ ومنهم من حصر التعليم الإلكتروني بالشبكات فقط. </a:t>
            </a:r>
            <a:endParaRPr lang="fr-FR" dirty="0">
              <a:solidFill>
                <a:srgbClr val="000000"/>
              </a:solidFill>
              <a:effectLst/>
              <a:latin typeface="Calibri" panose="020F0502020204030204" pitchFamily="34" charset="0"/>
              <a:ea typeface="Calibri" panose="020F0502020204030204" pitchFamily="34" charset="0"/>
            </a:endParaRPr>
          </a:p>
          <a:p>
            <a:pPr marR="180340" indent="-3810" algn="just" rtl="1">
              <a:lnSpc>
                <a:spcPct val="200000"/>
              </a:lnSpc>
              <a:spcAft>
                <a:spcPts val="730"/>
              </a:spcAft>
            </a:pPr>
            <a:r>
              <a:rPr lang="ar-SA" sz="20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التعليم الإلكتروني هو شكل من أشكال التعليم عن بعد، ويمكن تعريفه بأنه طريقة للتعليم باستخدام آليات الاتصال الحديثة كالحاسب والشبكات والوسائط المتعددة وبوابات الإنترنت من أجل إيصال المعلومات للمتعلمين بأسرع وقت وأقل تكلفة وبصورة تمكن من إدارة العملية التعليمية وضبطها وقياس وتقييم أداء المتعلمين. </a:t>
            </a:r>
            <a:endParaRPr lang="ar-DZ" sz="20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endParaRPr>
          </a:p>
          <a:p>
            <a:pPr marR="180340" indent="-3810" algn="just" rtl="1">
              <a:lnSpc>
                <a:spcPct val="200000"/>
              </a:lnSpc>
              <a:spcAft>
                <a:spcPts val="730"/>
              </a:spcAft>
            </a:pPr>
            <a:endParaRPr lang="fr-FR" sz="2000" dirty="0">
              <a:solidFill>
                <a:srgbClr val="000000"/>
              </a:solidFill>
              <a:effectLst/>
              <a:latin typeface="Calibri" panose="020F0502020204030204" pitchFamily="34" charset="0"/>
              <a:ea typeface="Calibri" panose="020F0502020204030204" pitchFamily="34" charset="0"/>
            </a:endParaRPr>
          </a:p>
          <a:p>
            <a:pPr marR="2396490" indent="-5080" algn="r" rtl="1">
              <a:lnSpc>
                <a:spcPct val="150000"/>
              </a:lnSpc>
              <a:spcAft>
                <a:spcPts val="5"/>
              </a:spcAft>
            </a:pPr>
            <a:endParaRPr lang="fr-FR" sz="14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765409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arn(inVertical)">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 calcmode="lin" valueType="num">
                                      <p:cBhvr additive="base">
                                        <p:cTn id="12"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 calcmode="lin" valueType="num">
                                      <p:cBhvr additive="base">
                                        <p:cTn id="18"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3">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13">
                                            <p:txEl>
                                              <p:pRg st="3" end="3"/>
                                            </p:txEl>
                                          </p:spTgt>
                                        </p:tgtEl>
                                        <p:attrNameLst>
                                          <p:attrName>style.visibility</p:attrName>
                                        </p:attrNameLst>
                                      </p:cBhvr>
                                      <p:to>
                                        <p:strVal val="visible"/>
                                      </p:to>
                                    </p:set>
                                    <p:anim calcmode="lin" valueType="num">
                                      <p:cBhvr additive="base">
                                        <p:cTn id="22"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xEl>
                                              <p:pRg st="4" end="4"/>
                                            </p:txEl>
                                          </p:spTgt>
                                        </p:tgtEl>
                                        <p:attrNameLst>
                                          <p:attrName>style.visibility</p:attrName>
                                        </p:attrNameLst>
                                      </p:cBhvr>
                                      <p:to>
                                        <p:strVal val="visible"/>
                                      </p:to>
                                    </p:set>
                                    <p:anim calcmode="lin" valueType="num">
                                      <p:cBhvr additive="base">
                                        <p:cTn id="28"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a:ln>
                  <a:noFill/>
                </a:ln>
                <a:solidFill>
                  <a:srgbClr val="FFFFFF"/>
                </a:solidFill>
                <a:effectLst/>
                <a:uLnTx/>
                <a:uFillTx/>
                <a:latin typeface="Calibri" panose="020F0502020204030204"/>
                <a:ea typeface="+mn-ea"/>
                <a:cs typeface="+mn-cs"/>
              </a:rPr>
              <a:t>2021/2020  السنة الدراسية</a:t>
            </a:r>
            <a:endParaRPr kumimoji="0" lang="fr-BE"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pied de page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DZ" sz="900" b="0" i="0" u="none" strike="noStrike" kern="1200" cap="all" spc="0" normalizeH="0" baseline="0" noProof="0" dirty="0">
                <a:ln>
                  <a:noFill/>
                </a:ln>
                <a:solidFill>
                  <a:srgbClr val="FFFFFF"/>
                </a:solidFill>
                <a:effectLst/>
                <a:uLnTx/>
                <a:uFillTx/>
                <a:latin typeface="Calibri" panose="020F0502020204030204"/>
                <a:ea typeface="+mn-ea"/>
                <a:cs typeface="Arial" panose="020B0604020202020204" pitchFamily="34" charset="0"/>
              </a:rPr>
              <a:t>محاضرات من إعداد الدكتورة : بن يطو سامية</a:t>
            </a:r>
            <a:endParaRPr kumimoji="0" lang="fr-BE"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13" name="ZoneTexte 12">
            <a:extLst>
              <a:ext uri="{FF2B5EF4-FFF2-40B4-BE49-F238E27FC236}">
                <a16:creationId xmlns:a16="http://schemas.microsoft.com/office/drawing/2014/main" id="{705412EB-116E-497D-BB87-87DBC7650874}"/>
              </a:ext>
            </a:extLst>
          </p:cNvPr>
          <p:cNvSpPr txBox="1"/>
          <p:nvPr/>
        </p:nvSpPr>
        <p:spPr>
          <a:xfrm>
            <a:off x="16094" y="-243408"/>
            <a:ext cx="8928992" cy="7827720"/>
          </a:xfrm>
          <a:prstGeom prst="rect">
            <a:avLst/>
          </a:prstGeom>
          <a:noFill/>
        </p:spPr>
        <p:txBody>
          <a:bodyPr wrap="square" rtlCol="0">
            <a:spAutoFit/>
          </a:bodyPr>
          <a:lstStyle/>
          <a:p>
            <a:pPr marL="453390" marR="29845" indent="-457200" algn="just" rtl="1">
              <a:lnSpc>
                <a:spcPct val="150000"/>
              </a:lnSpc>
              <a:spcAft>
                <a:spcPts val="730"/>
              </a:spcAft>
              <a:buFont typeface="Wingdings" panose="05000000000000000000" pitchFamily="2" charset="2"/>
              <a:buChar char="q"/>
            </a:pPr>
            <a:r>
              <a:rPr lang="ar-DZ" sz="3200" b="1"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خصائص التعليم الالكتروني</a:t>
            </a:r>
            <a:endParaRPr lang="fr-FR" sz="3200" b="1" dirty="0">
              <a:solidFill>
                <a:srgbClr val="000000"/>
              </a:solidFill>
              <a:effectLst/>
              <a:latin typeface="Calibri" panose="020F0502020204030204" pitchFamily="34" charset="0"/>
              <a:ea typeface="Calibri" panose="020F0502020204030204" pitchFamily="34" charset="0"/>
            </a:endParaRPr>
          </a:p>
          <a:p>
            <a:pPr marR="865505" indent="-5080" algn="r" rtl="1">
              <a:lnSpc>
                <a:spcPct val="200000"/>
              </a:lnSpc>
              <a:spcAft>
                <a:spcPts val="5"/>
              </a:spcAft>
            </a:pPr>
            <a:r>
              <a:rPr lang="ar-SA" sz="20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ينفرد التعليم الإلكتروني عن غيره من أنماط التعليم التقليدي ببعض السمات الخاصة أو</a:t>
            </a:r>
            <a:r>
              <a:rPr lang="ar-DZ" sz="20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a:t>
            </a:r>
            <a:r>
              <a:rPr lang="ar-SA" sz="20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الخصائص المتعلقة بطبيعته، وفلسفته، والتي يمكن عرضها فيما يلي: </a:t>
            </a:r>
            <a:endParaRPr lang="fr-FR" sz="2000" dirty="0">
              <a:solidFill>
                <a:srgbClr val="000000"/>
              </a:solidFill>
              <a:effectLst/>
              <a:latin typeface="Calibri" panose="020F0502020204030204" pitchFamily="34" charset="0"/>
              <a:ea typeface="Calibri" panose="020F0502020204030204" pitchFamily="34" charset="0"/>
            </a:endParaRPr>
          </a:p>
          <a:p>
            <a:pPr marL="336550" indent="-342900" algn="r" rtl="1">
              <a:lnSpc>
                <a:spcPct val="200000"/>
              </a:lnSpc>
              <a:spcAft>
                <a:spcPts val="785"/>
              </a:spcAft>
              <a:buFont typeface="Wingdings" panose="05000000000000000000" pitchFamily="2" charset="2"/>
              <a:buChar char="ü"/>
            </a:pPr>
            <a:r>
              <a:rPr lang="ar-SA" sz="2400" b="1" dirty="0">
                <a:solidFill>
                  <a:srgbClr val="00B050"/>
                </a:solidFill>
                <a:effectLst/>
                <a:latin typeface="Calibri" panose="020F0502020204030204" pitchFamily="34" charset="0"/>
                <a:ea typeface="Simplified Arabic" panose="02020603050405020304" pitchFamily="18" charset="-78"/>
                <a:cs typeface="Simplified Arabic" panose="02020603050405020304" pitchFamily="18" charset="-78"/>
              </a:rPr>
              <a:t>الكونية:</a:t>
            </a:r>
            <a:r>
              <a:rPr lang="ar-SA" sz="2400" dirty="0">
                <a:solidFill>
                  <a:srgbClr val="00B050"/>
                </a:solidFill>
                <a:effectLst/>
                <a:latin typeface="Calibri" panose="020F0502020204030204" pitchFamily="34" charset="0"/>
                <a:ea typeface="Simplified Arabic" panose="02020603050405020304" pitchFamily="18" charset="-78"/>
                <a:cs typeface="Simplified Arabic" panose="02020603050405020304" pitchFamily="18" charset="-78"/>
              </a:rPr>
              <a:t> </a:t>
            </a:r>
            <a:r>
              <a:rPr lang="ar-SA" sz="20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الإنترنت .</a:t>
            </a:r>
            <a:endParaRPr lang="ar-DZ" sz="20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endParaRPr>
          </a:p>
          <a:p>
            <a:pPr marL="336550" indent="-342900" algn="r" rtl="1">
              <a:lnSpc>
                <a:spcPct val="200000"/>
              </a:lnSpc>
              <a:spcAft>
                <a:spcPts val="785"/>
              </a:spcAft>
              <a:buFont typeface="Wingdings" panose="05000000000000000000" pitchFamily="2" charset="2"/>
              <a:buChar char="ü"/>
            </a:pPr>
            <a:r>
              <a:rPr lang="ar-SA" sz="2000" dirty="0">
                <a:solidFill>
                  <a:srgbClr val="00B050"/>
                </a:solidFill>
                <a:effectLst/>
                <a:latin typeface="Calibri" panose="020F0502020204030204" pitchFamily="34" charset="0"/>
                <a:ea typeface="Simplified Arabic" panose="02020603050405020304" pitchFamily="18" charset="-78"/>
                <a:cs typeface="Simplified Arabic" panose="02020603050405020304" pitchFamily="18" charset="-78"/>
              </a:rPr>
              <a:t> </a:t>
            </a:r>
            <a:r>
              <a:rPr lang="ar-SA" sz="2400" b="1" dirty="0">
                <a:solidFill>
                  <a:srgbClr val="00B050"/>
                </a:solidFill>
                <a:ea typeface="Simplified Arabic" panose="02020603050405020304" pitchFamily="18" charset="-78"/>
                <a:cs typeface="Simplified Arabic" panose="02020603050405020304" pitchFamily="18" charset="-78"/>
              </a:rPr>
              <a:t>التفاعلية:</a:t>
            </a:r>
            <a:r>
              <a:rPr lang="ar-SA" sz="2400" dirty="0">
                <a:solidFill>
                  <a:srgbClr val="00B050"/>
                </a:solidFill>
                <a:ea typeface="Simplified Arabic" panose="02020603050405020304" pitchFamily="18" charset="-78"/>
                <a:cs typeface="Simplified Arabic" panose="02020603050405020304" pitchFamily="18" charset="-78"/>
              </a:rPr>
              <a:t> </a:t>
            </a:r>
            <a:r>
              <a:rPr lang="ar-SA" sz="2000" dirty="0">
                <a:solidFill>
                  <a:srgbClr val="000000"/>
                </a:solidFill>
                <a:ea typeface="Simplified Arabic" panose="02020603050405020304" pitchFamily="18" charset="-78"/>
                <a:cs typeface="Simplified Arabic" panose="02020603050405020304" pitchFamily="18" charset="-78"/>
              </a:rPr>
              <a:t>حيث التفاعل بين محتوى المادة العلمية والمستفيدين من طلبة ومعلمين</a:t>
            </a:r>
            <a:endParaRPr lang="fr-FR" sz="2000" dirty="0">
              <a:solidFill>
                <a:srgbClr val="000000"/>
              </a:solidFill>
              <a:effectLst/>
              <a:latin typeface="Calibri" panose="020F0502020204030204" pitchFamily="34" charset="0"/>
              <a:ea typeface="Calibri" panose="020F0502020204030204" pitchFamily="34" charset="0"/>
            </a:endParaRPr>
          </a:p>
          <a:p>
            <a:pPr marL="336550" indent="-342900" algn="r" rtl="1">
              <a:lnSpc>
                <a:spcPct val="200000"/>
              </a:lnSpc>
              <a:spcAft>
                <a:spcPts val="785"/>
              </a:spcAft>
              <a:buFont typeface="Wingdings" panose="05000000000000000000" pitchFamily="2" charset="2"/>
              <a:buChar char="ü"/>
            </a:pPr>
            <a:r>
              <a:rPr lang="ar-SA" sz="2400" b="1" dirty="0">
                <a:solidFill>
                  <a:srgbClr val="00B050"/>
                </a:solidFill>
                <a:effectLst/>
                <a:latin typeface="Calibri" panose="020F0502020204030204" pitchFamily="34" charset="0"/>
                <a:ea typeface="Simplified Arabic" panose="02020603050405020304" pitchFamily="18" charset="-78"/>
                <a:cs typeface="Simplified Arabic" panose="02020603050405020304" pitchFamily="18" charset="-78"/>
              </a:rPr>
              <a:t>الجماهيرية:</a:t>
            </a:r>
            <a:r>
              <a:rPr lang="ar-SA" sz="2400" dirty="0">
                <a:solidFill>
                  <a:srgbClr val="00B050"/>
                </a:solidFill>
                <a:effectLst/>
                <a:latin typeface="Calibri" panose="020F0502020204030204" pitchFamily="34" charset="0"/>
                <a:ea typeface="Simplified Arabic" panose="02020603050405020304" pitchFamily="18" charset="-78"/>
                <a:cs typeface="Simplified Arabic" panose="02020603050405020304" pitchFamily="18" charset="-78"/>
              </a:rPr>
              <a:t> </a:t>
            </a:r>
            <a:r>
              <a:rPr lang="ar-SA" sz="20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حيث عدم اقتصاره على فئة دون أخرى من المتعلمين. </a:t>
            </a:r>
            <a:endParaRPr lang="fr-FR" sz="2000" dirty="0">
              <a:solidFill>
                <a:srgbClr val="000000"/>
              </a:solidFill>
              <a:effectLst/>
              <a:latin typeface="Calibri" panose="020F0502020204030204" pitchFamily="34" charset="0"/>
              <a:ea typeface="Calibri" panose="020F0502020204030204" pitchFamily="34" charset="0"/>
            </a:endParaRPr>
          </a:p>
          <a:p>
            <a:pPr marL="336550" indent="-342900" algn="r" rtl="1">
              <a:lnSpc>
                <a:spcPct val="200000"/>
              </a:lnSpc>
              <a:spcAft>
                <a:spcPts val="785"/>
              </a:spcAft>
              <a:buFont typeface="Wingdings" panose="05000000000000000000" pitchFamily="2" charset="2"/>
              <a:buChar char="ü"/>
            </a:pPr>
            <a:r>
              <a:rPr lang="ar-SA" sz="2000" dirty="0">
                <a:solidFill>
                  <a:srgbClr val="00B050"/>
                </a:solidFill>
                <a:latin typeface="Calibri" panose="020F0502020204030204" pitchFamily="34" charset="0"/>
                <a:ea typeface="Simplified Arabic" panose="02020603050405020304" pitchFamily="18" charset="-78"/>
                <a:cs typeface="Simplified Arabic" panose="02020603050405020304" pitchFamily="18" charset="-78"/>
              </a:rPr>
              <a:t> </a:t>
            </a:r>
            <a:r>
              <a:rPr lang="ar-SA" sz="2400" b="1" dirty="0">
                <a:solidFill>
                  <a:srgbClr val="00B050"/>
                </a:solidFill>
                <a:ea typeface="Simplified Arabic" panose="02020603050405020304" pitchFamily="18" charset="-78"/>
                <a:cs typeface="Simplified Arabic" panose="02020603050405020304" pitchFamily="18" charset="-78"/>
              </a:rPr>
              <a:t>التكاملية:</a:t>
            </a:r>
            <a:r>
              <a:rPr lang="ar-SA" sz="2400" dirty="0">
                <a:solidFill>
                  <a:srgbClr val="00B050"/>
                </a:solidFill>
                <a:ea typeface="Simplified Arabic" panose="02020603050405020304" pitchFamily="18" charset="-78"/>
                <a:cs typeface="Simplified Arabic" panose="02020603050405020304" pitchFamily="18" charset="-78"/>
              </a:rPr>
              <a:t> </a:t>
            </a:r>
            <a:r>
              <a:rPr lang="ar-SA" sz="2000" dirty="0">
                <a:solidFill>
                  <a:srgbClr val="000000"/>
                </a:solidFill>
                <a:ea typeface="Simplified Arabic" panose="02020603050405020304" pitchFamily="18" charset="-78"/>
                <a:cs typeface="Simplified Arabic" panose="02020603050405020304" pitchFamily="18" charset="-78"/>
              </a:rPr>
              <a:t>ويقصد بها تكامل كل مكوناته من العناصر مع بعضها البعض من تحقيق أهداف تعليمية محددة.</a:t>
            </a:r>
            <a:endParaRPr lang="ar-DZ" sz="2000" dirty="0">
              <a:solidFill>
                <a:srgbClr val="000000"/>
              </a:solidFill>
              <a:ea typeface="Simplified Arabic" panose="02020603050405020304" pitchFamily="18" charset="-78"/>
              <a:cs typeface="Simplified Arabic" panose="02020603050405020304" pitchFamily="18" charset="-78"/>
            </a:endParaRPr>
          </a:p>
          <a:p>
            <a:pPr marL="336550" indent="-342900" algn="r" rtl="1">
              <a:lnSpc>
                <a:spcPct val="200000"/>
              </a:lnSpc>
              <a:spcAft>
                <a:spcPts val="785"/>
              </a:spcAft>
              <a:buFont typeface="Wingdings" panose="05000000000000000000" pitchFamily="2" charset="2"/>
              <a:buChar char="ü"/>
            </a:pPr>
            <a:r>
              <a:rPr lang="ar-SA" sz="2400" b="1" dirty="0">
                <a:solidFill>
                  <a:srgbClr val="00B050"/>
                </a:solidFill>
                <a:effectLst/>
                <a:latin typeface="Calibri" panose="020F0502020204030204" pitchFamily="34" charset="0"/>
                <a:ea typeface="Simplified Arabic" panose="02020603050405020304" pitchFamily="18" charset="-78"/>
                <a:cs typeface="Simplified Arabic" panose="02020603050405020304" pitchFamily="18" charset="-78"/>
              </a:rPr>
              <a:t>الفردية:</a:t>
            </a:r>
            <a:r>
              <a:rPr lang="ar-SA" sz="2400" dirty="0">
                <a:solidFill>
                  <a:srgbClr val="00B050"/>
                </a:solidFill>
                <a:effectLst/>
                <a:latin typeface="Calibri" panose="020F0502020204030204" pitchFamily="34" charset="0"/>
                <a:ea typeface="Simplified Arabic" panose="02020603050405020304" pitchFamily="18" charset="-78"/>
                <a:cs typeface="Simplified Arabic" panose="02020603050405020304" pitchFamily="18" charset="-78"/>
              </a:rPr>
              <a:t> </a:t>
            </a:r>
            <a:r>
              <a:rPr lang="ar-SA" sz="20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حيث يتوافق وحاجات كل متعلم، ويلبي رغباته. </a:t>
            </a:r>
            <a:endParaRPr lang="fr-FR" sz="2000" dirty="0">
              <a:solidFill>
                <a:srgbClr val="000000"/>
              </a:solidFill>
              <a:effectLst/>
              <a:latin typeface="Calibri" panose="020F0502020204030204" pitchFamily="34" charset="0"/>
              <a:ea typeface="Calibri" panose="020F0502020204030204" pitchFamily="34" charset="0"/>
            </a:endParaRPr>
          </a:p>
          <a:p>
            <a:pPr marR="1260475" indent="-3810" algn="r" rtl="1">
              <a:lnSpc>
                <a:spcPct val="150000"/>
              </a:lnSpc>
              <a:spcAft>
                <a:spcPts val="800"/>
              </a:spcAft>
            </a:pPr>
            <a:r>
              <a:rPr lang="ar-SA" sz="20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a:t>
            </a:r>
            <a:endParaRPr lang="fr-FR" sz="2000" dirty="0">
              <a:solidFill>
                <a:srgbClr val="000000"/>
              </a:solidFill>
              <a:effectLst/>
              <a:latin typeface="Calibri" panose="020F0502020204030204" pitchFamily="34" charset="0"/>
              <a:ea typeface="Calibri" panose="020F0502020204030204" pitchFamily="34" charset="0"/>
            </a:endParaRPr>
          </a:p>
          <a:p>
            <a:pPr marL="0" marR="2396490" lvl="0" indent="-5080" algn="r" defTabSz="457200" rtl="1" eaLnBrk="1" fontAlgn="auto" latinLnBrk="0" hangingPunct="1">
              <a:lnSpc>
                <a:spcPct val="150000"/>
              </a:lnSpc>
              <a:spcBef>
                <a:spcPts val="0"/>
              </a:spcBef>
              <a:spcAft>
                <a:spcPts val="5"/>
              </a:spcAft>
              <a:buClrTx/>
              <a:buSzTx/>
              <a:buFontTx/>
              <a:buNone/>
              <a:tabLst/>
              <a:defRPr/>
            </a:pPr>
            <a:endParaRPr kumimoji="0" lang="fr-FR" sz="1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7280508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arn(inVertical)">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 calcmode="lin" valueType="num">
                                      <p:cBhvr additive="base">
                                        <p:cTn id="12"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 calcmode="lin" valueType="num">
                                      <p:cBhvr additive="base">
                                        <p:cTn id="18"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3">
                                            <p:txEl>
                                              <p:pRg st="3" end="3"/>
                                            </p:txEl>
                                          </p:spTgt>
                                        </p:tgtEl>
                                        <p:attrNameLst>
                                          <p:attrName>style.visibility</p:attrName>
                                        </p:attrNameLst>
                                      </p:cBhvr>
                                      <p:to>
                                        <p:strVal val="visible"/>
                                      </p:to>
                                    </p:set>
                                    <p:anim calcmode="lin" valueType="num">
                                      <p:cBhvr additive="base">
                                        <p:cTn id="24"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3">
                                            <p:txEl>
                                              <p:pRg st="4" end="4"/>
                                            </p:txEl>
                                          </p:spTgt>
                                        </p:tgtEl>
                                        <p:attrNameLst>
                                          <p:attrName>style.visibility</p:attrName>
                                        </p:attrNameLst>
                                      </p:cBhvr>
                                      <p:to>
                                        <p:strVal val="visible"/>
                                      </p:to>
                                    </p:set>
                                    <p:anim calcmode="lin" valueType="num">
                                      <p:cBhvr additive="base">
                                        <p:cTn id="30"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3">
                                            <p:txEl>
                                              <p:pRg st="5" end="5"/>
                                            </p:txEl>
                                          </p:spTgt>
                                        </p:tgtEl>
                                        <p:attrNameLst>
                                          <p:attrName>style.visibility</p:attrName>
                                        </p:attrNameLst>
                                      </p:cBhvr>
                                      <p:to>
                                        <p:strVal val="visible"/>
                                      </p:to>
                                    </p:set>
                                    <p:anim calcmode="lin" valueType="num">
                                      <p:cBhvr additive="base">
                                        <p:cTn id="36"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3">
                                            <p:txEl>
                                              <p:pRg st="6" end="6"/>
                                            </p:txEl>
                                          </p:spTgt>
                                        </p:tgtEl>
                                        <p:attrNameLst>
                                          <p:attrName>style.visibility</p:attrName>
                                        </p:attrNameLst>
                                      </p:cBhvr>
                                      <p:to>
                                        <p:strVal val="visible"/>
                                      </p:to>
                                    </p:set>
                                    <p:anim calcmode="lin" valueType="num">
                                      <p:cBhvr additive="base">
                                        <p:cTn id="42"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17E9D5C-F612-4E83-B7AB-787FC26F9C43}"/>
              </a:ext>
            </a:extLst>
          </p:cNvPr>
          <p:cNvSpPr>
            <a:spLocks noGrp="1"/>
          </p:cNvSpPr>
          <p:nvPr>
            <p:ph type="dt" sz="half" idx="10"/>
          </p:nvPr>
        </p:nvSpPr>
        <p:spPr/>
        <p:txBody>
          <a:bodyPr/>
          <a:lstStyle/>
          <a:p>
            <a:r>
              <a:rPr lang="fr-FR"/>
              <a:t>2021/2020  السنة الدراسية</a:t>
            </a:r>
            <a:endParaRPr lang="fr-BE"/>
          </a:p>
        </p:txBody>
      </p:sp>
      <p:sp>
        <p:nvSpPr>
          <p:cNvPr id="3" name="Espace réservé du pied de page 2">
            <a:extLst>
              <a:ext uri="{FF2B5EF4-FFF2-40B4-BE49-F238E27FC236}">
                <a16:creationId xmlns:a16="http://schemas.microsoft.com/office/drawing/2014/main" id="{A1B8F943-7EDC-4103-8E48-5C7B58CF8A16}"/>
              </a:ext>
            </a:extLst>
          </p:cNvPr>
          <p:cNvSpPr>
            <a:spLocks noGrp="1"/>
          </p:cNvSpPr>
          <p:nvPr>
            <p:ph type="ftr" sz="quarter" idx="11"/>
          </p:nvPr>
        </p:nvSpPr>
        <p:spPr/>
        <p:txBody>
          <a:bodyPr/>
          <a:lstStyle/>
          <a:p>
            <a:r>
              <a:rPr lang="ar-DZ" dirty="0"/>
              <a:t>محاضرات من إعداد الدكتورة :بن يطو سامية</a:t>
            </a:r>
            <a:endParaRPr lang="fr-BE" dirty="0"/>
          </a:p>
        </p:txBody>
      </p:sp>
      <p:sp>
        <p:nvSpPr>
          <p:cNvPr id="5" name="ZoneTexte 4">
            <a:extLst>
              <a:ext uri="{FF2B5EF4-FFF2-40B4-BE49-F238E27FC236}">
                <a16:creationId xmlns:a16="http://schemas.microsoft.com/office/drawing/2014/main" id="{753E43E1-B5A7-4F1D-8C8E-1BA663A00EFD}"/>
              </a:ext>
            </a:extLst>
          </p:cNvPr>
          <p:cNvSpPr txBox="1"/>
          <p:nvPr/>
        </p:nvSpPr>
        <p:spPr>
          <a:xfrm>
            <a:off x="0" y="-171400"/>
            <a:ext cx="9036496" cy="6240170"/>
          </a:xfrm>
          <a:prstGeom prst="rect">
            <a:avLst/>
          </a:prstGeom>
          <a:noFill/>
        </p:spPr>
        <p:txBody>
          <a:bodyPr wrap="square">
            <a:spAutoFit/>
          </a:bodyPr>
          <a:lstStyle/>
          <a:p>
            <a:pPr marL="535305" marR="115570" indent="-457200" algn="r" rtl="1">
              <a:lnSpc>
                <a:spcPct val="150000"/>
              </a:lnSpc>
              <a:spcAft>
                <a:spcPts val="20"/>
              </a:spcAft>
              <a:buFont typeface="Wingdings" panose="05000000000000000000" pitchFamily="2" charset="2"/>
              <a:buChar char="q"/>
            </a:pPr>
            <a:r>
              <a:rPr lang="ar-SA" sz="32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أهـداف التعليم </a:t>
            </a:r>
            <a:r>
              <a:rPr lang="ar-SA" sz="3200" b="1" dirty="0" err="1">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الالكترونى</a:t>
            </a:r>
            <a:r>
              <a:rPr lang="ar-SA" sz="32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a:t>
            </a:r>
            <a:r>
              <a:rPr lang="fr-FR" sz="3200" b="1" baseline="30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E Learning</a:t>
            </a:r>
            <a:r>
              <a:rPr lang="ar-SA" sz="32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a:t>
            </a:r>
            <a:endParaRPr lang="fr-FR" sz="3200"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a:p>
            <a:pPr marL="78740" marR="106045" indent="-3175" algn="just" rtl="1">
              <a:lnSpc>
                <a:spcPct val="150000"/>
              </a:lnSpc>
              <a:spcAft>
                <a:spcPts val="25"/>
              </a:spcAft>
            </a:pPr>
            <a:r>
              <a:rPr lang="ar-SA" sz="2000"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وتأسيسا على ما سبق من نظريات ومبادئ علمية تتعلق بالتعليم والتعلم، وتكنولوجيا التعليم ،والمستحدثات التكنولوجية الأخرى المبنية على مبادئ تربوية حديثة  تركز على نشاط المتعلم في المقام الأول، وتعليم المتعلم كيف يتعلم</a:t>
            </a:r>
            <a:r>
              <a:rPr lang="ar-DZ"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و</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تبرز سمات التعليم الإلكتروني في خصائصها المميزة، الُتي تسعى إلى تحقيق الأهداف التالية:</a:t>
            </a:r>
            <a:r>
              <a:rPr lang="ar-SA" sz="2000" b="1" dirty="0">
                <a:solidFill>
                  <a:srgbClr val="000000"/>
                </a:solidFill>
                <a:effectLst/>
                <a:latin typeface="Traditional Arabic" panose="02020603050405020304" pitchFamily="18" charset="-78"/>
                <a:ea typeface="Tahoma" panose="020B0604030504040204" pitchFamily="34" charset="0"/>
                <a:cs typeface="Tahoma" panose="020B0604030504040204" pitchFamily="34" charset="0"/>
              </a:rPr>
              <a:t> </a:t>
            </a:r>
            <a:endParaRPr lang="fr-FR"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a:p>
            <a:pPr marL="418465" marR="106045" indent="-342900" algn="just" rtl="1">
              <a:lnSpc>
                <a:spcPct val="150000"/>
              </a:lnSpc>
              <a:spcAft>
                <a:spcPts val="25"/>
              </a:spcAft>
              <a:buFont typeface="Wingdings" panose="05000000000000000000" pitchFamily="2" charset="2"/>
              <a:buChar char="Ø"/>
            </a:pPr>
            <a:r>
              <a:rPr lang="ar-SA" sz="2800" b="1" dirty="0">
                <a:solidFill>
                  <a:srgbClr val="00B05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تحقيق تفاعل كامل</a:t>
            </a:r>
            <a:endParaRPr lang="ar-DZ" sz="2800" b="1" dirty="0">
              <a:solidFill>
                <a:srgbClr val="00B05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a:p>
            <a:pPr marL="78740" marR="106045" indent="-3175" algn="just" rtl="1">
              <a:lnSpc>
                <a:spcPct val="150000"/>
              </a:lnSpc>
              <a:spcAft>
                <a:spcPts val="25"/>
              </a:spcAft>
            </a:pP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حيث يتيح نظام</a:t>
            </a:r>
            <a:r>
              <a:rPr lang="ar-DZ"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التعليم </a:t>
            </a:r>
            <a:r>
              <a:rPr lang="ar-SA" sz="2000" b="1" dirty="0" err="1">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الإلكترونى</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التفاعل الكامل الحي والمباشر بين المعلم والمتعلم من ناحية ،والمتعلمين فيما بينهم من ناحية أخرى وذلك من خلال نظام الفصول التخيلية. </a:t>
            </a:r>
            <a:r>
              <a:rPr lang="ar-SA" sz="2000" b="1" dirty="0">
                <a:solidFill>
                  <a:srgbClr val="000000"/>
                </a:solidFill>
                <a:effectLst/>
                <a:latin typeface="Traditional Arabic" panose="02020603050405020304" pitchFamily="18" charset="-78"/>
                <a:ea typeface="Times New Roman" panose="02020603050405020304" pitchFamily="18" charset="0"/>
                <a:cs typeface="Times New Roman" panose="02020603050405020304" pitchFamily="18" charset="0"/>
              </a:rPr>
              <a:t> </a:t>
            </a:r>
            <a:endParaRPr lang="ar-DZ" sz="2000" b="1" dirty="0">
              <a:solidFill>
                <a:srgbClr val="000000"/>
              </a:solidFill>
              <a:latin typeface="Traditional Arabic" panose="02020603050405020304" pitchFamily="18" charset="-78"/>
              <a:ea typeface="Times New Roman" panose="02020603050405020304" pitchFamily="18" charset="0"/>
              <a:cs typeface="Traditional Arabic" panose="02020603050405020304" pitchFamily="18" charset="-78"/>
            </a:endParaRPr>
          </a:p>
          <a:p>
            <a:pPr marL="418465" marR="106045" indent="-342900" algn="just" rtl="1">
              <a:lnSpc>
                <a:spcPct val="150000"/>
              </a:lnSpc>
              <a:spcAft>
                <a:spcPts val="25"/>
              </a:spcAft>
              <a:buFont typeface="Wingdings" panose="05000000000000000000" pitchFamily="2" charset="2"/>
              <a:buChar char="Ø"/>
            </a:pPr>
            <a:r>
              <a:rPr lang="fr-FR" sz="2000" dirty="0">
                <a:solidFill>
                  <a:srgbClr val="00B050"/>
                </a:solidFill>
                <a:effectLst/>
                <a:latin typeface="Arial" panose="020B0604020202020204" pitchFamily="34" charset="0"/>
                <a:ea typeface="Arial" panose="020B0604020202020204" pitchFamily="34" charset="0"/>
                <a:cs typeface="Traditional Arabic" panose="02020603050405020304" pitchFamily="18" charset="-78"/>
              </a:rPr>
              <a:t> </a:t>
            </a:r>
            <a:r>
              <a:rPr lang="ar-SA" sz="2800" b="1" dirty="0">
                <a:solidFill>
                  <a:srgbClr val="00B05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توفير  التعلم </a:t>
            </a:r>
            <a:r>
              <a:rPr lang="ar-SA" sz="2800" b="1" dirty="0" err="1">
                <a:solidFill>
                  <a:srgbClr val="00B05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الذاتى</a:t>
            </a:r>
            <a:endParaRPr lang="ar-DZ" sz="2800" dirty="0">
              <a:solidFill>
                <a:srgbClr val="00B050"/>
              </a:solidFill>
              <a:latin typeface="Traditional Arabic" panose="02020603050405020304" pitchFamily="18" charset="-78"/>
              <a:ea typeface="Traditional Arabic" panose="02020603050405020304" pitchFamily="18" charset="-78"/>
              <a:cs typeface="Traditional Arabic" panose="02020603050405020304" pitchFamily="18" charset="-78"/>
            </a:endParaRPr>
          </a:p>
          <a:p>
            <a:pPr marL="78740" marR="106045" indent="-3175" algn="just" rtl="1">
              <a:lnSpc>
                <a:spcPct val="150000"/>
              </a:lnSpc>
              <a:spcAft>
                <a:spcPts val="25"/>
              </a:spcAft>
            </a:pP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حيث يتاح للطلاب في أي مكان  أن يتعلموا ذاتيا دون عوائق زمنيه أو مكانية وبلا أية قيود على استخدام النظام وبلا أية أعباء مالية. حيث يوفر التعلم الذاتي ال</a:t>
            </a:r>
            <a:r>
              <a:rPr lang="ar-DZ"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ذي</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يتيح للطالب فرصة </a:t>
            </a:r>
            <a:r>
              <a:rPr lang="ar-SA" sz="2000" b="1" dirty="0" err="1">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إختيار</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المادة العلمية وطريقة التعلم، كما يتيح للمتعلم إمكانية تقويم نفسه ذاتياً وفق مستويات </a:t>
            </a:r>
            <a:r>
              <a:rPr lang="ar-SA" sz="2000" b="1" dirty="0" err="1">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متتدرجة</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من التقويم تناسب مستوى المتعلم، بصرف النظر عن كون التعلم </a:t>
            </a:r>
            <a:r>
              <a:rPr lang="ar-SA" sz="2000" b="1" dirty="0" err="1">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فى</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المنزل أو </a:t>
            </a:r>
            <a:r>
              <a:rPr lang="ar-DZ" sz="2000" b="1" dirty="0">
                <a:solidFill>
                  <a:srgbClr val="000000"/>
                </a:solidFill>
                <a:latin typeface="Traditional Arabic" panose="02020603050405020304" pitchFamily="18" charset="-78"/>
                <a:ea typeface="Traditional Arabic" panose="02020603050405020304" pitchFamily="18" charset="-78"/>
                <a:cs typeface="Traditional Arabic" panose="02020603050405020304" pitchFamily="18" charset="-78"/>
              </a:rPr>
              <a:t>مكان الدراسة </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ومن أي مكان بالعالم.</a:t>
            </a:r>
            <a:r>
              <a:rPr lang="ar-SA" sz="2000" b="1" dirty="0">
                <a:solidFill>
                  <a:srgbClr val="000000"/>
                </a:solidFill>
                <a:effectLst/>
                <a:latin typeface="Traditional Arabic" panose="02020603050405020304" pitchFamily="18" charset="-78"/>
                <a:ea typeface="Times New Roman" panose="02020603050405020304" pitchFamily="18" charset="0"/>
                <a:cs typeface="Times New Roman" panose="02020603050405020304" pitchFamily="18" charset="0"/>
              </a:rPr>
              <a:t> </a:t>
            </a:r>
            <a:endParaRPr lang="fr-FR"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733435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additive="base">
                                        <p:cTn id="12"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 calcmode="lin" valueType="num">
                                      <p:cBhvr additive="base">
                                        <p:cTn id="18"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additive="base">
                                        <p:cTn id="22"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additive="base">
                                        <p:cTn id="28"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 calcmode="lin" valueType="num">
                                      <p:cBhvr additive="base">
                                        <p:cTn id="32"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6C5A850-4B9E-45F9-94C7-65B938369644}"/>
              </a:ext>
            </a:extLst>
          </p:cNvPr>
          <p:cNvSpPr>
            <a:spLocks noGrp="1"/>
          </p:cNvSpPr>
          <p:nvPr>
            <p:ph type="dt" sz="half" idx="10"/>
          </p:nvPr>
        </p:nvSpPr>
        <p:spPr/>
        <p:txBody>
          <a:bodyPr/>
          <a:lstStyle/>
          <a:p>
            <a:r>
              <a:rPr lang="fr-FR"/>
              <a:t>2021/2020  السنة الدراسية</a:t>
            </a:r>
            <a:endParaRPr lang="fr-BE"/>
          </a:p>
        </p:txBody>
      </p:sp>
      <p:sp>
        <p:nvSpPr>
          <p:cNvPr id="3" name="Espace réservé du pied de page 2">
            <a:extLst>
              <a:ext uri="{FF2B5EF4-FFF2-40B4-BE49-F238E27FC236}">
                <a16:creationId xmlns:a16="http://schemas.microsoft.com/office/drawing/2014/main" id="{184E7481-13B8-4301-A12D-6386D3F55CDD}"/>
              </a:ext>
            </a:extLst>
          </p:cNvPr>
          <p:cNvSpPr>
            <a:spLocks noGrp="1"/>
          </p:cNvSpPr>
          <p:nvPr>
            <p:ph type="ftr" sz="quarter" idx="11"/>
          </p:nvPr>
        </p:nvSpPr>
        <p:spPr>
          <a:xfrm>
            <a:off x="2763448" y="6485847"/>
            <a:ext cx="3617103" cy="365125"/>
          </a:xfrm>
        </p:spPr>
        <p:txBody>
          <a:bodyPr/>
          <a:lstStyle/>
          <a:p>
            <a:r>
              <a:rPr lang="ar-DZ" dirty="0"/>
              <a:t>محاضرات من إعداد الدكتورة : بن يطو سامية</a:t>
            </a:r>
            <a:endParaRPr lang="fr-BE" dirty="0"/>
          </a:p>
        </p:txBody>
      </p:sp>
      <p:sp>
        <p:nvSpPr>
          <p:cNvPr id="5" name="ZoneTexte 4">
            <a:extLst>
              <a:ext uri="{FF2B5EF4-FFF2-40B4-BE49-F238E27FC236}">
                <a16:creationId xmlns:a16="http://schemas.microsoft.com/office/drawing/2014/main" id="{4A32192E-23AE-4131-9C8E-3DE90ED34C76}"/>
              </a:ext>
            </a:extLst>
          </p:cNvPr>
          <p:cNvSpPr txBox="1"/>
          <p:nvPr/>
        </p:nvSpPr>
        <p:spPr>
          <a:xfrm>
            <a:off x="0" y="44624"/>
            <a:ext cx="8964488" cy="6467283"/>
          </a:xfrm>
          <a:prstGeom prst="rect">
            <a:avLst/>
          </a:prstGeom>
          <a:noFill/>
        </p:spPr>
        <p:txBody>
          <a:bodyPr wrap="square">
            <a:spAutoFit/>
          </a:bodyPr>
          <a:lstStyle/>
          <a:p>
            <a:pPr marL="815975" marR="115570" indent="-342900" algn="r" rtl="1">
              <a:lnSpc>
                <a:spcPct val="150000"/>
              </a:lnSpc>
              <a:spcAft>
                <a:spcPts val="20"/>
              </a:spcAft>
              <a:buFont typeface="Wingdings" panose="05000000000000000000" pitchFamily="2" charset="2"/>
              <a:buChar char="Ø"/>
            </a:pPr>
            <a:r>
              <a:rPr lang="ar-SA" sz="2000" b="1" dirty="0">
                <a:solidFill>
                  <a:srgbClr val="00B05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a:t>
            </a:r>
            <a:r>
              <a:rPr lang="ar-SA" sz="2800" b="1" dirty="0">
                <a:solidFill>
                  <a:srgbClr val="00B05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إتاحة التعلم </a:t>
            </a:r>
            <a:r>
              <a:rPr lang="ar-SA" sz="2800" b="1" dirty="0" err="1">
                <a:solidFill>
                  <a:srgbClr val="00B05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التعاونى</a:t>
            </a:r>
            <a:endParaRPr lang="fr-FR" sz="2800" dirty="0">
              <a:solidFill>
                <a:srgbClr val="00B05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a:p>
            <a:pPr marL="78740" marR="1482725" indent="-3175" algn="just" rtl="1">
              <a:lnSpc>
                <a:spcPct val="150000"/>
              </a:lnSpc>
              <a:spcAft>
                <a:spcPts val="25"/>
              </a:spcAft>
            </a:pP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حيث يتاح للطلاب إمكانية </a:t>
            </a:r>
            <a:r>
              <a:rPr lang="ar-SA" sz="2000" b="1" dirty="0" err="1">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التلاقى</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وتكوين مجموعات تعلم فيما بينهم. </a:t>
            </a:r>
            <a:r>
              <a:rPr lang="ar-SA" sz="2000" b="1" dirty="0">
                <a:solidFill>
                  <a:srgbClr val="000000"/>
                </a:solidFill>
                <a:effectLst/>
                <a:latin typeface="Traditional Arabic" panose="02020603050405020304" pitchFamily="18" charset="-78"/>
                <a:ea typeface="Segoe UI Symbol" panose="020B0502040204020203" pitchFamily="34" charset="0"/>
                <a:cs typeface="Segoe UI Symbol" panose="020B0502040204020203" pitchFamily="34" charset="0"/>
              </a:rPr>
              <a:t> </a:t>
            </a:r>
            <a:endParaRPr lang="fr-FR"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a:p>
            <a:pPr marL="342900" marR="572770" lvl="0" indent="-342900" algn="just" rtl="1" fontAlgn="base">
              <a:lnSpc>
                <a:spcPct val="150000"/>
              </a:lnSpc>
              <a:spcAft>
                <a:spcPts val="25"/>
              </a:spcAft>
              <a:buClr>
                <a:srgbClr val="000000"/>
              </a:buClr>
              <a:buSzPts val="1800"/>
              <a:buFont typeface="Symbol" panose="05050102010706020507" pitchFamily="18" charset="2"/>
              <a:buChar char="-"/>
            </a:pPr>
            <a:r>
              <a:rPr lang="ar-SA"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تزامنياً عن طريق الفصول التخيلية تحت إشراف المعلم </a:t>
            </a:r>
            <a:r>
              <a:rPr lang="ar-SA" sz="2000" b="1" u="none" strike="noStrike" dirty="0" err="1">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فى</a:t>
            </a:r>
            <a:r>
              <a:rPr lang="ar-SA"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 الفصل التخيلية ووفق جدول معلن على الموقع.</a:t>
            </a:r>
            <a:r>
              <a:rPr lang="ar-SA" sz="2000" b="1" u="none" strike="noStrike" dirty="0">
                <a:solidFill>
                  <a:srgbClr val="000000"/>
                </a:solidFill>
                <a:effectLst/>
                <a:uFill>
                  <a:solidFill>
                    <a:srgbClr val="000000"/>
                  </a:solidFill>
                </a:uFill>
                <a:latin typeface="Traditional Arabic" panose="02020603050405020304" pitchFamily="18" charset="-78"/>
                <a:ea typeface="Segoe UI Symbol" panose="020B0502040204020203" pitchFamily="34" charset="0"/>
                <a:cs typeface="Segoe UI Symbol" panose="020B0502040204020203" pitchFamily="34" charset="0"/>
              </a:rPr>
              <a:t> </a:t>
            </a:r>
            <a:endParaRPr lang="fr-FR"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endParaRPr>
          </a:p>
          <a:p>
            <a:pPr marL="342900" marR="572770" lvl="0" indent="-342900" algn="just" rtl="1" fontAlgn="base">
              <a:lnSpc>
                <a:spcPct val="150000"/>
              </a:lnSpc>
              <a:spcAft>
                <a:spcPts val="25"/>
              </a:spcAft>
              <a:buClr>
                <a:srgbClr val="000000"/>
              </a:buClr>
              <a:buSzPts val="1800"/>
              <a:buFont typeface="Symbol" panose="05050102010706020507" pitchFamily="18" charset="2"/>
              <a:buChar char="-"/>
            </a:pPr>
            <a:r>
              <a:rPr lang="ar-SA"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لا تزامنياً  عن طريق التعلم </a:t>
            </a:r>
            <a:r>
              <a:rPr lang="ar-SA" sz="2000" b="1" u="none" strike="noStrike" dirty="0" err="1">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الذاتى</a:t>
            </a:r>
            <a:r>
              <a:rPr lang="ar-SA"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 من المنزل أو من </a:t>
            </a:r>
            <a:r>
              <a:rPr lang="ar-DZ" sz="2000" b="1" dirty="0">
                <a:solidFill>
                  <a:srgbClr val="000000"/>
                </a:solidFill>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مكان الدراسة </a:t>
            </a:r>
            <a:r>
              <a:rPr lang="ar-SA"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دون التقيد بالوقت أو المكان .  </a:t>
            </a:r>
            <a:r>
              <a:rPr lang="fr-FR"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a:t>
            </a:r>
          </a:p>
          <a:p>
            <a:pPr marL="815975" marR="115570" indent="-342900" algn="r" rtl="1">
              <a:lnSpc>
                <a:spcPct val="150000"/>
              </a:lnSpc>
              <a:spcAft>
                <a:spcPts val="20"/>
              </a:spcAft>
              <a:buFont typeface="Wingdings" panose="05000000000000000000" pitchFamily="2" charset="2"/>
              <a:buChar char="Ø"/>
            </a:pPr>
            <a:r>
              <a:rPr lang="fr-FR" sz="2000" dirty="0">
                <a:solidFill>
                  <a:srgbClr val="00B050"/>
                </a:solidFill>
                <a:effectLst/>
                <a:latin typeface="Arial" panose="020B0604020202020204" pitchFamily="34" charset="0"/>
                <a:ea typeface="Arial" panose="020B0604020202020204" pitchFamily="34" charset="0"/>
                <a:cs typeface="Traditional Arabic" panose="02020603050405020304" pitchFamily="18" charset="-78"/>
              </a:rPr>
              <a:t> </a:t>
            </a:r>
            <a:r>
              <a:rPr lang="ar-SA" sz="2000" b="1" dirty="0">
                <a:solidFill>
                  <a:srgbClr val="00B05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a:t>
            </a:r>
            <a:r>
              <a:rPr lang="ar-SA" sz="2800" b="1" dirty="0">
                <a:solidFill>
                  <a:srgbClr val="00B05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القدرة على البحث</a:t>
            </a:r>
            <a:r>
              <a:rPr lang="ar-SA" sz="2000" dirty="0">
                <a:solidFill>
                  <a:srgbClr val="00B05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a:t>
            </a:r>
            <a:endParaRPr lang="fr-FR" sz="2000" dirty="0">
              <a:solidFill>
                <a:srgbClr val="00B05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a:p>
            <a:pPr marL="78740" marR="106045" indent="-3175" algn="just" rtl="1">
              <a:lnSpc>
                <a:spcPct val="150000"/>
              </a:lnSpc>
              <a:spcAft>
                <a:spcPts val="25"/>
              </a:spcAft>
            </a:pP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حيث يتيح النظام التعليمي الجديد للطالب القدرة على البحث عن المعلومات عن طريق التواصل</a:t>
            </a:r>
            <a:r>
              <a:rPr lang="ar-DZ"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مع الأقران ،أو الإبحار في قواعد البيانات المعلوماتية عبر شبكة الإنترنت.</a:t>
            </a:r>
            <a:r>
              <a:rPr lang="ar-SA" sz="2000" b="1" dirty="0">
                <a:solidFill>
                  <a:srgbClr val="000000"/>
                </a:solidFill>
                <a:effectLst/>
                <a:latin typeface="Traditional Arabic" panose="02020603050405020304" pitchFamily="18" charset="-78"/>
                <a:ea typeface="Segoe UI Symbol" panose="020B0502040204020203" pitchFamily="34" charset="0"/>
                <a:cs typeface="Segoe UI Symbol" panose="020B0502040204020203" pitchFamily="34" charset="0"/>
              </a:rPr>
              <a:t> </a:t>
            </a:r>
            <a:endParaRPr lang="fr-FR"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a:p>
            <a:pPr marL="930275" marR="115570" indent="-457200" algn="r" rtl="1">
              <a:lnSpc>
                <a:spcPct val="150000"/>
              </a:lnSpc>
              <a:spcAft>
                <a:spcPts val="20"/>
              </a:spcAft>
              <a:buFont typeface="Wingdings" panose="05000000000000000000" pitchFamily="2" charset="2"/>
              <a:buChar char="Ø"/>
            </a:pPr>
            <a:r>
              <a:rPr lang="fr-FR" sz="2800" dirty="0">
                <a:solidFill>
                  <a:srgbClr val="00B050"/>
                </a:solidFill>
                <a:effectLst/>
                <a:latin typeface="Arial" panose="020B0604020202020204" pitchFamily="34" charset="0"/>
                <a:ea typeface="Arial" panose="020B0604020202020204" pitchFamily="34" charset="0"/>
                <a:cs typeface="Traditional Arabic" panose="02020603050405020304" pitchFamily="18" charset="-78"/>
              </a:rPr>
              <a:t> </a:t>
            </a:r>
            <a:r>
              <a:rPr lang="ar-SA" sz="2800" b="1" dirty="0">
                <a:solidFill>
                  <a:srgbClr val="00B05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تنوع الأدوات</a:t>
            </a:r>
            <a:r>
              <a:rPr lang="ar-SA" sz="2800" dirty="0">
                <a:solidFill>
                  <a:srgbClr val="00B05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a:t>
            </a:r>
            <a:endParaRPr lang="fr-FR" sz="2800" dirty="0">
              <a:solidFill>
                <a:srgbClr val="00B05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a:p>
            <a:pPr marL="310515" marR="106045" indent="-3175" algn="just" rtl="1">
              <a:lnSpc>
                <a:spcPct val="150000"/>
              </a:lnSpc>
              <a:spcAft>
                <a:spcPts val="25"/>
              </a:spcAft>
            </a:pP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حيث يفترض النظام التعليمي الجديد </a:t>
            </a:r>
            <a:r>
              <a:rPr lang="ar-SA" sz="2000" b="1" dirty="0" err="1">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إختلاف</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المتعلمين </a:t>
            </a:r>
            <a:r>
              <a:rPr lang="ar-SA" sz="2000" b="1" dirty="0" err="1">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فى</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الميول </a:t>
            </a:r>
            <a:r>
              <a:rPr lang="ar-SA" sz="2000" b="1" dirty="0" err="1">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والإتجاهات</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a:t>
            </a:r>
            <a:r>
              <a:rPr lang="ar-SA" sz="2000" b="1" dirty="0" err="1">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والإستعدادات</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والرغبات، وبالتالي فهو يوفر طرقا مختلفة للوصول للمعلومة، وأدوات متنوعة للمساعدة في ذلك تناسب ذلك الاختلاف في نوعيات المتعلمين.</a:t>
            </a:r>
            <a:r>
              <a:rPr lang="ar-SA" sz="2000" b="1" dirty="0">
                <a:solidFill>
                  <a:srgbClr val="000000"/>
                </a:solidFill>
                <a:effectLst/>
                <a:latin typeface="Traditional Arabic" panose="02020603050405020304" pitchFamily="18" charset="-78"/>
                <a:ea typeface="Segoe UI Symbol" panose="020B0502040204020203" pitchFamily="34" charset="0"/>
                <a:cs typeface="Segoe UI Symbol" panose="020B0502040204020203" pitchFamily="34" charset="0"/>
              </a:rPr>
              <a:t> </a:t>
            </a:r>
            <a:endParaRPr lang="ar-DZ" sz="2000" b="1" dirty="0">
              <a:solidFill>
                <a:srgbClr val="000000"/>
              </a:solidFill>
              <a:effectLst/>
              <a:latin typeface="Traditional Arabic" panose="02020603050405020304" pitchFamily="18" charset="-78"/>
              <a:ea typeface="Segoe UI Symbol" panose="020B0502040204020203" pitchFamily="34" charset="0"/>
              <a:cs typeface="Segoe UI Symbol" panose="020B0502040204020203" pitchFamily="34" charset="0"/>
            </a:endParaRPr>
          </a:p>
          <a:p>
            <a:pPr marL="930275" marR="115570" indent="-457200" algn="r" rtl="1">
              <a:lnSpc>
                <a:spcPct val="107000"/>
              </a:lnSpc>
              <a:spcAft>
                <a:spcPts val="20"/>
              </a:spcAft>
              <a:buFont typeface="Wingdings" panose="05000000000000000000" pitchFamily="2" charset="2"/>
              <a:buChar char="Ø"/>
            </a:pPr>
            <a:r>
              <a:rPr lang="ar-SA" sz="2800" b="1" dirty="0">
                <a:solidFill>
                  <a:srgbClr val="00B05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تحقيق تكافؤ الفرص التعليمية</a:t>
            </a:r>
            <a:r>
              <a:rPr lang="ar-SA" sz="28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a:t>
            </a:r>
            <a:endParaRPr lang="fr-FR" sz="2800"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a:p>
            <a:pPr marL="313690" marR="115570" indent="-6350" algn="r" rtl="1">
              <a:lnSpc>
                <a:spcPct val="107000"/>
              </a:lnSpc>
              <a:spcAft>
                <a:spcPts val="25"/>
              </a:spcAft>
            </a:pP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حيث يستطيع المتعلم أن يتغلب على عوائق الوقت والمسافة.</a:t>
            </a:r>
            <a:r>
              <a:rPr lang="ar-SA" sz="2000" b="1" dirty="0">
                <a:solidFill>
                  <a:srgbClr val="000000"/>
                </a:solidFill>
                <a:effectLst/>
                <a:latin typeface="Traditional Arabic" panose="02020603050405020304" pitchFamily="18" charset="-78"/>
                <a:ea typeface="Times New Roman" panose="02020603050405020304" pitchFamily="18" charset="0"/>
                <a:cs typeface="Times New Roman" panose="02020603050405020304" pitchFamily="18" charset="0"/>
              </a:rPr>
              <a:t> </a:t>
            </a:r>
            <a:endParaRPr lang="fr-FR"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a:p>
            <a:pPr marL="310515" marR="106045" indent="-3175" algn="just" rtl="1">
              <a:lnSpc>
                <a:spcPct val="150000"/>
              </a:lnSpc>
              <a:spcAft>
                <a:spcPts val="25"/>
              </a:spcAft>
            </a:pPr>
            <a:endParaRPr lang="fr-FR" sz="2000" b="1" dirty="0"/>
          </a:p>
        </p:txBody>
      </p:sp>
    </p:spTree>
    <p:extLst>
      <p:ext uri="{BB962C8B-B14F-4D97-AF65-F5344CB8AC3E}">
        <p14:creationId xmlns:p14="http://schemas.microsoft.com/office/powerpoint/2010/main" val="263724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additive="base">
                                        <p:cTn id="2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additive="base">
                                        <p:cTn id="2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 calcmode="lin" valueType="num">
                                      <p:cBhvr additive="base">
                                        <p:cTn id="3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anim calcmode="lin" valueType="num">
                                      <p:cBhvr additive="base">
                                        <p:cTn id="3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 calcmode="lin" valueType="num">
                                      <p:cBhvr additive="base">
                                        <p:cTn id="4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8" end="8"/>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5">
                                            <p:txEl>
                                              <p:pRg st="9" end="9"/>
                                            </p:txEl>
                                          </p:spTgt>
                                        </p:tgtEl>
                                        <p:attrNameLst>
                                          <p:attrName>style.visibility</p:attrName>
                                        </p:attrNameLst>
                                      </p:cBhvr>
                                      <p:to>
                                        <p:strVal val="visible"/>
                                      </p:to>
                                    </p:set>
                                    <p:anim calcmode="lin" valueType="num">
                                      <p:cBhvr additive="base">
                                        <p:cTn id="53"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a:ln>
                  <a:noFill/>
                </a:ln>
                <a:solidFill>
                  <a:srgbClr val="FFFFFF"/>
                </a:solidFill>
                <a:effectLst/>
                <a:uLnTx/>
                <a:uFillTx/>
                <a:latin typeface="Calibri" panose="020F0502020204030204"/>
                <a:ea typeface="+mn-ea"/>
                <a:cs typeface="+mn-cs"/>
              </a:rPr>
              <a:t>2021/2020  السنة الدراسية</a:t>
            </a:r>
            <a:endParaRPr kumimoji="0" lang="fr-BE"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pied de page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DZ" sz="900" b="0" i="0" u="none" strike="noStrike" kern="1200" cap="all" spc="0" normalizeH="0" baseline="0" noProof="0" dirty="0">
                <a:ln>
                  <a:noFill/>
                </a:ln>
                <a:solidFill>
                  <a:srgbClr val="FFFFFF"/>
                </a:solidFill>
                <a:effectLst/>
                <a:uLnTx/>
                <a:uFillTx/>
                <a:latin typeface="Calibri" panose="020F0502020204030204"/>
                <a:ea typeface="+mn-ea"/>
                <a:cs typeface="Arial" panose="020B0604020202020204" pitchFamily="34" charset="0"/>
              </a:rPr>
              <a:t>محاضرات من إعداد الدكتورة :ببن يطو سامية</a:t>
            </a:r>
            <a:endParaRPr kumimoji="0" lang="fr-BE"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13" name="ZoneTexte 12">
            <a:extLst>
              <a:ext uri="{FF2B5EF4-FFF2-40B4-BE49-F238E27FC236}">
                <a16:creationId xmlns:a16="http://schemas.microsoft.com/office/drawing/2014/main" id="{705412EB-116E-497D-BB87-87DBC7650874}"/>
              </a:ext>
            </a:extLst>
          </p:cNvPr>
          <p:cNvSpPr txBox="1"/>
          <p:nvPr/>
        </p:nvSpPr>
        <p:spPr>
          <a:xfrm>
            <a:off x="16094" y="-675456"/>
            <a:ext cx="8928992" cy="6411948"/>
          </a:xfrm>
          <a:prstGeom prst="rect">
            <a:avLst/>
          </a:prstGeom>
          <a:noFill/>
        </p:spPr>
        <p:txBody>
          <a:bodyPr wrap="square" rtlCol="0">
            <a:spAutoFit/>
          </a:bodyPr>
          <a:lstStyle/>
          <a:p>
            <a:pPr marL="0" marR="29845" lvl="0" indent="-3810" algn="just" defTabSz="457200" rtl="1" eaLnBrk="1" fontAlgn="auto" latinLnBrk="0" hangingPunct="1">
              <a:lnSpc>
                <a:spcPct val="150000"/>
              </a:lnSpc>
              <a:spcBef>
                <a:spcPts val="0"/>
              </a:spcBef>
              <a:spcAft>
                <a:spcPts val="730"/>
              </a:spcAft>
              <a:buClrTx/>
              <a:buSzTx/>
              <a:buFontTx/>
              <a:buNone/>
              <a:tabLst/>
              <a:defRPr/>
            </a:pPr>
            <a:endParaRPr kumimoji="0" lang="fr-FR"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a:p>
            <a:pPr marL="450850" indent="-457200" algn="r" rtl="1">
              <a:lnSpc>
                <a:spcPct val="200000"/>
              </a:lnSpc>
              <a:spcAft>
                <a:spcPts val="805"/>
              </a:spcAft>
              <a:buFont typeface="Wingdings" panose="05000000000000000000" pitchFamily="2" charset="2"/>
              <a:buChar char="q"/>
            </a:pPr>
            <a:r>
              <a:rPr lang="ar-SA" sz="3200" b="1"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أدوات التعليم الالكتروني </a:t>
            </a:r>
            <a:endParaRPr lang="ar-DZ" sz="3200" b="1"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endParaRPr>
          </a:p>
          <a:p>
            <a:pPr indent="-6350" algn="r" rtl="1">
              <a:lnSpc>
                <a:spcPct val="200000"/>
              </a:lnSpc>
              <a:spcAft>
                <a:spcPts val="785"/>
              </a:spcAft>
            </a:pPr>
            <a:r>
              <a:rPr lang="ar-SA" sz="20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وهناك نوعان من هذه الأدوات: </a:t>
            </a:r>
            <a:endParaRPr lang="fr-FR" sz="2000" dirty="0">
              <a:solidFill>
                <a:srgbClr val="000000"/>
              </a:solidFill>
              <a:effectLst/>
              <a:latin typeface="Calibri" panose="020F0502020204030204" pitchFamily="34" charset="0"/>
              <a:ea typeface="Calibri" panose="020F0502020204030204" pitchFamily="34" charset="0"/>
            </a:endParaRPr>
          </a:p>
          <a:p>
            <a:pPr marL="450850" indent="-457200" algn="r" rtl="1">
              <a:lnSpc>
                <a:spcPct val="200000"/>
              </a:lnSpc>
              <a:spcAft>
                <a:spcPts val="805"/>
              </a:spcAft>
              <a:buFont typeface="Wingdings" panose="05000000000000000000" pitchFamily="2" charset="2"/>
              <a:buChar char="ü"/>
            </a:pPr>
            <a:r>
              <a:rPr lang="ar-SA" sz="2800" b="1" dirty="0">
                <a:solidFill>
                  <a:srgbClr val="00B050"/>
                </a:solidFill>
                <a:effectLst/>
                <a:latin typeface="Calibri" panose="020F0502020204030204" pitchFamily="34" charset="0"/>
                <a:ea typeface="Simplified Arabic" panose="02020603050405020304" pitchFamily="18" charset="-78"/>
                <a:cs typeface="Simplified Arabic" panose="02020603050405020304" pitchFamily="18" charset="-78"/>
              </a:rPr>
              <a:t>أدوات التعليم المباشر او المتزامن  </a:t>
            </a:r>
            <a:endParaRPr lang="fr-FR" sz="2800" dirty="0">
              <a:solidFill>
                <a:srgbClr val="00B050"/>
              </a:solidFill>
              <a:effectLst/>
              <a:latin typeface="Calibri" panose="020F0502020204030204" pitchFamily="34" charset="0"/>
              <a:ea typeface="Calibri" panose="020F0502020204030204" pitchFamily="34" charset="0"/>
            </a:endParaRPr>
          </a:p>
          <a:p>
            <a:pPr marR="1195070" indent="-3810" algn="r" rtl="1">
              <a:lnSpc>
                <a:spcPct val="200000"/>
              </a:lnSpc>
              <a:spcAft>
                <a:spcPts val="30"/>
              </a:spcAft>
            </a:pPr>
            <a:r>
              <a:rPr lang="ar-SA" sz="20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وهي تعني توظيف تقنيه الاتصال بالإنترنت لإيصال المعلومات وتبادل الدروس والمحاضرات  </a:t>
            </a:r>
            <a:r>
              <a:rPr lang="fr-FR" sz="2000" dirty="0">
                <a:solidFill>
                  <a:srgbClr val="000000"/>
                </a:solidFill>
                <a:effectLst/>
                <a:latin typeface="Simplified Arabic" panose="02020603050405020304" pitchFamily="18" charset="-78"/>
                <a:ea typeface="Simplified Arabic" panose="02020603050405020304" pitchFamily="18" charset="-78"/>
              </a:rPr>
              <a:t>.chat  </a:t>
            </a:r>
            <a:r>
              <a:rPr lang="ar-SA" sz="2000" dirty="0">
                <a:solidFill>
                  <a:srgbClr val="000000"/>
                </a:solidFill>
                <a:effectLst/>
                <a:latin typeface="Simplified Arabic" panose="02020603050405020304" pitchFamily="18" charset="-78"/>
                <a:ea typeface="Simplified Arabic" panose="02020603050405020304" pitchFamily="18" charset="-78"/>
              </a:rPr>
              <a:t>بين الطالب والأستاذ في الوقت نفسه أو الوقت الفعلي لتدريس المادة مثل غرفه</a:t>
            </a:r>
            <a:r>
              <a:rPr lang="ar-DZ" sz="2000" dirty="0">
                <a:solidFill>
                  <a:srgbClr val="000000"/>
                </a:solidFill>
                <a:effectLst/>
                <a:latin typeface="Simplified Arabic" panose="02020603050405020304" pitchFamily="18" charset="-78"/>
                <a:ea typeface="Simplified Arabic" panose="02020603050405020304" pitchFamily="18" charset="-78"/>
              </a:rPr>
              <a:t> </a:t>
            </a:r>
            <a:r>
              <a:rPr lang="ar-SA" sz="2000" dirty="0">
                <a:solidFill>
                  <a:srgbClr val="000000"/>
                </a:solidFill>
                <a:effectLst/>
                <a:latin typeface="Simplified Arabic" panose="02020603050405020304" pitchFamily="18" charset="-78"/>
                <a:ea typeface="Simplified Arabic" panose="02020603050405020304" pitchFamily="18" charset="-78"/>
              </a:rPr>
              <a:t>المحادثة.</a:t>
            </a:r>
            <a:endParaRPr lang="fr-FR" sz="2000" dirty="0">
              <a:solidFill>
                <a:srgbClr val="000000"/>
              </a:solidFill>
              <a:effectLst/>
              <a:latin typeface="Calibri" panose="020F0502020204030204" pitchFamily="34" charset="0"/>
              <a:ea typeface="Calibri" panose="020F0502020204030204" pitchFamily="34" charset="0"/>
            </a:endParaRPr>
          </a:p>
          <a:p>
            <a:pPr marL="453390" marR="1195070" indent="-457200" algn="r" rtl="1">
              <a:lnSpc>
                <a:spcPct val="200000"/>
              </a:lnSpc>
              <a:spcAft>
                <a:spcPts val="30"/>
              </a:spcAft>
              <a:buFont typeface="Wingdings" panose="05000000000000000000" pitchFamily="2" charset="2"/>
              <a:buChar char="ü"/>
            </a:pPr>
            <a:r>
              <a:rPr lang="ar-SA" sz="2800" b="1" dirty="0">
                <a:solidFill>
                  <a:srgbClr val="00B050"/>
                </a:solidFill>
                <a:effectLst/>
                <a:latin typeface="Calibri" panose="020F0502020204030204" pitchFamily="34" charset="0"/>
                <a:ea typeface="Simplified Arabic" panose="02020603050405020304" pitchFamily="18" charset="-78"/>
                <a:cs typeface="Simplified Arabic" panose="02020603050405020304" pitchFamily="18" charset="-78"/>
              </a:rPr>
              <a:t>أدوات التعليم غير المباشر او غير المتزامن  </a:t>
            </a:r>
            <a:endParaRPr lang="fr-FR" sz="2800" dirty="0">
              <a:solidFill>
                <a:srgbClr val="00B050"/>
              </a:solidFill>
              <a:effectLst/>
              <a:latin typeface="Calibri" panose="020F0502020204030204" pitchFamily="34" charset="0"/>
              <a:ea typeface="Calibri" panose="020F0502020204030204" pitchFamily="34" charset="0"/>
            </a:endParaRPr>
          </a:p>
          <a:p>
            <a:pPr marL="0" marR="2396490" lvl="0" indent="-5080" algn="r" defTabSz="457200" rtl="1" eaLnBrk="1" fontAlgn="auto" latinLnBrk="0" hangingPunct="1">
              <a:lnSpc>
                <a:spcPct val="150000"/>
              </a:lnSpc>
              <a:spcBef>
                <a:spcPts val="0"/>
              </a:spcBef>
              <a:spcAft>
                <a:spcPts val="5"/>
              </a:spcAft>
              <a:buClrTx/>
              <a:buSzTx/>
              <a:buFontTx/>
              <a:buNone/>
              <a:tabLst/>
              <a:defRPr/>
            </a:pPr>
            <a:endParaRPr kumimoji="0" lang="fr-FR" sz="1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22969927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p:cTn id="7" dur="1000" fill="hold"/>
                                        <p:tgtEl>
                                          <p:spTgt spid="1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1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1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1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 calcmode="lin" valueType="num">
                                      <p:cBhvr additive="base">
                                        <p:cTn id="15"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 calcmode="lin" valueType="num">
                                      <p:cBhvr additive="base">
                                        <p:cTn id="21"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3">
                                            <p:txEl>
                                              <p:pRg st="4" end="4"/>
                                            </p:txEl>
                                          </p:spTgt>
                                        </p:tgtEl>
                                        <p:attrNameLst>
                                          <p:attrName>style.visibility</p:attrName>
                                        </p:attrNameLst>
                                      </p:cBhvr>
                                      <p:to>
                                        <p:strVal val="visible"/>
                                      </p:to>
                                    </p:set>
                                    <p:anim calcmode="lin" valueType="num">
                                      <p:cBhvr additive="base">
                                        <p:cTn id="27"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3">
                                            <p:txEl>
                                              <p:pRg st="5" end="5"/>
                                            </p:txEl>
                                          </p:spTgt>
                                        </p:tgtEl>
                                        <p:attrNameLst>
                                          <p:attrName>style.visibility</p:attrName>
                                        </p:attrNameLst>
                                      </p:cBhvr>
                                      <p:to>
                                        <p:strVal val="visible"/>
                                      </p:to>
                                    </p:set>
                                    <p:anim calcmode="lin" valueType="num">
                                      <p:cBhvr additive="base">
                                        <p:cTn id="33"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a:ln>
                  <a:noFill/>
                </a:ln>
                <a:solidFill>
                  <a:srgbClr val="FFFFFF"/>
                </a:solidFill>
                <a:effectLst/>
                <a:uLnTx/>
                <a:uFillTx/>
                <a:latin typeface="Calibri" panose="020F0502020204030204"/>
                <a:ea typeface="+mn-ea"/>
                <a:cs typeface="+mn-cs"/>
              </a:rPr>
              <a:t>2021/2020  السنة الدراسية</a:t>
            </a:r>
            <a:endParaRPr kumimoji="0" lang="fr-BE"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pied de page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DZ" sz="900" b="0" i="0" u="none" strike="noStrike" kern="1200" cap="all" spc="0" normalizeH="0" baseline="0" noProof="0" dirty="0">
                <a:ln>
                  <a:noFill/>
                </a:ln>
                <a:solidFill>
                  <a:srgbClr val="FFFFFF"/>
                </a:solidFill>
                <a:effectLst/>
                <a:uLnTx/>
                <a:uFillTx/>
                <a:latin typeface="Calibri" panose="020F0502020204030204"/>
                <a:ea typeface="+mn-ea"/>
                <a:cs typeface="Arial" panose="020B0604020202020204" pitchFamily="34" charset="0"/>
              </a:rPr>
              <a:t>محاضرات من إعداد الدكتورة : </a:t>
            </a:r>
            <a:r>
              <a:rPr lang="ar-DZ" dirty="0">
                <a:latin typeface="Calibri" panose="020F0502020204030204"/>
                <a:cs typeface="Arial" panose="020B0604020202020204" pitchFamily="34" charset="0"/>
              </a:rPr>
              <a:t>بن يطو سامية</a:t>
            </a:r>
            <a:endParaRPr kumimoji="0" lang="fr-BE"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13" name="ZoneTexte 12">
            <a:extLst>
              <a:ext uri="{FF2B5EF4-FFF2-40B4-BE49-F238E27FC236}">
                <a16:creationId xmlns:a16="http://schemas.microsoft.com/office/drawing/2014/main" id="{705412EB-116E-497D-BB87-87DBC7650874}"/>
              </a:ext>
            </a:extLst>
          </p:cNvPr>
          <p:cNvSpPr txBox="1"/>
          <p:nvPr/>
        </p:nvSpPr>
        <p:spPr>
          <a:xfrm>
            <a:off x="16094" y="231134"/>
            <a:ext cx="8899306" cy="7158306"/>
          </a:xfrm>
          <a:prstGeom prst="rect">
            <a:avLst/>
          </a:prstGeom>
          <a:noFill/>
        </p:spPr>
        <p:txBody>
          <a:bodyPr wrap="square" rtlCol="0">
            <a:spAutoFit/>
          </a:bodyPr>
          <a:lstStyle/>
          <a:p>
            <a:pPr marR="29845" indent="-3810" algn="just" rtl="1">
              <a:lnSpc>
                <a:spcPct val="150000"/>
              </a:lnSpc>
              <a:spcAft>
                <a:spcPts val="730"/>
              </a:spcAft>
            </a:pPr>
            <a:r>
              <a:rPr kumimoji="0" lang="ar-SA" sz="2000" b="0" i="0" u="none" strike="noStrike" kern="1200" cap="none" spc="0" normalizeH="0" baseline="0" noProof="0" dirty="0">
                <a:ln>
                  <a:noFill/>
                </a:ln>
                <a:solidFill>
                  <a:srgbClr val="000000"/>
                </a:solidFill>
                <a:effectLst/>
                <a:uLnTx/>
                <a:uFillTx/>
                <a:latin typeface="Calibri" panose="020F0502020204030204" pitchFamily="34" charset="0"/>
                <a:ea typeface="Simplified Arabic" panose="02020603050405020304" pitchFamily="18" charset="-78"/>
                <a:cs typeface="Simplified Arabic" panose="02020603050405020304" pitchFamily="18" charset="-78"/>
              </a:rPr>
              <a:t> </a:t>
            </a:r>
            <a:r>
              <a:rPr lang="ar-SA" sz="2800" b="1"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a:t>
            </a:r>
            <a:r>
              <a:rPr lang="ar-SA" sz="24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وهو اتصال بين </a:t>
            </a:r>
            <a:r>
              <a:rPr lang="ar-DZ" sz="24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الأستاذ</a:t>
            </a:r>
            <a:r>
              <a:rPr lang="ar-SA" sz="24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وال</a:t>
            </a:r>
            <a:r>
              <a:rPr lang="ar-DZ" sz="24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طالب</a:t>
            </a:r>
            <a:r>
              <a:rPr lang="ar-SA" sz="24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حيث يحصل الطالب على دروس مكثفه وفق برنامج دراسي محدد ومخطط له حيث تحدد الأوقات والأماكن مثل المنتديات والبريد الإلكتروني. مما يمكن ا</a:t>
            </a:r>
            <a:r>
              <a:rPr lang="ar-DZ" sz="24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لأستاذ</a:t>
            </a:r>
            <a:r>
              <a:rPr lang="ar-SA" sz="24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من وضع مصادر مع خطة تدريس وتقويم على الموقع التعليمي، ثم يدخل الطالب للموقع</a:t>
            </a:r>
            <a:r>
              <a:rPr lang="ar-DZ" sz="24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قي</a:t>
            </a:r>
            <a:r>
              <a:rPr lang="ar-SA" sz="24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أي وقت ويتبع إرشادات </a:t>
            </a:r>
            <a:r>
              <a:rPr lang="ar-DZ" sz="24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الأستاذ</a:t>
            </a:r>
            <a:r>
              <a:rPr lang="ar-SA" sz="24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في إتمام التعلم دون أن يكون هناك اتصال متزامن مع ال</a:t>
            </a:r>
            <a:r>
              <a:rPr lang="ar-DZ" sz="24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أستاذ</a:t>
            </a:r>
            <a:r>
              <a:rPr lang="ar-SA" sz="24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وتسمح هذه الأدوات للمتعلم بأخذ دروسه حسب الوقت الذي يناسبه ويستطيع الرجوع إلى من</a:t>
            </a:r>
            <a:r>
              <a:rPr lang="fr-FR" sz="2400" dirty="0">
                <a:solidFill>
                  <a:srgbClr val="000000"/>
                </a:solidFill>
                <a:effectLst/>
                <a:latin typeface="Simplified Arabic" panose="02020603050405020304" pitchFamily="18" charset="-78"/>
                <a:ea typeface="Simplified Arabic" panose="02020603050405020304" pitchFamily="18" charset="-78"/>
              </a:rPr>
              <a:t>Feedback   </a:t>
            </a:r>
            <a:r>
              <a:rPr lang="ar-SA" sz="2400" dirty="0">
                <a:solidFill>
                  <a:srgbClr val="000000"/>
                </a:solidFill>
                <a:effectLst/>
                <a:latin typeface="Simplified Arabic" panose="02020603050405020304" pitchFamily="18" charset="-78"/>
                <a:ea typeface="Simplified Arabic" panose="02020603050405020304" pitchFamily="18" charset="-78"/>
              </a:rPr>
              <a:t>المادة ودراستها في أي وقت</a:t>
            </a:r>
            <a:r>
              <a:rPr lang="fr-FR" sz="2400" dirty="0">
                <a:solidFill>
                  <a:srgbClr val="000000"/>
                </a:solidFill>
                <a:latin typeface="Simplified Arabic" panose="02020603050405020304" pitchFamily="18" charset="-78"/>
                <a:ea typeface="Simplified Arabic" panose="02020603050405020304" pitchFamily="18" charset="-78"/>
              </a:rPr>
              <a:t>.</a:t>
            </a:r>
            <a:endParaRPr lang="fr-FR" sz="2400" dirty="0">
              <a:solidFill>
                <a:srgbClr val="000000"/>
              </a:solidFill>
              <a:effectLst/>
              <a:latin typeface="Calibri" panose="020F0502020204030204" pitchFamily="34" charset="0"/>
              <a:ea typeface="Calibri" panose="020F0502020204030204" pitchFamily="34" charset="0"/>
            </a:endParaRPr>
          </a:p>
          <a:p>
            <a:pPr indent="-6350" algn="r" rtl="1">
              <a:lnSpc>
                <a:spcPct val="150000"/>
              </a:lnSpc>
              <a:spcAft>
                <a:spcPts val="785"/>
              </a:spcAft>
            </a:pPr>
            <a:r>
              <a:rPr lang="ar-SA" sz="24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ويتم التعليم الإلكتروني عادة باستخدام كلا النوعين من الأدوات. </a:t>
            </a:r>
            <a:endParaRPr lang="fr-FR" sz="2400" dirty="0">
              <a:solidFill>
                <a:srgbClr val="000000"/>
              </a:solidFill>
              <a:effectLst/>
              <a:latin typeface="Calibri" panose="020F0502020204030204" pitchFamily="34" charset="0"/>
              <a:ea typeface="Calibri" panose="020F0502020204030204" pitchFamily="34" charset="0"/>
            </a:endParaRPr>
          </a:p>
          <a:p>
            <a:pPr indent="-6350" algn="r" rtl="1">
              <a:lnSpc>
                <a:spcPct val="150000"/>
              </a:lnSpc>
              <a:spcAft>
                <a:spcPts val="785"/>
              </a:spcAft>
            </a:pPr>
            <a:r>
              <a:rPr lang="ar-SA" sz="24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ومن أدوات التواصل بين الطالب والأستاذ سواء كانت تزامنية أو لا تزامنية: </a:t>
            </a:r>
            <a:endParaRPr lang="fr-FR" sz="2400" dirty="0">
              <a:solidFill>
                <a:srgbClr val="000000"/>
              </a:solidFill>
              <a:effectLst/>
              <a:latin typeface="Calibri" panose="020F0502020204030204" pitchFamily="34" charset="0"/>
              <a:ea typeface="Calibri" panose="020F0502020204030204" pitchFamily="34" charset="0"/>
            </a:endParaRPr>
          </a:p>
          <a:p>
            <a:pPr indent="-6350" algn="r" rtl="1">
              <a:lnSpc>
                <a:spcPct val="150000"/>
              </a:lnSpc>
              <a:spcAft>
                <a:spcPts val="785"/>
              </a:spcAft>
            </a:pPr>
            <a:r>
              <a:rPr lang="ar-SA" sz="24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البريد الإلكتروني، منتديات الحوار، المدونات، الدردشة النصية</a:t>
            </a:r>
            <a:endParaRPr lang="ar-DZ" sz="24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endParaRPr>
          </a:p>
          <a:p>
            <a:pPr indent="-6350" algn="r" rtl="1">
              <a:lnSpc>
                <a:spcPct val="150000"/>
              </a:lnSpc>
              <a:spcAft>
                <a:spcPts val="785"/>
              </a:spcAft>
            </a:pPr>
            <a:r>
              <a:rPr lang="ar-SA" sz="2400"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a:t>
            </a:r>
            <a:endParaRPr lang="fr-FR" sz="2400" dirty="0">
              <a:solidFill>
                <a:srgbClr val="000000"/>
              </a:solidFill>
              <a:effectLst/>
              <a:latin typeface="Calibri" panose="020F0502020204030204" pitchFamily="34" charset="0"/>
              <a:ea typeface="Calibri" panose="020F0502020204030204" pitchFamily="34" charset="0"/>
            </a:endParaRPr>
          </a:p>
          <a:p>
            <a:pPr marL="0" marR="29845" lvl="0" indent="-3810" algn="just" defTabSz="457200" rtl="1" eaLnBrk="1" fontAlgn="auto" latinLnBrk="0" hangingPunct="1">
              <a:lnSpc>
                <a:spcPct val="150000"/>
              </a:lnSpc>
              <a:spcBef>
                <a:spcPts val="0"/>
              </a:spcBef>
              <a:spcAft>
                <a:spcPts val="730"/>
              </a:spcAft>
              <a:buClrTx/>
              <a:buSzTx/>
              <a:buFontTx/>
              <a:buNone/>
              <a:tabLst/>
              <a:defRPr/>
            </a:pPr>
            <a:endParaRPr lang="fr-FR" sz="2400" dirty="0">
              <a:solidFill>
                <a:srgbClr val="000000"/>
              </a:solidFill>
              <a:effectLst/>
              <a:latin typeface="Calibri" panose="020F0502020204030204" pitchFamily="34" charset="0"/>
              <a:ea typeface="Calibri" panose="020F0502020204030204" pitchFamily="34" charset="0"/>
            </a:endParaRPr>
          </a:p>
          <a:p>
            <a:pPr marL="0" marR="2396490" lvl="0" indent="-5080" algn="r" defTabSz="457200" rtl="1" eaLnBrk="1" fontAlgn="auto" latinLnBrk="0" hangingPunct="1">
              <a:lnSpc>
                <a:spcPct val="150000"/>
              </a:lnSpc>
              <a:spcBef>
                <a:spcPts val="0"/>
              </a:spcBef>
              <a:spcAft>
                <a:spcPts val="5"/>
              </a:spcAft>
              <a:buClrTx/>
              <a:buSzTx/>
              <a:buFontTx/>
              <a:buNone/>
              <a:tabLst/>
              <a:defRPr/>
            </a:pPr>
            <a:endParaRPr kumimoji="0" lang="fr-FR" sz="1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38034041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arn(inVertical)">
                                      <p:cBhvr>
                                        <p:cTn id="7" dur="500"/>
                                        <p:tgtEl>
                                          <p:spTgt spid="1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barn(inVertical)">
                                      <p:cBhvr>
                                        <p:cTn id="10" dur="500"/>
                                        <p:tgtEl>
                                          <p:spTgt spid="1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 calcmode="lin" valueType="num">
                                      <p:cBhvr additive="base">
                                        <p:cTn id="15"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anim calcmode="lin" valueType="num">
                                      <p:cBhvr additive="base">
                                        <p:cTn id="19"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anim calcmode="lin" valueType="num">
                                      <p:cBhvr additive="base">
                                        <p:cTn id="23"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a:ln>
                  <a:noFill/>
                </a:ln>
                <a:solidFill>
                  <a:srgbClr val="FFFFFF"/>
                </a:solidFill>
                <a:effectLst/>
                <a:uLnTx/>
                <a:uFillTx/>
                <a:latin typeface="Calibri" panose="020F0502020204030204"/>
                <a:ea typeface="+mn-ea"/>
                <a:cs typeface="+mn-cs"/>
              </a:rPr>
              <a:t>2021/2020  السنة الدراسية</a:t>
            </a:r>
            <a:endParaRPr kumimoji="0" lang="fr-BE"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pied de page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DZ" sz="900" b="0" i="0" u="none" strike="noStrike" kern="1200" cap="all" spc="0" normalizeH="0" baseline="0" noProof="0" dirty="0">
                <a:ln>
                  <a:noFill/>
                </a:ln>
                <a:solidFill>
                  <a:srgbClr val="FFFFFF"/>
                </a:solidFill>
                <a:effectLst/>
                <a:uLnTx/>
                <a:uFillTx/>
                <a:latin typeface="Calibri" panose="020F0502020204030204"/>
                <a:ea typeface="+mn-ea"/>
                <a:cs typeface="Arial" panose="020B0604020202020204" pitchFamily="34" charset="0"/>
              </a:rPr>
              <a:t>محاضرات من إعداد الدكتورة : بن يطو سامية</a:t>
            </a:r>
            <a:endParaRPr kumimoji="0" lang="fr-BE"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13" name="ZoneTexte 12">
            <a:extLst>
              <a:ext uri="{FF2B5EF4-FFF2-40B4-BE49-F238E27FC236}">
                <a16:creationId xmlns:a16="http://schemas.microsoft.com/office/drawing/2014/main" id="{705412EB-116E-497D-BB87-87DBC7650874}"/>
              </a:ext>
            </a:extLst>
          </p:cNvPr>
          <p:cNvSpPr txBox="1"/>
          <p:nvPr/>
        </p:nvSpPr>
        <p:spPr>
          <a:xfrm>
            <a:off x="16094" y="77492"/>
            <a:ext cx="8918044" cy="9665466"/>
          </a:xfrm>
          <a:prstGeom prst="rect">
            <a:avLst/>
          </a:prstGeom>
          <a:noFill/>
        </p:spPr>
        <p:txBody>
          <a:bodyPr wrap="square" rtlCol="0">
            <a:spAutoFit/>
          </a:bodyPr>
          <a:lstStyle/>
          <a:p>
            <a:pPr indent="-6350" algn="r" rtl="1">
              <a:lnSpc>
                <a:spcPct val="150000"/>
              </a:lnSpc>
              <a:spcAft>
                <a:spcPts val="1320"/>
              </a:spcAft>
            </a:pPr>
            <a:r>
              <a:rPr lang="ar-DZ" sz="2800" b="1" dirty="0">
                <a:solidFill>
                  <a:srgbClr val="050505"/>
                </a:solidFill>
                <a:effectLst/>
                <a:latin typeface="Calibri" panose="020F0502020204030204" pitchFamily="34" charset="0"/>
                <a:ea typeface="Simplified Arabic" panose="02020603050405020304" pitchFamily="18" charset="-78"/>
                <a:cs typeface="Simplified Arabic" panose="02020603050405020304" pitchFamily="18" charset="-78"/>
              </a:rPr>
              <a:t>10</a:t>
            </a:r>
            <a:r>
              <a:rPr lang="ar-SA" sz="2800" b="1" i="1" dirty="0">
                <a:solidFill>
                  <a:srgbClr val="050505"/>
                </a:solidFill>
                <a:effectLst/>
                <a:latin typeface="Calibri" panose="020F0502020204030204" pitchFamily="34" charset="0"/>
                <a:ea typeface="Simplified Arabic" panose="02020603050405020304" pitchFamily="18" charset="-78"/>
                <a:cs typeface="Simplified Arabic" panose="02020603050405020304" pitchFamily="18" charset="-78"/>
              </a:rPr>
              <a:t>. اعتماد تكنولوجيا المعلومات والاتصالات النتاجات التعلمية </a:t>
            </a:r>
            <a:endParaRPr lang="fr-FR" sz="2800" dirty="0">
              <a:solidFill>
                <a:srgbClr val="000000"/>
              </a:solidFill>
              <a:effectLst/>
              <a:latin typeface="Calibri" panose="020F0502020204030204" pitchFamily="34" charset="0"/>
              <a:ea typeface="Calibri" panose="020F0502020204030204" pitchFamily="34" charset="0"/>
            </a:endParaRPr>
          </a:p>
          <a:p>
            <a:pPr marR="305435" indent="-1905" algn="just" rtl="1">
              <a:lnSpc>
                <a:spcPct val="150000"/>
              </a:lnSpc>
              <a:spcAft>
                <a:spcPts val="1425"/>
              </a:spcAft>
            </a:pPr>
            <a:r>
              <a:rPr lang="ar-SA" sz="2000" dirty="0">
                <a:solidFill>
                  <a:srgbClr val="050505"/>
                </a:solidFill>
                <a:effectLst/>
                <a:latin typeface="Calibri" panose="020F0502020204030204" pitchFamily="34" charset="0"/>
                <a:ea typeface="Simplified Arabic" panose="02020603050405020304" pitchFamily="18" charset="-78"/>
                <a:cs typeface="Simplified Arabic" panose="02020603050405020304" pitchFamily="18" charset="-78"/>
              </a:rPr>
              <a:t>تعد تكنولوجيا المعلومات والاتصالات أداة فاعلة لتطبيق منهاج النتاجات التعلمية، ولذلك سيحتاج الطلبة إلى أن يكونوا قادرين على إنجاز المهمات التعليمية الآتية: </a:t>
            </a:r>
            <a:endParaRPr lang="fr-FR" sz="2000" dirty="0">
              <a:solidFill>
                <a:srgbClr val="000000"/>
              </a:solidFill>
              <a:effectLst/>
              <a:latin typeface="Calibri" panose="020F0502020204030204" pitchFamily="34" charset="0"/>
              <a:ea typeface="Calibri" panose="020F0502020204030204" pitchFamily="34" charset="0"/>
            </a:endParaRPr>
          </a:p>
          <a:p>
            <a:pPr marL="336550" indent="-342900" algn="r" rtl="1">
              <a:lnSpc>
                <a:spcPct val="150000"/>
              </a:lnSpc>
              <a:spcAft>
                <a:spcPts val="800"/>
              </a:spcAft>
              <a:buFont typeface="Wingdings" panose="05000000000000000000" pitchFamily="2" charset="2"/>
              <a:buChar char="ü"/>
            </a:pPr>
            <a:r>
              <a:rPr lang="ar-DZ" sz="2000" dirty="0">
                <a:solidFill>
                  <a:srgbClr val="050505"/>
                </a:solidFill>
                <a:effectLst/>
                <a:latin typeface="Calibri" panose="020F0502020204030204" pitchFamily="34" charset="0"/>
                <a:ea typeface="Simplified Arabic" panose="02020603050405020304" pitchFamily="18" charset="-78"/>
                <a:cs typeface="Simplified Arabic" panose="02020603050405020304" pitchFamily="18" charset="-78"/>
              </a:rPr>
              <a:t>ت</a:t>
            </a:r>
            <a:r>
              <a:rPr lang="ar-SA" sz="2000" dirty="0">
                <a:solidFill>
                  <a:srgbClr val="050505"/>
                </a:solidFill>
                <a:effectLst/>
                <a:latin typeface="Calibri" panose="020F0502020204030204" pitchFamily="34" charset="0"/>
                <a:ea typeface="Simplified Arabic" panose="02020603050405020304" pitchFamily="18" charset="-78"/>
                <a:cs typeface="Simplified Arabic" panose="02020603050405020304" pitchFamily="18" charset="-78"/>
              </a:rPr>
              <a:t>سجيل العروض وتنظيمها وتقديمها باستخدام النصوص والرسومات متعددة الوسائط. </a:t>
            </a:r>
            <a:endParaRPr lang="fr-FR" sz="2000" dirty="0">
              <a:solidFill>
                <a:srgbClr val="000000"/>
              </a:solidFill>
              <a:effectLst/>
              <a:latin typeface="Calibri" panose="020F0502020204030204" pitchFamily="34" charset="0"/>
              <a:ea typeface="Calibri" panose="020F0502020204030204" pitchFamily="34" charset="0"/>
            </a:endParaRPr>
          </a:p>
          <a:p>
            <a:pPr marL="336550" indent="-342900" algn="r" rtl="1">
              <a:lnSpc>
                <a:spcPct val="150000"/>
              </a:lnSpc>
              <a:spcAft>
                <a:spcPts val="800"/>
              </a:spcAft>
              <a:buFont typeface="Wingdings" panose="05000000000000000000" pitchFamily="2" charset="2"/>
              <a:buChar char="ü"/>
            </a:pPr>
            <a:r>
              <a:rPr lang="ar-SA" sz="2000" dirty="0">
                <a:solidFill>
                  <a:srgbClr val="050505"/>
                </a:solidFill>
                <a:effectLst/>
                <a:latin typeface="Calibri" panose="020F0502020204030204" pitchFamily="34" charset="0"/>
                <a:ea typeface="Simplified Arabic" panose="02020603050405020304" pitchFamily="18" charset="-78"/>
                <a:cs typeface="Simplified Arabic" panose="02020603050405020304" pitchFamily="18" charset="-78"/>
              </a:rPr>
              <a:t>جمع البيانات وتقييمها وتفسيرها.  </a:t>
            </a:r>
            <a:endParaRPr lang="fr-FR" sz="2000" dirty="0">
              <a:solidFill>
                <a:srgbClr val="000000"/>
              </a:solidFill>
              <a:effectLst/>
              <a:latin typeface="Calibri" panose="020F0502020204030204" pitchFamily="34" charset="0"/>
              <a:ea typeface="Calibri" panose="020F0502020204030204" pitchFamily="34" charset="0"/>
            </a:endParaRPr>
          </a:p>
          <a:p>
            <a:pPr marL="336550" indent="-342900" algn="r" rtl="1">
              <a:lnSpc>
                <a:spcPct val="150000"/>
              </a:lnSpc>
              <a:spcAft>
                <a:spcPts val="800"/>
              </a:spcAft>
              <a:buFont typeface="Wingdings" panose="05000000000000000000" pitchFamily="2" charset="2"/>
              <a:buChar char="ü"/>
            </a:pPr>
            <a:r>
              <a:rPr lang="ar-SA" sz="2000" dirty="0">
                <a:solidFill>
                  <a:srgbClr val="050505"/>
                </a:solidFill>
                <a:effectLst/>
                <a:latin typeface="Calibri" panose="020F0502020204030204" pitchFamily="34" charset="0"/>
                <a:ea typeface="Simplified Arabic" panose="02020603050405020304" pitchFamily="18" charset="-78"/>
                <a:cs typeface="Simplified Arabic" panose="02020603050405020304" pitchFamily="18" charset="-78"/>
              </a:rPr>
              <a:t>البحث عن المواقع الإلكترونية باستخدام عناوين معينة ومتصفح المواقع ومحركات البحث.  </a:t>
            </a:r>
            <a:endParaRPr lang="fr-FR" sz="2000" dirty="0">
              <a:solidFill>
                <a:srgbClr val="000000"/>
              </a:solidFill>
              <a:effectLst/>
              <a:latin typeface="Calibri" panose="020F0502020204030204" pitchFamily="34" charset="0"/>
              <a:ea typeface="Calibri" panose="020F0502020204030204" pitchFamily="34" charset="0"/>
            </a:endParaRPr>
          </a:p>
          <a:p>
            <a:pPr marL="336550" indent="-342900" algn="r" rtl="1">
              <a:lnSpc>
                <a:spcPct val="150000"/>
              </a:lnSpc>
              <a:spcAft>
                <a:spcPts val="800"/>
              </a:spcAft>
              <a:buFont typeface="Wingdings" panose="05000000000000000000" pitchFamily="2" charset="2"/>
              <a:buChar char="ü"/>
            </a:pPr>
            <a:r>
              <a:rPr lang="ar-SA" sz="2000" dirty="0">
                <a:solidFill>
                  <a:srgbClr val="050505"/>
                </a:solidFill>
                <a:effectLst/>
                <a:latin typeface="Calibri" panose="020F0502020204030204" pitchFamily="34" charset="0"/>
                <a:ea typeface="Simplified Arabic" panose="02020603050405020304" pitchFamily="18" charset="-78"/>
                <a:cs typeface="Simplified Arabic" panose="02020603050405020304" pitchFamily="18" charset="-78"/>
              </a:rPr>
              <a:t>التواصل والتفاعل والتعاون مع</a:t>
            </a:r>
            <a:r>
              <a:rPr lang="fr-FR" sz="2000" dirty="0">
                <a:solidFill>
                  <a:srgbClr val="050505"/>
                </a:solidFill>
                <a:latin typeface="Calibri" panose="020F0502020204030204" pitchFamily="34" charset="0"/>
                <a:ea typeface="Simplified Arabic" panose="02020603050405020304" pitchFamily="18" charset="-78"/>
                <a:cs typeface="Simplified Arabic" panose="02020603050405020304" pitchFamily="18" charset="-78"/>
              </a:rPr>
              <a:t>  </a:t>
            </a:r>
            <a:r>
              <a:rPr lang="ar-DZ" sz="2000" dirty="0">
                <a:solidFill>
                  <a:srgbClr val="050505"/>
                </a:solidFill>
                <a:latin typeface="Calibri" panose="020F0502020204030204" pitchFamily="34" charset="0"/>
                <a:ea typeface="Simplified Arabic" panose="02020603050405020304" pitchFamily="18" charset="-78"/>
                <a:cs typeface="Simplified Arabic" panose="02020603050405020304" pitchFamily="18" charset="-78"/>
              </a:rPr>
              <a:t>ال</a:t>
            </a:r>
            <a:r>
              <a:rPr lang="ar-SA" sz="2000" dirty="0">
                <a:solidFill>
                  <a:srgbClr val="050505"/>
                </a:solidFill>
                <a:latin typeface="Calibri" panose="020F0502020204030204" pitchFamily="34" charset="0"/>
                <a:ea typeface="Simplified Arabic" panose="02020603050405020304" pitchFamily="18" charset="-78"/>
                <a:cs typeface="Simplified Arabic" panose="02020603050405020304" pitchFamily="18" charset="-78"/>
              </a:rPr>
              <a:t>طلاب </a:t>
            </a:r>
            <a:r>
              <a:rPr lang="ar-SA" sz="2000" dirty="0">
                <a:solidFill>
                  <a:srgbClr val="050505"/>
                </a:solidFill>
                <a:effectLst/>
                <a:latin typeface="Calibri" panose="020F0502020204030204" pitchFamily="34" charset="0"/>
                <a:ea typeface="Simplified Arabic" panose="02020603050405020304" pitchFamily="18" charset="-78"/>
                <a:cs typeface="Simplified Arabic" panose="02020603050405020304" pitchFamily="18" charset="-78"/>
              </a:rPr>
              <a:t>من مناطق وبلدان مختلفة. </a:t>
            </a:r>
            <a:endParaRPr lang="fr-FR" sz="2000" dirty="0">
              <a:solidFill>
                <a:srgbClr val="000000"/>
              </a:solidFill>
              <a:effectLst/>
              <a:latin typeface="Calibri" panose="020F0502020204030204" pitchFamily="34" charset="0"/>
              <a:ea typeface="Calibri" panose="020F0502020204030204" pitchFamily="34" charset="0"/>
            </a:endParaRPr>
          </a:p>
          <a:p>
            <a:pPr marL="336550" indent="-342900" algn="r" rtl="1">
              <a:lnSpc>
                <a:spcPct val="150000"/>
              </a:lnSpc>
              <a:spcAft>
                <a:spcPts val="800"/>
              </a:spcAft>
              <a:buFont typeface="Wingdings" panose="05000000000000000000" pitchFamily="2" charset="2"/>
              <a:buChar char="ü"/>
            </a:pPr>
            <a:r>
              <a:rPr lang="ar-SA" sz="2000" dirty="0">
                <a:solidFill>
                  <a:srgbClr val="050505"/>
                </a:solidFill>
                <a:effectLst/>
                <a:latin typeface="Calibri" panose="020F0502020204030204" pitchFamily="34" charset="0"/>
                <a:ea typeface="Simplified Arabic" panose="02020603050405020304" pitchFamily="18" charset="-78"/>
                <a:cs typeface="Simplified Arabic" panose="02020603050405020304" pitchFamily="18" charset="-78"/>
              </a:rPr>
              <a:t>استخدام برمجيات للتعلم المستقل وحسب سرعة الشخص المتعلم.  </a:t>
            </a:r>
            <a:endParaRPr lang="fr-FR" sz="2000" dirty="0">
              <a:solidFill>
                <a:srgbClr val="000000"/>
              </a:solidFill>
              <a:effectLst/>
              <a:latin typeface="Calibri" panose="020F0502020204030204" pitchFamily="34" charset="0"/>
              <a:ea typeface="Calibri" panose="020F0502020204030204" pitchFamily="34" charset="0"/>
            </a:endParaRPr>
          </a:p>
          <a:p>
            <a:pPr marL="336550" indent="-342900" algn="r" rtl="1">
              <a:lnSpc>
                <a:spcPct val="150000"/>
              </a:lnSpc>
              <a:spcAft>
                <a:spcPts val="800"/>
              </a:spcAft>
              <a:buFont typeface="Wingdings" panose="05000000000000000000" pitchFamily="2" charset="2"/>
              <a:buChar char="ü"/>
            </a:pPr>
            <a:r>
              <a:rPr lang="ar-SA" sz="2000" dirty="0">
                <a:solidFill>
                  <a:srgbClr val="050505"/>
                </a:solidFill>
                <a:effectLst/>
                <a:latin typeface="Calibri" panose="020F0502020204030204" pitchFamily="34" charset="0"/>
                <a:ea typeface="Simplified Arabic" panose="02020603050405020304" pitchFamily="18" charset="-78"/>
                <a:cs typeface="Simplified Arabic" panose="02020603050405020304" pitchFamily="18" charset="-78"/>
              </a:rPr>
              <a:t>وضع مجموعات من تعليمات الحاسوب لمحاكاة مواقف حقيقية، ولحل المشكلات.  </a:t>
            </a:r>
            <a:endParaRPr lang="fr-FR" sz="2000" dirty="0">
              <a:solidFill>
                <a:srgbClr val="000000"/>
              </a:solidFill>
              <a:effectLst/>
              <a:latin typeface="Calibri" panose="020F0502020204030204" pitchFamily="34" charset="0"/>
              <a:ea typeface="Calibri" panose="020F0502020204030204" pitchFamily="34" charset="0"/>
            </a:endParaRPr>
          </a:p>
          <a:p>
            <a:pPr lvl="0" algn="r" rtl="1">
              <a:lnSpc>
                <a:spcPct val="150000"/>
              </a:lnSpc>
              <a:spcAft>
                <a:spcPts val="1320"/>
              </a:spcAft>
              <a:buClr>
                <a:srgbClr val="050505"/>
              </a:buClr>
            </a:pPr>
            <a:endParaRPr lang="fr-FR" sz="1600" u="none" strike="noStrike" dirty="0">
              <a:solidFill>
                <a:srgbClr val="000000"/>
              </a:solidFill>
              <a:effectLst/>
              <a:uFill>
                <a:solidFill>
                  <a:srgbClr val="000000"/>
                </a:solidFill>
              </a:uFill>
              <a:latin typeface="Simplified Arabic" panose="02020603050405020304" pitchFamily="18" charset="-78"/>
              <a:ea typeface="Simplified Arabic" panose="02020603050405020304" pitchFamily="18" charset="-78"/>
              <a:cs typeface="Simplified Arabic" panose="02020603050405020304" pitchFamily="18" charset="-78"/>
            </a:endParaRPr>
          </a:p>
          <a:p>
            <a:pPr indent="-6350" algn="r" rtl="1">
              <a:lnSpc>
                <a:spcPct val="150000"/>
              </a:lnSpc>
              <a:spcAft>
                <a:spcPts val="1295"/>
              </a:spcAft>
            </a:pPr>
            <a:endParaRPr lang="fr-FR" sz="2000" dirty="0">
              <a:solidFill>
                <a:srgbClr val="000000"/>
              </a:solidFill>
              <a:effectLst/>
              <a:latin typeface="Calibri" panose="020F0502020204030204" pitchFamily="34" charset="0"/>
              <a:ea typeface="Calibri" panose="020F0502020204030204" pitchFamily="34" charset="0"/>
            </a:endParaRPr>
          </a:p>
          <a:p>
            <a:pPr lvl="0" algn="r" rtl="1">
              <a:lnSpc>
                <a:spcPct val="150000"/>
              </a:lnSpc>
              <a:spcAft>
                <a:spcPts val="1320"/>
              </a:spcAft>
              <a:buClr>
                <a:srgbClr val="050505"/>
              </a:buClr>
            </a:pPr>
            <a:endParaRPr lang="fr-FR" sz="1600" dirty="0">
              <a:solidFill>
                <a:srgbClr val="000000"/>
              </a:solidFill>
              <a:effectLst/>
              <a:latin typeface="Calibri" panose="020F0502020204030204" pitchFamily="34" charset="0"/>
              <a:ea typeface="Calibri" panose="020F0502020204030204" pitchFamily="34" charset="0"/>
            </a:endParaRPr>
          </a:p>
          <a:p>
            <a:pPr marL="6350" marR="4149090" indent="-6350" algn="r" rtl="1">
              <a:lnSpc>
                <a:spcPct val="150000"/>
              </a:lnSpc>
              <a:spcAft>
                <a:spcPts val="800"/>
              </a:spcAft>
            </a:pPr>
            <a:endParaRPr lang="fr-FR" sz="2000" dirty="0">
              <a:solidFill>
                <a:srgbClr val="000000"/>
              </a:solidFill>
              <a:effectLst/>
              <a:latin typeface="Calibri" panose="020F0502020204030204" pitchFamily="34" charset="0"/>
              <a:ea typeface="Calibri" panose="020F0502020204030204" pitchFamily="34" charset="0"/>
            </a:endParaRPr>
          </a:p>
          <a:p>
            <a:pPr lvl="0" algn="r" rtl="1">
              <a:lnSpc>
                <a:spcPct val="150000"/>
              </a:lnSpc>
              <a:spcAft>
                <a:spcPts val="1320"/>
              </a:spcAft>
              <a:buClr>
                <a:srgbClr val="050505"/>
              </a:buClr>
            </a:pPr>
            <a:endParaRPr lang="ar-DZ" sz="2800" b="1" dirty="0">
              <a:solidFill>
                <a:srgbClr val="050505"/>
              </a:solidFill>
              <a:ea typeface="Simplified Arabic" panose="02020603050405020304" pitchFamily="18" charset="-78"/>
              <a:cs typeface="Simplified Arabic" panose="02020603050405020304" pitchFamily="18" charset="-78"/>
            </a:endParaRPr>
          </a:p>
          <a:p>
            <a:pPr lvl="0" algn="r" rtl="1">
              <a:lnSpc>
                <a:spcPct val="150000"/>
              </a:lnSpc>
              <a:spcAft>
                <a:spcPts val="1320"/>
              </a:spcAft>
              <a:buClr>
                <a:srgbClr val="050505"/>
              </a:buClr>
            </a:pPr>
            <a:endParaRPr lang="ar-DZ" sz="2800" b="1" dirty="0">
              <a:solidFill>
                <a:srgbClr val="050505"/>
              </a:solidFill>
              <a:effectLst/>
              <a:ea typeface="Simplified Arabic" panose="02020603050405020304" pitchFamily="18" charset="-78"/>
              <a:cs typeface="Simplified Arabic" panose="02020603050405020304" pitchFamily="18" charset="-78"/>
            </a:endParaRPr>
          </a:p>
          <a:p>
            <a:pPr lvl="0" algn="r" rtl="1">
              <a:lnSpc>
                <a:spcPct val="150000"/>
              </a:lnSpc>
              <a:spcAft>
                <a:spcPts val="1320"/>
              </a:spcAft>
              <a:buClr>
                <a:srgbClr val="050505"/>
              </a:buClr>
            </a:pPr>
            <a:endParaRPr lang="ar-DZ" b="1" i="1" dirty="0">
              <a:solidFill>
                <a:srgbClr val="050505"/>
              </a:solidFill>
              <a:latin typeface="Calibri" panose="020F0502020204030204" pitchFamily="34" charset="0"/>
              <a:ea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8756137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p:cTn id="7" dur="10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 calcmode="lin" valueType="num">
                                      <p:cBhvr additive="base">
                                        <p:cTn id="15"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 calcmode="lin" valueType="num">
                                      <p:cBhvr additive="base">
                                        <p:cTn id="21"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 calcmode="lin" valueType="num">
                                      <p:cBhvr additive="base">
                                        <p:cTn id="27"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3">
                                            <p:txEl>
                                              <p:pRg st="4" end="4"/>
                                            </p:txEl>
                                          </p:spTgt>
                                        </p:tgtEl>
                                        <p:attrNameLst>
                                          <p:attrName>style.visibility</p:attrName>
                                        </p:attrNameLst>
                                      </p:cBhvr>
                                      <p:to>
                                        <p:strVal val="visible"/>
                                      </p:to>
                                    </p:set>
                                    <p:anim calcmode="lin" valueType="num">
                                      <p:cBhvr additive="base">
                                        <p:cTn id="33"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3">
                                            <p:txEl>
                                              <p:pRg st="5" end="5"/>
                                            </p:txEl>
                                          </p:spTgt>
                                        </p:tgtEl>
                                        <p:attrNameLst>
                                          <p:attrName>style.visibility</p:attrName>
                                        </p:attrNameLst>
                                      </p:cBhvr>
                                      <p:to>
                                        <p:strVal val="visible"/>
                                      </p:to>
                                    </p:set>
                                    <p:anim calcmode="lin" valueType="num">
                                      <p:cBhvr additive="base">
                                        <p:cTn id="39"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3">
                                            <p:txEl>
                                              <p:pRg st="6" end="6"/>
                                            </p:txEl>
                                          </p:spTgt>
                                        </p:tgtEl>
                                        <p:attrNameLst>
                                          <p:attrName>style.visibility</p:attrName>
                                        </p:attrNameLst>
                                      </p:cBhvr>
                                      <p:to>
                                        <p:strVal val="visible"/>
                                      </p:to>
                                    </p:set>
                                    <p:anim calcmode="lin" valueType="num">
                                      <p:cBhvr additive="base">
                                        <p:cTn id="45"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3">
                                            <p:txEl>
                                              <p:pRg st="7" end="7"/>
                                            </p:txEl>
                                          </p:spTgt>
                                        </p:tgtEl>
                                        <p:attrNameLst>
                                          <p:attrName>style.visibility</p:attrName>
                                        </p:attrNameLst>
                                      </p:cBhvr>
                                      <p:to>
                                        <p:strVal val="visible"/>
                                      </p:to>
                                    </p:set>
                                    <p:anim calcmode="lin" valueType="num">
                                      <p:cBhvr additive="base">
                                        <p:cTn id="51" dur="500" fill="hold"/>
                                        <p:tgtEl>
                                          <p:spTgt spid="13">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EE913AB-02D0-41C3-927D-90D4D1C6AEA7}"/>
              </a:ext>
            </a:extLst>
          </p:cNvPr>
          <p:cNvSpPr>
            <a:spLocks noGrp="1"/>
          </p:cNvSpPr>
          <p:nvPr>
            <p:ph type="dt" sz="half" idx="10"/>
          </p:nvPr>
        </p:nvSpPr>
        <p:spPr/>
        <p:txBody>
          <a:bodyPr/>
          <a:lstStyle/>
          <a:p>
            <a:r>
              <a:rPr lang="fr-FR"/>
              <a:t>2021/2020  السنة الدراسية</a:t>
            </a:r>
            <a:endParaRPr lang="fr-BE"/>
          </a:p>
        </p:txBody>
      </p:sp>
      <p:sp>
        <p:nvSpPr>
          <p:cNvPr id="3" name="Espace réservé du pied de page 2">
            <a:extLst>
              <a:ext uri="{FF2B5EF4-FFF2-40B4-BE49-F238E27FC236}">
                <a16:creationId xmlns:a16="http://schemas.microsoft.com/office/drawing/2014/main" id="{846E13D7-6FD3-4081-93EE-DC898B3F0638}"/>
              </a:ext>
            </a:extLst>
          </p:cNvPr>
          <p:cNvSpPr>
            <a:spLocks noGrp="1"/>
          </p:cNvSpPr>
          <p:nvPr>
            <p:ph type="ftr" sz="quarter" idx="11"/>
          </p:nvPr>
        </p:nvSpPr>
        <p:spPr/>
        <p:txBody>
          <a:bodyPr/>
          <a:lstStyle/>
          <a:p>
            <a:r>
              <a:rPr lang="ar-DZ" dirty="0"/>
              <a:t>محاضرات من إعداد الدكتورة :بن يطو سامية</a:t>
            </a:r>
            <a:endParaRPr lang="fr-BE" dirty="0"/>
          </a:p>
        </p:txBody>
      </p:sp>
      <p:sp>
        <p:nvSpPr>
          <p:cNvPr id="9" name="ZoneTexte 8">
            <a:extLst>
              <a:ext uri="{FF2B5EF4-FFF2-40B4-BE49-F238E27FC236}">
                <a16:creationId xmlns:a16="http://schemas.microsoft.com/office/drawing/2014/main" id="{D1BF5F29-AEBF-49C5-ADA0-15CDDB4F910D}"/>
              </a:ext>
            </a:extLst>
          </p:cNvPr>
          <p:cNvSpPr txBox="1"/>
          <p:nvPr/>
        </p:nvSpPr>
        <p:spPr>
          <a:xfrm>
            <a:off x="0" y="-237841"/>
            <a:ext cx="9144000" cy="7555273"/>
          </a:xfrm>
          <a:prstGeom prst="rect">
            <a:avLst/>
          </a:prstGeom>
          <a:noFill/>
        </p:spPr>
        <p:txBody>
          <a:bodyPr wrap="square">
            <a:spAutoFit/>
          </a:bodyPr>
          <a:lstStyle/>
          <a:p>
            <a:pPr marL="532765" marR="106045" indent="-457200" algn="just" rtl="1">
              <a:lnSpc>
                <a:spcPct val="200000"/>
              </a:lnSpc>
              <a:spcAft>
                <a:spcPts val="25"/>
              </a:spcAft>
              <a:buFont typeface="Wingdings" panose="05000000000000000000" pitchFamily="2" charset="2"/>
              <a:buChar char="q"/>
            </a:pPr>
            <a:r>
              <a:rPr lang="ar-DZ" sz="3200" b="1" dirty="0" err="1">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إستخدامات</a:t>
            </a:r>
            <a:r>
              <a:rPr lang="ar-DZ" sz="32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البريد الإلكتروني </a:t>
            </a:r>
            <a:r>
              <a:rPr lang="fr-FR" sz="32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Courrier électronique </a:t>
            </a:r>
            <a:r>
              <a:rPr lang="ar-DZ" sz="32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في التعليم</a:t>
            </a:r>
            <a:endParaRPr lang="fr-FR" sz="32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a:p>
            <a:pPr marL="78740" marR="106045" indent="-3175" algn="just" rtl="1">
              <a:lnSpc>
                <a:spcPct val="200000"/>
              </a:lnSpc>
              <a:spcAft>
                <a:spcPts val="25"/>
              </a:spcAft>
            </a:pP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البريد الإلكتروني </a:t>
            </a:r>
            <a:r>
              <a:rPr lang="fr-FR" sz="20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Courrier électronique</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هو تبادل الرسائل والوثائق باستخدام الحاسوب ويعتبر من أكثر خدمات الإنترنت استخداماً وذلك راجع إلى سهولة استخدامه. يؤكد خبراء الإنترنت أن البريد الإلكتروني يعد السبب الأول لاشتراك كثير من الناس في الإنترنت. ويعد البريد الإلكتروني أفضل بديل عصري للرسائل البريدية الورقية ولأجهزة الفاكس.   </a:t>
            </a:r>
            <a:endParaRPr lang="fr-FR"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a:p>
            <a:pPr marL="78740" marR="106045" indent="-3175" algn="just" rtl="1">
              <a:lnSpc>
                <a:spcPct val="200000"/>
              </a:lnSpc>
              <a:spcAft>
                <a:spcPts val="25"/>
              </a:spcAft>
            </a:pP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ويعتبر تعليم طلاب التعليم على استخدام البريد الإلكتروني الخطوة الأولى في استخدام الإنترنت في التعليم وقد ذكر بعض الباحثين أن استخدام الإنترنت تساعد الأستاذ في التعليم على استخدام ما يسمى بالقوائم البريدية للفصل الدراسي الواحد حيث يتيح للطلبة الحوار وتبادل الرسائل والمعلومات فيما بينهم. ومن أهم تطبيقات البريد الإلكتروني في التعليم هي:</a:t>
            </a:r>
            <a:endParaRPr lang="fr-FR"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a:p>
            <a:pPr marL="342900" marR="106045" lvl="0" indent="-342900" algn="just" rtl="1" fontAlgn="base">
              <a:lnSpc>
                <a:spcPct val="200000"/>
              </a:lnSpc>
              <a:spcAft>
                <a:spcPts val="25"/>
              </a:spcAft>
              <a:buClr>
                <a:srgbClr val="000000"/>
              </a:buClr>
              <a:buSzPts val="1800"/>
              <a:buFont typeface="Wingdings" panose="05000000000000000000" pitchFamily="2" charset="2"/>
              <a:buChar char="ü"/>
            </a:pPr>
            <a:r>
              <a:rPr lang="ar-DZ"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ا</a:t>
            </a:r>
            <a:r>
              <a:rPr lang="ar-SA" sz="2000" b="1" u="none" strike="noStrike" dirty="0" err="1">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ستخدام</a:t>
            </a:r>
            <a:r>
              <a:rPr lang="ar-SA"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 البريد الإلكتروني كوسيط بين المعلم والطالب: لعل ذلك من أهم تطبيقات البريد الإلكتروني في </a:t>
            </a:r>
            <a:r>
              <a:rPr lang="fr-FR"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a:t>
            </a:r>
            <a:r>
              <a:rPr lang="ar-SA"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ال</a:t>
            </a:r>
            <a:r>
              <a:rPr lang="ar-DZ"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مجال</a:t>
            </a:r>
            <a:r>
              <a:rPr lang="ar-SA"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 التعليمي حيث يمكن </a:t>
            </a:r>
            <a:r>
              <a:rPr lang="ar-SA" sz="2000" b="1" u="none" strike="noStrike" dirty="0" err="1">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لل</a:t>
            </a:r>
            <a:r>
              <a:rPr lang="ar-DZ"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لأستاذ </a:t>
            </a:r>
            <a:r>
              <a:rPr lang="ar-SA"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إرسال جميع الأوراق المطلوبة في المواد مثل الخطط والمراجع للطلبة، إرسال الواجبات المنزلية والتعيينات، ونتائج الأعمال الفصلية، الرد على استفسارات واستشارات ومقترحات الطلبة.  </a:t>
            </a:r>
            <a:endParaRPr lang="fr-FR"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endParaRPr>
          </a:p>
          <a:p>
            <a:pPr marL="78740" marR="106045" indent="-3175" algn="just" rtl="1">
              <a:lnSpc>
                <a:spcPct val="150000"/>
              </a:lnSpc>
              <a:spcAft>
                <a:spcPts val="25"/>
              </a:spcAft>
            </a:pP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a:t>
            </a:r>
            <a:endParaRPr lang="fr-FR"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a:p>
            <a:pPr marL="78740" marR="106045" indent="-3175" algn="just" rtl="1">
              <a:lnSpc>
                <a:spcPct val="200000"/>
              </a:lnSpc>
              <a:spcAft>
                <a:spcPts val="25"/>
              </a:spcAft>
            </a:pPr>
            <a:endParaRPr lang="fr-FR" b="1" dirty="0"/>
          </a:p>
        </p:txBody>
      </p:sp>
    </p:spTree>
    <p:extLst>
      <p:ext uri="{BB962C8B-B14F-4D97-AF65-F5344CB8AC3E}">
        <p14:creationId xmlns:p14="http://schemas.microsoft.com/office/powerpoint/2010/main" val="2713272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barn(inVertical)">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 calcmode="lin" valueType="num">
                                      <p:cBhvr additive="base">
                                        <p:cTn id="1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 calcmode="lin" valueType="num">
                                      <p:cBhvr additive="base">
                                        <p:cTn id="23"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CC06D9B-3CFA-480C-9255-B3027CEA56AA}"/>
              </a:ext>
            </a:extLst>
          </p:cNvPr>
          <p:cNvSpPr>
            <a:spLocks noGrp="1"/>
          </p:cNvSpPr>
          <p:nvPr>
            <p:ph type="dt" sz="half" idx="10"/>
          </p:nvPr>
        </p:nvSpPr>
        <p:spPr/>
        <p:txBody>
          <a:bodyPr/>
          <a:lstStyle/>
          <a:p>
            <a:r>
              <a:rPr lang="fr-FR"/>
              <a:t>2021/2020  السنة الدراسية</a:t>
            </a:r>
            <a:endParaRPr lang="fr-BE"/>
          </a:p>
        </p:txBody>
      </p:sp>
      <p:sp>
        <p:nvSpPr>
          <p:cNvPr id="3" name="Espace réservé du pied de page 2">
            <a:extLst>
              <a:ext uri="{FF2B5EF4-FFF2-40B4-BE49-F238E27FC236}">
                <a16:creationId xmlns:a16="http://schemas.microsoft.com/office/drawing/2014/main" id="{564D9B89-BEBC-4C19-BDCC-40A07D313C21}"/>
              </a:ext>
            </a:extLst>
          </p:cNvPr>
          <p:cNvSpPr>
            <a:spLocks noGrp="1"/>
          </p:cNvSpPr>
          <p:nvPr>
            <p:ph type="ftr" sz="quarter" idx="11"/>
          </p:nvPr>
        </p:nvSpPr>
        <p:spPr/>
        <p:txBody>
          <a:bodyPr/>
          <a:lstStyle/>
          <a:p>
            <a:r>
              <a:rPr lang="ar-DZ" dirty="0"/>
              <a:t>محاضرات من إعداد الدكتورة : بن يطو سامية</a:t>
            </a:r>
            <a:endParaRPr lang="fr-BE" dirty="0"/>
          </a:p>
        </p:txBody>
      </p:sp>
      <p:sp>
        <p:nvSpPr>
          <p:cNvPr id="5" name="ZoneTexte 4">
            <a:extLst>
              <a:ext uri="{FF2B5EF4-FFF2-40B4-BE49-F238E27FC236}">
                <a16:creationId xmlns:a16="http://schemas.microsoft.com/office/drawing/2014/main" id="{10C2F073-B3F1-43E1-B76B-D52CBDB648F3}"/>
              </a:ext>
            </a:extLst>
          </p:cNvPr>
          <p:cNvSpPr txBox="1"/>
          <p:nvPr/>
        </p:nvSpPr>
        <p:spPr>
          <a:xfrm>
            <a:off x="0" y="116632"/>
            <a:ext cx="8892480" cy="6222216"/>
          </a:xfrm>
          <a:prstGeom prst="rect">
            <a:avLst/>
          </a:prstGeom>
          <a:noFill/>
        </p:spPr>
        <p:txBody>
          <a:bodyPr wrap="square">
            <a:spAutoFit/>
          </a:bodyPr>
          <a:lstStyle/>
          <a:p>
            <a:pPr marL="342900" marR="106045" lvl="0" indent="-342900" algn="just" rtl="1" fontAlgn="base">
              <a:lnSpc>
                <a:spcPct val="200000"/>
              </a:lnSpc>
              <a:spcAft>
                <a:spcPts val="25"/>
              </a:spcAft>
              <a:buClr>
                <a:srgbClr val="000000"/>
              </a:buClr>
              <a:buSzPts val="1800"/>
              <a:buFont typeface="Wingdings" panose="05000000000000000000" pitchFamily="2" charset="2"/>
              <a:buChar char="ü"/>
            </a:pPr>
            <a:r>
              <a:rPr lang="ar-SA" sz="2000" b="1" u="none" strike="noStrike" dirty="0" err="1">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إستخدام</a:t>
            </a:r>
            <a:r>
              <a:rPr lang="ar-SA"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 البريد الإلكتروني كوسيط بين </a:t>
            </a:r>
            <a:r>
              <a:rPr lang="ar-DZ"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الطلبة</a:t>
            </a:r>
            <a:r>
              <a:rPr lang="ar-SA"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 لتبادل النقاش والاستفسارات ووجهات النظر حول الدروس والأعمال المطلوب القيام</a:t>
            </a:r>
            <a:r>
              <a:rPr lang="fr-FR"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 </a:t>
            </a:r>
            <a:r>
              <a:rPr lang="ar-DZ"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به</a:t>
            </a:r>
            <a:r>
              <a:rPr lang="ar-SA"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ا.</a:t>
            </a:r>
            <a:r>
              <a:rPr lang="ar-SA" sz="2000" b="1" u="none" strike="noStrike" dirty="0">
                <a:solidFill>
                  <a:srgbClr val="000000"/>
                </a:solidFill>
                <a:effectLst/>
                <a:uFill>
                  <a:solidFill>
                    <a:srgbClr val="000000"/>
                  </a:solidFill>
                </a:uFill>
                <a:latin typeface="Traditional Arabic" panose="02020603050405020304" pitchFamily="18" charset="-78"/>
                <a:ea typeface="Times New Roman" panose="02020603050405020304" pitchFamily="18" charset="0"/>
                <a:cs typeface="Times New Roman" panose="02020603050405020304" pitchFamily="18" charset="0"/>
              </a:rPr>
              <a:t> </a:t>
            </a:r>
            <a:endParaRPr lang="ar-DZ" sz="2000" b="1" u="none" strike="noStrike" dirty="0">
              <a:solidFill>
                <a:srgbClr val="000000"/>
              </a:solidFill>
              <a:effectLst/>
              <a:uFill>
                <a:solidFill>
                  <a:srgbClr val="000000"/>
                </a:solidFill>
              </a:uFill>
              <a:latin typeface="Traditional Arabic" panose="02020603050405020304" pitchFamily="18" charset="-78"/>
              <a:ea typeface="Times New Roman" panose="02020603050405020304" pitchFamily="18" charset="0"/>
              <a:cs typeface="Times New Roman" panose="02020603050405020304" pitchFamily="18" charset="0"/>
            </a:endParaRPr>
          </a:p>
          <a:p>
            <a:pPr marL="342900" marR="106045" lvl="0" indent="-342900" algn="just" rtl="1" fontAlgn="base">
              <a:lnSpc>
                <a:spcPct val="200000"/>
              </a:lnSpc>
              <a:spcAft>
                <a:spcPts val="25"/>
              </a:spcAft>
              <a:buClr>
                <a:srgbClr val="000000"/>
              </a:buClr>
              <a:buSzPts val="1800"/>
              <a:buFont typeface="Wingdings" panose="05000000000000000000" pitchFamily="2" charset="2"/>
              <a:buChar char="ü"/>
            </a:pPr>
            <a:r>
              <a:rPr lang="ar-SA" sz="2000" b="1" u="none" strike="noStrike" dirty="0" err="1">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إستخدام</a:t>
            </a:r>
            <a:r>
              <a:rPr lang="ar-SA"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 البريد الإلكتروني كوسيلة لتسليم الواجب المنزلي حيث يقوم </a:t>
            </a:r>
            <a:r>
              <a:rPr lang="ar-DZ"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الأستاذ </a:t>
            </a:r>
            <a:r>
              <a:rPr lang="ar-SA"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بتصحيح الإجابة ثم إرسالها مرة أخرى للطالب، وفي هذا العمل توفير للوقت والجهد والمال، حيث يمكن تسليم الواجب المنزلي في الليل أو في النهار دون الحاجة لمقابلة المدرس. وفي هذا السياق يمكن أن يكون وسيله جيده وسريعة لإعطاء التغذية الراجعة </a:t>
            </a:r>
            <a:r>
              <a:rPr lang="ar-SA" sz="2000" b="1" u="none" strike="noStrike" baseline="-25000" dirty="0">
                <a:solidFill>
                  <a:srgbClr val="000000"/>
                </a:solidFill>
                <a:effectLst/>
                <a:uFill>
                  <a:solidFill>
                    <a:srgbClr val="000000"/>
                  </a:solidFill>
                </a:uFill>
                <a:latin typeface="Traditional Arabic" panose="02020603050405020304" pitchFamily="18" charset="-78"/>
                <a:ea typeface="Times New Roman" panose="02020603050405020304" pitchFamily="18" charset="0"/>
                <a:cs typeface="Times New Roman" panose="02020603050405020304" pitchFamily="18" charset="0"/>
              </a:rPr>
              <a:t>(</a:t>
            </a:r>
            <a:r>
              <a:rPr lang="fr-FR" sz="2000" b="1" u="none" strike="noStrike" baseline="-250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raditional Arabic" panose="02020603050405020304" pitchFamily="18" charset="-78"/>
              </a:rPr>
              <a:t>Feedback</a:t>
            </a:r>
            <a:r>
              <a:rPr lang="ar-SA" sz="2000" b="1" u="none" strike="noStrike" dirty="0">
                <a:solidFill>
                  <a:srgbClr val="000000"/>
                </a:solidFill>
                <a:effectLst/>
                <a:uFill>
                  <a:solidFill>
                    <a:srgbClr val="000000"/>
                  </a:solidFill>
                </a:uFill>
                <a:latin typeface="Traditional Arabic" panose="02020603050405020304" pitchFamily="18" charset="-78"/>
                <a:ea typeface="Times New Roman" panose="02020603050405020304" pitchFamily="18" charset="0"/>
                <a:cs typeface="Times New Roman" panose="02020603050405020304" pitchFamily="18" charset="0"/>
              </a:rPr>
              <a:t>)</a:t>
            </a:r>
            <a:r>
              <a:rPr lang="ar-SA"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 حول موضوع ما. </a:t>
            </a:r>
            <a:r>
              <a:rPr lang="ar-SA" sz="2000" b="1" u="none" strike="noStrike" dirty="0">
                <a:solidFill>
                  <a:srgbClr val="000000"/>
                </a:solidFill>
                <a:effectLst/>
                <a:uFill>
                  <a:solidFill>
                    <a:srgbClr val="000000"/>
                  </a:solidFill>
                </a:uFill>
                <a:latin typeface="Traditional Arabic" panose="02020603050405020304" pitchFamily="18" charset="-78"/>
                <a:ea typeface="Times New Roman" panose="02020603050405020304" pitchFamily="18" charset="0"/>
                <a:cs typeface="Times New Roman" panose="02020603050405020304" pitchFamily="18" charset="0"/>
              </a:rPr>
              <a:t> </a:t>
            </a:r>
            <a:endParaRPr lang="fr-FR"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endParaRPr>
          </a:p>
          <a:p>
            <a:pPr marL="342900" marR="106045" lvl="0" indent="-342900" algn="just" rtl="1" fontAlgn="base">
              <a:lnSpc>
                <a:spcPct val="200000"/>
              </a:lnSpc>
              <a:spcAft>
                <a:spcPts val="25"/>
              </a:spcAft>
              <a:buClr>
                <a:srgbClr val="000000"/>
              </a:buClr>
              <a:buSzPts val="1800"/>
              <a:buFont typeface="Wingdings" panose="05000000000000000000" pitchFamily="2" charset="2"/>
              <a:buChar char="ü"/>
            </a:pPr>
            <a:r>
              <a:rPr lang="ar-SA" sz="2000" b="1" u="none" strike="noStrike" dirty="0" err="1">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إستخدام</a:t>
            </a:r>
            <a:r>
              <a:rPr lang="ar-SA"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 البريد الإلكتروني كوسيلة للاتصال بالمتخصصين من مختلف دول العالم والاستفادة من </a:t>
            </a:r>
            <a:r>
              <a:rPr lang="ar-DZ"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خبراتهم </a:t>
            </a:r>
            <a:r>
              <a:rPr lang="ar-SA"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وأبحاثهم في شتى ا</a:t>
            </a:r>
            <a:r>
              <a:rPr lang="ar-DZ" sz="2000" b="1" u="none" strike="noStrike" dirty="0" err="1">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لمجا</a:t>
            </a:r>
            <a:r>
              <a:rPr lang="ar-DZ" sz="2000" b="1" dirty="0" err="1">
                <a:solidFill>
                  <a:srgbClr val="000000"/>
                </a:solidFill>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لاا</a:t>
            </a:r>
            <a:r>
              <a:rPr lang="ar-SA"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ت إذ يمكن للباحثين أو الطلبة من الوصول إلى عناوين المختصين والعلماء من خلال شبكه الإنترنت وطلب المساعدة والنصح. </a:t>
            </a:r>
            <a:r>
              <a:rPr lang="ar-SA" sz="2000" b="1" u="none" strike="noStrike" dirty="0">
                <a:solidFill>
                  <a:srgbClr val="000000"/>
                </a:solidFill>
                <a:effectLst/>
                <a:uFill>
                  <a:solidFill>
                    <a:srgbClr val="000000"/>
                  </a:solidFill>
                </a:uFill>
                <a:latin typeface="Traditional Arabic" panose="02020603050405020304" pitchFamily="18" charset="-78"/>
                <a:ea typeface="Times New Roman" panose="02020603050405020304" pitchFamily="18" charset="0"/>
                <a:cs typeface="Times New Roman" panose="02020603050405020304" pitchFamily="18" charset="0"/>
              </a:rPr>
              <a:t> </a:t>
            </a:r>
            <a:endParaRPr lang="fr-FR"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endParaRPr>
          </a:p>
          <a:p>
            <a:pPr marL="342900" marR="106045" lvl="0" indent="-342900" algn="just" rtl="1" fontAlgn="base">
              <a:lnSpc>
                <a:spcPct val="200000"/>
              </a:lnSpc>
              <a:spcAft>
                <a:spcPts val="355"/>
              </a:spcAft>
              <a:buClr>
                <a:srgbClr val="000000"/>
              </a:buClr>
              <a:buSzPts val="1800"/>
              <a:buFont typeface="Wingdings" panose="05000000000000000000" pitchFamily="2" charset="2"/>
              <a:buChar char="ü"/>
            </a:pPr>
            <a:r>
              <a:rPr lang="ar-SA" sz="2000" b="1" u="none" strike="noStrike" dirty="0" err="1">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إستخدام</a:t>
            </a:r>
            <a:r>
              <a:rPr lang="ar-SA"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rPr>
              <a:t> البريد الإلكتروني كوسيلة للاتصال بين الجامعات والمعاهد والمدارس وكافة المؤسسات التعليمية والتربوية فيما بينها. </a:t>
            </a:r>
            <a:r>
              <a:rPr lang="ar-SA" sz="2000" b="1" u="none" strike="noStrike" dirty="0">
                <a:solidFill>
                  <a:srgbClr val="000000"/>
                </a:solidFill>
                <a:effectLst/>
                <a:uFill>
                  <a:solidFill>
                    <a:srgbClr val="000000"/>
                  </a:solidFill>
                </a:uFill>
                <a:latin typeface="Traditional Arabic" panose="02020603050405020304" pitchFamily="18" charset="-78"/>
                <a:ea typeface="Tahoma" panose="020B0604030504040204" pitchFamily="34" charset="0"/>
                <a:cs typeface="Tahoma" panose="020B0604030504040204" pitchFamily="34" charset="0"/>
              </a:rPr>
              <a:t> </a:t>
            </a:r>
            <a:endParaRPr lang="fr-FR"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endParaRPr>
          </a:p>
          <a:p>
            <a:pPr marL="342900" marR="106045" lvl="0" indent="-342900" algn="just" rtl="1" fontAlgn="base">
              <a:lnSpc>
                <a:spcPct val="200000"/>
              </a:lnSpc>
              <a:spcAft>
                <a:spcPts val="25"/>
              </a:spcAft>
              <a:buClr>
                <a:srgbClr val="000000"/>
              </a:buClr>
              <a:buSzPts val="1800"/>
              <a:buFont typeface="Symbol" panose="05050102010706020507" pitchFamily="18" charset="2"/>
              <a:buChar char="-"/>
            </a:pPr>
            <a:endParaRPr lang="fr-FR" sz="2000" b="1" u="none" strike="noStrike" dirty="0">
              <a:solidFill>
                <a:srgbClr val="000000"/>
              </a:solidFill>
              <a:effectLst/>
              <a:uFill>
                <a:solidFill>
                  <a:srgbClr val="000000"/>
                </a:solidFill>
              </a:uFill>
              <a:latin typeface="Traditional Arabic" panose="02020603050405020304" pitchFamily="18" charset="-78"/>
              <a:ea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62641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11F1EC3-4D80-4632-8023-CD9E3408B82B}"/>
              </a:ext>
            </a:extLst>
          </p:cNvPr>
          <p:cNvSpPr>
            <a:spLocks noGrp="1"/>
          </p:cNvSpPr>
          <p:nvPr>
            <p:ph type="dt" sz="half" idx="10"/>
          </p:nvPr>
        </p:nvSpPr>
        <p:spPr/>
        <p:txBody>
          <a:bodyPr/>
          <a:lstStyle/>
          <a:p>
            <a:r>
              <a:rPr lang="fr-FR"/>
              <a:t>2021/2020  السنة الدراسية</a:t>
            </a:r>
            <a:endParaRPr lang="fr-BE"/>
          </a:p>
        </p:txBody>
      </p:sp>
      <p:sp>
        <p:nvSpPr>
          <p:cNvPr id="3" name="Espace réservé du pied de page 2">
            <a:extLst>
              <a:ext uri="{FF2B5EF4-FFF2-40B4-BE49-F238E27FC236}">
                <a16:creationId xmlns:a16="http://schemas.microsoft.com/office/drawing/2014/main" id="{B36AA034-6B0D-49F7-A178-20EF74F7C702}"/>
              </a:ext>
            </a:extLst>
          </p:cNvPr>
          <p:cNvSpPr>
            <a:spLocks noGrp="1"/>
          </p:cNvSpPr>
          <p:nvPr>
            <p:ph type="ftr" sz="quarter" idx="11"/>
          </p:nvPr>
        </p:nvSpPr>
        <p:spPr/>
        <p:txBody>
          <a:bodyPr/>
          <a:lstStyle/>
          <a:p>
            <a:r>
              <a:rPr lang="ar-DZ" dirty="0"/>
              <a:t>محاضرات من إعداد الدكتورة : بن يطو سامية</a:t>
            </a:r>
            <a:endParaRPr lang="fr-BE" dirty="0"/>
          </a:p>
        </p:txBody>
      </p:sp>
      <p:sp>
        <p:nvSpPr>
          <p:cNvPr id="5" name="ZoneTexte 4">
            <a:extLst>
              <a:ext uri="{FF2B5EF4-FFF2-40B4-BE49-F238E27FC236}">
                <a16:creationId xmlns:a16="http://schemas.microsoft.com/office/drawing/2014/main" id="{B205A3BE-DB4A-40C9-B277-D76ED58D0C8A}"/>
              </a:ext>
            </a:extLst>
          </p:cNvPr>
          <p:cNvSpPr txBox="1"/>
          <p:nvPr/>
        </p:nvSpPr>
        <p:spPr>
          <a:xfrm>
            <a:off x="179512" y="-27384"/>
            <a:ext cx="8856984" cy="5581015"/>
          </a:xfrm>
          <a:prstGeom prst="rect">
            <a:avLst/>
          </a:prstGeom>
          <a:noFill/>
        </p:spPr>
        <p:txBody>
          <a:bodyPr wrap="square">
            <a:spAutoFit/>
          </a:bodyPr>
          <a:lstStyle/>
          <a:p>
            <a:pPr marL="64135" marR="115570" indent="-3175" algn="r" rtl="1">
              <a:lnSpc>
                <a:spcPct val="200000"/>
              </a:lnSpc>
              <a:spcAft>
                <a:spcPts val="200"/>
              </a:spcAft>
              <a:tabLst>
                <a:tab pos="3084195" algn="ctr"/>
              </a:tabLst>
            </a:pPr>
            <a:r>
              <a:rPr lang="fr-FR" sz="2000" dirty="0">
                <a:solidFill>
                  <a:srgbClr val="FF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a:t>
            </a:r>
            <a:r>
              <a:rPr lang="ar-DZ" sz="2000" b="1" dirty="0">
                <a:effectLst/>
                <a:latin typeface="Traditional Arabic" panose="02020603050405020304" pitchFamily="18" charset="-78"/>
                <a:ea typeface="Traditional Arabic" panose="02020603050405020304" pitchFamily="18" charset="-78"/>
                <a:cs typeface="Traditional Arabic" panose="02020603050405020304" pitchFamily="18" charset="-78"/>
              </a:rPr>
              <a:t>و</a:t>
            </a:r>
            <a:r>
              <a:rPr lang="ar-DZ" sz="2000" b="1" dirty="0">
                <a:solidFill>
                  <a:srgbClr val="FF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أخيرًاً وكما سبقت الإشارة إلى أن البريد الإلكتروني </a:t>
            </a:r>
            <a:r>
              <a:rPr lang="fr-FR" sz="2000" b="1" dirty="0" err="1">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Electronic</a:t>
            </a:r>
            <a:r>
              <a:rPr lang="fr-FR" sz="20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Courrier électronique</a:t>
            </a:r>
            <a:r>
              <a:rPr lang="fr-FR" sz="2000" b="1" dirty="0">
                <a:solidFill>
                  <a:srgbClr val="000000"/>
                </a:solidFill>
                <a:effectLst/>
                <a:latin typeface="Tahoma" panose="020B0604030504040204" pitchFamily="34" charset="0"/>
                <a:ea typeface="Tahoma" panose="020B0604030504040204" pitchFamily="34" charset="0"/>
                <a:cs typeface="Traditional Arabic" panose="02020603050405020304" pitchFamily="18" charset="-78"/>
              </a:rPr>
              <a:t> </a:t>
            </a:r>
            <a:endParaRPr lang="fr-FR"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a:p>
            <a:pPr marL="86995" marR="115570" indent="-6350" algn="r" rtl="1">
              <a:lnSpc>
                <a:spcPct val="200000"/>
              </a:lnSpc>
              <a:spcAft>
                <a:spcPts val="25"/>
              </a:spcAft>
            </a:pPr>
            <a:r>
              <a:rPr lang="fr-FR" sz="2000" b="1" baseline="-25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Mail)</a:t>
            </a:r>
            <a:r>
              <a:rPr lang="ar-SA" sz="2000" b="1" dirty="0">
                <a:solidFill>
                  <a:srgbClr val="000000"/>
                </a:solidFill>
                <a:effectLst/>
                <a:latin typeface="Traditional Arabic" panose="02020603050405020304" pitchFamily="18" charset="-78"/>
                <a:ea typeface="Times New Roman" panose="02020603050405020304" pitchFamily="18" charset="0"/>
                <a:cs typeface="Times New Roman" panose="02020603050405020304" pitchFamily="18" charset="0"/>
              </a:rPr>
              <a:t>)</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يعتبر من أكثر خدمات الإنترنت شعبية واستخداماً وذلك راجع إلى الأمور التالية: </a:t>
            </a:r>
            <a:r>
              <a:rPr lang="ar-SA" sz="2000" b="1" dirty="0">
                <a:solidFill>
                  <a:srgbClr val="000000"/>
                </a:solidFill>
                <a:effectLst/>
                <a:latin typeface="Traditional Arabic" panose="02020603050405020304" pitchFamily="18" charset="-78"/>
                <a:ea typeface="Tahoma" panose="020B0604030504040204" pitchFamily="34" charset="0"/>
                <a:cs typeface="Tahoma" panose="020B0604030504040204" pitchFamily="34" charset="0"/>
              </a:rPr>
              <a:t> </a:t>
            </a:r>
            <a:endParaRPr lang="ar-DZ" sz="2000" b="1" dirty="0">
              <a:solidFill>
                <a:srgbClr val="000000"/>
              </a:solidFill>
              <a:latin typeface="Traditional Arabic" panose="02020603050405020304" pitchFamily="18" charset="-78"/>
              <a:ea typeface="Tahoma" panose="020B0604030504040204" pitchFamily="34" charset="0"/>
              <a:cs typeface="Traditional Arabic" panose="02020603050405020304" pitchFamily="18" charset="-78"/>
            </a:endParaRPr>
          </a:p>
          <a:p>
            <a:pPr marL="423545" marR="115570" indent="-342900" algn="r" rtl="1">
              <a:lnSpc>
                <a:spcPct val="200000"/>
              </a:lnSpc>
              <a:spcAft>
                <a:spcPts val="25"/>
              </a:spcAft>
              <a:buFont typeface="Wingdings" panose="05000000000000000000" pitchFamily="2" charset="2"/>
              <a:buChar char="ü"/>
            </a:pP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سرعة وصول الرسالة، حيث يمكن إرسال رسالة إلى أي مكان في العالم خلال لحظات.  </a:t>
            </a:r>
            <a:endParaRPr lang="ar-DZ" sz="2000" b="1" dirty="0">
              <a:solidFill>
                <a:srgbClr val="000000"/>
              </a:solidFill>
              <a:latin typeface="Traditional Arabic" panose="02020603050405020304" pitchFamily="18" charset="-78"/>
              <a:ea typeface="Tahoma" panose="020B0604030504040204" pitchFamily="34" charset="0"/>
              <a:cs typeface="Tahoma" panose="020B0604030504040204" pitchFamily="34" charset="0"/>
            </a:endParaRPr>
          </a:p>
          <a:p>
            <a:pPr marL="423545" marR="115570" indent="-342900" algn="r" rtl="1">
              <a:lnSpc>
                <a:spcPct val="200000"/>
              </a:lnSpc>
              <a:spcAft>
                <a:spcPts val="25"/>
              </a:spcAft>
              <a:buFont typeface="Wingdings" panose="05000000000000000000" pitchFamily="2" charset="2"/>
              <a:buChar char="ü"/>
            </a:pPr>
            <a:r>
              <a:rPr lang="ar-DZ" sz="2000" b="1" dirty="0">
                <a:solidFill>
                  <a:srgbClr val="000000"/>
                </a:solidFill>
                <a:latin typeface="Traditional Arabic" panose="02020603050405020304" pitchFamily="18" charset="-78"/>
                <a:ea typeface="Traditional Arabic" panose="02020603050405020304" pitchFamily="18" charset="-78"/>
                <a:cs typeface="Traditional Arabic" panose="02020603050405020304" pitchFamily="18" charset="-78"/>
              </a:rPr>
              <a:t>لا</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يوجد وسيط بين المرسل والمستقبل (إلغاء جميع الحواجز الإدارية). </a:t>
            </a:r>
            <a:r>
              <a:rPr lang="ar-SA" sz="2000" b="1" dirty="0">
                <a:solidFill>
                  <a:srgbClr val="000000"/>
                </a:solidFill>
                <a:effectLst/>
                <a:latin typeface="Traditional Arabic" panose="02020603050405020304" pitchFamily="18" charset="-78"/>
                <a:ea typeface="Tahoma" panose="020B0604030504040204" pitchFamily="34" charset="0"/>
                <a:cs typeface="Tahoma" panose="020B0604030504040204" pitchFamily="34" charset="0"/>
              </a:rPr>
              <a:t> </a:t>
            </a:r>
            <a:endParaRPr lang="fr-FR"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a:p>
            <a:pPr marL="418465" marR="3496310" indent="-342900" algn="just" rtl="1">
              <a:lnSpc>
                <a:spcPct val="200000"/>
              </a:lnSpc>
              <a:spcAft>
                <a:spcPts val="25"/>
              </a:spcAft>
              <a:buFont typeface="Wingdings" panose="05000000000000000000" pitchFamily="2" charset="2"/>
              <a:buChar char="ü"/>
            </a:pPr>
            <a:r>
              <a:rPr lang="fr-FR" sz="2000" b="1" dirty="0">
                <a:solidFill>
                  <a:srgbClr val="000000"/>
                </a:solidFill>
                <a:effectLst/>
                <a:latin typeface="Arial" panose="020B0604020202020204" pitchFamily="34" charset="0"/>
                <a:ea typeface="Arial" panose="020B0604020202020204" pitchFamily="34" charset="0"/>
                <a:cs typeface="Traditional Arabic" panose="02020603050405020304" pitchFamily="18" charset="-78"/>
              </a:rPr>
              <a:t> </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كلفة منخفضة للإرسال.  </a:t>
            </a:r>
            <a:r>
              <a:rPr lang="ar-SA" sz="2000" b="1" dirty="0">
                <a:solidFill>
                  <a:srgbClr val="000000"/>
                </a:solidFill>
                <a:effectLst/>
                <a:latin typeface="Traditional Arabic" panose="02020603050405020304" pitchFamily="18" charset="-78"/>
                <a:ea typeface="Tahoma" panose="020B0604030504040204" pitchFamily="34" charset="0"/>
                <a:cs typeface="Tahoma" panose="020B0604030504040204" pitchFamily="34" charset="0"/>
              </a:rPr>
              <a:t> </a:t>
            </a:r>
            <a:endParaRPr lang="fr-FR"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a:p>
            <a:pPr marL="418465" marR="1860550" indent="-342900" algn="just" rtl="1">
              <a:lnSpc>
                <a:spcPct val="200000"/>
              </a:lnSpc>
              <a:spcAft>
                <a:spcPts val="25"/>
              </a:spcAft>
              <a:buFont typeface="Wingdings" panose="05000000000000000000" pitchFamily="2" charset="2"/>
              <a:buChar char="ü"/>
            </a:pPr>
            <a:r>
              <a:rPr lang="fr-FR" sz="2000" b="1" dirty="0">
                <a:solidFill>
                  <a:srgbClr val="000000"/>
                </a:solidFill>
                <a:effectLst/>
                <a:latin typeface="Arial" panose="020B0604020202020204" pitchFamily="34" charset="0"/>
                <a:ea typeface="Arial" panose="020B0604020202020204" pitchFamily="34" charset="0"/>
                <a:cs typeface="Traditional Arabic" panose="02020603050405020304" pitchFamily="18" charset="-78"/>
              </a:rPr>
              <a:t> </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يتم الإرسال واستلام الرد خلال مدة وجيزة من الزمن. </a:t>
            </a:r>
            <a:r>
              <a:rPr lang="ar-SA" sz="2000" b="1" dirty="0">
                <a:solidFill>
                  <a:srgbClr val="000000"/>
                </a:solidFill>
                <a:effectLst/>
                <a:latin typeface="Traditional Arabic" panose="02020603050405020304" pitchFamily="18" charset="-78"/>
                <a:ea typeface="Tahoma" panose="020B0604030504040204" pitchFamily="34" charset="0"/>
                <a:cs typeface="Tahoma" panose="020B0604030504040204" pitchFamily="34" charset="0"/>
              </a:rPr>
              <a:t> </a:t>
            </a:r>
            <a:endParaRPr lang="fr-FR"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a:p>
            <a:pPr marL="418465" marR="2407920" indent="-342900" algn="just" rtl="1">
              <a:lnSpc>
                <a:spcPct val="200000"/>
              </a:lnSpc>
              <a:spcAft>
                <a:spcPts val="25"/>
              </a:spcAft>
              <a:buFont typeface="Wingdings" panose="05000000000000000000" pitchFamily="2" charset="2"/>
              <a:buChar char="ü"/>
            </a:pPr>
            <a:r>
              <a:rPr lang="fr-FR" sz="2000" b="1" dirty="0">
                <a:solidFill>
                  <a:srgbClr val="000000"/>
                </a:solidFill>
                <a:effectLst/>
                <a:latin typeface="Arial" panose="020B0604020202020204" pitchFamily="34" charset="0"/>
                <a:ea typeface="Arial" panose="020B0604020202020204" pitchFamily="34" charset="0"/>
                <a:cs typeface="Traditional Arabic" panose="02020603050405020304" pitchFamily="18" charset="-78"/>
              </a:rPr>
              <a:t> </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يمكن ربط ملفات إضافية بالبريد الإلكتروني.  </a:t>
            </a:r>
            <a:r>
              <a:rPr lang="ar-SA" sz="2000" b="1" dirty="0">
                <a:solidFill>
                  <a:srgbClr val="000000"/>
                </a:solidFill>
                <a:effectLst/>
                <a:latin typeface="Traditional Arabic" panose="02020603050405020304" pitchFamily="18" charset="-78"/>
                <a:ea typeface="Tahoma" panose="020B0604030504040204" pitchFamily="34" charset="0"/>
                <a:cs typeface="Tahoma" panose="020B0604030504040204" pitchFamily="34" charset="0"/>
              </a:rPr>
              <a:t> </a:t>
            </a:r>
            <a:endParaRPr lang="ar-DZ" sz="2000" b="1" dirty="0">
              <a:solidFill>
                <a:srgbClr val="000000"/>
              </a:solidFill>
              <a:latin typeface="Traditional Arabic" panose="02020603050405020304" pitchFamily="18" charset="-78"/>
              <a:ea typeface="Tahoma" panose="020B0604030504040204" pitchFamily="34" charset="0"/>
              <a:cs typeface="Traditional Arabic" panose="02020603050405020304" pitchFamily="18" charset="-78"/>
            </a:endParaRPr>
          </a:p>
          <a:p>
            <a:pPr marL="418465" marR="2407920" indent="-342900" algn="just" rtl="1">
              <a:lnSpc>
                <a:spcPct val="200000"/>
              </a:lnSpc>
              <a:spcAft>
                <a:spcPts val="25"/>
              </a:spcAft>
              <a:buFont typeface="Wingdings" panose="05000000000000000000" pitchFamily="2" charset="2"/>
              <a:buChar char="ü"/>
            </a:pP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يستطيع المستفيد أن يحصل على الرسالة في الوقت الذي يناسبه. </a:t>
            </a:r>
            <a:r>
              <a:rPr lang="ar-SA" sz="2000" b="1" dirty="0">
                <a:solidFill>
                  <a:srgbClr val="000000"/>
                </a:solidFill>
                <a:effectLst/>
                <a:latin typeface="Traditional Arabic" panose="02020603050405020304" pitchFamily="18" charset="-78"/>
                <a:ea typeface="Tahoma" panose="020B0604030504040204" pitchFamily="34" charset="0"/>
                <a:cs typeface="Tahoma" panose="020B0604030504040204" pitchFamily="34" charset="0"/>
              </a:rPr>
              <a:t> </a:t>
            </a:r>
            <a:endParaRPr lang="fr-FR"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a:p>
            <a:pPr marL="418465" marR="452755" indent="-342900" algn="just" rtl="1">
              <a:lnSpc>
                <a:spcPct val="200000"/>
              </a:lnSpc>
              <a:spcAft>
                <a:spcPts val="25"/>
              </a:spcAft>
              <a:buFont typeface="Wingdings" panose="05000000000000000000" pitchFamily="2" charset="2"/>
              <a:buChar char="ü"/>
            </a:pPr>
            <a:r>
              <a:rPr lang="fr-FR" sz="2000" b="1" dirty="0">
                <a:solidFill>
                  <a:srgbClr val="000000"/>
                </a:solidFill>
                <a:effectLst/>
                <a:latin typeface="Arial" panose="020B0604020202020204" pitchFamily="34" charset="0"/>
                <a:ea typeface="Arial" panose="020B0604020202020204" pitchFamily="34" charset="0"/>
                <a:cs typeface="Traditional Arabic" panose="02020603050405020304" pitchFamily="18" charset="-78"/>
              </a:rPr>
              <a:t> </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يستطيع المستفيد إرسال عدة رسائل إلى جهات مختلفة في الوقت نفس الوقت. </a:t>
            </a:r>
            <a:r>
              <a:rPr lang="ar-SA" sz="2000" b="1" dirty="0">
                <a:solidFill>
                  <a:srgbClr val="000000"/>
                </a:solidFill>
                <a:effectLst/>
                <a:latin typeface="Traditional Arabic" panose="02020603050405020304" pitchFamily="18" charset="-78"/>
                <a:ea typeface="Tahoma" panose="020B0604030504040204" pitchFamily="34" charset="0"/>
                <a:cs typeface="Tahoma" panose="020B0604030504040204" pitchFamily="34" charset="0"/>
              </a:rPr>
              <a:t> </a:t>
            </a:r>
            <a:endParaRPr lang="fr-FR"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56942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arn(inVertical)">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additive="base">
                                        <p:cTn id="2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 calcmode="lin" valueType="num">
                                      <p:cBhvr additive="base">
                                        <p:cTn id="3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anim calcmode="lin" valueType="num">
                                      <p:cBhvr additive="base">
                                        <p:cTn id="3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
                                            <p:txEl>
                                              <p:pRg st="7" end="7"/>
                                            </p:txEl>
                                          </p:spTgt>
                                        </p:tgtEl>
                                        <p:attrNameLst>
                                          <p:attrName>style.visibility</p:attrName>
                                        </p:attrNameLst>
                                      </p:cBhvr>
                                      <p:to>
                                        <p:strVal val="visible"/>
                                      </p:to>
                                    </p:set>
                                    <p:anim calcmode="lin" valueType="num">
                                      <p:cBhvr additive="base">
                                        <p:cTn id="4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anim calcmode="lin" valueType="num">
                                      <p:cBhvr additive="base">
                                        <p:cTn id="5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FF62473-DB37-4E29-BECE-EDD291BA477E}"/>
              </a:ext>
            </a:extLst>
          </p:cNvPr>
          <p:cNvSpPr>
            <a:spLocks noGrp="1"/>
          </p:cNvSpPr>
          <p:nvPr>
            <p:ph type="dt" sz="half" idx="10"/>
          </p:nvPr>
        </p:nvSpPr>
        <p:spPr/>
        <p:txBody>
          <a:bodyPr/>
          <a:lstStyle/>
          <a:p>
            <a:r>
              <a:rPr lang="fr-FR"/>
              <a:t>2021/2020  السنة الدراسية</a:t>
            </a:r>
            <a:endParaRPr lang="fr-BE"/>
          </a:p>
        </p:txBody>
      </p:sp>
      <p:sp>
        <p:nvSpPr>
          <p:cNvPr id="3" name="Espace réservé du pied de page 2">
            <a:extLst>
              <a:ext uri="{FF2B5EF4-FFF2-40B4-BE49-F238E27FC236}">
                <a16:creationId xmlns:a16="http://schemas.microsoft.com/office/drawing/2014/main" id="{B488B456-E015-4294-888D-406D450AC2F5}"/>
              </a:ext>
            </a:extLst>
          </p:cNvPr>
          <p:cNvSpPr>
            <a:spLocks noGrp="1"/>
          </p:cNvSpPr>
          <p:nvPr>
            <p:ph type="ftr" sz="quarter" idx="11"/>
          </p:nvPr>
        </p:nvSpPr>
        <p:spPr>
          <a:xfrm>
            <a:off x="2764639" y="6478836"/>
            <a:ext cx="3617103" cy="365125"/>
          </a:xfrm>
        </p:spPr>
        <p:txBody>
          <a:bodyPr/>
          <a:lstStyle/>
          <a:p>
            <a:r>
              <a:rPr lang="ar-DZ" dirty="0"/>
              <a:t>محاضرات من إعداد الدكتورة : بن يطو سامية</a:t>
            </a:r>
            <a:endParaRPr lang="fr-BE" dirty="0"/>
          </a:p>
        </p:txBody>
      </p:sp>
      <p:sp>
        <p:nvSpPr>
          <p:cNvPr id="9" name="ZoneTexte 8">
            <a:extLst>
              <a:ext uri="{FF2B5EF4-FFF2-40B4-BE49-F238E27FC236}">
                <a16:creationId xmlns:a16="http://schemas.microsoft.com/office/drawing/2014/main" id="{239EDCD2-91EC-4B39-8AD5-2168490761C8}"/>
              </a:ext>
            </a:extLst>
          </p:cNvPr>
          <p:cNvSpPr txBox="1"/>
          <p:nvPr/>
        </p:nvSpPr>
        <p:spPr>
          <a:xfrm>
            <a:off x="0" y="-294157"/>
            <a:ext cx="8964488" cy="6459461"/>
          </a:xfrm>
          <a:prstGeom prst="rect">
            <a:avLst/>
          </a:prstGeom>
          <a:noFill/>
        </p:spPr>
        <p:txBody>
          <a:bodyPr wrap="square">
            <a:spAutoFit/>
          </a:bodyPr>
          <a:lstStyle/>
          <a:p>
            <a:pPr algn="r">
              <a:lnSpc>
                <a:spcPct val="200000"/>
              </a:lnSpc>
            </a:pPr>
            <a:r>
              <a:rPr lang="fr-FR" sz="2800" dirty="0">
                <a:solidFill>
                  <a:srgbClr val="000000"/>
                </a:solidFill>
                <a:effectLst/>
                <a:latin typeface="Arial" panose="020B0604020202020204" pitchFamily="34" charset="0"/>
                <a:ea typeface="Arial" panose="020B0604020202020204" pitchFamily="34" charset="0"/>
              </a:rPr>
              <a:t> </a:t>
            </a:r>
            <a:r>
              <a:rPr lang="ar-SA" sz="2800" b="1" dirty="0">
                <a:solidFill>
                  <a:srgbClr val="000000"/>
                </a:solidFill>
                <a:effectLst/>
                <a:ea typeface="Simplified Arabic" panose="02020603050405020304" pitchFamily="18" charset="-78"/>
                <a:cs typeface="Simplified Arabic" panose="02020603050405020304" pitchFamily="18" charset="-78"/>
              </a:rPr>
              <a:t>شبكة الويب</a:t>
            </a:r>
            <a:r>
              <a:rPr lang="ar-DZ" sz="2800" b="1" dirty="0">
                <a:solidFill>
                  <a:srgbClr val="000000"/>
                </a:solidFill>
                <a:ea typeface="Simplified Arabic" panose="02020603050405020304" pitchFamily="18" charset="-78"/>
                <a:cs typeface="Simplified Arabic" panose="02020603050405020304" pitchFamily="18" charset="-78"/>
              </a:rPr>
              <a:t>(</a:t>
            </a:r>
            <a:r>
              <a:rPr lang="ar-SA" sz="2800" b="1" dirty="0">
                <a:solidFill>
                  <a:srgbClr val="000000"/>
                </a:solidFill>
                <a:effectLst/>
                <a:ea typeface="Simplified Arabic" panose="02020603050405020304" pitchFamily="18" charset="-78"/>
                <a:cs typeface="Simplified Arabic" panose="02020603050405020304" pitchFamily="18" charset="-78"/>
              </a:rPr>
              <a:t> </a:t>
            </a:r>
            <a:r>
              <a:rPr lang="ar-DZ" sz="2800" b="1" dirty="0">
                <a:latin typeface="Traditional Arabic,Bold"/>
              </a:rPr>
              <a:t>خدمة الشبكة العنكبوتية العالمية للمعلومات ) </a:t>
            </a:r>
            <a:r>
              <a:rPr lang="fr-FR" sz="2800" b="1" dirty="0">
                <a:solidFill>
                  <a:srgbClr val="000000"/>
                </a:solidFill>
                <a:effectLst/>
                <a:ea typeface="Simplified Arabic" panose="02020603050405020304" pitchFamily="18" charset="-78"/>
                <a:cs typeface="Simplified Arabic" panose="02020603050405020304" pitchFamily="18" charset="-78"/>
              </a:rPr>
              <a:t>.2.13</a:t>
            </a:r>
            <a:endParaRPr lang="ar-DZ" sz="2800" b="1" dirty="0">
              <a:solidFill>
                <a:srgbClr val="000000"/>
              </a:solidFill>
              <a:effectLst/>
              <a:ea typeface="Simplified Arabic" panose="02020603050405020304" pitchFamily="18" charset="-78"/>
              <a:cs typeface="Simplified Arabic" panose="02020603050405020304" pitchFamily="18" charset="-78"/>
            </a:endParaRPr>
          </a:p>
          <a:p>
            <a:pPr algn="r">
              <a:lnSpc>
                <a:spcPct val="150000"/>
              </a:lnSpc>
            </a:pPr>
            <a:r>
              <a:rPr lang="ar-SA" sz="2000" b="1" dirty="0">
                <a:solidFill>
                  <a:srgbClr val="000000"/>
                </a:solidFill>
                <a:effectLst/>
                <a:ea typeface="Simplified Arabic" panose="02020603050405020304" pitchFamily="18" charset="-78"/>
                <a:cs typeface="Simplified Arabic" panose="02020603050405020304" pitchFamily="18" charset="-78"/>
              </a:rPr>
              <a:t>تمتاز هذه الخدمة بتوافرها على أجهزة الحاسوب المرتبطة </a:t>
            </a:r>
            <a:r>
              <a:rPr lang="ar-SA" sz="2000" b="1" dirty="0" err="1">
                <a:solidFill>
                  <a:srgbClr val="000000"/>
                </a:solidFill>
                <a:effectLst/>
                <a:ea typeface="Simplified Arabic" panose="02020603050405020304" pitchFamily="18" charset="-78"/>
                <a:cs typeface="Simplified Arabic" panose="02020603050405020304" pitchFamily="18" charset="-78"/>
              </a:rPr>
              <a:t>بالانترنت</a:t>
            </a:r>
            <a:r>
              <a:rPr lang="ar-SA" sz="2000" b="1" dirty="0">
                <a:solidFill>
                  <a:srgbClr val="000000"/>
                </a:solidFill>
                <a:effectLst/>
                <a:ea typeface="Simplified Arabic" panose="02020603050405020304" pitchFamily="18" charset="-78"/>
                <a:cs typeface="Simplified Arabic" panose="02020603050405020304" pitchFamily="18" charset="-78"/>
              </a:rPr>
              <a:t> وتمتاز بقدرتها الهائلة على البحث عن المعلومات التي يريدها مستخدم الشبكة؛ وبذلك فإنها تعد من الأدوات المهمة في عملية الاتصال التعليمي؛ إذ أصبح بإمكان المتعلم استخدام هذه الخدمة للحصول على ما يريد من المعلومات بسهولة ويسر لا توفرها</a:t>
            </a:r>
            <a:r>
              <a:rPr lang="ar-DZ" sz="2000" b="1" dirty="0">
                <a:solidFill>
                  <a:srgbClr val="000000"/>
                </a:solidFill>
                <a:effectLst/>
                <a:ea typeface="Simplified Arabic" panose="02020603050405020304" pitchFamily="18" charset="-78"/>
                <a:cs typeface="Simplified Arabic" panose="02020603050405020304" pitchFamily="18" charset="-78"/>
              </a:rPr>
              <a:t> </a:t>
            </a:r>
            <a:r>
              <a:rPr lang="ar-SA" sz="2000" b="1" dirty="0">
                <a:solidFill>
                  <a:srgbClr val="000000"/>
                </a:solidFill>
                <a:effectLst/>
                <a:ea typeface="Simplified Arabic" panose="02020603050405020304" pitchFamily="18" charset="-78"/>
                <a:cs typeface="Simplified Arabic" panose="02020603050405020304" pitchFamily="18" charset="-78"/>
              </a:rPr>
              <a:t>الوسائل الأخرى. كما يعتبر النشر عبر شبكة العنكبوت الدولية أداة اتصالات الكترونية غاية في الأهمية. ومن أشهر صور النشر الالكتروني اليوم الكتاب الالكتروني ،والنشر على الانترنت ومن نماذجه قواعد المعلومات والمجلات الالكترونية المحكمة والنشر الشخصي والنسخ الالكترونية للمجلات والمطبوعات</a:t>
            </a:r>
            <a:endParaRPr lang="ar-DZ" sz="2000" b="1" dirty="0">
              <a:solidFill>
                <a:srgbClr val="000000"/>
              </a:solidFill>
              <a:effectLst/>
              <a:ea typeface="Simplified Arabic" panose="02020603050405020304" pitchFamily="18" charset="-78"/>
              <a:cs typeface="Simplified Arabic" panose="02020603050405020304" pitchFamily="18" charset="-78"/>
            </a:endParaRPr>
          </a:p>
          <a:p>
            <a:pPr algn="r">
              <a:lnSpc>
                <a:spcPct val="200000"/>
              </a:lnSpc>
            </a:pPr>
            <a:r>
              <a:rPr lang="ar-DZ" sz="2800" b="1" dirty="0">
                <a:solidFill>
                  <a:srgbClr val="000000"/>
                </a:solidFill>
                <a:ea typeface="Simplified Arabic" panose="02020603050405020304" pitchFamily="18" charset="-78"/>
                <a:cs typeface="Simplified Arabic" panose="02020603050405020304" pitchFamily="18" charset="-78"/>
              </a:rPr>
              <a:t>استخدام الفيديو التعليمي</a:t>
            </a:r>
            <a:r>
              <a:rPr lang="fr-FR" sz="2800" b="1" dirty="0">
                <a:solidFill>
                  <a:srgbClr val="000000"/>
                </a:solidFill>
                <a:ea typeface="Simplified Arabic" panose="02020603050405020304" pitchFamily="18" charset="-78"/>
                <a:cs typeface="Simplified Arabic" panose="02020603050405020304" pitchFamily="18" charset="-78"/>
              </a:rPr>
              <a:t>.3.13</a:t>
            </a:r>
            <a:endParaRPr lang="ar-DZ" sz="2800"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endParaRPr>
          </a:p>
          <a:p>
            <a:pPr algn="r">
              <a:lnSpc>
                <a:spcPct val="150000"/>
              </a:lnSpc>
            </a:pPr>
            <a:r>
              <a:rPr lang="ar-SA" sz="3200"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a:t>
            </a:r>
            <a:r>
              <a:rPr lang="ar-SA" sz="1800"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يعد الفيديو التعليمي </a:t>
            </a:r>
            <a:r>
              <a:rPr lang="ar-DZ" b="1" dirty="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ببر</a:t>
            </a:r>
            <a:r>
              <a:rPr lang="ar-SA" sz="1800" b="1" dirty="0" err="1">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امجه</a:t>
            </a:r>
            <a:r>
              <a:rPr lang="ar-SA" sz="1800"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المتعددة من أهم أوجه التعلم الالكتروني خاصة وأن الفيديو التعليمي يقدم المعرفة للطلاب في صورة متكاملة من وسائل عرض المعلومات المقروءة، المسموعة والمرئية وقد تطور استخدام الفيديو في التعليم بشكل كبير حيث استخدم لتوجيه التعلم فيما يسمى بالتوجيه الفيديو</a:t>
            </a:r>
            <a:r>
              <a:rPr lang="ar-DZ" sz="1800"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ي</a:t>
            </a:r>
            <a:r>
              <a:rPr lang="ar-SA" sz="1800"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أو بالتفاعل بين البرنامج والطلاب فيما يسمى بالفيديو التفاعلي.  </a:t>
            </a:r>
            <a:endParaRPr lang="fr-FR" sz="2000" b="1" dirty="0"/>
          </a:p>
        </p:txBody>
      </p:sp>
    </p:spTree>
    <p:extLst>
      <p:ext uri="{BB962C8B-B14F-4D97-AF65-F5344CB8AC3E}">
        <p14:creationId xmlns:p14="http://schemas.microsoft.com/office/powerpoint/2010/main" val="717551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barn(inVertical)">
                                      <p:cBhvr>
                                        <p:cTn id="19" dur="500"/>
                                        <p:tgtEl>
                                          <p:spTgt spid="9">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anim calcmode="lin" valueType="num">
                                      <p:cBhvr additive="base">
                                        <p:cTn id="24"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7A98919-E745-4D97-9CFE-A40CD56DBC0D}"/>
              </a:ext>
            </a:extLst>
          </p:cNvPr>
          <p:cNvSpPr>
            <a:spLocks noGrp="1"/>
          </p:cNvSpPr>
          <p:nvPr>
            <p:ph type="dt" sz="half" idx="10"/>
          </p:nvPr>
        </p:nvSpPr>
        <p:spPr/>
        <p:txBody>
          <a:bodyPr/>
          <a:lstStyle/>
          <a:p>
            <a:r>
              <a:rPr lang="fr-FR"/>
              <a:t>2021/2020  السنة الدراسية</a:t>
            </a:r>
            <a:endParaRPr lang="fr-BE"/>
          </a:p>
        </p:txBody>
      </p:sp>
      <p:sp>
        <p:nvSpPr>
          <p:cNvPr id="3" name="Espace réservé du pied de page 2">
            <a:extLst>
              <a:ext uri="{FF2B5EF4-FFF2-40B4-BE49-F238E27FC236}">
                <a16:creationId xmlns:a16="http://schemas.microsoft.com/office/drawing/2014/main" id="{4C459E74-5E60-4E3B-9959-CA0E6EFEC8EF}"/>
              </a:ext>
            </a:extLst>
          </p:cNvPr>
          <p:cNvSpPr>
            <a:spLocks noGrp="1"/>
          </p:cNvSpPr>
          <p:nvPr>
            <p:ph type="ftr" sz="quarter" idx="11"/>
          </p:nvPr>
        </p:nvSpPr>
        <p:spPr/>
        <p:txBody>
          <a:bodyPr/>
          <a:lstStyle/>
          <a:p>
            <a:r>
              <a:rPr lang="ar-DZ" dirty="0"/>
              <a:t>محاضرات من إعداد الدكتورة :بن يطو سامية</a:t>
            </a:r>
            <a:endParaRPr lang="fr-BE" dirty="0"/>
          </a:p>
        </p:txBody>
      </p:sp>
      <p:sp>
        <p:nvSpPr>
          <p:cNvPr id="5" name="ZoneTexte 4">
            <a:extLst>
              <a:ext uri="{FF2B5EF4-FFF2-40B4-BE49-F238E27FC236}">
                <a16:creationId xmlns:a16="http://schemas.microsoft.com/office/drawing/2014/main" id="{AFCF319A-7AA9-41F1-AFF0-7E782B974E4A}"/>
              </a:ext>
            </a:extLst>
          </p:cNvPr>
          <p:cNvSpPr txBox="1"/>
          <p:nvPr/>
        </p:nvSpPr>
        <p:spPr>
          <a:xfrm>
            <a:off x="144016" y="-95821"/>
            <a:ext cx="8892480" cy="7053213"/>
          </a:xfrm>
          <a:prstGeom prst="rect">
            <a:avLst/>
          </a:prstGeom>
          <a:noFill/>
        </p:spPr>
        <p:txBody>
          <a:bodyPr wrap="square">
            <a:spAutoFit/>
          </a:bodyPr>
          <a:lstStyle/>
          <a:p>
            <a:pPr algn="r">
              <a:lnSpc>
                <a:spcPct val="150000"/>
              </a:lnSpc>
            </a:pPr>
            <a:r>
              <a:rPr lang="ar-SA" sz="3200" b="1" dirty="0">
                <a:solidFill>
                  <a:srgbClr val="000000"/>
                </a:solidFill>
                <a:effectLst/>
                <a:ea typeface="Simplified Arabic" panose="02020603050405020304" pitchFamily="18" charset="-78"/>
                <a:cs typeface="Simplified Arabic" panose="02020603050405020304" pitchFamily="18" charset="-78"/>
              </a:rPr>
              <a:t>المؤتمرات المرئية-المسموعة</a:t>
            </a:r>
            <a:r>
              <a:rPr lang="fr-FR" sz="3200" b="1" dirty="0">
                <a:solidFill>
                  <a:srgbClr val="000000"/>
                </a:solidFill>
                <a:ea typeface="Simplified Arabic" panose="02020603050405020304" pitchFamily="18" charset="-78"/>
                <a:cs typeface="Simplified Arabic" panose="02020603050405020304" pitchFamily="18" charset="-78"/>
              </a:rPr>
              <a:t>.4.13</a:t>
            </a:r>
            <a:endParaRPr lang="ar-DZ" sz="3200" b="1" dirty="0">
              <a:solidFill>
                <a:srgbClr val="000000"/>
              </a:solidFill>
              <a:effectLst/>
              <a:ea typeface="Simplified Arabic" panose="02020603050405020304" pitchFamily="18" charset="-78"/>
              <a:cs typeface="Simplified Arabic" panose="02020603050405020304" pitchFamily="18" charset="-78"/>
            </a:endParaRPr>
          </a:p>
          <a:p>
            <a:pPr algn="r">
              <a:lnSpc>
                <a:spcPct val="150000"/>
              </a:lnSpc>
            </a:pPr>
            <a:r>
              <a:rPr lang="ar-SA" sz="2000" dirty="0">
                <a:solidFill>
                  <a:srgbClr val="000000"/>
                </a:solidFill>
                <a:effectLst/>
                <a:ea typeface="Simplified Arabic" panose="02020603050405020304" pitchFamily="18" charset="-78"/>
                <a:cs typeface="Simplified Arabic" panose="02020603050405020304" pitchFamily="18" charset="-78"/>
              </a:rPr>
              <a:t> يربط هذا النظام المشرفين الاكاديميين والطلبة المتواجدين في مواقع متفرقة بعيدة من خلال شبكة تلفازية عالية القدرة، وكل موقع يستطيع أن يرى ويسمع المشرف الأكاديمي مع مادته العلمية، كما يستطيع الطلبة توجيه الأسئلة إليه وأن يتفاعلوا معه</a:t>
            </a:r>
            <a:endParaRPr lang="ar-DZ" sz="2000" dirty="0">
              <a:solidFill>
                <a:srgbClr val="000000"/>
              </a:solidFill>
              <a:effectLst/>
              <a:ea typeface="Simplified Arabic" panose="02020603050405020304" pitchFamily="18" charset="-78"/>
              <a:cs typeface="Simplified Arabic" panose="02020603050405020304" pitchFamily="18" charset="-78"/>
            </a:endParaRPr>
          </a:p>
          <a:p>
            <a:pPr lvl="0" algn="just" rtl="1">
              <a:lnSpc>
                <a:spcPct val="150000"/>
              </a:lnSpc>
              <a:spcAft>
                <a:spcPts val="1000"/>
              </a:spcAft>
            </a:pPr>
            <a:r>
              <a:rPr lang="fr-FR" sz="3200" b="1" dirty="0">
                <a:effectLst/>
                <a:latin typeface="Calibri" panose="020F0502020204030204" pitchFamily="34" charset="0"/>
                <a:ea typeface="Calibri" panose="020F0502020204030204" pitchFamily="34" charset="0"/>
                <a:cs typeface="Simplified Arabic" panose="02020603050405020304" pitchFamily="18" charset="-78"/>
              </a:rPr>
              <a:t>.5.13</a:t>
            </a:r>
            <a:r>
              <a:rPr lang="ar-DZ" sz="3200" b="1" dirty="0">
                <a:effectLst/>
                <a:latin typeface="Calibri" panose="020F0502020204030204" pitchFamily="34" charset="0"/>
                <a:ea typeface="Calibri" panose="020F0502020204030204" pitchFamily="34" charset="0"/>
                <a:cs typeface="Simplified Arabic" panose="02020603050405020304" pitchFamily="18" charset="-78"/>
              </a:rPr>
              <a:t>التعليم الافتراضي</a:t>
            </a:r>
            <a:endParaRPr lang="fr-FR" sz="3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pPr>
            <a:r>
              <a:rPr lang="ar-DZ" sz="2000" dirty="0">
                <a:effectLst/>
                <a:latin typeface="Calibri" panose="020F0502020204030204" pitchFamily="34" charset="0"/>
                <a:ea typeface="Calibri" panose="020F0502020204030204" pitchFamily="34" charset="0"/>
                <a:cs typeface="Simplified Arabic" panose="02020603050405020304" pitchFamily="18" charset="-78"/>
              </a:rPr>
              <a:t>التعليم الافتراضي هو شكل من أشكال التعليم عن بعد وهو التعليم الذي تستخدم فيه شبكة الإنترنت بالاعتماد على أدوات أخرى كالحاسوب، حيث يمكن للطلاب متابعة محاضراتهم من مكان إقامتهم اعتمادا على حاسوبهم المرتبط بشبكة الإنترنت سواء كانت المحاضرة مباشرة أو مسجلة.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pPr>
            <a:r>
              <a:rPr lang="ar-DZ" sz="2000" dirty="0">
                <a:effectLst/>
                <a:latin typeface="Calibri" panose="020F0502020204030204" pitchFamily="34" charset="0"/>
                <a:ea typeface="Calibri" panose="020F0502020204030204" pitchFamily="34" charset="0"/>
                <a:cs typeface="Simplified Arabic" panose="02020603050405020304" pitchFamily="18" charset="-78"/>
              </a:rPr>
              <a:t>والتعليم الافتراضي كغيره من أنواع التعليم الأخرى وبفضل التطور التكنولوجي في مجال الحاسبات الإلكترونية وشبكة الإنترنت يعرف انتشارا واسعا في العالم لما له من دور في رفع المستوي العلمي والثقافي للشعوب، فشبكة الإنترنت توفر للمتعلمين كل ما يحتاجونه من معلومات ومعارف في مختلف المواد والتخصصات وتوفير الخاصية التفاعلية والتبادلية والمناقشة والتحليل للمواد المدروسة بين الطلبة والأساتذة. </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r">
              <a:lnSpc>
                <a:spcPct val="150000"/>
              </a:lnSpc>
            </a:pPr>
            <a:endParaRPr lang="ar-DZ" sz="2000" dirty="0">
              <a:solidFill>
                <a:srgbClr val="000000"/>
              </a:solidFill>
              <a:effectLst/>
              <a:ea typeface="Simplified Arabic" panose="02020603050405020304" pitchFamily="18" charset="-78"/>
              <a:cs typeface="Simplified Arabic" panose="02020603050405020304" pitchFamily="18" charset="-78"/>
            </a:endParaRPr>
          </a:p>
          <a:p>
            <a:pPr algn="r"/>
            <a:endParaRPr lang="fr-FR" dirty="0"/>
          </a:p>
        </p:txBody>
      </p:sp>
    </p:spTree>
    <p:extLst>
      <p:ext uri="{BB962C8B-B14F-4D97-AF65-F5344CB8AC3E}">
        <p14:creationId xmlns:p14="http://schemas.microsoft.com/office/powerpoint/2010/main" val="30691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additive="base">
                                        <p:cTn id="12"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barn(inVertical)">
                                      <p:cBhvr>
                                        <p:cTn id="18" dur="500"/>
                                        <p:tgtEl>
                                          <p:spTgt spid="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additive="base">
                                        <p:cTn id="2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additive="base">
                                        <p:cTn id="2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72A0151-B52B-43E2-A7D3-45FE6776D595}"/>
              </a:ext>
            </a:extLst>
          </p:cNvPr>
          <p:cNvSpPr>
            <a:spLocks noGrp="1"/>
          </p:cNvSpPr>
          <p:nvPr>
            <p:ph type="dt" sz="half" idx="10"/>
          </p:nvPr>
        </p:nvSpPr>
        <p:spPr/>
        <p:txBody>
          <a:bodyPr/>
          <a:lstStyle/>
          <a:p>
            <a:r>
              <a:rPr lang="fr-FR"/>
              <a:t>2021/2020  السنة الدراسية</a:t>
            </a:r>
            <a:endParaRPr lang="fr-BE"/>
          </a:p>
        </p:txBody>
      </p:sp>
      <p:sp>
        <p:nvSpPr>
          <p:cNvPr id="3" name="Espace réservé du pied de page 2">
            <a:extLst>
              <a:ext uri="{FF2B5EF4-FFF2-40B4-BE49-F238E27FC236}">
                <a16:creationId xmlns:a16="http://schemas.microsoft.com/office/drawing/2014/main" id="{DFDEAD85-E568-4C90-9392-4C48E5311E4D}"/>
              </a:ext>
            </a:extLst>
          </p:cNvPr>
          <p:cNvSpPr>
            <a:spLocks noGrp="1"/>
          </p:cNvSpPr>
          <p:nvPr>
            <p:ph type="ftr" sz="quarter" idx="11"/>
          </p:nvPr>
        </p:nvSpPr>
        <p:spPr/>
        <p:txBody>
          <a:bodyPr/>
          <a:lstStyle/>
          <a:p>
            <a:r>
              <a:rPr lang="ar-DZ" dirty="0"/>
              <a:t>محاضرات من إعداد الدكتورة : بن يطو سامية</a:t>
            </a:r>
            <a:endParaRPr lang="fr-BE" dirty="0"/>
          </a:p>
        </p:txBody>
      </p:sp>
      <p:sp>
        <p:nvSpPr>
          <p:cNvPr id="5" name="ZoneTexte 4">
            <a:extLst>
              <a:ext uri="{FF2B5EF4-FFF2-40B4-BE49-F238E27FC236}">
                <a16:creationId xmlns:a16="http://schemas.microsoft.com/office/drawing/2014/main" id="{A2CEAB7E-6956-41F7-832E-227EE5DC97D6}"/>
              </a:ext>
            </a:extLst>
          </p:cNvPr>
          <p:cNvSpPr txBox="1"/>
          <p:nvPr/>
        </p:nvSpPr>
        <p:spPr>
          <a:xfrm>
            <a:off x="0" y="116632"/>
            <a:ext cx="9144000" cy="5983818"/>
          </a:xfrm>
          <a:prstGeom prst="rect">
            <a:avLst/>
          </a:prstGeom>
          <a:noFill/>
        </p:spPr>
        <p:txBody>
          <a:bodyPr wrap="square">
            <a:spAutoFit/>
          </a:bodyPr>
          <a:lstStyle/>
          <a:p>
            <a:pPr algn="r">
              <a:lnSpc>
                <a:spcPct val="200000"/>
              </a:lnSpc>
            </a:pPr>
            <a:r>
              <a:rPr lang="fr-FR" sz="2800" b="1" dirty="0">
                <a:solidFill>
                  <a:srgbClr val="000000"/>
                </a:solidFill>
                <a:ea typeface="Simplified Arabic" panose="02020603050405020304" pitchFamily="18" charset="-78"/>
                <a:cs typeface="Simplified Arabic" panose="02020603050405020304" pitchFamily="18" charset="-78"/>
              </a:rPr>
              <a:t> </a:t>
            </a:r>
            <a:r>
              <a:rPr lang="ar-SA" sz="2800" b="1" dirty="0">
                <a:solidFill>
                  <a:srgbClr val="000000"/>
                </a:solidFill>
                <a:ea typeface="Simplified Arabic" panose="02020603050405020304" pitchFamily="18" charset="-78"/>
                <a:cs typeface="Simplified Arabic" panose="02020603050405020304" pitchFamily="18" charset="-78"/>
              </a:rPr>
              <a:t>هاتف وفاكس الانترنت</a:t>
            </a:r>
            <a:r>
              <a:rPr lang="fr-FR" sz="2800" b="1" dirty="0">
                <a:solidFill>
                  <a:srgbClr val="000000"/>
                </a:solidFill>
                <a:ea typeface="Simplified Arabic" panose="02020603050405020304" pitchFamily="18" charset="-78"/>
                <a:cs typeface="Simplified Arabic" panose="02020603050405020304" pitchFamily="18" charset="-78"/>
              </a:rPr>
              <a:t>  .6.13</a:t>
            </a:r>
            <a:endParaRPr lang="ar-DZ" sz="2800" b="1" dirty="0">
              <a:solidFill>
                <a:srgbClr val="000000"/>
              </a:solidFill>
              <a:ea typeface="Simplified Arabic" panose="02020603050405020304" pitchFamily="18" charset="-78"/>
              <a:cs typeface="Simplified Arabic" panose="02020603050405020304" pitchFamily="18" charset="-78"/>
            </a:endParaRPr>
          </a:p>
          <a:p>
            <a:pPr algn="r">
              <a:lnSpc>
                <a:spcPct val="200000"/>
              </a:lnSpc>
            </a:pPr>
            <a:r>
              <a:rPr lang="ar-SA" sz="2000" b="1" dirty="0">
                <a:solidFill>
                  <a:srgbClr val="000000"/>
                </a:solidFill>
                <a:ea typeface="Simplified Arabic" panose="02020603050405020304" pitchFamily="18" charset="-78"/>
                <a:cs typeface="Simplified Arabic" panose="02020603050405020304" pitchFamily="18" charset="-78"/>
              </a:rPr>
              <a:t> إن الانترنت ليست مجرد تقنية أو شبكة لإرسال البريد الالكتروني أو الإبحار في الويب إنما الانترنت تحولت إلى وسيلة اتصالات كونية منخفضة التكلفة تساعد في إرسال الفاكسات، استرجاع البريد الصوتي ونقل المحادثات باتجاهين</a:t>
            </a:r>
            <a:endParaRPr lang="ar-DZ" sz="2000" b="1" dirty="0">
              <a:solidFill>
                <a:srgbClr val="000000"/>
              </a:solidFill>
              <a:ea typeface="Simplified Arabic" panose="02020603050405020304" pitchFamily="18" charset="-78"/>
              <a:cs typeface="Simplified Arabic" panose="02020603050405020304" pitchFamily="18" charset="-78"/>
            </a:endParaRPr>
          </a:p>
          <a:p>
            <a:pPr algn="r">
              <a:lnSpc>
                <a:spcPct val="200000"/>
              </a:lnSpc>
            </a:pPr>
            <a:r>
              <a:rPr lang="fr-FR" sz="2800" b="1" dirty="0">
                <a:solidFill>
                  <a:srgbClr val="000000"/>
                </a:solidFill>
                <a:latin typeface="Arial" panose="020B0604020202020204" pitchFamily="34" charset="0"/>
                <a:ea typeface="Arial" panose="020B0604020202020204" pitchFamily="34" charset="0"/>
                <a:cs typeface="Simplified Arabic" panose="02020603050405020304" pitchFamily="18" charset="-78"/>
              </a:rPr>
              <a:t>   </a:t>
            </a:r>
            <a:r>
              <a:rPr lang="ar-DZ" sz="2800" b="1" dirty="0">
                <a:solidFill>
                  <a:srgbClr val="000000"/>
                </a:solidFill>
                <a:latin typeface="Arial" panose="020B0604020202020204" pitchFamily="34" charset="0"/>
                <a:ea typeface="Arial" panose="020B0604020202020204" pitchFamily="34" charset="0"/>
                <a:cs typeface="Simplified Arabic" panose="02020603050405020304" pitchFamily="18" charset="-78"/>
              </a:rPr>
              <a:t>المجموعات الاخبارية</a:t>
            </a:r>
            <a:r>
              <a:rPr lang="fr-FR" sz="2800" b="1" dirty="0">
                <a:solidFill>
                  <a:srgbClr val="000000"/>
                </a:solidFill>
                <a:latin typeface="Arial" panose="020B0604020202020204" pitchFamily="34" charset="0"/>
                <a:ea typeface="Arial" panose="020B0604020202020204" pitchFamily="34" charset="0"/>
                <a:cs typeface="Simplified Arabic" panose="02020603050405020304" pitchFamily="18" charset="-78"/>
              </a:rPr>
              <a:t>.7.13</a:t>
            </a:r>
          </a:p>
          <a:p>
            <a:pPr algn="r">
              <a:lnSpc>
                <a:spcPct val="200000"/>
              </a:lnSpc>
            </a:pPr>
            <a:r>
              <a:rPr lang="ar-SA" sz="2000" b="1" dirty="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 وهي فكرة تقوم على أساس جمع المهتمين في مجال معين كحلقة نقاش بغرض التبادل الفكري في عدة مواضيع تخص مجال اهتمامهم؛ وهي أشبه بالمنتديات التي تضم أف</a:t>
            </a:r>
            <a:r>
              <a:rPr lang="ar-DZ" sz="2000" b="1" dirty="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راد</a:t>
            </a:r>
            <a:r>
              <a:rPr lang="ar-SA" sz="2000" b="1" dirty="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 من مختلف أنحاء العالم يجمعهم اهتمام مشترك بموضوع معين وأحيانا يصل عدد المجموعات إلى المئات أو الآلاف من ذوي الاختصاص الواحد. </a:t>
            </a:r>
            <a:endParaRPr lang="fr-FR" sz="2000" b="1" dirty="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endParaRPr>
          </a:p>
          <a:p>
            <a:pPr algn="r">
              <a:lnSpc>
                <a:spcPct val="200000"/>
              </a:lnSpc>
            </a:pPr>
            <a:r>
              <a:rPr lang="fr-FR" sz="1800" dirty="0">
                <a:solidFill>
                  <a:srgbClr val="000000"/>
                </a:solidFill>
                <a:effectLst/>
                <a:latin typeface="Arial" panose="020B0604020202020204" pitchFamily="34" charset="0"/>
                <a:ea typeface="Arial" panose="020B0604020202020204" pitchFamily="34" charset="0"/>
              </a:rPr>
              <a:t> </a:t>
            </a:r>
            <a:endParaRPr lang="fr-FR" dirty="0"/>
          </a:p>
        </p:txBody>
      </p:sp>
    </p:spTree>
    <p:extLst>
      <p:ext uri="{BB962C8B-B14F-4D97-AF65-F5344CB8AC3E}">
        <p14:creationId xmlns:p14="http://schemas.microsoft.com/office/powerpoint/2010/main" val="185578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additive="base">
                                        <p:cTn id="12"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barn(inVertical)">
                                      <p:cBhvr>
                                        <p:cTn id="18" dur="500"/>
                                        <p:tgtEl>
                                          <p:spTgt spid="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additive="base">
                                        <p:cTn id="2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72A0151-B52B-43E2-A7D3-45FE6776D595}"/>
              </a:ext>
            </a:extLst>
          </p:cNvPr>
          <p:cNvSpPr>
            <a:spLocks noGrp="1"/>
          </p:cNvSpPr>
          <p:nvPr>
            <p:ph type="dt" sz="half" idx="10"/>
          </p:nvPr>
        </p:nvSpPr>
        <p:spPr/>
        <p:txBody>
          <a:bodyPr/>
          <a:lstStyle/>
          <a:p>
            <a:r>
              <a:rPr lang="fr-FR"/>
              <a:t>2021/2020  السنة الدراسية</a:t>
            </a:r>
            <a:endParaRPr lang="fr-BE"/>
          </a:p>
        </p:txBody>
      </p:sp>
      <p:sp>
        <p:nvSpPr>
          <p:cNvPr id="3" name="Espace réservé du pied de page 2">
            <a:extLst>
              <a:ext uri="{FF2B5EF4-FFF2-40B4-BE49-F238E27FC236}">
                <a16:creationId xmlns:a16="http://schemas.microsoft.com/office/drawing/2014/main" id="{DFDEAD85-E568-4C90-9392-4C48E5311E4D}"/>
              </a:ext>
            </a:extLst>
          </p:cNvPr>
          <p:cNvSpPr>
            <a:spLocks noGrp="1"/>
          </p:cNvSpPr>
          <p:nvPr>
            <p:ph type="ftr" sz="quarter" idx="11"/>
          </p:nvPr>
        </p:nvSpPr>
        <p:spPr/>
        <p:txBody>
          <a:bodyPr/>
          <a:lstStyle/>
          <a:p>
            <a:r>
              <a:rPr lang="ar-DZ" dirty="0"/>
              <a:t>محاضرات من إعداد الدكتورة : بن يطو سامية</a:t>
            </a:r>
            <a:endParaRPr lang="fr-BE" dirty="0"/>
          </a:p>
        </p:txBody>
      </p:sp>
      <p:sp>
        <p:nvSpPr>
          <p:cNvPr id="5" name="ZoneTexte 4">
            <a:extLst>
              <a:ext uri="{FF2B5EF4-FFF2-40B4-BE49-F238E27FC236}">
                <a16:creationId xmlns:a16="http://schemas.microsoft.com/office/drawing/2014/main" id="{A2CEAB7E-6956-41F7-832E-227EE5DC97D6}"/>
              </a:ext>
            </a:extLst>
          </p:cNvPr>
          <p:cNvSpPr txBox="1"/>
          <p:nvPr/>
        </p:nvSpPr>
        <p:spPr>
          <a:xfrm>
            <a:off x="0" y="116632"/>
            <a:ext cx="9144000" cy="6724918"/>
          </a:xfrm>
          <a:prstGeom prst="rect">
            <a:avLst/>
          </a:prstGeom>
          <a:noFill/>
        </p:spPr>
        <p:txBody>
          <a:bodyPr wrap="square">
            <a:spAutoFit/>
          </a:bodyPr>
          <a:lstStyle/>
          <a:p>
            <a:pPr algn="r">
              <a:lnSpc>
                <a:spcPct val="200000"/>
              </a:lnSpc>
            </a:pPr>
            <a:r>
              <a:rPr lang="fr-FR" sz="3200" b="1" dirty="0">
                <a:solidFill>
                  <a:srgbClr val="000000"/>
                </a:solidFill>
                <a:ea typeface="Simplified Arabic" panose="02020603050405020304" pitchFamily="18" charset="-78"/>
                <a:cs typeface="Simplified Arabic" panose="02020603050405020304" pitchFamily="18" charset="-78"/>
              </a:rPr>
              <a:t> </a:t>
            </a:r>
            <a:r>
              <a:rPr lang="ar-DZ" sz="3200" b="1" dirty="0"/>
              <a:t>خدمة منتديات النقاش</a:t>
            </a:r>
            <a:r>
              <a:rPr lang="fr-FR" sz="2800" b="1" dirty="0">
                <a:solidFill>
                  <a:srgbClr val="000000"/>
                </a:solidFill>
                <a:ea typeface="Simplified Arabic" panose="02020603050405020304" pitchFamily="18" charset="-78"/>
                <a:cs typeface="Simplified Arabic" panose="02020603050405020304" pitchFamily="18" charset="-78"/>
              </a:rPr>
              <a:t>.6.13</a:t>
            </a:r>
            <a:endParaRPr lang="ar-DZ" sz="2800" b="1" dirty="0">
              <a:solidFill>
                <a:srgbClr val="000000"/>
              </a:solidFill>
              <a:ea typeface="Simplified Arabic" panose="02020603050405020304" pitchFamily="18" charset="-78"/>
              <a:cs typeface="Simplified Arabic" panose="02020603050405020304" pitchFamily="18" charset="-78"/>
            </a:endParaRPr>
          </a:p>
          <a:p>
            <a:pPr algn="r">
              <a:lnSpc>
                <a:spcPct val="200000"/>
              </a:lnSpc>
            </a:pPr>
            <a:r>
              <a:rPr lang="ar-SA" sz="2000" b="1" dirty="0">
                <a:solidFill>
                  <a:srgbClr val="000000"/>
                </a:solidFill>
                <a:ea typeface="Simplified Arabic" panose="02020603050405020304" pitchFamily="18" charset="-78"/>
                <a:cs typeface="Simplified Arabic" panose="02020603050405020304" pitchFamily="18" charset="-78"/>
              </a:rPr>
              <a:t> تسمح هذه الخدمة للمشتركين فيها بالتعبير عن آرائهم حول موضوع معين يطرح للنقاش، و يستخدم البريد</a:t>
            </a:r>
          </a:p>
          <a:p>
            <a:pPr algn="r">
              <a:lnSpc>
                <a:spcPct val="200000"/>
              </a:lnSpc>
            </a:pPr>
            <a:r>
              <a:rPr lang="ar-SA" sz="2000" b="1" dirty="0">
                <a:solidFill>
                  <a:srgbClr val="000000"/>
                </a:solidFill>
                <a:ea typeface="Simplified Arabic" panose="02020603050405020304" pitchFamily="18" charset="-78"/>
                <a:cs typeface="Simplified Arabic" panose="02020603050405020304" pitchFamily="18" charset="-78"/>
              </a:rPr>
              <a:t>الإلكتروني للإدلاء بالآراء، و غالبا ما تخضع هذه المجموعات إلى إدارة شخص واحد، يعمل على إدارة</a:t>
            </a:r>
            <a:r>
              <a:rPr lang="ar-DZ" sz="2000" b="1" dirty="0">
                <a:solidFill>
                  <a:srgbClr val="000000"/>
                </a:solidFill>
                <a:ea typeface="Simplified Arabic" panose="02020603050405020304" pitchFamily="18" charset="-78"/>
                <a:cs typeface="Simplified Arabic" panose="02020603050405020304" pitchFamily="18" charset="-78"/>
              </a:rPr>
              <a:t> </a:t>
            </a:r>
            <a:r>
              <a:rPr lang="ar-DZ" sz="2000" b="1" dirty="0"/>
              <a:t>المناقشات</a:t>
            </a:r>
            <a:r>
              <a:rPr lang="ar-SA" sz="2000" b="1" dirty="0">
                <a:solidFill>
                  <a:srgbClr val="000000"/>
                </a:solidFill>
                <a:ea typeface="Simplified Arabic" panose="02020603050405020304" pitchFamily="18" charset="-78"/>
                <a:cs typeface="Simplified Arabic" panose="02020603050405020304" pitchFamily="18" charset="-78"/>
              </a:rPr>
              <a:t> </a:t>
            </a:r>
            <a:r>
              <a:rPr lang="ar-DZ" sz="2000" b="1" dirty="0">
                <a:solidFill>
                  <a:srgbClr val="000000"/>
                </a:solidFill>
                <a:ea typeface="Simplified Arabic" panose="02020603050405020304" pitchFamily="18" charset="-78"/>
                <a:cs typeface="Simplified Arabic" panose="02020603050405020304" pitchFamily="18" charset="-78"/>
              </a:rPr>
              <a:t>و توجيهها و </a:t>
            </a:r>
            <a:r>
              <a:rPr lang="ar-DZ" sz="2000" b="1" dirty="0" err="1">
                <a:solidFill>
                  <a:srgbClr val="000000"/>
                </a:solidFill>
                <a:ea typeface="Simplified Arabic" panose="02020603050405020304" pitchFamily="18" charset="-78"/>
                <a:cs typeface="Simplified Arabic" panose="02020603050405020304" pitchFamily="18" charset="-78"/>
              </a:rPr>
              <a:t>إستبعاد</a:t>
            </a:r>
            <a:r>
              <a:rPr lang="ar-DZ" sz="2000" b="1" dirty="0">
                <a:solidFill>
                  <a:srgbClr val="000000"/>
                </a:solidFill>
                <a:ea typeface="Simplified Arabic" panose="02020603050405020304" pitchFamily="18" charset="-78"/>
                <a:cs typeface="Simplified Arabic" panose="02020603050405020304" pitchFamily="18" charset="-78"/>
              </a:rPr>
              <a:t> ما لا يناسب منها، و تستعمل بعض المؤسسات هذه النوادي لطرح نقاشات خاصة بمنتجاتها لمعرفة ردود فعل المستهلكين و آرائهم الشخصية,</a:t>
            </a:r>
          </a:p>
          <a:p>
            <a:pPr algn="r">
              <a:lnSpc>
                <a:spcPct val="200000"/>
              </a:lnSpc>
            </a:pPr>
            <a:r>
              <a:rPr lang="ar-DZ" sz="3200" b="1">
                <a:solidFill>
                  <a:srgbClr val="000000"/>
                </a:solidFill>
                <a:latin typeface="Arial" panose="020B0604020202020204" pitchFamily="34" charset="0"/>
                <a:ea typeface="Arial" panose="020B0604020202020204" pitchFamily="34" charset="0"/>
                <a:cs typeface="Simplified Arabic" panose="02020603050405020304" pitchFamily="18" charset="-78"/>
              </a:rPr>
              <a:t>7.13 </a:t>
            </a:r>
            <a:r>
              <a:rPr lang="ar-DZ" sz="3200" b="1" dirty="0">
                <a:solidFill>
                  <a:srgbClr val="000000"/>
                </a:solidFill>
                <a:latin typeface="Arial" panose="020B0604020202020204" pitchFamily="34" charset="0"/>
                <a:ea typeface="Arial" panose="020B0604020202020204" pitchFamily="34" charset="0"/>
                <a:cs typeface="Simplified Arabic" panose="02020603050405020304" pitchFamily="18" charset="-78"/>
              </a:rPr>
              <a:t>خدمة الدردشة( </a:t>
            </a:r>
            <a:r>
              <a:rPr lang="ar-DZ" sz="3200" b="1" dirty="0" err="1">
                <a:solidFill>
                  <a:srgbClr val="000000"/>
                </a:solidFill>
                <a:latin typeface="Arial" panose="020B0604020202020204" pitchFamily="34" charset="0"/>
                <a:ea typeface="Arial" panose="020B0604020202020204" pitchFamily="34" charset="0"/>
                <a:cs typeface="Simplified Arabic" panose="02020603050405020304" pitchFamily="18" charset="-78"/>
              </a:rPr>
              <a:t>الإتصال</a:t>
            </a:r>
            <a:r>
              <a:rPr lang="ar-DZ" sz="3200" b="1" dirty="0">
                <a:solidFill>
                  <a:srgbClr val="000000"/>
                </a:solidFill>
                <a:latin typeface="Arial" panose="020B0604020202020204" pitchFamily="34" charset="0"/>
                <a:ea typeface="Arial" panose="020B0604020202020204" pitchFamily="34" charset="0"/>
                <a:cs typeface="Simplified Arabic" panose="02020603050405020304" pitchFamily="18" charset="-78"/>
              </a:rPr>
              <a:t> المباشر):</a:t>
            </a:r>
          </a:p>
          <a:p>
            <a:pPr algn="r">
              <a:lnSpc>
                <a:spcPct val="200000"/>
              </a:lnSpc>
            </a:pPr>
            <a:r>
              <a:rPr lang="ar-DZ" b="1" dirty="0">
                <a:solidFill>
                  <a:srgbClr val="000000"/>
                </a:solidFill>
                <a:latin typeface="Arial" panose="020B0604020202020204" pitchFamily="34" charset="0"/>
                <a:ea typeface="Arial" panose="020B0604020202020204" pitchFamily="34" charset="0"/>
                <a:cs typeface="Simplified Arabic" panose="02020603050405020304" pitchFamily="18" charset="-78"/>
              </a:rPr>
              <a:t>و تسمح لنا هذه الخدمة إمكانية إجراء الحوار المباشر بين أي عدد من الأشخاص حول العالم، و يمكن إجراء هذا</a:t>
            </a:r>
          </a:p>
          <a:p>
            <a:pPr algn="r">
              <a:lnSpc>
                <a:spcPct val="200000"/>
              </a:lnSpc>
            </a:pPr>
            <a:r>
              <a:rPr lang="ar-DZ" b="1" dirty="0">
                <a:solidFill>
                  <a:srgbClr val="000000"/>
                </a:solidFill>
                <a:latin typeface="Arial" panose="020B0604020202020204" pitchFamily="34" charset="0"/>
                <a:ea typeface="Arial" panose="020B0604020202020204" pitchFamily="34" charset="0"/>
                <a:cs typeface="Simplified Arabic" panose="02020603050405020304" pitchFamily="18" charset="-78"/>
              </a:rPr>
              <a:t>الحوار إما بالكتابة أو الصوت أو بالصورة و الصوت معا.</a:t>
            </a:r>
            <a:endParaRPr lang="fr-FR" b="1" dirty="0">
              <a:solidFill>
                <a:srgbClr val="000000"/>
              </a:solidFill>
              <a:latin typeface="Arial" panose="020B0604020202020204" pitchFamily="34" charset="0"/>
              <a:ea typeface="Arial" panose="020B0604020202020204" pitchFamily="34" charset="0"/>
              <a:cs typeface="Simplified Arabic" panose="02020603050405020304" pitchFamily="18" charset="-78"/>
            </a:endParaRPr>
          </a:p>
          <a:p>
            <a:pPr algn="r">
              <a:lnSpc>
                <a:spcPct val="200000"/>
              </a:lnSpc>
            </a:pPr>
            <a:endParaRPr lang="fr-FR" b="1" dirty="0">
              <a:solidFill>
                <a:srgbClr val="000000"/>
              </a:solidFill>
              <a:latin typeface="Arial" panose="020B0604020202020204" pitchFamily="34" charset="0"/>
              <a:ea typeface="Arial" panose="020B0604020202020204" pitchFamily="34" charset="0"/>
              <a:cs typeface="Simplified Arabic" panose="02020603050405020304" pitchFamily="18" charset="-78"/>
            </a:endParaRPr>
          </a:p>
          <a:p>
            <a:pPr algn="r">
              <a:lnSpc>
                <a:spcPct val="200000"/>
              </a:lnSpc>
            </a:pPr>
            <a:r>
              <a:rPr lang="ar-SA" sz="2000" b="1" dirty="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 </a:t>
            </a:r>
            <a:r>
              <a:rPr lang="fr-FR" sz="1800" dirty="0">
                <a:solidFill>
                  <a:srgbClr val="000000"/>
                </a:solidFill>
                <a:effectLst/>
                <a:latin typeface="Arial" panose="020B0604020202020204" pitchFamily="34" charset="0"/>
                <a:ea typeface="Arial" panose="020B0604020202020204" pitchFamily="34" charset="0"/>
              </a:rPr>
              <a:t> </a:t>
            </a:r>
            <a:endParaRPr lang="fr-FR" dirty="0"/>
          </a:p>
        </p:txBody>
      </p:sp>
    </p:spTree>
    <p:extLst>
      <p:ext uri="{BB962C8B-B14F-4D97-AF65-F5344CB8AC3E}">
        <p14:creationId xmlns:p14="http://schemas.microsoft.com/office/powerpoint/2010/main" val="360819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arn(inVertical)">
                                      <p:cBhvr>
                                        <p:cTn id="10" dur="500"/>
                                        <p:tgtEl>
                                          <p:spTgt spid="5">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arn(inVertical)">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arn(inVertical)">
                                      <p:cBhvr>
                                        <p:cTn id="18" dur="500"/>
                                        <p:tgtEl>
                                          <p:spTgt spid="5">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barn(inVertical)">
                                      <p:cBhvr>
                                        <p:cTn id="21" dur="500"/>
                                        <p:tgtEl>
                                          <p:spTgt spid="5">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barn(inVertical)">
                                      <p:cBhvr>
                                        <p:cTn id="24" dur="5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 calcmode="lin" valueType="num">
                                      <p:cBhvr additive="base">
                                        <p:cTn id="2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403648" y="2708920"/>
            <a:ext cx="6400800" cy="2376264"/>
          </a:xfrm>
        </p:spPr>
        <p:txBody>
          <a:bodyPr anchor="t">
            <a:normAutofit/>
          </a:bodyPr>
          <a:lstStyle/>
          <a:p>
            <a:pPr algn="ctr" rtl="1"/>
            <a:r>
              <a:rPr lang="ar-DZ" sz="4800" dirty="0">
                <a:effectLst>
                  <a:outerShdw blurRad="38100" dist="38100" dir="2700000" algn="tl">
                    <a:srgbClr val="000000">
                      <a:alpha val="43137"/>
                    </a:srgbClr>
                  </a:outerShdw>
                </a:effectLst>
              </a:rPr>
              <a:t>نهاية  المحاضرة</a:t>
            </a:r>
            <a:br>
              <a:rPr lang="ar-DZ" sz="4800" dirty="0">
                <a:effectLst>
                  <a:outerShdw blurRad="38100" dist="38100" dir="2700000" algn="tl">
                    <a:srgbClr val="000000">
                      <a:alpha val="43137"/>
                    </a:srgbClr>
                  </a:outerShdw>
                </a:effectLst>
              </a:rPr>
            </a:br>
            <a:r>
              <a:rPr lang="ar-DZ" sz="4800" dirty="0">
                <a:effectLst>
                  <a:outerShdw blurRad="38100" dist="38100" dir="2700000" algn="tl">
                    <a:srgbClr val="000000">
                      <a:alpha val="43137"/>
                    </a:srgbClr>
                  </a:outerShdw>
                </a:effectLst>
              </a:rPr>
              <a:t>شكرا على حسن الانتباه</a:t>
            </a:r>
            <a:endParaRPr lang="fr-FR" sz="4800" dirty="0">
              <a:effectLst>
                <a:outerShdw blurRad="38100" dist="38100" dir="2700000" algn="tl">
                  <a:srgbClr val="000000">
                    <a:alpha val="43137"/>
                  </a:srgbClr>
                </a:outerShdw>
              </a:effectLst>
            </a:endParaRPr>
          </a:p>
        </p:txBody>
      </p:sp>
      <p:sp>
        <p:nvSpPr>
          <p:cNvPr id="4" name="Espace réservé de la date 3"/>
          <p:cNvSpPr>
            <a:spLocks noGrp="1"/>
          </p:cNvSpPr>
          <p:nvPr>
            <p:ph type="dt" sz="half" idx="10"/>
          </p:nvPr>
        </p:nvSpPr>
        <p:spPr/>
        <p:txBody>
          <a:bodyPr/>
          <a:lstStyle/>
          <a:p>
            <a:r>
              <a:rPr lang="fr-FR">
                <a:solidFill>
                  <a:srgbClr val="4E67C8">
                    <a:lumMod val="60000"/>
                    <a:lumOff val="40000"/>
                  </a:srgbClr>
                </a:solidFill>
              </a:rPr>
              <a:t>2021/2020  السنة الدراسية</a:t>
            </a:r>
            <a:endParaRPr lang="fr-BE">
              <a:solidFill>
                <a:srgbClr val="4E67C8">
                  <a:lumMod val="60000"/>
                  <a:lumOff val="40000"/>
                </a:srgbClr>
              </a:solidFill>
            </a:endParaRPr>
          </a:p>
        </p:txBody>
      </p:sp>
      <p:sp>
        <p:nvSpPr>
          <p:cNvPr id="5" name="Espace réservé du pied de page 4"/>
          <p:cNvSpPr>
            <a:spLocks noGrp="1"/>
          </p:cNvSpPr>
          <p:nvPr>
            <p:ph type="ftr" sz="quarter" idx="11"/>
          </p:nvPr>
        </p:nvSpPr>
        <p:spPr/>
        <p:txBody>
          <a:bodyPr/>
          <a:lstStyle/>
          <a:p>
            <a:r>
              <a:rPr lang="ar-DZ" dirty="0">
                <a:solidFill>
                  <a:srgbClr val="4E67C8">
                    <a:lumMod val="60000"/>
                    <a:lumOff val="40000"/>
                  </a:srgbClr>
                </a:solidFill>
              </a:rPr>
              <a:t>محاضرات من إعداد الدكتورة : بن يطو سامية</a:t>
            </a:r>
            <a:endParaRPr lang="fr-BE" dirty="0">
              <a:solidFill>
                <a:srgbClr val="4E67C8">
                  <a:lumMod val="60000"/>
                  <a:lumOff val="40000"/>
                </a:srgbClr>
              </a:solidFill>
            </a:endParaRPr>
          </a:p>
        </p:txBody>
      </p:sp>
    </p:spTree>
    <p:extLst>
      <p:ext uri="{BB962C8B-B14F-4D97-AF65-F5344CB8AC3E}">
        <p14:creationId xmlns:p14="http://schemas.microsoft.com/office/powerpoint/2010/main" val="258757952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463CEC9-7D70-46F3-8A8F-FBB2938870EA}"/>
              </a:ext>
            </a:extLst>
          </p:cNvPr>
          <p:cNvSpPr>
            <a:spLocks noGrp="1"/>
          </p:cNvSpPr>
          <p:nvPr>
            <p:ph type="dt" sz="half" idx="10"/>
          </p:nvPr>
        </p:nvSpPr>
        <p:spPr/>
        <p:txBody>
          <a:bodyPr/>
          <a:lstStyle/>
          <a:p>
            <a:r>
              <a:rPr lang="fr-FR"/>
              <a:t>2021/2020  السنة الدراسية</a:t>
            </a:r>
            <a:endParaRPr lang="fr-BE"/>
          </a:p>
        </p:txBody>
      </p:sp>
      <p:sp>
        <p:nvSpPr>
          <p:cNvPr id="3" name="Espace réservé du pied de page 2">
            <a:extLst>
              <a:ext uri="{FF2B5EF4-FFF2-40B4-BE49-F238E27FC236}">
                <a16:creationId xmlns:a16="http://schemas.microsoft.com/office/drawing/2014/main" id="{8D4B1644-3571-40E1-906F-70C02BE3EF85}"/>
              </a:ext>
            </a:extLst>
          </p:cNvPr>
          <p:cNvSpPr>
            <a:spLocks noGrp="1"/>
          </p:cNvSpPr>
          <p:nvPr>
            <p:ph type="ftr" sz="quarter" idx="11"/>
          </p:nvPr>
        </p:nvSpPr>
        <p:spPr/>
        <p:txBody>
          <a:bodyPr/>
          <a:lstStyle/>
          <a:p>
            <a:r>
              <a:rPr lang="ar-DZ" dirty="0"/>
              <a:t>محاضرات من إعداد الدكتورة : بن يطو سامية</a:t>
            </a:r>
            <a:endParaRPr lang="fr-BE" dirty="0"/>
          </a:p>
        </p:txBody>
      </p:sp>
      <p:sp>
        <p:nvSpPr>
          <p:cNvPr id="7" name="ZoneTexte 6">
            <a:extLst>
              <a:ext uri="{FF2B5EF4-FFF2-40B4-BE49-F238E27FC236}">
                <a16:creationId xmlns:a16="http://schemas.microsoft.com/office/drawing/2014/main" id="{887508F4-7CCE-45DE-B597-E3C661DE3EFC}"/>
              </a:ext>
            </a:extLst>
          </p:cNvPr>
          <p:cNvSpPr txBox="1"/>
          <p:nvPr/>
        </p:nvSpPr>
        <p:spPr>
          <a:xfrm>
            <a:off x="0" y="-171400"/>
            <a:ext cx="9144000" cy="5678478"/>
          </a:xfrm>
          <a:prstGeom prst="rect">
            <a:avLst/>
          </a:prstGeom>
          <a:noFill/>
        </p:spPr>
        <p:txBody>
          <a:bodyPr wrap="square">
            <a:spAutoFit/>
          </a:bodyPr>
          <a:lstStyle/>
          <a:p>
            <a:pPr marL="78740" marR="106045" indent="-3175" algn="just" rtl="1">
              <a:lnSpc>
                <a:spcPct val="200000"/>
              </a:lnSpc>
              <a:spcAft>
                <a:spcPts val="25"/>
              </a:spcAft>
            </a:pPr>
            <a:r>
              <a:rPr lang="ar-SA" sz="3200" b="1" dirty="0">
                <a:solidFill>
                  <a:srgbClr val="000000"/>
                </a:solidFill>
                <a:latin typeface="Calibri" panose="020F0502020204030204" pitchFamily="34" charset="0"/>
                <a:ea typeface="Simplified Arabic" panose="02020603050405020304" pitchFamily="18" charset="-78"/>
                <a:cs typeface="Simplified Arabic" panose="02020603050405020304" pitchFamily="18" charset="-78"/>
              </a:rPr>
              <a:t>11</a:t>
            </a:r>
            <a:r>
              <a:rPr lang="ar-SA" sz="3200" b="1"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a:t>
            </a:r>
            <a:r>
              <a:rPr lang="ar-SA" sz="3200" b="1" i="1"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أسباب اعتماد تكنولوجيا</a:t>
            </a:r>
            <a:r>
              <a:rPr lang="ar-DZ" sz="3200" b="1" i="1"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a:t>
            </a:r>
            <a:r>
              <a:rPr lang="ar-SA" sz="3200" b="1" i="1"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المعلومات</a:t>
            </a:r>
            <a:r>
              <a:rPr lang="ar-DZ" sz="3200" b="1" i="1"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و الاتصال</a:t>
            </a:r>
            <a:r>
              <a:rPr lang="ar-SA" sz="3200" b="1" i="1"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الحاسوب في</a:t>
            </a:r>
            <a:r>
              <a:rPr lang="ar-SA" sz="3200" b="1"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التدريس من أهم الوظائف الأساسية للحاسوب التعليمي :</a:t>
            </a:r>
            <a:endParaRPr lang="ar-DZ" sz="3200" b="1"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endParaRPr>
          </a:p>
          <a:p>
            <a:pPr marL="78740" marR="106045" indent="-3175" algn="just" rtl="1">
              <a:lnSpc>
                <a:spcPct val="200000"/>
              </a:lnSpc>
              <a:spcAft>
                <a:spcPts val="25"/>
              </a:spcAft>
            </a:pPr>
            <a:r>
              <a:rPr lang="ar-DZ" sz="2000" b="1" dirty="0">
                <a:solidFill>
                  <a:srgbClr val="000000"/>
                </a:solidFill>
                <a:latin typeface="Traditional Arabic" panose="02020603050405020304" pitchFamily="18" charset="-78"/>
                <a:ea typeface="Traditional Arabic" panose="02020603050405020304" pitchFamily="18" charset="-78"/>
                <a:cs typeface="Traditional Arabic" panose="02020603050405020304" pitchFamily="18" charset="-78"/>
              </a:rPr>
              <a:t>في</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عصر التكنولوجيا </a:t>
            </a:r>
            <a:r>
              <a:rPr lang="ar-SA" sz="2000" b="1" dirty="0" err="1">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والإنفجار</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التقني والمعرفي والثقافي، من الضروري جدا مواكبة هذا التطور ومسايرته من خلال </a:t>
            </a:r>
            <a:r>
              <a:rPr lang="ar-SA" sz="2000" b="1" dirty="0" err="1">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إكتساب</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المهارات التدريسية المعاصرة التي من أهمها مهارة </a:t>
            </a:r>
            <a:r>
              <a:rPr lang="ar-SA" sz="2000" b="1" dirty="0" err="1">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إستخدام</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وتوظيف الحاسوب لمصلحة المواد الدراسية والتدريس حيث التجديد والتغيير والخروج من الروتين المتكرر والرتيب الذي يطغى على الأداء التدريسي داخل حجرات الدراسة.   </a:t>
            </a:r>
            <a:endParaRPr lang="fr-FR"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endParaRPr>
          </a:p>
          <a:p>
            <a:pPr marL="75565" marR="106045" indent="45085" algn="just" rtl="1">
              <a:lnSpc>
                <a:spcPct val="200000"/>
              </a:lnSpc>
              <a:spcAft>
                <a:spcPts val="25"/>
              </a:spcAft>
            </a:pP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يوجد الكثير من التطبيقات للحاسوب التي تفيد في عملية التعليم والتعلم ولعل من أهمها وأبسطها برنامج </a:t>
            </a:r>
            <a:r>
              <a:rPr lang="ar-SA" sz="2000" b="1" dirty="0" err="1">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الباور</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بوينت </a:t>
            </a:r>
            <a:r>
              <a:rPr lang="fr-FR" sz="2000" b="1"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Power Point</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فهو برنامج سهل وباستطاعة ال</a:t>
            </a:r>
            <a:r>
              <a:rPr lang="ar-DZ"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الأستاذ</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 أن يستفيد من خدماته في مجال التدريس ونقل هذه المهارة إلى </a:t>
            </a:r>
            <a:r>
              <a:rPr lang="ar-DZ"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للطلاب </a:t>
            </a:r>
            <a:r>
              <a:rPr lang="ar-SA" sz="2000" b="1" dirty="0">
                <a:solidFill>
                  <a:srgbClr val="000000"/>
                </a:solidFill>
                <a:effectLst/>
                <a:latin typeface="Traditional Arabic" panose="02020603050405020304" pitchFamily="18" charset="-78"/>
                <a:ea typeface="Traditional Arabic" panose="02020603050405020304" pitchFamily="18" charset="-78"/>
                <a:cs typeface="Traditional Arabic" panose="02020603050405020304" pitchFamily="18" charset="-78"/>
              </a:rPr>
              <a:t>ولعل من أهم الوظائف الأساسية للحاسوب التعليمي:  </a:t>
            </a:r>
            <a:endParaRPr lang="fr-FR" sz="2000" b="1" dirty="0"/>
          </a:p>
        </p:txBody>
      </p:sp>
    </p:spTree>
    <p:extLst>
      <p:ext uri="{BB962C8B-B14F-4D97-AF65-F5344CB8AC3E}">
        <p14:creationId xmlns:p14="http://schemas.microsoft.com/office/powerpoint/2010/main" val="3750340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 calcmode="lin" valueType="num">
                                      <p:cBhvr additive="base">
                                        <p:cTn id="16"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a:ln>
                  <a:noFill/>
                </a:ln>
                <a:solidFill>
                  <a:srgbClr val="FFFFFF"/>
                </a:solidFill>
                <a:effectLst/>
                <a:uLnTx/>
                <a:uFillTx/>
                <a:latin typeface="Calibri" panose="020F0502020204030204"/>
                <a:ea typeface="+mn-ea"/>
                <a:cs typeface="+mn-cs"/>
              </a:rPr>
              <a:t>2021/2020  السنة الدراسية</a:t>
            </a:r>
            <a:endParaRPr kumimoji="0" lang="fr-BE"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pied de page 2"/>
          <p:cNvSpPr>
            <a:spLocks noGrp="1"/>
          </p:cNvSpPr>
          <p:nvPr>
            <p:ph type="ftr" sz="quarter" idx="11"/>
          </p:nvPr>
        </p:nvSpPr>
        <p:spPr>
          <a:xfrm>
            <a:off x="2763448" y="6476622"/>
            <a:ext cx="3617103"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DZ" sz="900" b="0" i="0" u="none" strike="noStrike" kern="1200" cap="all" spc="0" normalizeH="0" baseline="0" noProof="0" dirty="0">
                <a:ln>
                  <a:noFill/>
                </a:ln>
                <a:solidFill>
                  <a:srgbClr val="FFFFFF"/>
                </a:solidFill>
                <a:effectLst/>
                <a:uLnTx/>
                <a:uFillTx/>
                <a:latin typeface="Calibri" panose="020F0502020204030204"/>
                <a:ea typeface="+mn-ea"/>
                <a:cs typeface="Arial" panose="020B0604020202020204" pitchFamily="34" charset="0"/>
              </a:rPr>
              <a:t>محاضرات من إعداد الدكتورة : بن يطو سامية</a:t>
            </a:r>
            <a:endParaRPr kumimoji="0" lang="fr-BE"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13" name="ZoneTexte 12">
            <a:extLst>
              <a:ext uri="{FF2B5EF4-FFF2-40B4-BE49-F238E27FC236}">
                <a16:creationId xmlns:a16="http://schemas.microsoft.com/office/drawing/2014/main" id="{705412EB-116E-497D-BB87-87DBC7650874}"/>
              </a:ext>
            </a:extLst>
          </p:cNvPr>
          <p:cNvSpPr txBox="1"/>
          <p:nvPr/>
        </p:nvSpPr>
        <p:spPr>
          <a:xfrm>
            <a:off x="16094" y="-117325"/>
            <a:ext cx="8928992" cy="6177332"/>
          </a:xfrm>
          <a:prstGeom prst="rect">
            <a:avLst/>
          </a:prstGeom>
          <a:noFill/>
        </p:spPr>
        <p:txBody>
          <a:bodyPr wrap="square" rtlCol="0">
            <a:spAutoFit/>
          </a:bodyPr>
          <a:lstStyle/>
          <a:p>
            <a:pPr marL="337820" marR="2396490" indent="-342900" algn="r" rtl="1">
              <a:lnSpc>
                <a:spcPct val="150000"/>
              </a:lnSpc>
              <a:spcAft>
                <a:spcPts val="5"/>
              </a:spcAft>
              <a:buFont typeface="Wingdings" panose="05000000000000000000" pitchFamily="2" charset="2"/>
              <a:buChar char="Ø"/>
            </a:pPr>
            <a:r>
              <a:rPr lang="ar-SA"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تصميم برامج تعليمية متطورة لتحقيق أهداف تعليمية وسلوكية. </a:t>
            </a:r>
            <a:endParaRPr lang="fr-FR" dirty="0">
              <a:solidFill>
                <a:srgbClr val="000000"/>
              </a:solidFill>
              <a:effectLst/>
              <a:latin typeface="Calibri" panose="020F0502020204030204" pitchFamily="34" charset="0"/>
              <a:ea typeface="Calibri" panose="020F0502020204030204" pitchFamily="34" charset="0"/>
            </a:endParaRPr>
          </a:p>
          <a:p>
            <a:pPr marL="336550" indent="-342900" algn="just" rtl="1">
              <a:lnSpc>
                <a:spcPct val="150000"/>
              </a:lnSpc>
              <a:spcAft>
                <a:spcPts val="785"/>
              </a:spcAft>
              <a:buFont typeface="Wingdings" panose="05000000000000000000" pitchFamily="2" charset="2"/>
              <a:buChar char="Ø"/>
            </a:pPr>
            <a:r>
              <a:rPr lang="ar-SA"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اختصار الزمن وتقليل الجهد على ا</a:t>
            </a:r>
            <a:r>
              <a:rPr lang="ar-DZ"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لأستاذ</a:t>
            </a:r>
            <a:r>
              <a:rPr lang="ar-SA"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والمتعلم. </a:t>
            </a:r>
            <a:endParaRPr lang="fr-FR" dirty="0">
              <a:solidFill>
                <a:srgbClr val="000000"/>
              </a:solidFill>
              <a:effectLst/>
              <a:latin typeface="Calibri" panose="020F0502020204030204" pitchFamily="34" charset="0"/>
              <a:ea typeface="Calibri" panose="020F0502020204030204" pitchFamily="34" charset="0"/>
            </a:endParaRPr>
          </a:p>
          <a:p>
            <a:pPr marL="339090" marR="1103630" indent="-342900" algn="just" rtl="1">
              <a:lnSpc>
                <a:spcPct val="150000"/>
              </a:lnSpc>
              <a:spcAft>
                <a:spcPts val="800"/>
              </a:spcAft>
              <a:buFont typeface="Wingdings" panose="05000000000000000000" pitchFamily="2" charset="2"/>
              <a:buChar char="Ø"/>
            </a:pPr>
            <a:r>
              <a:rPr lang="ar-SA"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تعدد المصادر المعرفية لتعدد البرامج التي يمكن أن يقدمها الجهاز لطالب واحد أو لعدة طلاب للتعليم بطريقة الاستنتاج. </a:t>
            </a:r>
            <a:endParaRPr lang="fr-FR" dirty="0">
              <a:solidFill>
                <a:srgbClr val="000000"/>
              </a:solidFill>
              <a:effectLst/>
              <a:latin typeface="Calibri" panose="020F0502020204030204" pitchFamily="34" charset="0"/>
              <a:ea typeface="Calibri" panose="020F0502020204030204" pitchFamily="34" charset="0"/>
            </a:endParaRPr>
          </a:p>
          <a:p>
            <a:pPr marL="336550" indent="-342900" algn="just" rtl="1">
              <a:lnSpc>
                <a:spcPct val="150000"/>
              </a:lnSpc>
              <a:spcAft>
                <a:spcPts val="785"/>
              </a:spcAft>
              <a:buFont typeface="Wingdings" panose="05000000000000000000" pitchFamily="2" charset="2"/>
              <a:buChar char="Ø"/>
            </a:pPr>
            <a:r>
              <a:rPr lang="ar-SA"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القدرة على خزن المعارف بكميات غير محدودة مع ضمان الدقة في المادة المطروحة. </a:t>
            </a:r>
            <a:endParaRPr lang="fr-FR" dirty="0">
              <a:solidFill>
                <a:srgbClr val="000000"/>
              </a:solidFill>
              <a:effectLst/>
              <a:latin typeface="Calibri" panose="020F0502020204030204" pitchFamily="34" charset="0"/>
              <a:ea typeface="Calibri" panose="020F0502020204030204" pitchFamily="34" charset="0"/>
            </a:endParaRPr>
          </a:p>
          <a:p>
            <a:pPr marL="339090" marR="1508760" indent="-342900" algn="just" rtl="1">
              <a:lnSpc>
                <a:spcPct val="150000"/>
              </a:lnSpc>
              <a:spcAft>
                <a:spcPts val="800"/>
              </a:spcAft>
              <a:buFont typeface="Wingdings" panose="05000000000000000000" pitchFamily="2" charset="2"/>
              <a:buChar char="Ø"/>
            </a:pPr>
            <a:r>
              <a:rPr lang="ar-SA"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استخدام الحاسوب كأحد أساليب تكنولوجيا التعليم يخدم أهداف تعزيز التعليم الذاتي مما يساعد </a:t>
            </a:r>
            <a:r>
              <a:rPr lang="ar-DZ"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الأستاذ</a:t>
            </a:r>
            <a:r>
              <a:rPr lang="ar-SA"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في مراعاة الفروق الفردية، وبالتالي يؤدي إلى تحسين نوعية التعلم والتعليم.  </a:t>
            </a:r>
            <a:endParaRPr lang="ar-DZ"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endParaRPr>
          </a:p>
          <a:p>
            <a:pPr marL="339090" marR="1508760" indent="-342900" algn="just" rtl="1">
              <a:lnSpc>
                <a:spcPct val="150000"/>
              </a:lnSpc>
              <a:spcAft>
                <a:spcPts val="800"/>
              </a:spcAft>
              <a:buFont typeface="Wingdings" panose="05000000000000000000" pitchFamily="2" charset="2"/>
              <a:buChar char="Ø"/>
            </a:pPr>
            <a:r>
              <a:rPr lang="ar-SA"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تنوع الأساليب في تقديم المعلومات وتقويمها. </a:t>
            </a:r>
            <a:endParaRPr lang="fr-FR" dirty="0">
              <a:solidFill>
                <a:srgbClr val="000000"/>
              </a:solidFill>
              <a:effectLst/>
              <a:latin typeface="Calibri" panose="020F0502020204030204" pitchFamily="34" charset="0"/>
              <a:ea typeface="Calibri" panose="020F0502020204030204" pitchFamily="34" charset="0"/>
            </a:endParaRPr>
          </a:p>
          <a:p>
            <a:pPr marL="336550" indent="-342900" algn="just" rtl="1">
              <a:lnSpc>
                <a:spcPct val="150000"/>
              </a:lnSpc>
              <a:spcAft>
                <a:spcPts val="785"/>
              </a:spcAft>
              <a:buFont typeface="Wingdings" panose="05000000000000000000" pitchFamily="2" charset="2"/>
              <a:buChar char="Ø"/>
            </a:pPr>
            <a:r>
              <a:rPr lang="ar-SA"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تفريد عملية التعليم. </a:t>
            </a:r>
            <a:endParaRPr lang="fr-FR" dirty="0">
              <a:solidFill>
                <a:srgbClr val="000000"/>
              </a:solidFill>
              <a:effectLst/>
              <a:latin typeface="Calibri" panose="020F0502020204030204" pitchFamily="34" charset="0"/>
              <a:ea typeface="Calibri" panose="020F0502020204030204" pitchFamily="34" charset="0"/>
            </a:endParaRPr>
          </a:p>
          <a:p>
            <a:pPr marL="339090" marR="1324610" indent="-342900" algn="r" rtl="1">
              <a:lnSpc>
                <a:spcPct val="150000"/>
              </a:lnSpc>
              <a:spcAft>
                <a:spcPts val="800"/>
              </a:spcAft>
              <a:buFont typeface="Wingdings" panose="05000000000000000000" pitchFamily="2" charset="2"/>
              <a:buChar char="Ø"/>
            </a:pPr>
            <a:r>
              <a:rPr lang="ar-SA" dirty="0">
                <a:solidFill>
                  <a:srgbClr val="000000"/>
                </a:solidFill>
                <a:effectLst/>
                <a:latin typeface="Calibri" panose="020F0502020204030204" pitchFamily="34" charset="0"/>
                <a:ea typeface="Simplified Arabic" panose="02020603050405020304" pitchFamily="18" charset="-78"/>
                <a:cs typeface="Simplified Arabic" panose="02020603050405020304" pitchFamily="18" charset="-78"/>
              </a:rPr>
              <a:t> </a:t>
            </a:r>
            <a:r>
              <a:rPr lang="ar-SA" dirty="0">
                <a:solidFill>
                  <a:srgbClr val="000000"/>
                </a:solidFill>
                <a:latin typeface="Calibri" panose="020F0502020204030204" pitchFamily="34" charset="0"/>
                <a:ea typeface="Simplified Arabic" panose="02020603050405020304" pitchFamily="18" charset="-78"/>
                <a:cs typeface="Simplified Arabic" panose="02020603050405020304" pitchFamily="18" charset="-78"/>
              </a:rPr>
              <a:t>المقدرة على تحقيق الأهداف التعليمية الخاصة بالمهارات كمهارات التعلم ومهارات استخدام الكمبيوتر وحل المشكلات. </a:t>
            </a:r>
            <a:endParaRPr lang="fr-FR" dirty="0">
              <a:solidFill>
                <a:srgbClr val="000000"/>
              </a:solidFill>
              <a:latin typeface="Calibri" panose="020F0502020204030204" pitchFamily="34" charset="0"/>
              <a:ea typeface="Calibri" panose="020F0502020204030204" pitchFamily="34" charset="0"/>
            </a:endParaRPr>
          </a:p>
          <a:p>
            <a:pPr marL="339090" marR="1210310" indent="-342900" algn="r" rtl="1">
              <a:lnSpc>
                <a:spcPct val="150000"/>
              </a:lnSpc>
              <a:spcAft>
                <a:spcPts val="730"/>
              </a:spcAft>
              <a:buFont typeface="Wingdings" panose="05000000000000000000" pitchFamily="2" charset="2"/>
              <a:buChar char="Ø"/>
            </a:pPr>
            <a:r>
              <a:rPr lang="ar-SA" dirty="0">
                <a:solidFill>
                  <a:srgbClr val="000000"/>
                </a:solidFill>
                <a:latin typeface="Calibri" panose="020F0502020204030204" pitchFamily="34" charset="0"/>
                <a:ea typeface="Simplified Arabic" panose="02020603050405020304" pitchFamily="18" charset="-78"/>
                <a:cs typeface="Simplified Arabic" panose="02020603050405020304" pitchFamily="18" charset="-78"/>
              </a:rPr>
              <a:t> يثير جذب انتباه الطلبة فهو وسيلة مشوقة تخرج الطالب من روتين الحفظ والتلقين الى</a:t>
            </a:r>
            <a:r>
              <a:rPr lang="ar-DZ" dirty="0">
                <a:solidFill>
                  <a:srgbClr val="000000"/>
                </a:solidFill>
                <a:latin typeface="Calibri" panose="020F0502020204030204" pitchFamily="34" charset="0"/>
                <a:ea typeface="Simplified Arabic" panose="02020603050405020304" pitchFamily="18" charset="-78"/>
                <a:cs typeface="Simplified Arabic" panose="02020603050405020304" pitchFamily="18" charset="-78"/>
              </a:rPr>
              <a:t> </a:t>
            </a:r>
            <a:r>
              <a:rPr lang="ar-SA" dirty="0">
                <a:solidFill>
                  <a:srgbClr val="000000"/>
                </a:solidFill>
                <a:latin typeface="Calibri" panose="020F0502020204030204" pitchFamily="34" charset="0"/>
                <a:ea typeface="Simplified Arabic" panose="02020603050405020304" pitchFamily="18" charset="-78"/>
                <a:cs typeface="Simplified Arabic" panose="02020603050405020304" pitchFamily="18" charset="-78"/>
              </a:rPr>
              <a:t>العمل انطلاقا من المثل الصيني القائل: ما أسمعه أنساه وما أ اره أتذكره وما أعمله بيدي أتعلمه</a:t>
            </a:r>
            <a:endParaRPr lang="fr-FR"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7495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 calcmode="lin" valueType="num">
                                      <p:cBhvr additive="base">
                                        <p:cTn id="13"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anim calcmode="lin" valueType="num">
                                      <p:cBhvr additive="base">
                                        <p:cTn id="19"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xEl>
                                              <p:pRg st="3" end="3"/>
                                            </p:txEl>
                                          </p:spTgt>
                                        </p:tgtEl>
                                        <p:attrNameLst>
                                          <p:attrName>style.visibility</p:attrName>
                                        </p:attrNameLst>
                                      </p:cBhvr>
                                      <p:to>
                                        <p:strVal val="visible"/>
                                      </p:to>
                                    </p:set>
                                    <p:anim calcmode="lin" valueType="num">
                                      <p:cBhvr additive="base">
                                        <p:cTn id="25"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xEl>
                                              <p:pRg st="4" end="4"/>
                                            </p:txEl>
                                          </p:spTgt>
                                        </p:tgtEl>
                                        <p:attrNameLst>
                                          <p:attrName>style.visibility</p:attrName>
                                        </p:attrNameLst>
                                      </p:cBhvr>
                                      <p:to>
                                        <p:strVal val="visible"/>
                                      </p:to>
                                    </p:set>
                                    <p:anim calcmode="lin" valueType="num">
                                      <p:cBhvr additive="base">
                                        <p:cTn id="31"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xEl>
                                              <p:pRg st="5" end="5"/>
                                            </p:txEl>
                                          </p:spTgt>
                                        </p:tgtEl>
                                        <p:attrNameLst>
                                          <p:attrName>style.visibility</p:attrName>
                                        </p:attrNameLst>
                                      </p:cBhvr>
                                      <p:to>
                                        <p:strVal val="visible"/>
                                      </p:to>
                                    </p:set>
                                    <p:anim calcmode="lin" valueType="num">
                                      <p:cBhvr additive="base">
                                        <p:cTn id="37"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
                                            <p:txEl>
                                              <p:pRg st="6" end="6"/>
                                            </p:txEl>
                                          </p:spTgt>
                                        </p:tgtEl>
                                        <p:attrNameLst>
                                          <p:attrName>style.visibility</p:attrName>
                                        </p:attrNameLst>
                                      </p:cBhvr>
                                      <p:to>
                                        <p:strVal val="visible"/>
                                      </p:to>
                                    </p:set>
                                    <p:anim calcmode="lin" valueType="num">
                                      <p:cBhvr additive="base">
                                        <p:cTn id="43"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
                                            <p:txEl>
                                              <p:pRg st="7" end="7"/>
                                            </p:txEl>
                                          </p:spTgt>
                                        </p:tgtEl>
                                        <p:attrNameLst>
                                          <p:attrName>style.visibility</p:attrName>
                                        </p:attrNameLst>
                                      </p:cBhvr>
                                      <p:to>
                                        <p:strVal val="visible"/>
                                      </p:to>
                                    </p:set>
                                    <p:anim calcmode="lin" valueType="num">
                                      <p:cBhvr additive="base">
                                        <p:cTn id="49" dur="500" fill="hold"/>
                                        <p:tgtEl>
                                          <p:spTgt spid="1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3">
                                            <p:txEl>
                                              <p:pRg st="8" end="8"/>
                                            </p:txEl>
                                          </p:spTgt>
                                        </p:tgtEl>
                                        <p:attrNameLst>
                                          <p:attrName>style.visibility</p:attrName>
                                        </p:attrNameLst>
                                      </p:cBhvr>
                                      <p:to>
                                        <p:strVal val="visible"/>
                                      </p:to>
                                    </p:set>
                                    <p:anim calcmode="lin" valueType="num">
                                      <p:cBhvr additive="base">
                                        <p:cTn id="55" dur="500" fill="hold"/>
                                        <p:tgtEl>
                                          <p:spTgt spid="1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62B66D6-E838-4072-B352-3A0B55530FCB}"/>
              </a:ext>
            </a:extLst>
          </p:cNvPr>
          <p:cNvSpPr>
            <a:spLocks noGrp="1"/>
          </p:cNvSpPr>
          <p:nvPr>
            <p:ph type="dt" sz="half" idx="10"/>
          </p:nvPr>
        </p:nvSpPr>
        <p:spPr/>
        <p:txBody>
          <a:bodyPr/>
          <a:lstStyle/>
          <a:p>
            <a:r>
              <a:rPr lang="fr-FR"/>
              <a:t>2021/2020  السنة الدراسية</a:t>
            </a:r>
            <a:endParaRPr lang="fr-BE"/>
          </a:p>
        </p:txBody>
      </p:sp>
      <p:sp>
        <p:nvSpPr>
          <p:cNvPr id="3" name="Espace réservé du pied de page 2">
            <a:extLst>
              <a:ext uri="{FF2B5EF4-FFF2-40B4-BE49-F238E27FC236}">
                <a16:creationId xmlns:a16="http://schemas.microsoft.com/office/drawing/2014/main" id="{9BDFA1EF-4EDA-4523-9B7D-E334EDE50DD6}"/>
              </a:ext>
            </a:extLst>
          </p:cNvPr>
          <p:cNvSpPr>
            <a:spLocks noGrp="1"/>
          </p:cNvSpPr>
          <p:nvPr>
            <p:ph type="ftr" sz="quarter" idx="11"/>
          </p:nvPr>
        </p:nvSpPr>
        <p:spPr/>
        <p:txBody>
          <a:bodyPr/>
          <a:lstStyle/>
          <a:p>
            <a:r>
              <a:rPr lang="ar-DZ" dirty="0"/>
              <a:t>محاضرات من إعداد الدكتورة : بن يطو سامية</a:t>
            </a:r>
            <a:endParaRPr lang="fr-BE" dirty="0"/>
          </a:p>
        </p:txBody>
      </p:sp>
      <p:sp>
        <p:nvSpPr>
          <p:cNvPr id="5" name="ZoneTexte 4">
            <a:extLst>
              <a:ext uri="{FF2B5EF4-FFF2-40B4-BE49-F238E27FC236}">
                <a16:creationId xmlns:a16="http://schemas.microsoft.com/office/drawing/2014/main" id="{7682CEDF-4935-49CA-A3F1-D12E5C754D27}"/>
              </a:ext>
            </a:extLst>
          </p:cNvPr>
          <p:cNvSpPr txBox="1"/>
          <p:nvPr/>
        </p:nvSpPr>
        <p:spPr>
          <a:xfrm>
            <a:off x="0" y="-27384"/>
            <a:ext cx="8964488" cy="5586016"/>
          </a:xfrm>
          <a:prstGeom prst="rect">
            <a:avLst/>
          </a:prstGeom>
          <a:noFill/>
        </p:spPr>
        <p:txBody>
          <a:bodyPr wrap="square">
            <a:spAutoFit/>
          </a:bodyPr>
          <a:lstStyle/>
          <a:p>
            <a:pPr algn="r">
              <a:lnSpc>
                <a:spcPct val="150000"/>
              </a:lnSpc>
            </a:pPr>
            <a:r>
              <a:rPr lang="fr-FR" sz="2400" b="1" dirty="0">
                <a:solidFill>
                  <a:srgbClr val="000000"/>
                </a:solidFill>
                <a:ea typeface="Simplified Arabic" panose="02020603050405020304" pitchFamily="18" charset="-78"/>
                <a:cs typeface="Simplified Arabic" panose="02020603050405020304" pitchFamily="18" charset="-78"/>
              </a:rPr>
              <a:t> </a:t>
            </a:r>
            <a:r>
              <a:rPr lang="ar-DZ" sz="2400" b="1" dirty="0">
                <a:solidFill>
                  <a:srgbClr val="000000"/>
                </a:solidFill>
                <a:ea typeface="Simplified Arabic" panose="02020603050405020304" pitchFamily="18" charset="-78"/>
                <a:cs typeface="Simplified Arabic" panose="02020603050405020304" pitchFamily="18" charset="-78"/>
              </a:rPr>
              <a:t> </a:t>
            </a:r>
            <a:r>
              <a:rPr lang="ar-SA" sz="2400" b="1" dirty="0">
                <a:solidFill>
                  <a:srgbClr val="000000"/>
                </a:solidFill>
                <a:ea typeface="Simplified Arabic" panose="02020603050405020304" pitchFamily="18" charset="-78"/>
                <a:cs typeface="Simplified Arabic" panose="02020603050405020304" pitchFamily="18" charset="-78"/>
              </a:rPr>
              <a:t>الأدوات المادية والبرمجية لاستخدام تكنولوجيا المعلومات والاتصال في التعليم</a:t>
            </a:r>
            <a:r>
              <a:rPr lang="fr-FR" sz="2000" b="1" dirty="0">
                <a:solidFill>
                  <a:srgbClr val="000000"/>
                </a:solidFill>
                <a:ea typeface="Simplified Arabic" panose="02020603050405020304" pitchFamily="18" charset="-78"/>
                <a:cs typeface="Simplified Arabic" panose="02020603050405020304" pitchFamily="18" charset="-78"/>
              </a:rPr>
              <a:t>.12</a:t>
            </a:r>
            <a:endParaRPr lang="ar-DZ" sz="2000" b="1" dirty="0">
              <a:solidFill>
                <a:srgbClr val="000000"/>
              </a:solidFill>
              <a:effectLst/>
              <a:ea typeface="Simplified Arabic" panose="02020603050405020304" pitchFamily="18" charset="-78"/>
              <a:cs typeface="Simplified Arabic" panose="02020603050405020304" pitchFamily="18" charset="-78"/>
            </a:endParaRPr>
          </a:p>
          <a:p>
            <a:pPr algn="r">
              <a:lnSpc>
                <a:spcPct val="150000"/>
              </a:lnSpc>
            </a:pPr>
            <a:r>
              <a:rPr lang="ar-SA"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إن استخدام تكنولوجيا المعلومات والاتصال في التعليم العالي يتطلب تكامل جانبين أساسيين: الجانب الإعلامي والجانب الاتصالي؛ فلكل جانب أدوات (مكونات) لابد من توفرها لتحقيق أهداف بعيدة المدى موضحة وفق </a:t>
            </a:r>
            <a:r>
              <a:rPr lang="ar-SA" sz="2000" dirty="0" err="1">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مايلي</a:t>
            </a:r>
            <a:r>
              <a:rPr lang="ar-SA"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a:t>
            </a:r>
            <a:endParaRPr lang="ar-DZ" sz="2000" dirty="0"/>
          </a:p>
          <a:p>
            <a:pPr algn="r">
              <a:lnSpc>
                <a:spcPct val="150000"/>
              </a:lnSpc>
            </a:pPr>
            <a:r>
              <a:rPr lang="fr-FR" sz="2000" dirty="0">
                <a:solidFill>
                  <a:srgbClr val="000000"/>
                </a:solidFill>
                <a:effectLst/>
                <a:latin typeface="Simplified Arabic" panose="02020603050405020304" pitchFamily="18" charset="-78"/>
                <a:ea typeface="Simplified Arabic" panose="02020603050405020304" pitchFamily="18" charset="-78"/>
              </a:rPr>
              <a:t>Hardware</a:t>
            </a:r>
            <a:r>
              <a:rPr lang="ar-SA" sz="2000" b="1" dirty="0">
                <a:solidFill>
                  <a:srgbClr val="000000"/>
                </a:solidFill>
                <a:ea typeface="Simplified Arabic" panose="02020603050405020304" pitchFamily="18" charset="-78"/>
                <a:cs typeface="Simplified Arabic" panose="02020603050405020304" pitchFamily="18" charset="-78"/>
              </a:rPr>
              <a:t> المكونات المادية </a:t>
            </a:r>
            <a:r>
              <a:rPr lang="fr-FR" sz="2000" b="1" dirty="0">
                <a:solidFill>
                  <a:srgbClr val="000000"/>
                </a:solidFill>
                <a:ea typeface="Simplified Arabic" panose="02020603050405020304" pitchFamily="18" charset="-78"/>
                <a:cs typeface="Simplified Arabic" panose="02020603050405020304" pitchFamily="18" charset="-78"/>
              </a:rPr>
              <a:t>.1</a:t>
            </a:r>
            <a:endParaRPr lang="ar-DZ" sz="2000" dirty="0"/>
          </a:p>
          <a:p>
            <a:pPr marL="4445" marR="278765" algn="just" rtl="1">
              <a:lnSpc>
                <a:spcPct val="150000"/>
              </a:lnSpc>
              <a:spcAft>
                <a:spcPts val="50"/>
              </a:spcAft>
            </a:pPr>
            <a:r>
              <a:rPr lang="ar-SA"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تعتبر المكونات المادية الجانب الأول من متطلبات المحور الإعلامي لتكنولوجيا المعلومات والاتصال ،إذ تشمل المعدات المستخدمة لإدخال المعلومات، خزنها، نقلها، تداولها، استرجاعها، استقبالها وبثها للمستفيدين، كما أنها تتضمن الحاسوب وما يرتبط بها من الأجهزة التي تضم وحدة المعالجة المركزية واللوحة الأساسية والشاشة وغيرها، فتحسين ذاكرة الحاسوب وقدارتها على معالجة البيانات وسرعتها تمثل مجالا واسعا </a:t>
            </a:r>
            <a:r>
              <a:rPr lang="ar-SA" sz="2000" dirty="0" err="1">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للتطوارت</a:t>
            </a:r>
            <a:r>
              <a:rPr lang="ar-SA"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التكنولوجية الحديثة؛ كما يعد العلماء والمهندسون في شركات الحاسبات والاتصالات </a:t>
            </a:r>
            <a:r>
              <a:rPr lang="ar-SA" sz="2000" dirty="0" err="1">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مصدار</a:t>
            </a:r>
            <a:r>
              <a:rPr lang="ar-SA"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أساسيا لهذه </a:t>
            </a:r>
            <a:r>
              <a:rPr lang="ar-SA" sz="2000" dirty="0" err="1">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التطوارت</a:t>
            </a:r>
            <a:r>
              <a:rPr lang="ar-SA"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الهائلة، ليتم تحديدها فيما يلي:  </a:t>
            </a:r>
            <a:endParaRPr lang="ar-DZ"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endParaRPr>
          </a:p>
          <a:p>
            <a:pPr marL="4445" marR="278765" algn="just" rtl="1">
              <a:lnSpc>
                <a:spcPct val="112000"/>
              </a:lnSpc>
              <a:spcAft>
                <a:spcPts val="50"/>
              </a:spcAft>
            </a:pPr>
            <a:endParaRPr lang="fr-FR" sz="18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64684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additive="base">
                                        <p:cTn id="12"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barn(inVertical)">
                                      <p:cBhvr>
                                        <p:cTn id="18" dur="500"/>
                                        <p:tgtEl>
                                          <p:spTgt spid="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additive="base">
                                        <p:cTn id="2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80656EC-3C17-498A-B684-21012D89D2CF}"/>
              </a:ext>
            </a:extLst>
          </p:cNvPr>
          <p:cNvSpPr>
            <a:spLocks noGrp="1"/>
          </p:cNvSpPr>
          <p:nvPr>
            <p:ph type="dt" sz="half" idx="10"/>
          </p:nvPr>
        </p:nvSpPr>
        <p:spPr/>
        <p:txBody>
          <a:bodyPr/>
          <a:lstStyle/>
          <a:p>
            <a:r>
              <a:rPr lang="fr-FR"/>
              <a:t>2021/2020  السنة الدراسية</a:t>
            </a:r>
            <a:endParaRPr lang="fr-BE"/>
          </a:p>
        </p:txBody>
      </p:sp>
      <p:sp>
        <p:nvSpPr>
          <p:cNvPr id="3" name="Espace réservé du pied de page 2">
            <a:extLst>
              <a:ext uri="{FF2B5EF4-FFF2-40B4-BE49-F238E27FC236}">
                <a16:creationId xmlns:a16="http://schemas.microsoft.com/office/drawing/2014/main" id="{510F01D5-1C9D-4DAD-B905-23A065770126}"/>
              </a:ext>
            </a:extLst>
          </p:cNvPr>
          <p:cNvSpPr>
            <a:spLocks noGrp="1"/>
          </p:cNvSpPr>
          <p:nvPr>
            <p:ph type="ftr" sz="quarter" idx="11"/>
          </p:nvPr>
        </p:nvSpPr>
        <p:spPr/>
        <p:txBody>
          <a:bodyPr/>
          <a:lstStyle/>
          <a:p>
            <a:r>
              <a:rPr lang="ar-DZ" dirty="0"/>
              <a:t>محاضرات من إعداد الدكتورة : بن يطو سامية</a:t>
            </a:r>
            <a:endParaRPr lang="fr-BE" dirty="0"/>
          </a:p>
        </p:txBody>
      </p:sp>
      <p:sp>
        <p:nvSpPr>
          <p:cNvPr id="7" name="ZoneTexte 6">
            <a:extLst>
              <a:ext uri="{FF2B5EF4-FFF2-40B4-BE49-F238E27FC236}">
                <a16:creationId xmlns:a16="http://schemas.microsoft.com/office/drawing/2014/main" id="{13EFE12A-2C4A-4043-8489-552209A82ACE}"/>
              </a:ext>
            </a:extLst>
          </p:cNvPr>
          <p:cNvSpPr txBox="1"/>
          <p:nvPr/>
        </p:nvSpPr>
        <p:spPr>
          <a:xfrm>
            <a:off x="179512" y="-171400"/>
            <a:ext cx="8784976" cy="6170920"/>
          </a:xfrm>
          <a:prstGeom prst="rect">
            <a:avLst/>
          </a:prstGeom>
          <a:noFill/>
        </p:spPr>
        <p:txBody>
          <a:bodyPr wrap="square">
            <a:spAutoFit/>
          </a:bodyPr>
          <a:lstStyle/>
          <a:p>
            <a:pPr marL="13335" marR="7620" indent="-6350" algn="r" rtl="1">
              <a:lnSpc>
                <a:spcPct val="150000"/>
              </a:lnSpc>
              <a:spcAft>
                <a:spcPts val="180"/>
              </a:spcAft>
            </a:pPr>
            <a:r>
              <a:rPr lang="fr-FR" b="1" dirty="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.1.1</a:t>
            </a:r>
            <a:r>
              <a:rPr lang="ar-SA" sz="2000"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الحاسب الآلي  </a:t>
            </a:r>
            <a:endParaRPr lang="fr-FR"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endParaRPr>
          </a:p>
          <a:p>
            <a:pPr marL="4445" marR="278765" algn="r" rtl="1">
              <a:lnSpc>
                <a:spcPct val="150000"/>
              </a:lnSpc>
              <a:spcAft>
                <a:spcPts val="50"/>
              </a:spcAft>
            </a:pPr>
            <a:r>
              <a:rPr lang="ar-SA"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الحاسب الآلي عبارة عن آلة تقوم بمعالجة البيانات، تخزينها، استرجاعها بدقة وسرعة فائقة فنحن نقوم بالتعامل مع تلك الآلة عن طريق برمجتها لكي تقوم بأعمال المعالجة والتخزين والاسترجاع؛ فهو يعمل طبقا لتعليمات محددة سلفا.  </a:t>
            </a:r>
            <a:endParaRPr lang="fr-FR"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endParaRPr>
          </a:p>
          <a:p>
            <a:pPr marL="635" marR="7620" indent="-6350" algn="r" rtl="1">
              <a:lnSpc>
                <a:spcPct val="150000"/>
              </a:lnSpc>
              <a:spcAft>
                <a:spcPts val="120"/>
              </a:spcAft>
            </a:pPr>
            <a:r>
              <a:rPr lang="ar-SA"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حيث يتكون من المنظومات الثلاثة التالية:  </a:t>
            </a:r>
            <a:endParaRPr lang="fr-FR"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endParaRPr>
          </a:p>
          <a:p>
            <a:pPr marL="347345" marR="278765" indent="-342900" algn="r" rtl="1">
              <a:lnSpc>
                <a:spcPct val="150000"/>
              </a:lnSpc>
              <a:spcAft>
                <a:spcPts val="50"/>
              </a:spcAft>
              <a:buFont typeface="Wingdings" panose="05000000000000000000" pitchFamily="2" charset="2"/>
              <a:buChar char="ü"/>
            </a:pPr>
            <a:r>
              <a:rPr lang="fr-FR" sz="2000" dirty="0">
                <a:solidFill>
                  <a:srgbClr val="000000"/>
                </a:solidFill>
                <a:effectLst/>
                <a:latin typeface="Arial" panose="020B0604020202020204" pitchFamily="34" charset="0"/>
                <a:ea typeface="Arial" panose="020B0604020202020204" pitchFamily="34" charset="0"/>
                <a:cs typeface="Simplified Arabic" panose="02020603050405020304" pitchFamily="18" charset="-78"/>
              </a:rPr>
              <a:t> </a:t>
            </a:r>
            <a:r>
              <a:rPr lang="ar-SA" sz="2000"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وحدات الإدخال</a:t>
            </a:r>
            <a:r>
              <a:rPr lang="ar-SA"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كلوحة المفاتيح والفارة، وحدة المعالجة المركزية(وهي تتكون من المعالج ،الذاكرة). </a:t>
            </a:r>
            <a:endParaRPr lang="fr-FR"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endParaRPr>
          </a:p>
          <a:p>
            <a:pPr marL="347345" marR="278765" indent="-342900" algn="r" rtl="1">
              <a:lnSpc>
                <a:spcPct val="150000"/>
              </a:lnSpc>
              <a:spcAft>
                <a:spcPts val="250"/>
              </a:spcAft>
              <a:buFont typeface="Wingdings" panose="05000000000000000000" pitchFamily="2" charset="2"/>
              <a:buChar char="ü"/>
            </a:pPr>
            <a:r>
              <a:rPr lang="fr-FR" sz="2000" dirty="0">
                <a:solidFill>
                  <a:srgbClr val="000000"/>
                </a:solidFill>
                <a:effectLst/>
                <a:latin typeface="Arial" panose="020B0604020202020204" pitchFamily="34" charset="0"/>
                <a:ea typeface="Arial" panose="020B0604020202020204" pitchFamily="34" charset="0"/>
                <a:cs typeface="Simplified Arabic" panose="02020603050405020304" pitchFamily="18" charset="-78"/>
              </a:rPr>
              <a:t> </a:t>
            </a:r>
            <a:r>
              <a:rPr lang="ar-SA" sz="2000"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وحدات التخزين</a:t>
            </a:r>
            <a:r>
              <a:rPr lang="ar-SA"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تتكون من الأقراص الصلبة والمرنة و</a:t>
            </a:r>
            <a:r>
              <a:rPr lang="ar-DZ"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a:t>
            </a:r>
            <a:r>
              <a:rPr lang="ar-SA" sz="2000" dirty="0" err="1">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الأق</a:t>
            </a:r>
            <a:r>
              <a:rPr lang="ar-DZ"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ر</a:t>
            </a:r>
            <a:r>
              <a:rPr lang="ar-SA"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اص المدمجة الممثلة بالعناصر التالية: </a:t>
            </a:r>
            <a:r>
              <a:rPr lang="fr-FR" sz="2000"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DVD ,CD ,USB</a:t>
            </a:r>
            <a:r>
              <a:rPr lang="ar-SA"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a:t>
            </a:r>
            <a:endParaRPr lang="fr-FR"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endParaRPr>
          </a:p>
          <a:p>
            <a:pPr marL="347345" marR="278765" indent="-342900" algn="r" rtl="1">
              <a:lnSpc>
                <a:spcPct val="150000"/>
              </a:lnSpc>
              <a:spcAft>
                <a:spcPts val="50"/>
              </a:spcAft>
              <a:buFont typeface="Wingdings" panose="05000000000000000000" pitchFamily="2" charset="2"/>
              <a:buChar char="ü"/>
            </a:pPr>
            <a:r>
              <a:rPr lang="fr-FR" sz="2000" dirty="0">
                <a:solidFill>
                  <a:srgbClr val="000000"/>
                </a:solidFill>
                <a:effectLst/>
                <a:latin typeface="Arial" panose="020B0604020202020204" pitchFamily="34" charset="0"/>
                <a:ea typeface="Arial" panose="020B0604020202020204" pitchFamily="34" charset="0"/>
                <a:cs typeface="Simplified Arabic" panose="02020603050405020304" pitchFamily="18" charset="-78"/>
              </a:rPr>
              <a:t> </a:t>
            </a:r>
            <a:r>
              <a:rPr lang="ar-SA" sz="2000"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وحدات </a:t>
            </a:r>
            <a:r>
              <a:rPr lang="ar-SA" sz="2000" b="1" dirty="0" err="1">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الإخارج</a:t>
            </a:r>
            <a:r>
              <a:rPr lang="ar-SA"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الطابعات، السماعات الصوتية، وحدات العرض </a:t>
            </a:r>
            <a:r>
              <a:rPr lang="fr-FR" sz="2000"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Data show)</a:t>
            </a:r>
            <a:r>
              <a:rPr lang="ar-SA"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a:t>
            </a:r>
            <a:r>
              <a:rPr lang="ar-SA" sz="2000" baseline="30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a:t>
            </a:r>
            <a:r>
              <a:rPr lang="ar-SA" sz="2000"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a:t>
            </a:r>
            <a:r>
              <a:rPr lang="ar-SA"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وكذا مكبر الصوت </a:t>
            </a:r>
            <a:r>
              <a:rPr lang="fr-FR" sz="2000"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Haut-parleur</a:t>
            </a:r>
            <a:r>
              <a:rPr lang="fr-FR" sz="2000" baseline="30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1</a:t>
            </a:r>
            <a:r>
              <a:rPr lang="fr-FR" sz="2000"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a:t>
            </a:r>
            <a:r>
              <a:rPr lang="ar-SA"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التي هي معروفة عند مختلف المتعاملين بتكنولوجيا المعلومات والاتصال. </a:t>
            </a:r>
            <a:endParaRPr lang="fr-FR"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endParaRPr>
          </a:p>
          <a:p>
            <a:pPr marL="1905" marR="278765" indent="-1905" algn="r" rtl="1">
              <a:lnSpc>
                <a:spcPct val="150000"/>
              </a:lnSpc>
              <a:spcAft>
                <a:spcPts val="0"/>
              </a:spcAft>
            </a:pPr>
            <a:r>
              <a:rPr lang="ar-SA" sz="2000" dirty="0">
                <a:solidFill>
                  <a:srgbClr val="000000"/>
                </a:solidFill>
                <a:effectLst/>
                <a:ea typeface="Simplified Arabic" panose="02020603050405020304" pitchFamily="18" charset="-78"/>
                <a:cs typeface="Simplified Arabic" panose="02020603050405020304" pitchFamily="18" charset="-78"/>
              </a:rPr>
              <a:t>إضافة إلى العناصر الحديثة نوعا ما:</a:t>
            </a:r>
            <a:endParaRPr lang="fr-FR" sz="2000" dirty="0">
              <a:solidFill>
                <a:srgbClr val="000000"/>
              </a:solidFill>
              <a:effectLst/>
              <a:ea typeface="Simplified Arabic" panose="02020603050405020304" pitchFamily="18" charset="-78"/>
              <a:cs typeface="Simplified Arabic" panose="02020603050405020304" pitchFamily="18" charset="-78"/>
            </a:endParaRPr>
          </a:p>
          <a:p>
            <a:pPr marL="1905" marR="278765" indent="-1905" algn="r" rtl="1">
              <a:lnSpc>
                <a:spcPct val="150000"/>
              </a:lnSpc>
              <a:spcAft>
                <a:spcPts val="0"/>
              </a:spcAft>
            </a:pPr>
            <a:endParaRPr lang="fr-FR"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06278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barn(inVertical)">
                                      <p:cBhvr>
                                        <p:cTn id="10" dur="500"/>
                                        <p:tgtEl>
                                          <p:spTgt spid="7">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barn(inVertical)">
                                      <p:cBhvr>
                                        <p:cTn id="13" dur="500"/>
                                        <p:tgtEl>
                                          <p:spTgt spid="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 calcmode="lin" valueType="num">
                                      <p:cBhvr additive="base">
                                        <p:cTn id="18"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 calcmode="lin" valueType="num">
                                      <p:cBhvr additive="base">
                                        <p:cTn id="24"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7">
                                            <p:txEl>
                                              <p:pRg st="5" end="5"/>
                                            </p:txEl>
                                          </p:spTgt>
                                        </p:tgtEl>
                                        <p:attrNameLst>
                                          <p:attrName>style.visibility</p:attrName>
                                        </p:attrNameLst>
                                      </p:cBhvr>
                                      <p:to>
                                        <p:strVal val="visible"/>
                                      </p:to>
                                    </p:set>
                                    <p:anim calcmode="lin" valueType="num">
                                      <p:cBhvr additive="base">
                                        <p:cTn id="30"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7">
                                            <p:txEl>
                                              <p:pRg st="6" end="6"/>
                                            </p:txEl>
                                          </p:spTgt>
                                        </p:tgtEl>
                                        <p:attrNameLst>
                                          <p:attrName>style.visibility</p:attrName>
                                        </p:attrNameLst>
                                      </p:cBhvr>
                                      <p:to>
                                        <p:strVal val="visible"/>
                                      </p:to>
                                    </p:set>
                                    <p:anim calcmode="lin" valueType="num">
                                      <p:cBhvr additive="base">
                                        <p:cTn id="36"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B475E45-8999-47A4-987E-0FC39F3083AB}"/>
              </a:ext>
            </a:extLst>
          </p:cNvPr>
          <p:cNvSpPr>
            <a:spLocks noGrp="1"/>
          </p:cNvSpPr>
          <p:nvPr>
            <p:ph type="dt" sz="half" idx="10"/>
          </p:nvPr>
        </p:nvSpPr>
        <p:spPr/>
        <p:txBody>
          <a:bodyPr/>
          <a:lstStyle/>
          <a:p>
            <a:r>
              <a:rPr lang="fr-FR"/>
              <a:t>2021/2020  السنة الدراسية</a:t>
            </a:r>
            <a:endParaRPr lang="fr-BE"/>
          </a:p>
        </p:txBody>
      </p:sp>
      <p:sp>
        <p:nvSpPr>
          <p:cNvPr id="3" name="Espace réservé du pied de page 2">
            <a:extLst>
              <a:ext uri="{FF2B5EF4-FFF2-40B4-BE49-F238E27FC236}">
                <a16:creationId xmlns:a16="http://schemas.microsoft.com/office/drawing/2014/main" id="{BBCD3FD0-CABB-4F47-80A3-B3D8D956FF03}"/>
              </a:ext>
            </a:extLst>
          </p:cNvPr>
          <p:cNvSpPr>
            <a:spLocks noGrp="1"/>
          </p:cNvSpPr>
          <p:nvPr>
            <p:ph type="ftr" sz="quarter" idx="11"/>
          </p:nvPr>
        </p:nvSpPr>
        <p:spPr/>
        <p:txBody>
          <a:bodyPr/>
          <a:lstStyle/>
          <a:p>
            <a:r>
              <a:rPr lang="ar-DZ" dirty="0"/>
              <a:t>محاضرات من إعداد الدكتورة : بن يطو سامية</a:t>
            </a:r>
            <a:endParaRPr lang="fr-BE" dirty="0"/>
          </a:p>
        </p:txBody>
      </p:sp>
      <p:sp>
        <p:nvSpPr>
          <p:cNvPr id="7" name="ZoneTexte 6">
            <a:extLst>
              <a:ext uri="{FF2B5EF4-FFF2-40B4-BE49-F238E27FC236}">
                <a16:creationId xmlns:a16="http://schemas.microsoft.com/office/drawing/2014/main" id="{683DFE03-5ADB-489A-B8DC-AB9F65A97B25}"/>
              </a:ext>
            </a:extLst>
          </p:cNvPr>
          <p:cNvSpPr txBox="1"/>
          <p:nvPr/>
        </p:nvSpPr>
        <p:spPr>
          <a:xfrm>
            <a:off x="323528" y="44624"/>
            <a:ext cx="8640960" cy="5622052"/>
          </a:xfrm>
          <a:prstGeom prst="rect">
            <a:avLst/>
          </a:prstGeom>
          <a:noFill/>
        </p:spPr>
        <p:txBody>
          <a:bodyPr wrap="square">
            <a:spAutoFit/>
          </a:bodyPr>
          <a:lstStyle/>
          <a:p>
            <a:pPr marL="4445" marR="278765" algn="just" rtl="1">
              <a:lnSpc>
                <a:spcPct val="200000"/>
              </a:lnSpc>
              <a:spcAft>
                <a:spcPts val="50"/>
              </a:spcAft>
            </a:pPr>
            <a:r>
              <a:rPr lang="ar-SA" sz="2000" baseline="-25000" dirty="0">
                <a:solidFill>
                  <a:srgbClr val="000000"/>
                </a:solidFill>
                <a:effectLst/>
                <a:ea typeface="Segoe UI Symbol" panose="020B0502040204020203" pitchFamily="34" charset="0"/>
                <a:cs typeface="Segoe UI Symbol" panose="020B0502040204020203" pitchFamily="34" charset="0"/>
              </a:rPr>
              <a:t>•</a:t>
            </a:r>
            <a:r>
              <a:rPr lang="ar-SA" sz="2000" dirty="0">
                <a:solidFill>
                  <a:srgbClr val="000000"/>
                </a:solidFill>
                <a:effectLst/>
                <a:ea typeface="Arial" panose="020B0604020202020204" pitchFamily="34" charset="0"/>
                <a:cs typeface="Arial" panose="020B0604020202020204" pitchFamily="34" charset="0"/>
              </a:rPr>
              <a:t> </a:t>
            </a:r>
            <a:r>
              <a:rPr lang="ar-SA" sz="2000" b="1" dirty="0">
                <a:solidFill>
                  <a:srgbClr val="000000"/>
                </a:solidFill>
                <a:effectLst/>
                <a:ea typeface="Simplified Arabic" panose="02020603050405020304" pitchFamily="18" charset="-78"/>
                <a:cs typeface="Simplified Arabic" panose="02020603050405020304" pitchFamily="18" charset="-78"/>
              </a:rPr>
              <a:t>الماسحة الضوئية </a:t>
            </a:r>
            <a:r>
              <a:rPr lang="fr-FR" sz="2000" b="1" dirty="0">
                <a:solidFill>
                  <a:srgbClr val="000000"/>
                </a:solidFill>
                <a:effectLst/>
                <a:latin typeface="Simplified Arabic" panose="02020603050405020304" pitchFamily="18" charset="-78"/>
                <a:ea typeface="Simplified Arabic" panose="02020603050405020304" pitchFamily="18" charset="-78"/>
              </a:rPr>
              <a:t>Scanner</a:t>
            </a:r>
            <a:r>
              <a:rPr lang="ar-SA" sz="2000" b="1" dirty="0">
                <a:solidFill>
                  <a:srgbClr val="000000"/>
                </a:solidFill>
                <a:effectLst/>
                <a:ea typeface="Simplified Arabic" panose="02020603050405020304" pitchFamily="18" charset="-78"/>
                <a:cs typeface="Simplified Arabic" panose="02020603050405020304" pitchFamily="18" charset="-78"/>
              </a:rPr>
              <a:t>: </a:t>
            </a:r>
            <a:r>
              <a:rPr lang="ar-SA" sz="2000" dirty="0">
                <a:solidFill>
                  <a:srgbClr val="000000"/>
                </a:solidFill>
                <a:effectLst/>
                <a:ea typeface="Simplified Arabic" panose="02020603050405020304" pitchFamily="18" charset="-78"/>
                <a:cs typeface="Simplified Arabic" panose="02020603050405020304" pitchFamily="18" charset="-78"/>
              </a:rPr>
              <a:t>تعد وحدة تابعة لجهاز الحاسوب تستخدم لتحويل المواد</a:t>
            </a:r>
            <a:r>
              <a:rPr lang="ar-DZ" sz="2000" dirty="0">
                <a:solidFill>
                  <a:srgbClr val="000000"/>
                </a:solidFill>
                <a:effectLst/>
                <a:ea typeface="Simplified Arabic" panose="02020603050405020304" pitchFamily="18" charset="-78"/>
                <a:cs typeface="Simplified Arabic" panose="02020603050405020304" pitchFamily="18" charset="-78"/>
              </a:rPr>
              <a:t> </a:t>
            </a:r>
            <a:r>
              <a:rPr lang="ar-SA" sz="2000" dirty="0">
                <a:solidFill>
                  <a:srgbClr val="000000"/>
                </a:solidFill>
                <a:effectLst/>
                <a:ea typeface="Simplified Arabic" panose="02020603050405020304" pitchFamily="18" charset="-78"/>
                <a:cs typeface="Simplified Arabic" panose="02020603050405020304" pitchFamily="18" charset="-78"/>
              </a:rPr>
              <a:t>المطبوعة التناظرية إلى صور رقمية على الحاسوب، وتشبه عملية المسح الضوئي عملية نسخ صورة</a:t>
            </a:r>
            <a:r>
              <a:rPr lang="ar-DZ" sz="2000" dirty="0">
                <a:solidFill>
                  <a:srgbClr val="000000"/>
                </a:solidFill>
                <a:effectLst/>
                <a:ea typeface="Simplified Arabic" panose="02020603050405020304" pitchFamily="18" charset="-78"/>
                <a:cs typeface="Simplified Arabic" panose="02020603050405020304" pitchFamily="18" charset="-78"/>
              </a:rPr>
              <a:t> </a:t>
            </a:r>
            <a:r>
              <a:rPr lang="ar-SA" sz="2000" dirty="0">
                <a:solidFill>
                  <a:srgbClr val="000000"/>
                </a:solidFill>
                <a:effectLst/>
                <a:ea typeface="Simplified Arabic" panose="02020603050405020304" pitchFamily="18" charset="-78"/>
                <a:cs typeface="Simplified Arabic" panose="02020603050405020304" pitchFamily="18" charset="-78"/>
              </a:rPr>
              <a:t>على الورق بواسطة آلة النسخ  </a:t>
            </a:r>
            <a:r>
              <a:rPr lang="fr-FR" sz="2000" b="1" dirty="0">
                <a:solidFill>
                  <a:srgbClr val="000000"/>
                </a:solidFill>
                <a:effectLst/>
                <a:latin typeface="Simplified Arabic" panose="02020603050405020304" pitchFamily="18" charset="-78"/>
                <a:ea typeface="Simplified Arabic" panose="02020603050405020304" pitchFamily="18" charset="-78"/>
              </a:rPr>
              <a:t>photocopieur </a:t>
            </a:r>
            <a:r>
              <a:rPr lang="ar-DZ" sz="2000" b="1" dirty="0">
                <a:solidFill>
                  <a:srgbClr val="000000"/>
                </a:solidFill>
                <a:effectLst/>
                <a:latin typeface="Simplified Arabic" panose="02020603050405020304" pitchFamily="18" charset="-78"/>
                <a:ea typeface="Simplified Arabic" panose="02020603050405020304" pitchFamily="18" charset="-78"/>
              </a:rPr>
              <a:t> </a:t>
            </a:r>
            <a:r>
              <a:rPr lang="ar-SA" sz="2000" dirty="0">
                <a:solidFill>
                  <a:srgbClr val="000000"/>
                </a:solidFill>
                <a:effectLst/>
                <a:ea typeface="Simplified Arabic" panose="02020603050405020304" pitchFamily="18" charset="-78"/>
                <a:cs typeface="Simplified Arabic" panose="02020603050405020304" pitchFamily="18" charset="-78"/>
              </a:rPr>
              <a:t>ويتجلى الاختلاف انه بدلا نسخ صور على الورق يتم نسخها</a:t>
            </a:r>
            <a:r>
              <a:rPr lang="ar-DZ" sz="2000" dirty="0">
                <a:solidFill>
                  <a:srgbClr val="000000"/>
                </a:solidFill>
                <a:effectLst/>
                <a:ea typeface="Simplified Arabic" panose="02020603050405020304" pitchFamily="18" charset="-78"/>
                <a:cs typeface="Simplified Arabic" panose="02020603050405020304" pitchFamily="18" charset="-78"/>
              </a:rPr>
              <a:t> </a:t>
            </a:r>
            <a:r>
              <a:rPr lang="ar-SA"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وتخزينها في ذاكرة الحاسوب ثم تعديلها وتحميلها وتغيير ألوانها بدرجاتها المختلفة لتصبح أكثر جاذبية في التعلم. كما يمكن أن نجد  </a:t>
            </a:r>
            <a:endParaRPr lang="fr-FR"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endParaRPr>
          </a:p>
          <a:p>
            <a:pPr algn="r" rtl="1">
              <a:lnSpc>
                <a:spcPct val="200000"/>
              </a:lnSpc>
              <a:spcAft>
                <a:spcPts val="95"/>
              </a:spcAft>
              <a:tabLst>
                <a:tab pos="366395" algn="ctr"/>
                <a:tab pos="706755" algn="ctr"/>
              </a:tabLst>
            </a:pPr>
            <a:r>
              <a:rPr lang="ar-SA" sz="2000" baseline="-25000" dirty="0">
                <a:solidFill>
                  <a:srgbClr val="000000"/>
                </a:solidFill>
                <a:effectLst/>
                <a:ea typeface="Segoe UI Symbol" panose="020B0502040204020203" pitchFamily="34" charset="0"/>
                <a:cs typeface="Segoe UI Symbol" panose="020B0502040204020203" pitchFamily="34" charset="0"/>
              </a:rPr>
              <a:t>•</a:t>
            </a:r>
            <a:r>
              <a:rPr lang="ar-SA" sz="2000" b="1" dirty="0">
                <a:solidFill>
                  <a:srgbClr val="000000"/>
                </a:solidFill>
                <a:effectLst/>
                <a:ea typeface="Simplified Arabic" panose="02020603050405020304" pitchFamily="18" charset="-78"/>
                <a:cs typeface="Simplified Arabic" panose="02020603050405020304" pitchFamily="18" charset="-78"/>
              </a:rPr>
              <a:t>الحاسوب اللوحي</a:t>
            </a:r>
            <a:r>
              <a:rPr lang="fr-FR" sz="2000" b="1" dirty="0">
                <a:solidFill>
                  <a:srgbClr val="000000"/>
                </a:solidFill>
                <a:effectLst/>
                <a:latin typeface="Simplified Arabic" panose="02020603050405020304" pitchFamily="18" charset="-78"/>
                <a:ea typeface="Simplified Arabic" panose="02020603050405020304" pitchFamily="18" charset="-78"/>
              </a:rPr>
              <a:t>Tablette</a:t>
            </a:r>
            <a:r>
              <a:rPr lang="ar-SA" sz="2000" b="1" dirty="0">
                <a:solidFill>
                  <a:srgbClr val="000000"/>
                </a:solidFill>
                <a:effectLst/>
                <a:ea typeface="Simplified Arabic" panose="02020603050405020304" pitchFamily="18" charset="-78"/>
                <a:cs typeface="Simplified Arabic" panose="02020603050405020304" pitchFamily="18" charset="-78"/>
              </a:rPr>
              <a:t>: </a:t>
            </a:r>
            <a:r>
              <a:rPr lang="ar-SA" sz="2000" dirty="0">
                <a:solidFill>
                  <a:srgbClr val="000000"/>
                </a:solidFill>
                <a:effectLst/>
                <a:ea typeface="Simplified Arabic" panose="02020603050405020304" pitchFamily="18" charset="-78"/>
                <a:cs typeface="Simplified Arabic" panose="02020603050405020304" pitchFamily="18" charset="-78"/>
              </a:rPr>
              <a:t>الذي هو عبارة عن حاسوب محمول مسطح بدون لوحة مفاتيح أدخلت فيه معطيات بواسطة المسك المباشر على شاشة لمسية ومن خلال هذه الشاشة يمكن الولوج إلى المحتويات التربوية الرقمية الموجودة بها أو شبكة الانترنت</a:t>
            </a:r>
            <a:endParaRPr lang="fr-FR"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endParaRPr>
          </a:p>
          <a:p>
            <a:pPr algn="r" rtl="1">
              <a:lnSpc>
                <a:spcPct val="200000"/>
              </a:lnSpc>
            </a:pPr>
            <a:endParaRPr lang="fr-FR" sz="20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68599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71B18CA-3428-4F88-AAA2-14ABDFFE02F9}"/>
              </a:ext>
            </a:extLst>
          </p:cNvPr>
          <p:cNvSpPr>
            <a:spLocks noGrp="1"/>
          </p:cNvSpPr>
          <p:nvPr>
            <p:ph type="dt" sz="half" idx="10"/>
          </p:nvPr>
        </p:nvSpPr>
        <p:spPr/>
        <p:txBody>
          <a:bodyPr/>
          <a:lstStyle/>
          <a:p>
            <a:r>
              <a:rPr lang="fr-FR"/>
              <a:t>2021/2020  السنة الدراسية</a:t>
            </a:r>
            <a:endParaRPr lang="fr-BE"/>
          </a:p>
        </p:txBody>
      </p:sp>
      <p:sp>
        <p:nvSpPr>
          <p:cNvPr id="3" name="Espace réservé du pied de page 2">
            <a:extLst>
              <a:ext uri="{FF2B5EF4-FFF2-40B4-BE49-F238E27FC236}">
                <a16:creationId xmlns:a16="http://schemas.microsoft.com/office/drawing/2014/main" id="{4C3731B6-222E-49E9-9E36-06EE9AEB59B6}"/>
              </a:ext>
            </a:extLst>
          </p:cNvPr>
          <p:cNvSpPr>
            <a:spLocks noGrp="1"/>
          </p:cNvSpPr>
          <p:nvPr>
            <p:ph type="ftr" sz="quarter" idx="11"/>
          </p:nvPr>
        </p:nvSpPr>
        <p:spPr/>
        <p:txBody>
          <a:bodyPr/>
          <a:lstStyle/>
          <a:p>
            <a:r>
              <a:rPr lang="ar-DZ" dirty="0"/>
              <a:t>محاضرات من إعداد الدكتورة : بن يطو سامية</a:t>
            </a:r>
            <a:endParaRPr lang="fr-BE" dirty="0"/>
          </a:p>
        </p:txBody>
      </p:sp>
      <p:sp>
        <p:nvSpPr>
          <p:cNvPr id="9" name="ZoneTexte 8">
            <a:extLst>
              <a:ext uri="{FF2B5EF4-FFF2-40B4-BE49-F238E27FC236}">
                <a16:creationId xmlns:a16="http://schemas.microsoft.com/office/drawing/2014/main" id="{572D104D-DDC0-49D3-A6BC-7B2BFA480A02}"/>
              </a:ext>
            </a:extLst>
          </p:cNvPr>
          <p:cNvSpPr txBox="1"/>
          <p:nvPr/>
        </p:nvSpPr>
        <p:spPr>
          <a:xfrm>
            <a:off x="-1476672" y="44624"/>
            <a:ext cx="10441160" cy="2823850"/>
          </a:xfrm>
          <a:prstGeom prst="rect">
            <a:avLst/>
          </a:prstGeom>
          <a:noFill/>
        </p:spPr>
        <p:txBody>
          <a:bodyPr wrap="square">
            <a:spAutoFit/>
          </a:bodyPr>
          <a:lstStyle/>
          <a:p>
            <a:pPr marL="2540" marR="1528445" indent="-2540" algn="r" rtl="1">
              <a:lnSpc>
                <a:spcPct val="150000"/>
              </a:lnSpc>
              <a:spcAft>
                <a:spcPts val="25"/>
              </a:spcAft>
            </a:pPr>
            <a:r>
              <a:rPr lang="fr-FR" sz="2000" b="1" dirty="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.2.1</a:t>
            </a:r>
            <a:r>
              <a:rPr lang="ar-SA" sz="2000"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السبورة الالكترونية أو التفاعلية (</a:t>
            </a:r>
            <a:r>
              <a:rPr lang="fr-FR" sz="2000"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Tableau blanc interactif</a:t>
            </a:r>
            <a:r>
              <a:rPr lang="ar-SA" sz="2000"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a:t>
            </a:r>
            <a:endParaRPr lang="ar-DZ" sz="2000" b="1" dirty="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endParaRPr>
          </a:p>
          <a:p>
            <a:pPr marL="2540" marR="1528445" indent="-2540" algn="r" rtl="1">
              <a:lnSpc>
                <a:spcPct val="150000"/>
              </a:lnSpc>
              <a:spcAft>
                <a:spcPts val="25"/>
              </a:spcAft>
            </a:pPr>
            <a:r>
              <a:rPr lang="ar-SA" sz="2000" dirty="0">
                <a:solidFill>
                  <a:srgbClr val="000000"/>
                </a:solidFill>
                <a:effectLst/>
                <a:ea typeface="Simplified Arabic" panose="02020603050405020304" pitchFamily="18" charset="-78"/>
                <a:cs typeface="Simplified Arabic" panose="02020603050405020304" pitchFamily="18" charset="-78"/>
              </a:rPr>
              <a:t>عبارة عن شاشة تربط بالحاسوب، وتتيح إمكانية التحكم فيها إما بواسطة اللمس أو بقلم خاص، كم</a:t>
            </a:r>
            <a:r>
              <a:rPr lang="ar-DZ" sz="2000" dirty="0">
                <a:solidFill>
                  <a:srgbClr val="000000"/>
                </a:solidFill>
                <a:effectLst/>
                <a:ea typeface="Simplified Arabic" panose="02020603050405020304" pitchFamily="18" charset="-78"/>
                <a:cs typeface="Simplified Arabic" panose="02020603050405020304" pitchFamily="18" charset="-78"/>
              </a:rPr>
              <a:t> </a:t>
            </a:r>
            <a:r>
              <a:rPr lang="ar-SA" sz="2000" dirty="0">
                <a:solidFill>
                  <a:srgbClr val="000000"/>
                </a:solidFill>
                <a:effectLst/>
                <a:ea typeface="Simplified Arabic" panose="02020603050405020304" pitchFamily="18" charset="-78"/>
                <a:cs typeface="Simplified Arabic" panose="02020603050405020304" pitchFamily="18" charset="-78"/>
              </a:rPr>
              <a:t>تسهم في خلق فضاء تفاعلي بين طرفي العملية التعليمية التعلمية، حيث تمكن من عرض وبناء الأنشطة التعلمية وتسهيل انخ</a:t>
            </a:r>
            <a:r>
              <a:rPr lang="ar-DZ" sz="2000" dirty="0">
                <a:solidFill>
                  <a:srgbClr val="000000"/>
                </a:solidFill>
                <a:ea typeface="Simplified Arabic" panose="02020603050405020304" pitchFamily="18" charset="-78"/>
                <a:cs typeface="Simplified Arabic" panose="02020603050405020304" pitchFamily="18" charset="-78"/>
              </a:rPr>
              <a:t>را</a:t>
            </a:r>
            <a:r>
              <a:rPr lang="ar-SA" sz="2000" dirty="0">
                <a:solidFill>
                  <a:srgbClr val="000000"/>
                </a:solidFill>
                <a:effectLst/>
                <a:ea typeface="Simplified Arabic" panose="02020603050405020304" pitchFamily="18" charset="-78"/>
                <a:cs typeface="Simplified Arabic" panose="02020603050405020304" pitchFamily="18" charset="-78"/>
              </a:rPr>
              <a:t>ط المتعلمين ومشاركتهم في سيرورة بناء الدرس، كما أنها تمكن من استثمار وتوظيف وتخزين الموارد التربوية الرقمية داخل الفصل، وطباعة أو إرسال ما تم شرحه للمتعلمين عن طريق البريد الالكتروني أو البوابات التربوية في حالة عدم</a:t>
            </a:r>
            <a:r>
              <a:rPr lang="ar-DZ" sz="2000" dirty="0">
                <a:solidFill>
                  <a:srgbClr val="000000"/>
                </a:solidFill>
                <a:effectLst/>
                <a:ea typeface="Simplified Arabic" panose="02020603050405020304" pitchFamily="18" charset="-78"/>
                <a:cs typeface="Simplified Arabic" panose="02020603050405020304" pitchFamily="18" charset="-78"/>
              </a:rPr>
              <a:t> حضورهم</a:t>
            </a:r>
            <a:r>
              <a:rPr lang="fr-FR" sz="2000" dirty="0">
                <a:solidFill>
                  <a:srgbClr val="000000"/>
                </a:solidFill>
                <a:effectLst/>
                <a:ea typeface="Simplified Arabic" panose="02020603050405020304" pitchFamily="18" charset="-78"/>
                <a:cs typeface="Simplified Arabic" panose="02020603050405020304" pitchFamily="18" charset="-78"/>
              </a:rPr>
              <a:t>.</a:t>
            </a:r>
            <a:endParaRPr lang="ar-DZ" sz="2000" dirty="0">
              <a:solidFill>
                <a:srgbClr val="000000"/>
              </a:solidFill>
              <a:effectLst/>
              <a:ea typeface="Simplified Arabic" panose="02020603050405020304" pitchFamily="18" charset="-78"/>
              <a:cs typeface="Simplified Arabic" panose="02020603050405020304" pitchFamily="18" charset="-78"/>
            </a:endParaRPr>
          </a:p>
        </p:txBody>
      </p:sp>
      <p:sp>
        <p:nvSpPr>
          <p:cNvPr id="10" name="ZoneTexte 9">
            <a:extLst>
              <a:ext uri="{FF2B5EF4-FFF2-40B4-BE49-F238E27FC236}">
                <a16:creationId xmlns:a16="http://schemas.microsoft.com/office/drawing/2014/main" id="{0B54C95D-D817-40D6-A53A-B861CE6A1A8F}"/>
              </a:ext>
            </a:extLst>
          </p:cNvPr>
          <p:cNvSpPr txBox="1"/>
          <p:nvPr/>
        </p:nvSpPr>
        <p:spPr>
          <a:xfrm flipH="1">
            <a:off x="-2" y="3140969"/>
            <a:ext cx="8964489" cy="3301032"/>
          </a:xfrm>
          <a:prstGeom prst="rect">
            <a:avLst/>
          </a:prstGeom>
          <a:noFill/>
        </p:spPr>
        <p:txBody>
          <a:bodyPr wrap="square" rtlCol="0">
            <a:spAutoFit/>
          </a:bodyPr>
          <a:lstStyle/>
          <a:p>
            <a:pPr marL="13335" marR="7620" indent="-6350" algn="r" rtl="1">
              <a:lnSpc>
                <a:spcPct val="107000"/>
              </a:lnSpc>
              <a:spcAft>
                <a:spcPts val="180"/>
              </a:spcAft>
            </a:pPr>
            <a:r>
              <a:rPr lang="fr-FR"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.3.1</a:t>
            </a:r>
            <a:r>
              <a:rPr lang="ar-SA" b="1"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آلة التصوير الرقمية  </a:t>
            </a:r>
            <a:endParaRPr lang="fr-FR"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endParaRPr>
          </a:p>
          <a:p>
            <a:pPr marL="4445" marR="278765" algn="just" rtl="1">
              <a:lnSpc>
                <a:spcPct val="150000"/>
              </a:lnSpc>
              <a:spcAft>
                <a:spcPts val="50"/>
              </a:spcAft>
            </a:pPr>
            <a:r>
              <a:rPr lang="ar-SA" sz="16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a:t>
            </a:r>
            <a:r>
              <a:rPr lang="ar-SA" sz="18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عبارة عن أداة لالتقاط الصور </a:t>
            </a:r>
            <a:r>
              <a:rPr lang="ar-SA" sz="1800" dirty="0" err="1">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الفوتوغ</a:t>
            </a:r>
            <a:r>
              <a:rPr lang="ar-DZ" sz="1800" dirty="0">
                <a:solidFill>
                  <a:srgbClr val="000000"/>
                </a:solidFill>
                <a:latin typeface="Simplified Arabic" panose="02020603050405020304" pitchFamily="18" charset="-78"/>
                <a:ea typeface="Simplified Arabic" panose="02020603050405020304" pitchFamily="18" charset="-78"/>
                <a:cs typeface="Simplified Arabic" panose="02020603050405020304" pitchFamily="18" charset="-78"/>
              </a:rPr>
              <a:t>را</a:t>
            </a:r>
            <a:r>
              <a:rPr lang="ar-SA" sz="1800" dirty="0" err="1">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فية</a:t>
            </a:r>
            <a:r>
              <a:rPr lang="ar-SA" sz="1800" dirty="0">
                <a:solidFill>
                  <a:srgbClr val="000000"/>
                </a:solidFill>
                <a:effectLst/>
                <a:latin typeface="Simplified Arabic" panose="02020603050405020304" pitchFamily="18" charset="-78"/>
                <a:ea typeface="Simplified Arabic" panose="02020603050405020304" pitchFamily="18" charset="-78"/>
                <a:cs typeface="Simplified Arabic" panose="02020603050405020304" pitchFamily="18" charset="-78"/>
              </a:rPr>
              <a:t> وتخزينها بشكل رقمي، بدلا من استخدام الأفلام، أو آلات التصوير التقليدية بحيث يتيح البعض منها تسجيل الصوت والصورة معا، أو الفيديو التربوي إلى جانب الصور.</a:t>
            </a:r>
            <a:r>
              <a:rPr lang="ar-SA" sz="1800" dirty="0">
                <a:solidFill>
                  <a:srgbClr val="000000"/>
                </a:solidFill>
                <a:effectLst/>
                <a:ea typeface="Simplified Arabic" panose="02020603050405020304" pitchFamily="18" charset="-78"/>
                <a:cs typeface="Simplified Arabic" panose="02020603050405020304" pitchFamily="18" charset="-78"/>
              </a:rPr>
              <a:t> كما تسمح بعرض الصور وبالتالي يوفر هذا النوع من </a:t>
            </a:r>
            <a:r>
              <a:rPr lang="ar-SA" sz="1800" dirty="0" err="1">
                <a:solidFill>
                  <a:srgbClr val="000000"/>
                </a:solidFill>
                <a:effectLst/>
                <a:ea typeface="Simplified Arabic" panose="02020603050405020304" pitchFamily="18" charset="-78"/>
                <a:cs typeface="Simplified Arabic" panose="02020603050405020304" pitchFamily="18" charset="-78"/>
              </a:rPr>
              <a:t>الكامير</a:t>
            </a:r>
            <a:r>
              <a:rPr lang="ar-DZ" sz="1800" dirty="0">
                <a:solidFill>
                  <a:srgbClr val="000000"/>
                </a:solidFill>
                <a:effectLst/>
                <a:ea typeface="Simplified Arabic" panose="02020603050405020304" pitchFamily="18" charset="-78"/>
                <a:cs typeface="Simplified Arabic" panose="02020603050405020304" pitchFamily="18" charset="-78"/>
              </a:rPr>
              <a:t>ا</a:t>
            </a:r>
            <a:r>
              <a:rPr lang="ar-SA" sz="1800" dirty="0">
                <a:solidFill>
                  <a:srgbClr val="000000"/>
                </a:solidFill>
                <a:effectLst/>
                <a:ea typeface="Simplified Arabic" panose="02020603050405020304" pitchFamily="18" charset="-78"/>
                <a:cs typeface="Simplified Arabic" panose="02020603050405020304" pitchFamily="18" charset="-78"/>
              </a:rPr>
              <a:t>ت العديد من المميز</a:t>
            </a:r>
            <a:r>
              <a:rPr lang="ar-DZ" sz="1800" dirty="0">
                <a:solidFill>
                  <a:srgbClr val="000000"/>
                </a:solidFill>
                <a:effectLst/>
                <a:ea typeface="Simplified Arabic" panose="02020603050405020304" pitchFamily="18" charset="-78"/>
                <a:cs typeface="Simplified Arabic" panose="02020603050405020304" pitchFamily="18" charset="-78"/>
              </a:rPr>
              <a:t>ا</a:t>
            </a:r>
            <a:r>
              <a:rPr lang="ar-SA" sz="1800" dirty="0">
                <a:solidFill>
                  <a:srgbClr val="000000"/>
                </a:solidFill>
                <a:effectLst/>
                <a:ea typeface="Simplified Arabic" panose="02020603050405020304" pitchFamily="18" charset="-78"/>
                <a:cs typeface="Simplified Arabic" panose="02020603050405020304" pitchFamily="18" charset="-78"/>
              </a:rPr>
              <a:t>ت لطرفي العملية التعليمية التعلمية من حيث سهولة التقاط، عرض وطباعة الصور لاستعماله كوسائل </a:t>
            </a:r>
            <a:r>
              <a:rPr lang="ar-SA" sz="1800" dirty="0" err="1">
                <a:solidFill>
                  <a:srgbClr val="000000"/>
                </a:solidFill>
                <a:effectLst/>
                <a:ea typeface="Simplified Arabic" panose="02020603050405020304" pitchFamily="18" charset="-78"/>
                <a:cs typeface="Simplified Arabic" panose="02020603050405020304" pitchFamily="18" charset="-78"/>
              </a:rPr>
              <a:t>ديداكتيكية</a:t>
            </a:r>
            <a:r>
              <a:rPr lang="ar-SA" sz="1800" dirty="0">
                <a:solidFill>
                  <a:srgbClr val="000000"/>
                </a:solidFill>
                <a:effectLst/>
                <a:ea typeface="Simplified Arabic" panose="02020603050405020304" pitchFamily="18" charset="-78"/>
                <a:cs typeface="Simplified Arabic" panose="02020603050405020304" pitchFamily="18" charset="-78"/>
              </a:rPr>
              <a:t> وبتكلفة اقل</a:t>
            </a:r>
            <a:r>
              <a:rPr lang="fr-FR" sz="1800" dirty="0">
                <a:solidFill>
                  <a:srgbClr val="000000"/>
                </a:solidFill>
                <a:effectLst/>
                <a:ea typeface="Simplified Arabic" panose="02020603050405020304" pitchFamily="18" charset="-78"/>
                <a:cs typeface="Simplified Arabic" panose="02020603050405020304" pitchFamily="18" charset="-78"/>
              </a:rPr>
              <a:t>.</a:t>
            </a:r>
            <a:endParaRPr lang="ar-DZ" sz="1800" dirty="0">
              <a:solidFill>
                <a:srgbClr val="000000"/>
              </a:solidFill>
              <a:effectLst/>
              <a:ea typeface="Simplified Arabic" panose="02020603050405020304" pitchFamily="18" charset="-78"/>
              <a:cs typeface="Simplified Arabic" panose="02020603050405020304" pitchFamily="18" charset="-78"/>
            </a:endParaRPr>
          </a:p>
          <a:p>
            <a:pPr marL="4445" marR="278765" algn="just" rtl="1">
              <a:lnSpc>
                <a:spcPct val="150000"/>
              </a:lnSpc>
              <a:spcAft>
                <a:spcPts val="50"/>
              </a:spcAft>
            </a:pPr>
            <a:r>
              <a:rPr lang="fr-FR" sz="1800" b="1" dirty="0">
                <a:solidFill>
                  <a:srgbClr val="000000"/>
                </a:solidFill>
                <a:effectLst/>
                <a:latin typeface="Simplified Arabic" panose="02020603050405020304" pitchFamily="18" charset="-78"/>
                <a:ea typeface="Simplified Arabic" panose="02020603050405020304" pitchFamily="18" charset="-78"/>
              </a:rPr>
              <a:t>.4.1</a:t>
            </a:r>
            <a:r>
              <a:rPr lang="ar-SA" sz="1800" b="1" dirty="0">
                <a:solidFill>
                  <a:srgbClr val="000000"/>
                </a:solidFill>
                <a:effectLst/>
                <a:latin typeface="Simplified Arabic" panose="02020603050405020304" pitchFamily="18" charset="-78"/>
                <a:ea typeface="Simplified Arabic" panose="02020603050405020304" pitchFamily="18" charset="-78"/>
              </a:rPr>
              <a:t> أجهزة محاض</a:t>
            </a:r>
            <a:r>
              <a:rPr lang="ar-DZ" sz="1800" b="1" dirty="0">
                <a:solidFill>
                  <a:srgbClr val="000000"/>
                </a:solidFill>
                <a:effectLst/>
                <a:latin typeface="Simplified Arabic" panose="02020603050405020304" pitchFamily="18" charset="-78"/>
                <a:ea typeface="Simplified Arabic" panose="02020603050405020304" pitchFamily="18" charset="-78"/>
              </a:rPr>
              <a:t>رات</a:t>
            </a:r>
            <a:r>
              <a:rPr lang="ar-SA" sz="1800" b="1" dirty="0">
                <a:solidFill>
                  <a:srgbClr val="000000"/>
                </a:solidFill>
                <a:effectLst/>
                <a:latin typeface="Simplified Arabic" panose="02020603050405020304" pitchFamily="18" charset="-78"/>
                <a:ea typeface="Simplified Arabic" panose="02020603050405020304" pitchFamily="18" charset="-78"/>
              </a:rPr>
              <a:t> الفيديو القائمة على الانترنت </a:t>
            </a:r>
            <a:r>
              <a:rPr lang="fr-FR" sz="1800" b="1" dirty="0">
                <a:solidFill>
                  <a:srgbClr val="000000"/>
                </a:solidFill>
                <a:effectLst/>
                <a:latin typeface="Simplified Arabic" panose="02020603050405020304" pitchFamily="18" charset="-78"/>
                <a:ea typeface="Simplified Arabic" panose="02020603050405020304" pitchFamily="18" charset="-78"/>
              </a:rPr>
              <a:t>(Vidéo conférence sur le web) </a:t>
            </a:r>
            <a:r>
              <a:rPr lang="ar-SA" sz="1800" dirty="0">
                <a:solidFill>
                  <a:srgbClr val="000000"/>
                </a:solidFill>
                <a:effectLst/>
                <a:ea typeface="Simplified Arabic" panose="02020603050405020304" pitchFamily="18" charset="-78"/>
                <a:cs typeface="Simplified Arabic" panose="02020603050405020304" pitchFamily="18" charset="-78"/>
              </a:rPr>
              <a:t>  هي أجهزة مرتبطة بالحاسوب، مزودة بكم</a:t>
            </a:r>
            <a:r>
              <a:rPr lang="ar-DZ" dirty="0" err="1">
                <a:solidFill>
                  <a:srgbClr val="000000"/>
                </a:solidFill>
                <a:ea typeface="Simplified Arabic" panose="02020603050405020304" pitchFamily="18" charset="-78"/>
                <a:cs typeface="Simplified Arabic" panose="02020603050405020304" pitchFamily="18" charset="-78"/>
              </a:rPr>
              <a:t>يرات</a:t>
            </a:r>
            <a:r>
              <a:rPr lang="ar-SA" sz="1800" dirty="0">
                <a:solidFill>
                  <a:srgbClr val="000000"/>
                </a:solidFill>
                <a:effectLst/>
                <a:ea typeface="Simplified Arabic" panose="02020603050405020304" pitchFamily="18" charset="-78"/>
                <a:cs typeface="Simplified Arabic" panose="02020603050405020304" pitchFamily="18" charset="-78"/>
              </a:rPr>
              <a:t> الفيديو ومكب</a:t>
            </a:r>
            <a:r>
              <a:rPr lang="ar-DZ" sz="1800" dirty="0">
                <a:solidFill>
                  <a:srgbClr val="000000"/>
                </a:solidFill>
                <a:effectLst/>
                <a:ea typeface="Simplified Arabic" panose="02020603050405020304" pitchFamily="18" charset="-78"/>
                <a:cs typeface="Simplified Arabic" panose="02020603050405020304" pitchFamily="18" charset="-78"/>
              </a:rPr>
              <a:t>را</a:t>
            </a:r>
            <a:r>
              <a:rPr lang="ar-SA" sz="1800" dirty="0">
                <a:solidFill>
                  <a:srgbClr val="000000"/>
                </a:solidFill>
                <a:effectLst/>
                <a:ea typeface="Simplified Arabic" panose="02020603050405020304" pitchFamily="18" charset="-78"/>
                <a:cs typeface="Simplified Arabic" panose="02020603050405020304" pitchFamily="18" charset="-78"/>
              </a:rPr>
              <a:t>ت الصوت لنقل وتبادل الصوت</a:t>
            </a:r>
            <a:r>
              <a:rPr lang="ar-DZ" sz="1800" dirty="0">
                <a:solidFill>
                  <a:srgbClr val="000000"/>
                </a:solidFill>
                <a:effectLst/>
                <a:ea typeface="Simplified Arabic" panose="02020603050405020304" pitchFamily="18" charset="-78"/>
                <a:cs typeface="Simplified Arabic" panose="02020603050405020304" pitchFamily="18" charset="-78"/>
              </a:rPr>
              <a:t> </a:t>
            </a:r>
            <a:r>
              <a:rPr lang="ar-SA" sz="1800" dirty="0">
                <a:solidFill>
                  <a:srgbClr val="000000"/>
                </a:solidFill>
                <a:effectLst/>
                <a:ea typeface="Simplified Arabic" panose="02020603050405020304" pitchFamily="18" charset="-78"/>
                <a:cs typeface="Simplified Arabic" panose="02020603050405020304" pitchFamily="18" charset="-78"/>
              </a:rPr>
              <a:t>والصورة بين مجموعة من المتحدثين وتوفر مجموعة من المواقع على شبكة الانترنت هذه الخدمة</a:t>
            </a:r>
            <a:r>
              <a:rPr lang="fr-FR" sz="1800" dirty="0">
                <a:solidFill>
                  <a:srgbClr val="000000"/>
                </a:solidFill>
                <a:effectLst/>
                <a:ea typeface="Simplified Arabic" panose="02020603050405020304" pitchFamily="18" charset="-78"/>
                <a:cs typeface="Simplified Arabic" panose="02020603050405020304" pitchFamily="18" charset="-78"/>
              </a:rPr>
              <a:t>.</a:t>
            </a:r>
            <a:endParaRPr lang="fr-FR" sz="1800" dirty="0"/>
          </a:p>
        </p:txBody>
      </p:sp>
    </p:spTree>
    <p:extLst>
      <p:ext uri="{BB962C8B-B14F-4D97-AF65-F5344CB8AC3E}">
        <p14:creationId xmlns:p14="http://schemas.microsoft.com/office/powerpoint/2010/main" val="118607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 calcmode="lin" valueType="num">
                                      <p:cBhvr additive="base">
                                        <p:cTn id="11"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 calcmode="lin" valueType="num">
                                      <p:cBhvr additive="base">
                                        <p:cTn id="1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anim calcmode="lin" valueType="num">
                                      <p:cBhvr additive="base">
                                        <p:cTn id="21"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anim calcmode="lin" valueType="num">
                                      <p:cBhvr additive="base">
                                        <p:cTn id="27"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D6796FA-921E-408E-8EE4-35E8A3BCFD0F}"/>
              </a:ext>
            </a:extLst>
          </p:cNvPr>
          <p:cNvSpPr>
            <a:spLocks noGrp="1"/>
          </p:cNvSpPr>
          <p:nvPr>
            <p:ph type="dt" sz="half" idx="10"/>
          </p:nvPr>
        </p:nvSpPr>
        <p:spPr/>
        <p:txBody>
          <a:bodyPr/>
          <a:lstStyle/>
          <a:p>
            <a:r>
              <a:rPr lang="fr-FR"/>
              <a:t>2021/2020  السنة الدراسية</a:t>
            </a:r>
            <a:endParaRPr lang="fr-BE"/>
          </a:p>
        </p:txBody>
      </p:sp>
      <p:sp>
        <p:nvSpPr>
          <p:cNvPr id="3" name="Espace réservé du pied de page 2">
            <a:extLst>
              <a:ext uri="{FF2B5EF4-FFF2-40B4-BE49-F238E27FC236}">
                <a16:creationId xmlns:a16="http://schemas.microsoft.com/office/drawing/2014/main" id="{2B206019-5C47-4345-AD06-0143006149F5}"/>
              </a:ext>
            </a:extLst>
          </p:cNvPr>
          <p:cNvSpPr>
            <a:spLocks noGrp="1"/>
          </p:cNvSpPr>
          <p:nvPr>
            <p:ph type="ftr" sz="quarter" idx="11"/>
          </p:nvPr>
        </p:nvSpPr>
        <p:spPr/>
        <p:txBody>
          <a:bodyPr/>
          <a:lstStyle/>
          <a:p>
            <a:r>
              <a:rPr lang="ar-DZ" dirty="0"/>
              <a:t>محاضرات من إعداد الدكتورة : بن يطو سامية</a:t>
            </a:r>
            <a:endParaRPr lang="fr-BE" dirty="0"/>
          </a:p>
        </p:txBody>
      </p:sp>
      <p:sp>
        <p:nvSpPr>
          <p:cNvPr id="7" name="ZoneTexte 6">
            <a:extLst>
              <a:ext uri="{FF2B5EF4-FFF2-40B4-BE49-F238E27FC236}">
                <a16:creationId xmlns:a16="http://schemas.microsoft.com/office/drawing/2014/main" id="{A0C5798A-EA0E-4AF2-B4AA-4DDC8E18F6C5}"/>
              </a:ext>
            </a:extLst>
          </p:cNvPr>
          <p:cNvSpPr txBox="1"/>
          <p:nvPr/>
        </p:nvSpPr>
        <p:spPr>
          <a:xfrm>
            <a:off x="251520" y="260648"/>
            <a:ext cx="8640960" cy="4570482"/>
          </a:xfrm>
          <a:prstGeom prst="rect">
            <a:avLst/>
          </a:prstGeom>
          <a:noFill/>
        </p:spPr>
        <p:txBody>
          <a:bodyPr wrap="square">
            <a:spAutoFit/>
          </a:bodyPr>
          <a:lstStyle/>
          <a:p>
            <a:pPr algn="r">
              <a:lnSpc>
                <a:spcPct val="200000"/>
              </a:lnSpc>
            </a:pPr>
            <a:r>
              <a:rPr lang="ar-DZ" sz="2800" b="1" i="0" u="none" strike="noStrike" baseline="0" dirty="0">
                <a:latin typeface="TraditionalArabic,Bold"/>
              </a:rPr>
              <a:t>:</a:t>
            </a:r>
            <a:r>
              <a:rPr lang="fr-FR" sz="2800" b="1" i="0" u="none" strike="noStrike" baseline="0" dirty="0">
                <a:latin typeface="TraditionalArabic,Bold"/>
              </a:rPr>
              <a:t> sofware</a:t>
            </a:r>
            <a:r>
              <a:rPr lang="ar-DZ" sz="2800" b="1" i="0" u="none" strike="noStrike" baseline="0" dirty="0">
                <a:latin typeface="TraditionalArabic,Bold"/>
              </a:rPr>
              <a:t>2 المكونات البرمجية</a:t>
            </a:r>
            <a:endParaRPr lang="fr-FR" sz="2800" dirty="0">
              <a:solidFill>
                <a:srgbClr val="000000"/>
              </a:solidFill>
              <a:effectLst/>
              <a:latin typeface="Simplified Arabic" panose="02020603050405020304" pitchFamily="18" charset="-78"/>
              <a:ea typeface="Simplified Arabic" panose="02020603050405020304" pitchFamily="18" charset="-78"/>
            </a:endParaRPr>
          </a:p>
          <a:p>
            <a:pPr algn="r">
              <a:lnSpc>
                <a:spcPct val="200000"/>
              </a:lnSpc>
            </a:pPr>
            <a:r>
              <a:rPr lang="ar-DZ" sz="2000" b="1" dirty="0">
                <a:solidFill>
                  <a:srgbClr val="000000"/>
                </a:solidFill>
                <a:effectLst/>
                <a:latin typeface="Simplified Arabic" panose="02020603050405020304" pitchFamily="18" charset="-78"/>
                <a:ea typeface="Simplified Arabic" panose="02020603050405020304" pitchFamily="18" charset="-78"/>
              </a:rPr>
              <a:t>بعد أن تحدثنا عن الجانب المادي الملموس من تكنولوجيا المعلومات لا بد لنا من التحدث عن الجانب المكمل لهذه المنظومة وهي البرمجيات، التي بدونها لا تعمل الأجهزة والمكونات المادية، وبعبارة أخرى لا توجد لها أي قيمة تذكر بدو</a:t>
            </a:r>
            <a:r>
              <a:rPr lang="ar-DZ" sz="2000" b="1" dirty="0">
                <a:solidFill>
                  <a:srgbClr val="000000"/>
                </a:solidFill>
                <a:latin typeface="Simplified Arabic" panose="02020603050405020304" pitchFamily="18" charset="-78"/>
                <a:ea typeface="Simplified Arabic" panose="02020603050405020304" pitchFamily="18" charset="-78"/>
              </a:rPr>
              <a:t>رها</a:t>
            </a:r>
            <a:r>
              <a:rPr lang="ar-DZ" sz="2000" b="1" dirty="0">
                <a:solidFill>
                  <a:srgbClr val="000000"/>
                </a:solidFill>
                <a:effectLst/>
                <a:latin typeface="Simplified Arabic" panose="02020603050405020304" pitchFamily="18" charset="-78"/>
                <a:ea typeface="Simplified Arabic" panose="02020603050405020304" pitchFamily="18" charset="-78"/>
              </a:rPr>
              <a:t>، فهي بمثابة الروح في الجسد.</a:t>
            </a:r>
          </a:p>
          <a:p>
            <a:pPr algn="r">
              <a:lnSpc>
                <a:spcPct val="200000"/>
              </a:lnSpc>
            </a:pPr>
            <a:r>
              <a:rPr lang="ar-DZ" sz="2000" b="1" dirty="0">
                <a:solidFill>
                  <a:srgbClr val="000000"/>
                </a:solidFill>
                <a:effectLst/>
                <a:latin typeface="Simplified Arabic" panose="02020603050405020304" pitchFamily="18" charset="-78"/>
                <a:ea typeface="Simplified Arabic" panose="02020603050405020304" pitchFamily="18" charset="-78"/>
              </a:rPr>
              <a:t>و يمكن أن نعرف البرمجيات مجموعة من الأوامر والتعليمات المعدّة من طرف الإنسان، والتي توجه المكونات المادية للحاسوب لغرض أداء مهمة ما أو للعمل بطريقة معينة، وفق تعليمات دقيقة خطوة بخطوة للحصول على نتائج مطلوبة بشكل معين</a:t>
            </a:r>
            <a:endParaRPr lang="ar-DZ" sz="2000" dirty="0">
              <a:solidFill>
                <a:srgbClr val="000000"/>
              </a:solidFill>
              <a:effectLst/>
              <a:latin typeface="Simplified Arabic" panose="02020603050405020304" pitchFamily="18" charset="-78"/>
              <a:ea typeface="Simplified Arabic" panose="02020603050405020304" pitchFamily="18" charset="-78"/>
            </a:endParaRPr>
          </a:p>
        </p:txBody>
      </p:sp>
    </p:spTree>
    <p:extLst>
      <p:ext uri="{BB962C8B-B14F-4D97-AF65-F5344CB8AC3E}">
        <p14:creationId xmlns:p14="http://schemas.microsoft.com/office/powerpoint/2010/main" val="336704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calcmode="lin" valueType="num">
                                      <p:cBhvr additive="base">
                                        <p:cTn id="1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2605</TotalTime>
  <Words>3659</Words>
  <Application>Microsoft Office PowerPoint</Application>
  <PresentationFormat>Affichage à l'écran (4:3)</PresentationFormat>
  <Paragraphs>258</Paragraphs>
  <Slides>27</Slides>
  <Notes>9</Notes>
  <HiddenSlides>0</HiddenSlides>
  <MMClips>0</MMClips>
  <ScaleCrop>false</ScaleCrop>
  <HeadingPairs>
    <vt:vector size="6" baseType="variant">
      <vt:variant>
        <vt:lpstr>Polices utilisées</vt:lpstr>
      </vt:variant>
      <vt:variant>
        <vt:i4>14</vt:i4>
      </vt:variant>
      <vt:variant>
        <vt:lpstr>Thème</vt:lpstr>
      </vt:variant>
      <vt:variant>
        <vt:i4>1</vt:i4>
      </vt:variant>
      <vt:variant>
        <vt:lpstr>Titres des diapositives</vt:lpstr>
      </vt:variant>
      <vt:variant>
        <vt:i4>27</vt:i4>
      </vt:variant>
    </vt:vector>
  </HeadingPairs>
  <TitlesOfParts>
    <vt:vector size="42" baseType="lpstr">
      <vt:lpstr>Arial</vt:lpstr>
      <vt:lpstr>Arial Black</vt:lpstr>
      <vt:lpstr>Calibri</vt:lpstr>
      <vt:lpstr>Calibri Light</vt:lpstr>
      <vt:lpstr>Simplified Arabic</vt:lpstr>
      <vt:lpstr>SimplifiedArabic</vt:lpstr>
      <vt:lpstr>SimplifiedArabic,Bold</vt:lpstr>
      <vt:lpstr>Symbol</vt:lpstr>
      <vt:lpstr>Tahoma</vt:lpstr>
      <vt:lpstr>Times New Roman</vt:lpstr>
      <vt:lpstr>Traditional Arabic</vt:lpstr>
      <vt:lpstr>Traditional Arabic,Bold</vt:lpstr>
      <vt:lpstr>TraditionalArabic,Bold</vt:lpstr>
      <vt:lpstr>Wingdings</vt:lpstr>
      <vt:lpstr>Rétrospective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نهاية  المحاضرة شكرا على حسن الانتباه</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dell</dc:creator>
  <cp:lastModifiedBy>Moi</cp:lastModifiedBy>
  <cp:revision>317</cp:revision>
  <dcterms:created xsi:type="dcterms:W3CDTF">2020-12-23T12:54:20Z</dcterms:created>
  <dcterms:modified xsi:type="dcterms:W3CDTF">2021-06-19T22:45:31Z</dcterms:modified>
</cp:coreProperties>
</file>