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29"/>
  </p:notesMasterIdLst>
  <p:handoutMasterIdLst>
    <p:handoutMasterId r:id="rId30"/>
  </p:handoutMasterIdLst>
  <p:sldIdLst>
    <p:sldId id="488" r:id="rId2"/>
    <p:sldId id="458" r:id="rId3"/>
    <p:sldId id="490" r:id="rId4"/>
    <p:sldId id="471" r:id="rId5"/>
    <p:sldId id="502" r:id="rId6"/>
    <p:sldId id="503" r:id="rId7"/>
    <p:sldId id="504" r:id="rId8"/>
    <p:sldId id="505" r:id="rId9"/>
    <p:sldId id="506" r:id="rId10"/>
    <p:sldId id="472" r:id="rId11"/>
    <p:sldId id="499" r:id="rId12"/>
    <p:sldId id="491" r:id="rId13"/>
    <p:sldId id="492" r:id="rId14"/>
    <p:sldId id="474" r:id="rId15"/>
    <p:sldId id="477" r:id="rId16"/>
    <p:sldId id="493" r:id="rId17"/>
    <p:sldId id="494" r:id="rId18"/>
    <p:sldId id="478" r:id="rId19"/>
    <p:sldId id="479" r:id="rId20"/>
    <p:sldId id="495" r:id="rId21"/>
    <p:sldId id="496" r:id="rId22"/>
    <p:sldId id="497" r:id="rId23"/>
    <p:sldId id="498" r:id="rId24"/>
    <p:sldId id="500" r:id="rId25"/>
    <p:sldId id="501" r:id="rId26"/>
    <p:sldId id="508" r:id="rId27"/>
    <p:sldId id="436"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6AC977F7-D9C8-43C1-8998-EDA01780629E}">
          <p14:sldIdLst>
            <p14:sldId id="488"/>
            <p14:sldId id="458"/>
            <p14:sldId id="490"/>
            <p14:sldId id="471"/>
            <p14:sldId id="502"/>
            <p14:sldId id="503"/>
            <p14:sldId id="504"/>
            <p14:sldId id="505"/>
            <p14:sldId id="506"/>
            <p14:sldId id="472"/>
            <p14:sldId id="499"/>
            <p14:sldId id="491"/>
            <p14:sldId id="492"/>
            <p14:sldId id="474"/>
            <p14:sldId id="477"/>
            <p14:sldId id="493"/>
            <p14:sldId id="494"/>
            <p14:sldId id="478"/>
            <p14:sldId id="479"/>
            <p14:sldId id="495"/>
            <p14:sldId id="496"/>
            <p14:sldId id="497"/>
            <p14:sldId id="498"/>
            <p14:sldId id="500"/>
            <p14:sldId id="501"/>
            <p14:sldId id="508"/>
            <p14:sldId id="43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58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74806" autoAdjust="0"/>
  </p:normalViewPr>
  <p:slideViewPr>
    <p:cSldViewPr>
      <p:cViewPr varScale="1">
        <p:scale>
          <a:sx n="42" d="100"/>
          <a:sy n="42" d="100"/>
        </p:scale>
        <p:origin x="1646"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DZ"/>
              <a:t>د. سوسن بوزيدة</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6928204-BCBF-49AD-9090-82D477BB6E9B}" type="datetime1">
              <a:rPr lang="fr-FR" smtClean="0"/>
              <a:t>19/06/2021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ar-DZ"/>
              <a:t>د.سوسن بوزيدة</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0314E0-9AFE-4EE0-BC37-252987CB66A2}" type="slidenum">
              <a:rPr lang="fr-FR" smtClean="0"/>
              <a:t>‹N°›</a:t>
            </a:fld>
            <a:endParaRPr lang="fr-FR"/>
          </a:p>
        </p:txBody>
      </p:sp>
    </p:spTree>
    <p:extLst>
      <p:ext uri="{BB962C8B-B14F-4D97-AF65-F5344CB8AC3E}">
        <p14:creationId xmlns:p14="http://schemas.microsoft.com/office/powerpoint/2010/main" val="255367860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ar-DZ"/>
              <a:t>د. سوسن بوزيدة</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62A31-AFF2-49CB-96E7-7D25F4E218D2}" type="datetime1">
              <a:rPr lang="fr-FR" smtClean="0"/>
              <a:t>19/06/2021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ar-DZ"/>
              <a:t>د.سوسن بوزيدة</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0724F-A288-47FE-ADFF-9F04947B9588}" type="slidenum">
              <a:rPr lang="fr-FR" smtClean="0"/>
              <a:t>‹N°›</a:t>
            </a:fld>
            <a:endParaRPr lang="fr-FR"/>
          </a:p>
        </p:txBody>
      </p:sp>
    </p:spTree>
    <p:extLst>
      <p:ext uri="{BB962C8B-B14F-4D97-AF65-F5344CB8AC3E}">
        <p14:creationId xmlns:p14="http://schemas.microsoft.com/office/powerpoint/2010/main" val="271052552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8</a:t>
            </a:fld>
            <a:endParaRPr lang="fr-FR"/>
          </a:p>
        </p:txBody>
      </p:sp>
    </p:spTree>
    <p:extLst>
      <p:ext uri="{BB962C8B-B14F-4D97-AF65-F5344CB8AC3E}">
        <p14:creationId xmlns:p14="http://schemas.microsoft.com/office/powerpoint/2010/main" val="2615045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9</a:t>
            </a:fld>
            <a:endParaRPr lang="fr-FR"/>
          </a:p>
        </p:txBody>
      </p:sp>
    </p:spTree>
    <p:extLst>
      <p:ext uri="{BB962C8B-B14F-4D97-AF65-F5344CB8AC3E}">
        <p14:creationId xmlns:p14="http://schemas.microsoft.com/office/powerpoint/2010/main" val="2462590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11</a:t>
            </a:fld>
            <a:endParaRPr lang="fr-FR"/>
          </a:p>
        </p:txBody>
      </p:sp>
    </p:spTree>
    <p:extLst>
      <p:ext uri="{BB962C8B-B14F-4D97-AF65-F5344CB8AC3E}">
        <p14:creationId xmlns:p14="http://schemas.microsoft.com/office/powerpoint/2010/main" val="138739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13</a:t>
            </a:fld>
            <a:endParaRPr lang="fr-FR"/>
          </a:p>
        </p:txBody>
      </p:sp>
    </p:spTree>
    <p:extLst>
      <p:ext uri="{BB962C8B-B14F-4D97-AF65-F5344CB8AC3E}">
        <p14:creationId xmlns:p14="http://schemas.microsoft.com/office/powerpoint/2010/main" val="470756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17</a:t>
            </a:fld>
            <a:endParaRPr lang="fr-FR"/>
          </a:p>
        </p:txBody>
      </p:sp>
    </p:spTree>
    <p:extLst>
      <p:ext uri="{BB962C8B-B14F-4D97-AF65-F5344CB8AC3E}">
        <p14:creationId xmlns:p14="http://schemas.microsoft.com/office/powerpoint/2010/main" val="24524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18</a:t>
            </a:fld>
            <a:endParaRPr lang="fr-FR"/>
          </a:p>
        </p:txBody>
      </p:sp>
    </p:spTree>
    <p:extLst>
      <p:ext uri="{BB962C8B-B14F-4D97-AF65-F5344CB8AC3E}">
        <p14:creationId xmlns:p14="http://schemas.microsoft.com/office/powerpoint/2010/main" val="4289423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21</a:t>
            </a:fld>
            <a:endParaRPr lang="fr-FR"/>
          </a:p>
        </p:txBody>
      </p:sp>
    </p:spTree>
    <p:extLst>
      <p:ext uri="{BB962C8B-B14F-4D97-AF65-F5344CB8AC3E}">
        <p14:creationId xmlns:p14="http://schemas.microsoft.com/office/powerpoint/2010/main" val="914708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23</a:t>
            </a:fld>
            <a:endParaRPr lang="fr-FR"/>
          </a:p>
        </p:txBody>
      </p:sp>
    </p:spTree>
    <p:extLst>
      <p:ext uri="{BB962C8B-B14F-4D97-AF65-F5344CB8AC3E}">
        <p14:creationId xmlns:p14="http://schemas.microsoft.com/office/powerpoint/2010/main" val="593213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e l'en-tête 3"/>
          <p:cNvSpPr>
            <a:spLocks noGrp="1"/>
          </p:cNvSpPr>
          <p:nvPr>
            <p:ph type="hdr" sz="quarter"/>
          </p:nvPr>
        </p:nvSpPr>
        <p:spPr/>
        <p:txBody>
          <a:bodyPr/>
          <a:lstStyle/>
          <a:p>
            <a:r>
              <a:rPr lang="ar-DZ"/>
              <a:t>د. سوسن بوزيدة</a:t>
            </a:r>
            <a:endParaRPr lang="fr-FR"/>
          </a:p>
        </p:txBody>
      </p:sp>
      <p:sp>
        <p:nvSpPr>
          <p:cNvPr id="5" name="Espace réservé de la date 4"/>
          <p:cNvSpPr>
            <a:spLocks noGrp="1"/>
          </p:cNvSpPr>
          <p:nvPr>
            <p:ph type="dt" idx="1"/>
          </p:nvPr>
        </p:nvSpPr>
        <p:spPr/>
        <p:txBody>
          <a:bodyPr/>
          <a:lstStyle/>
          <a:p>
            <a:fld id="{0D362A31-AFF2-49CB-96E7-7D25F4E218D2}" type="datetime1">
              <a:rPr lang="fr-FR" smtClean="0"/>
              <a:t>19/06/2021</a:t>
            </a:fld>
            <a:endParaRPr lang="fr-FR"/>
          </a:p>
        </p:txBody>
      </p:sp>
      <p:sp>
        <p:nvSpPr>
          <p:cNvPr id="6" name="Espace réservé du pied de page 5"/>
          <p:cNvSpPr>
            <a:spLocks noGrp="1"/>
          </p:cNvSpPr>
          <p:nvPr>
            <p:ph type="ftr" sz="quarter" idx="4"/>
          </p:nvPr>
        </p:nvSpPr>
        <p:spPr/>
        <p:txBody>
          <a:bodyPr/>
          <a:lstStyle/>
          <a:p>
            <a:r>
              <a:rPr lang="ar-DZ"/>
              <a:t>د.سوسن بوزيدة</a:t>
            </a:r>
            <a:endParaRPr lang="fr-FR"/>
          </a:p>
        </p:txBody>
      </p:sp>
      <p:sp>
        <p:nvSpPr>
          <p:cNvPr id="7" name="Espace réservé du numéro de diapositive 6"/>
          <p:cNvSpPr>
            <a:spLocks noGrp="1"/>
          </p:cNvSpPr>
          <p:nvPr>
            <p:ph type="sldNum" sz="quarter" idx="5"/>
          </p:nvPr>
        </p:nvSpPr>
        <p:spPr/>
        <p:txBody>
          <a:bodyPr/>
          <a:lstStyle/>
          <a:p>
            <a:fld id="{7B80724F-A288-47FE-ADFF-9F04947B9588}" type="slidenum">
              <a:rPr lang="fr-FR" smtClean="0"/>
              <a:t>27</a:t>
            </a:fld>
            <a:endParaRPr lang="fr-FR"/>
          </a:p>
        </p:txBody>
      </p:sp>
    </p:spTree>
    <p:extLst>
      <p:ext uri="{BB962C8B-B14F-4D97-AF65-F5344CB8AC3E}">
        <p14:creationId xmlns:p14="http://schemas.microsoft.com/office/powerpoint/2010/main" val="1478214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r>
              <a:rPr lang="fr-FR"/>
              <a:t>2021/2020  السنة الدراسية</a:t>
            </a:r>
            <a:endParaRPr lang="fr-BE"/>
          </a:p>
        </p:txBody>
      </p:sp>
      <p:sp>
        <p:nvSpPr>
          <p:cNvPr id="5" name="Footer Placeholder 4"/>
          <p:cNvSpPr>
            <a:spLocks noGrp="1"/>
          </p:cNvSpPr>
          <p:nvPr>
            <p:ph type="ftr" sz="quarter" idx="11"/>
          </p:nvPr>
        </p:nvSpPr>
        <p:spPr/>
        <p:txBody>
          <a:bodyPr/>
          <a:lstStyle/>
          <a:p>
            <a:r>
              <a:rPr lang="ar-DZ"/>
              <a:t>محاضرات من إعداد الدكتورة : سوسن بوزيدة</a:t>
            </a:r>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81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2021/2020  السنة الدراسية</a:t>
            </a:r>
            <a:endParaRPr lang="fr-BE"/>
          </a:p>
        </p:txBody>
      </p:sp>
      <p:sp>
        <p:nvSpPr>
          <p:cNvPr id="5" name="Footer Placeholder 4"/>
          <p:cNvSpPr>
            <a:spLocks noGrp="1"/>
          </p:cNvSpPr>
          <p:nvPr>
            <p:ph type="ftr" sz="quarter" idx="11"/>
          </p:nvPr>
        </p:nvSpPr>
        <p:spPr/>
        <p:txBody>
          <a:bodyPr/>
          <a:lstStyle/>
          <a:p>
            <a:r>
              <a:rPr lang="ar-DZ"/>
              <a:t>محاضرات من إعداد الدكتورة : سوسن بوزيدة</a:t>
            </a:r>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33656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2021/2020  السنة الدراسية</a:t>
            </a:r>
            <a:endParaRPr lang="fr-BE"/>
          </a:p>
        </p:txBody>
      </p:sp>
      <p:sp>
        <p:nvSpPr>
          <p:cNvPr id="5" name="Footer Placeholder 4"/>
          <p:cNvSpPr>
            <a:spLocks noGrp="1"/>
          </p:cNvSpPr>
          <p:nvPr>
            <p:ph type="ftr" sz="quarter" idx="11"/>
          </p:nvPr>
        </p:nvSpPr>
        <p:spPr/>
        <p:txBody>
          <a:bodyPr/>
          <a:lstStyle/>
          <a:p>
            <a:r>
              <a:rPr lang="ar-DZ"/>
              <a:t>محاضرات من إعداد الدكتورة : سوسن بوزيدة</a:t>
            </a:r>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05800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2021/2020  السنة الدراسية</a:t>
            </a:r>
            <a:endParaRPr lang="fr-BE"/>
          </a:p>
        </p:txBody>
      </p:sp>
      <p:sp>
        <p:nvSpPr>
          <p:cNvPr id="5" name="Footer Placeholder 4"/>
          <p:cNvSpPr>
            <a:spLocks noGrp="1"/>
          </p:cNvSpPr>
          <p:nvPr>
            <p:ph type="ftr" sz="quarter" idx="11"/>
          </p:nvPr>
        </p:nvSpPr>
        <p:spPr/>
        <p:txBody>
          <a:bodyPr/>
          <a:lstStyle/>
          <a:p>
            <a:r>
              <a:rPr lang="ar-DZ"/>
              <a:t>محاضرات من إعداد الدكتورة : سوسن بوزيدة</a:t>
            </a:r>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124547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2021/2020  السنة الدراسية</a:t>
            </a:r>
            <a:endParaRPr lang="fr-BE"/>
          </a:p>
        </p:txBody>
      </p:sp>
      <p:sp>
        <p:nvSpPr>
          <p:cNvPr id="5" name="Footer Placeholder 4"/>
          <p:cNvSpPr>
            <a:spLocks noGrp="1"/>
          </p:cNvSpPr>
          <p:nvPr>
            <p:ph type="ftr" sz="quarter" idx="11"/>
          </p:nvPr>
        </p:nvSpPr>
        <p:spPr/>
        <p:txBody>
          <a:bodyPr/>
          <a:lstStyle/>
          <a:p>
            <a:r>
              <a:rPr lang="ar-DZ"/>
              <a:t>محاضرات من إعداد الدكتورة : سوسن بوزيدة</a:t>
            </a:r>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588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FR"/>
              <a:t>2021/2020  السنة الدراسية</a:t>
            </a:r>
            <a:endParaRPr lang="fr-BE"/>
          </a:p>
        </p:txBody>
      </p:sp>
      <p:sp>
        <p:nvSpPr>
          <p:cNvPr id="6" name="Footer Placeholder 5"/>
          <p:cNvSpPr>
            <a:spLocks noGrp="1"/>
          </p:cNvSpPr>
          <p:nvPr>
            <p:ph type="ftr" sz="quarter" idx="11"/>
          </p:nvPr>
        </p:nvSpPr>
        <p:spPr/>
        <p:txBody>
          <a:bodyPr/>
          <a:lstStyle/>
          <a:p>
            <a:r>
              <a:rPr lang="ar-DZ"/>
              <a:t>محاضرات من إعداد الدكتورة : سوسن بوزيدة</a:t>
            </a:r>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92125314"/>
      </p:ext>
    </p:extLst>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22960" y="2582334"/>
            <a:ext cx="3703320" cy="32867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63440" y="2582334"/>
            <a:ext cx="3703320" cy="32867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2021/2020  السنة الدراسية</a:t>
            </a:r>
            <a:endParaRPr lang="fr-BE"/>
          </a:p>
        </p:txBody>
      </p:sp>
      <p:sp>
        <p:nvSpPr>
          <p:cNvPr id="8" name="Footer Placeholder 7"/>
          <p:cNvSpPr>
            <a:spLocks noGrp="1"/>
          </p:cNvSpPr>
          <p:nvPr>
            <p:ph type="ftr" sz="quarter" idx="11"/>
          </p:nvPr>
        </p:nvSpPr>
        <p:spPr/>
        <p:txBody>
          <a:bodyPr/>
          <a:lstStyle/>
          <a:p>
            <a:r>
              <a:rPr lang="ar-DZ"/>
              <a:t>محاضرات من إعداد الدكتورة : سوسن بوزيدة</a:t>
            </a:r>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297227766"/>
      </p:ext>
    </p:extLst>
  </p:cSld>
  <p:clrMapOvr>
    <a:masterClrMapping/>
  </p:clrMapOvr>
  <p:hf sldNum="0"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r>
              <a:rPr lang="fr-FR"/>
              <a:t>2021/2020  السنة الدراسية</a:t>
            </a:r>
            <a:endParaRPr lang="fr-BE"/>
          </a:p>
        </p:txBody>
      </p:sp>
      <p:sp>
        <p:nvSpPr>
          <p:cNvPr id="4" name="Footer Placeholder 3"/>
          <p:cNvSpPr>
            <a:spLocks noGrp="1"/>
          </p:cNvSpPr>
          <p:nvPr>
            <p:ph type="ftr" sz="quarter" idx="11"/>
          </p:nvPr>
        </p:nvSpPr>
        <p:spPr/>
        <p:txBody>
          <a:bodyPr/>
          <a:lstStyle/>
          <a:p>
            <a:r>
              <a:rPr lang="ar-DZ"/>
              <a:t>محاضرات من إعداد الدكتورة : سوسن بوزيدة</a:t>
            </a:r>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409204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fr-FR"/>
              <a:t>2021/2020  السنة الدراسية</a:t>
            </a:r>
            <a:endParaRPr lang="fr-BE"/>
          </a:p>
        </p:txBody>
      </p:sp>
      <p:sp>
        <p:nvSpPr>
          <p:cNvPr id="8" name="Footer Placeholder 7"/>
          <p:cNvSpPr>
            <a:spLocks noGrp="1"/>
          </p:cNvSpPr>
          <p:nvPr>
            <p:ph type="ftr" sz="quarter" idx="11"/>
          </p:nvPr>
        </p:nvSpPr>
        <p:spPr/>
        <p:txBody>
          <a:bodyPr/>
          <a:lstStyle>
            <a:lvl1pPr>
              <a:defRPr>
                <a:solidFill>
                  <a:srgbClr val="FFFFFF"/>
                </a:solidFill>
              </a:defRPr>
            </a:lvl1pPr>
          </a:lstStyle>
          <a:p>
            <a:r>
              <a:rPr lang="ar-DZ"/>
              <a:t>محاضرات من إعداد الدكتورة : سوسن بوزيدة</a:t>
            </a:r>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956403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fr-FR"/>
              <a:t>2021/2020  السنة الدراسية</a:t>
            </a:r>
            <a:endParaRPr lang="fr-B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ar-DZ"/>
              <a:t>محاضرات من إعداد الدكتورة : سوسن بوزيدة</a:t>
            </a:r>
            <a:endParaRPr lang="fr-B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4668DC-857F-487D-BFFA-8C0CA5037977}" type="slidenum">
              <a:rPr lang="fr-BE" smtClean="0"/>
              <a:t>‹N°›</a:t>
            </a:fld>
            <a:endParaRPr lang="fr-BE"/>
          </a:p>
        </p:txBody>
      </p:sp>
    </p:spTree>
    <p:extLst>
      <p:ext uri="{BB962C8B-B14F-4D97-AF65-F5344CB8AC3E}">
        <p14:creationId xmlns:p14="http://schemas.microsoft.com/office/powerpoint/2010/main" val="3701013399"/>
      </p:ext>
    </p:extLst>
  </p:cSld>
  <p:clrMapOvr>
    <a:masterClrMapping/>
  </p:clrMapOvr>
  <p:hf sldNum="0" hd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2021/2020  السنة الدراسية</a:t>
            </a:r>
            <a:endParaRPr lang="fr-BE"/>
          </a:p>
        </p:txBody>
      </p:sp>
      <p:sp>
        <p:nvSpPr>
          <p:cNvPr id="6" name="Footer Placeholder 5"/>
          <p:cNvSpPr>
            <a:spLocks noGrp="1"/>
          </p:cNvSpPr>
          <p:nvPr>
            <p:ph type="ftr" sz="quarter" idx="11"/>
          </p:nvPr>
        </p:nvSpPr>
        <p:spPr/>
        <p:txBody>
          <a:bodyPr/>
          <a:lstStyle/>
          <a:p>
            <a:r>
              <a:rPr lang="ar-DZ"/>
              <a:t>محاضرات من إعداد الدكتورة : سوسن بوزيدة</a:t>
            </a:r>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810876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fr-FR"/>
              <a:t>2021/2020  السنة الدراسية</a:t>
            </a:r>
            <a:endParaRPr lang="fr-B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ar-DZ"/>
              <a:t>محاضرات من إعداد الدكتورة : سوسن بوزيدة</a:t>
            </a:r>
            <a:endParaRPr lang="fr-B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F4668DC-857F-487D-BFFA-8C0CA5037977}" type="slidenum">
              <a:rPr lang="fr-BE" smtClean="0"/>
              <a:t>‹N°›</a:t>
            </a:fld>
            <a:endParaRPr lang="fr-B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454659"/>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sldNum="0"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a:xfrm>
            <a:off x="2764639" y="6474776"/>
            <a:ext cx="3617103"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6" name="ZoneTexte 5">
            <a:extLst>
              <a:ext uri="{FF2B5EF4-FFF2-40B4-BE49-F238E27FC236}">
                <a16:creationId xmlns:a16="http://schemas.microsoft.com/office/drawing/2014/main" id="{F7799448-B3DC-400F-959D-04C50885B6F6}"/>
              </a:ext>
            </a:extLst>
          </p:cNvPr>
          <p:cNvSpPr txBox="1"/>
          <p:nvPr/>
        </p:nvSpPr>
        <p:spPr>
          <a:xfrm>
            <a:off x="4355976" y="-27384"/>
            <a:ext cx="4572000" cy="2072362"/>
          </a:xfrm>
          <a:prstGeom prst="rect">
            <a:avLst/>
          </a:prstGeom>
          <a:noFill/>
        </p:spPr>
        <p:txBody>
          <a:bodyPr wrap="square">
            <a:spAutoFit/>
          </a:bodyPr>
          <a:lstStyle/>
          <a:p>
            <a:pPr algn="r" rtl="1">
              <a:lnSpc>
                <a:spcPct val="100000"/>
              </a:lnSpc>
              <a:spcAft>
                <a:spcPts val="1000"/>
              </a:spcAft>
            </a:pPr>
            <a:r>
              <a:rPr lang="ar-DZ" sz="2800" b="1" i="1" dirty="0">
                <a:effectLst/>
                <a:latin typeface="Calibri" panose="020F0502020204030204" pitchFamily="34" charset="0"/>
                <a:ea typeface="Times New Roman" panose="02020603050405020304" pitchFamily="18" charset="0"/>
              </a:rPr>
              <a:t>جامعة محمد بوضياف بالمسيلة</a:t>
            </a:r>
          </a:p>
          <a:p>
            <a:pPr algn="r" rtl="1">
              <a:lnSpc>
                <a:spcPct val="100000"/>
              </a:lnSpc>
              <a:spcAft>
                <a:spcPts val="1000"/>
              </a:spcAft>
            </a:pPr>
            <a:r>
              <a:rPr lang="ar-DZ" sz="2800" b="1" i="1" dirty="0">
                <a:effectLst/>
                <a:latin typeface="Calibri" panose="020F0502020204030204" pitchFamily="34" charset="0"/>
                <a:ea typeface="Times New Roman" panose="02020603050405020304" pitchFamily="18" charset="0"/>
              </a:rPr>
              <a:t>كلية العلوم							</a:t>
            </a:r>
            <a:br>
              <a:rPr lang="ar-DZ" sz="2800" b="1" i="1" dirty="0">
                <a:effectLst/>
                <a:latin typeface="Calibri" panose="020F0502020204030204" pitchFamily="34" charset="0"/>
                <a:ea typeface="Times New Roman" panose="02020603050405020304" pitchFamily="18" charset="0"/>
              </a:rPr>
            </a:br>
            <a:r>
              <a:rPr lang="ar-DZ" sz="2800" b="1" i="1" dirty="0">
                <a:effectLst/>
                <a:latin typeface="Calibri" panose="020F0502020204030204" pitchFamily="34" charset="0"/>
                <a:ea typeface="Times New Roman" panose="02020603050405020304" pitchFamily="18" charset="0"/>
              </a:rPr>
              <a:t>قسم الفيزياء</a:t>
            </a:r>
          </a:p>
          <a:p>
            <a:pPr algn="r" rtl="1">
              <a:lnSpc>
                <a:spcPct val="100000"/>
              </a:lnSpc>
              <a:spcAft>
                <a:spcPts val="1000"/>
              </a:spcAft>
            </a:pPr>
            <a:r>
              <a:rPr lang="ar-DZ" sz="2800" b="1" i="1" dirty="0">
                <a:effectLst/>
                <a:latin typeface="Calibri" panose="020F0502020204030204" pitchFamily="34" charset="0"/>
                <a:ea typeface="Times New Roman" panose="02020603050405020304" pitchFamily="18" charset="0"/>
              </a:rPr>
              <a:t>السنة</a:t>
            </a:r>
            <a:r>
              <a:rPr lang="fr-FR" sz="2800" b="1" i="1" dirty="0">
                <a:effectLst/>
                <a:latin typeface="Calibri" panose="020F0502020204030204" pitchFamily="34" charset="0"/>
                <a:ea typeface="Times New Roman" panose="02020603050405020304" pitchFamily="18" charset="0"/>
              </a:rPr>
              <a:t>:</a:t>
            </a:r>
            <a:r>
              <a:rPr lang="ar-DZ" sz="2800" b="1" i="1" dirty="0">
                <a:effectLst/>
                <a:latin typeface="Calibri" panose="020F0502020204030204" pitchFamily="34" charset="0"/>
                <a:ea typeface="Times New Roman" panose="02020603050405020304" pitchFamily="18" charset="0"/>
              </a:rPr>
              <a:t> أولى دكتورا</a:t>
            </a:r>
          </a:p>
        </p:txBody>
      </p:sp>
      <p:sp>
        <p:nvSpPr>
          <p:cNvPr id="8" name="ZoneTexte 7">
            <a:extLst>
              <a:ext uri="{FF2B5EF4-FFF2-40B4-BE49-F238E27FC236}">
                <a16:creationId xmlns:a16="http://schemas.microsoft.com/office/drawing/2014/main" id="{4DED81FD-6E74-4FB4-9679-80725E2003D3}"/>
              </a:ext>
            </a:extLst>
          </p:cNvPr>
          <p:cNvSpPr txBox="1"/>
          <p:nvPr/>
        </p:nvSpPr>
        <p:spPr>
          <a:xfrm>
            <a:off x="323528" y="2086977"/>
            <a:ext cx="8604448" cy="2123658"/>
          </a:xfrm>
          <a:prstGeom prst="rect">
            <a:avLst/>
          </a:prstGeom>
          <a:noFill/>
        </p:spPr>
        <p:txBody>
          <a:bodyPr wrap="square">
            <a:spAutoFit/>
          </a:bodyPr>
          <a:lstStyle/>
          <a:p>
            <a:pPr algn="ctr" rtl="1"/>
            <a:r>
              <a:rPr lang="ar-DZ" sz="3600" b="1" i="1" dirty="0">
                <a:solidFill>
                  <a:schemeClr val="accent1">
                    <a:lumMod val="75000"/>
                  </a:schemeClr>
                </a:solidFill>
                <a:effectLst>
                  <a:outerShdw blurRad="38100" dist="38100" dir="2700000" algn="tl">
                    <a:srgbClr val="000000">
                      <a:alpha val="43137"/>
                    </a:srgbClr>
                  </a:outerShdw>
                </a:effectLst>
                <a:latin typeface="Arial Black" panose="020B0A04020102020204" pitchFamily="34" charset="0"/>
              </a:rPr>
              <a:t>تكنولوجيا المعلومات و الاتصال</a:t>
            </a:r>
            <a:endParaRPr lang="fr-FR" sz="3600" b="1" i="1" dirty="0">
              <a:solidFill>
                <a:schemeClr val="accent1">
                  <a:lumMod val="75000"/>
                </a:schemeClr>
              </a:solidFill>
              <a:effectLst>
                <a:outerShdw blurRad="38100" dist="38100" dir="2700000" algn="tl">
                  <a:srgbClr val="000000">
                    <a:alpha val="43137"/>
                  </a:srgbClr>
                </a:outerShdw>
              </a:effectLst>
              <a:latin typeface="Arial Black" panose="020B0A04020102020204" pitchFamily="34" charset="0"/>
            </a:endParaRPr>
          </a:p>
          <a:p>
            <a:pPr algn="l"/>
            <a:endParaRPr lang="fr-FR" sz="3200" b="0" i="0" u="none" strike="noStrike" baseline="0" dirty="0">
              <a:solidFill>
                <a:schemeClr val="accent1">
                  <a:lumMod val="75000"/>
                </a:schemeClr>
              </a:solidFill>
              <a:latin typeface="Arial" panose="020B0604020202020204" pitchFamily="34" charset="0"/>
            </a:endParaRPr>
          </a:p>
          <a:p>
            <a:pPr algn="ctr"/>
            <a:r>
              <a:rPr lang="fr-FR" sz="3200" b="0" i="0" u="none" strike="noStrike" baseline="0" dirty="0">
                <a:solidFill>
                  <a:schemeClr val="accent1">
                    <a:lumMod val="75000"/>
                  </a:schemeClr>
                </a:solidFill>
                <a:latin typeface="Arial" panose="020B0604020202020204" pitchFamily="34" charset="0"/>
              </a:rPr>
              <a:t> </a:t>
            </a:r>
            <a:r>
              <a:rPr lang="fr-FR" sz="3200" b="1" i="1" u="none" strike="noStrike" baseline="0" dirty="0">
                <a:solidFill>
                  <a:schemeClr val="accent1">
                    <a:lumMod val="75000"/>
                  </a:schemeClr>
                </a:solidFill>
                <a:latin typeface="Arial Black" panose="020B0A04020102020204" pitchFamily="34" charset="0"/>
              </a:rPr>
              <a:t>Technologies de l’Information et de la Communication</a:t>
            </a:r>
            <a:endParaRPr lang="fr-FR" sz="3200" i="1" dirty="0">
              <a:solidFill>
                <a:schemeClr val="accent1">
                  <a:lumMod val="75000"/>
                </a:schemeClr>
              </a:solidFill>
              <a:latin typeface="Arial Black" panose="020B0A04020102020204" pitchFamily="34" charset="0"/>
            </a:endParaRPr>
          </a:p>
        </p:txBody>
      </p:sp>
      <p:sp>
        <p:nvSpPr>
          <p:cNvPr id="9" name="Espace réservé du texte 7">
            <a:extLst>
              <a:ext uri="{FF2B5EF4-FFF2-40B4-BE49-F238E27FC236}">
                <a16:creationId xmlns:a16="http://schemas.microsoft.com/office/drawing/2014/main" id="{D8F79070-2380-4C65-AACC-5205D998111E}"/>
              </a:ext>
            </a:extLst>
          </p:cNvPr>
          <p:cNvSpPr txBox="1">
            <a:spLocks/>
          </p:cNvSpPr>
          <p:nvPr/>
        </p:nvSpPr>
        <p:spPr>
          <a:xfrm>
            <a:off x="467544" y="5185684"/>
            <a:ext cx="3096344" cy="576064"/>
          </a:xfrm>
          <a:prstGeom prst="rect">
            <a:avLst/>
          </a:prstGeom>
        </p:spPr>
        <p:txBody>
          <a:bodyPr vert="horz" lIns="91440" tIns="45720" rIns="91440" bIns="45720" rtlCol="0" anchor="ctr">
            <a:normAutofit/>
          </a:bodyPr>
          <a:lstStyle>
            <a:lvl1pPr marL="0" indent="0" algn="ctr" defTabSz="914400" rtl="0" eaLnBrk="1" latinLnBrk="0" hangingPunct="1">
              <a:lnSpc>
                <a:spcPct val="150000"/>
              </a:lnSpc>
              <a:spcBef>
                <a:spcPct val="20000"/>
              </a:spcBef>
              <a:buClrTx/>
              <a:buFont typeface="Wingdings" pitchFamily="2" charset="2"/>
              <a:buNone/>
              <a:defRPr sz="2000" b="0" i="1" kern="1200" baseline="0">
                <a:solidFill>
                  <a:schemeClr val="tx1">
                    <a:lumMod val="65000"/>
                    <a:lumOff val="35000"/>
                  </a:schemeClr>
                </a:solidFill>
                <a:latin typeface="+mn-lt"/>
                <a:ea typeface="+mn-ea"/>
                <a:cs typeface="+mn-cs"/>
              </a:defRPr>
            </a:lvl1pPr>
            <a:lvl2pPr marL="457200" indent="0" algn="l" defTabSz="914400" rtl="0" eaLnBrk="1" latinLnBrk="0" hangingPunct="1">
              <a:spcBef>
                <a:spcPct val="20000"/>
              </a:spcBef>
              <a:buClrTx/>
              <a:buFont typeface="Arial" pitchFamily="34" charset="0"/>
              <a:buNone/>
              <a:defRPr sz="1800" kern="1200" baseline="0">
                <a:solidFill>
                  <a:schemeClr val="tx1">
                    <a:tint val="75000"/>
                  </a:schemeClr>
                </a:solidFill>
                <a:latin typeface="+mn-lt"/>
                <a:ea typeface="+mn-ea"/>
                <a:cs typeface="+mn-cs"/>
              </a:defRPr>
            </a:lvl2pPr>
            <a:lvl3pPr marL="914400" indent="0" algn="l" defTabSz="914400" rtl="0"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3pPr>
            <a:lvl4pPr marL="1371600" indent="0" algn="l" defTabSz="914400" rtl="0"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l" defTabSz="914400" rtl="0"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l" defTabSz="914400" rtl="0"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8pPr>
            <a:lvl9pPr marL="3657600" indent="0" algn="l" defTabSz="914400" rtl="0"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9pPr>
          </a:lstStyle>
          <a:p>
            <a:pPr rtl="1"/>
            <a:r>
              <a:rPr lang="ar-DZ" sz="1600" b="1" i="0" dirty="0">
                <a:solidFill>
                  <a:schemeClr val="tx1"/>
                </a:solidFill>
                <a:effectLst>
                  <a:outerShdw blurRad="38100" dist="38100" dir="2700000" algn="tl">
                    <a:srgbClr val="000000">
                      <a:alpha val="43137"/>
                    </a:srgbClr>
                  </a:outerShdw>
                </a:effectLst>
              </a:rPr>
              <a:t>من إعداد الأستاذة : بن يطو سامية</a:t>
            </a:r>
          </a:p>
        </p:txBody>
      </p:sp>
      <p:pic>
        <p:nvPicPr>
          <p:cNvPr id="5" name="Image 4">
            <a:extLst>
              <a:ext uri="{FF2B5EF4-FFF2-40B4-BE49-F238E27FC236}">
                <a16:creationId xmlns:a16="http://schemas.microsoft.com/office/drawing/2014/main" id="{2B902917-4FFB-4F40-AAA7-B61FF23590D7}"/>
              </a:ext>
            </a:extLst>
          </p:cNvPr>
          <p:cNvPicPr>
            <a:picLocks noChangeAspect="1"/>
          </p:cNvPicPr>
          <p:nvPr/>
        </p:nvPicPr>
        <p:blipFill>
          <a:blip r:embed="rId2"/>
          <a:stretch>
            <a:fillRect/>
          </a:stretch>
        </p:blipFill>
        <p:spPr>
          <a:xfrm>
            <a:off x="3888740" y="4192219"/>
            <a:ext cx="3059524" cy="1829069"/>
          </a:xfrm>
          <a:prstGeom prst="rect">
            <a:avLst/>
          </a:prstGeom>
        </p:spPr>
      </p:pic>
      <p:pic>
        <p:nvPicPr>
          <p:cNvPr id="10" name="Image 9" descr="C:\Users\MAISON XP\Desktop\EFS-2014-2015-S1+S2\logo-final-umbm\logo-final-umbm.png">
            <a:extLst>
              <a:ext uri="{FF2B5EF4-FFF2-40B4-BE49-F238E27FC236}">
                <a16:creationId xmlns:a16="http://schemas.microsoft.com/office/drawing/2014/main" id="{221F0E8F-7726-4E0B-A166-2F7753DDE425}"/>
              </a:ext>
            </a:extLst>
          </p:cNvPr>
          <p:cNvPicPr/>
          <p:nvPr/>
        </p:nvPicPr>
        <p:blipFill>
          <a:blip r:embed="rId3" cstate="print"/>
          <a:srcRect/>
          <a:stretch>
            <a:fillRect/>
          </a:stretch>
        </p:blipFill>
        <p:spPr bwMode="auto">
          <a:xfrm>
            <a:off x="68451" y="81649"/>
            <a:ext cx="1047165" cy="827071"/>
          </a:xfrm>
          <a:prstGeom prst="rect">
            <a:avLst/>
          </a:prstGeom>
          <a:noFill/>
          <a:ln w="9525">
            <a:noFill/>
            <a:miter lim="800000"/>
            <a:headEnd/>
            <a:tailEnd/>
          </a:ln>
        </p:spPr>
      </p:pic>
    </p:spTree>
    <p:extLst>
      <p:ext uri="{BB962C8B-B14F-4D97-AF65-F5344CB8AC3E}">
        <p14:creationId xmlns:p14="http://schemas.microsoft.com/office/powerpoint/2010/main" val="11768500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461111"/>
            <a:ext cx="8928992" cy="8006359"/>
          </a:xfrm>
          <a:prstGeom prst="rect">
            <a:avLst/>
          </a:prstGeom>
          <a:noFill/>
        </p:spPr>
        <p:txBody>
          <a:bodyPr wrap="square" rtlCol="0">
            <a:spAutoFit/>
          </a:bodyPr>
          <a:lstStyle/>
          <a:p>
            <a:pPr marR="1324610" algn="r" rtl="1">
              <a:lnSpc>
                <a:spcPct val="150000"/>
              </a:lnSpc>
              <a:spcAft>
                <a:spcPts val="800"/>
              </a:spcAft>
            </a:pPr>
            <a:endParaRPr lang="fr-FR" sz="2000" dirty="0">
              <a:solidFill>
                <a:srgbClr val="000000"/>
              </a:solidFill>
              <a:effectLst/>
              <a:latin typeface="Calibri" panose="020F0502020204030204" pitchFamily="34" charset="0"/>
              <a:ea typeface="Calibri" panose="020F0502020204030204" pitchFamily="34" charset="0"/>
            </a:endParaRPr>
          </a:p>
          <a:p>
            <a:pPr marL="78740" marR="106045" lvl="0" indent="-3175" algn="just" rtl="1">
              <a:lnSpc>
                <a:spcPct val="103000"/>
              </a:lnSpc>
              <a:spcAft>
                <a:spcPts val="25"/>
              </a:spcAft>
            </a:pP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fr-FR" sz="28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.13</a:t>
            </a:r>
            <a:r>
              <a:rPr lang="ar-DZ" sz="2800" b="1" dirty="0">
                <a:solidFill>
                  <a:srgbClr val="000000"/>
                </a:solidFill>
                <a:latin typeface="SimplifiedArabic,Bold"/>
              </a:rPr>
              <a:t>الأدوات الشبكية لاستخدام تكنولوجيا المعلومات والاتصال في التعليم العالي</a:t>
            </a:r>
            <a:endParaRPr lang="ar-DZ" sz="28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L="75565" marR="106045" algn="just" rtl="1">
              <a:lnSpc>
                <a:spcPct val="103000"/>
              </a:lnSpc>
              <a:spcAft>
                <a:spcPts val="25"/>
              </a:spcAft>
            </a:pPr>
            <a:r>
              <a:rPr lang="fr-FR" sz="2800" b="1" dirty="0">
                <a:solidFill>
                  <a:srgbClr val="00B050"/>
                </a:solidFill>
                <a:latin typeface="SimplifiedArabic,Bold"/>
              </a:rPr>
              <a:t>.1.13</a:t>
            </a:r>
            <a:r>
              <a:rPr lang="ar-DZ" sz="2800" b="1" dirty="0">
                <a:solidFill>
                  <a:srgbClr val="00B050"/>
                </a:solidFill>
                <a:latin typeface="SimplifiedArabic,Bold"/>
              </a:rPr>
              <a:t>الانترنت</a:t>
            </a:r>
            <a:r>
              <a:rPr lang="fr-FR" sz="2800" b="1" dirty="0">
                <a:solidFill>
                  <a:srgbClr val="00B050"/>
                </a:solidFill>
                <a:latin typeface="SimplifiedArabic,Bold"/>
              </a:rPr>
              <a:t> Internet</a:t>
            </a:r>
            <a:endParaRPr lang="fr-FR" sz="2800" dirty="0">
              <a:solidFill>
                <a:srgbClr val="00B050"/>
              </a:solid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03000"/>
              </a:lnSpc>
              <a:spcAft>
                <a:spcPts val="25"/>
              </a:spcAft>
            </a:pP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الإنترنت شبكة فضائية ضخمة تتكون من ملايين أجهزة</a:t>
            </a:r>
            <a:r>
              <a:rPr lang="ar-SA" sz="2800" dirty="0">
                <a:solidFill>
                  <a:srgbClr val="000000"/>
                </a:solidFill>
                <a:latin typeface="Traditional Arabic" panose="02020603050405020304" pitchFamily="18" charset="-78"/>
                <a:ea typeface="Arial" panose="020B0604020202020204" pitchFamily="34" charset="0"/>
              </a:rPr>
              <a:t> </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الحواسيب المرتبطة ببعضها البعض والمنتشرة حول العالم وتعمل ضمن بروتوكول موحد</a:t>
            </a:r>
            <a:r>
              <a:rPr lang="ar-SA" sz="2800" dirty="0">
                <a:solidFill>
                  <a:srgbClr val="000000"/>
                </a:solidFill>
                <a:latin typeface="Traditional Arabic" panose="02020603050405020304" pitchFamily="18" charset="-78"/>
                <a:ea typeface="Arial" panose="020B0604020202020204" pitchFamily="34" charset="0"/>
              </a:rPr>
              <a:t> </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عام يمكن التعامل معه، ولقد تطورت شبكة الإنترنت تطورا هائلا وسريعا ويرجع ذلك إلى تطور التكنولوجيا ووسائل الاتصالات وانتشار الأقمار الصناعية ولانخفاض تكلفة</a:t>
            </a:r>
            <a:r>
              <a:rPr lang="ar-SA" sz="2800" dirty="0">
                <a:solidFill>
                  <a:srgbClr val="000000"/>
                </a:solidFill>
                <a:latin typeface="Traditional Arabic" panose="02020603050405020304" pitchFamily="18" charset="-78"/>
                <a:ea typeface="Arial" panose="020B0604020202020204" pitchFamily="34" charset="0"/>
              </a:rPr>
              <a:t> </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الاتصال، بالإضافة إلى عدم وجود سلطة أو إدارة لوضع القيود على نوعية وكمية المعلومات والأجهزة والبرامج المرتبطة بالشبكة بل إن  كل جهة مرتبطة بالشبكة تدير الأجهزة والبرامج المرتبطة من خلالها لضمان </a:t>
            </a:r>
            <a:r>
              <a:rPr lang="ar-SA" sz="2800" dirty="0" err="1">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الإستفادة</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 من الخدمات المقدمة.  </a:t>
            </a:r>
            <a:r>
              <a:rPr lang="ar-SA" sz="2800" dirty="0">
                <a:solidFill>
                  <a:srgbClr val="000000"/>
                </a:solidFill>
                <a:latin typeface="Traditional Arabic" panose="02020603050405020304" pitchFamily="18" charset="-78"/>
                <a:ea typeface="Arial" panose="020B0604020202020204" pitchFamily="34" charset="0"/>
              </a:rPr>
              <a:t> </a:t>
            </a:r>
            <a:endParaRPr lang="fr-FR"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03000"/>
              </a:lnSpc>
              <a:spcAft>
                <a:spcPts val="25"/>
              </a:spcAft>
            </a:pP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  وتعتبر شبكة الإنترنت إحدى وسائل التكنولوجيا التي يمكن </a:t>
            </a:r>
            <a:r>
              <a:rPr lang="ar-SA" sz="2800" dirty="0" err="1">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إستخدامها</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 في التعليم حيث توفر العديد من الفرص للمعلمين وللطلاب على حد سواء، كما تعتبر من أهم الأدوات التي تم استخدامها في العملية التعليمية خلال العقد الأخير من القرن العشرين وأوائل</a:t>
            </a:r>
            <a:r>
              <a:rPr lang="ar-SA" sz="2800" dirty="0">
                <a:solidFill>
                  <a:srgbClr val="000000"/>
                </a:solidFill>
                <a:latin typeface="Traditional Arabic" panose="02020603050405020304" pitchFamily="18" charset="-78"/>
                <a:ea typeface="Arial" panose="020B0604020202020204" pitchFamily="34" charset="0"/>
              </a:rPr>
              <a:t> </a:t>
            </a:r>
            <a:r>
              <a:rPr lang="ar-SA"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القرن الحادي والعشرين.  </a:t>
            </a:r>
            <a:endParaRPr lang="fr-FR" sz="2800"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R="1210310" indent="-3810" algn="r" rtl="1">
              <a:lnSpc>
                <a:spcPct val="150000"/>
              </a:lnSpc>
              <a:spcAft>
                <a:spcPts val="730"/>
              </a:spcAft>
            </a:pPr>
            <a:endParaRPr lang="fr-FR" sz="2800" dirty="0">
              <a:solidFill>
                <a:srgbClr val="000000"/>
              </a:solidFill>
              <a:effectLst/>
              <a:latin typeface="Calibri" panose="020F0502020204030204" pitchFamily="34" charset="0"/>
              <a:ea typeface="Calibri" panose="020F0502020204030204" pitchFamily="34" charset="0"/>
            </a:endParaRPr>
          </a:p>
          <a:p>
            <a:pPr marR="2396490" indent="-5080" algn="r" rtl="1">
              <a:lnSpc>
                <a:spcPct val="150000"/>
              </a:lnSpc>
              <a:spcAft>
                <a:spcPts val="5"/>
              </a:spcAft>
            </a:pPr>
            <a:endParaRPr lang="ar-DZ" sz="2400" b="1" dirty="0">
              <a:solidFill>
                <a:srgbClr val="000000"/>
              </a:solidFill>
              <a:latin typeface="Calibri" panose="020F0502020204030204" pitchFamily="34" charset="0"/>
              <a:ea typeface="Calibri" panose="020F0502020204030204" pitchFamily="34" charset="0"/>
              <a:cs typeface="Simplified Arabic" panose="02020603050405020304" pitchFamily="18" charset="-78"/>
            </a:endParaRPr>
          </a:p>
          <a:p>
            <a:pPr marR="2396490" indent="-5080" algn="r" rtl="1">
              <a:lnSpc>
                <a:spcPct val="150000"/>
              </a:lnSpc>
              <a:spcAft>
                <a:spcPts val="5"/>
              </a:spcAft>
            </a:pPr>
            <a:endParaRPr lang="fr-FR"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226580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circle(in)">
                                      <p:cBhvr>
                                        <p:cTn id="7" dur="2000"/>
                                        <p:tgtEl>
                                          <p:spTgt spid="1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
                                            <p:txEl>
                                              <p:pRg st="2" end="2"/>
                                            </p:txEl>
                                          </p:spTgt>
                                        </p:tgtEl>
                                        <p:attrNameLst>
                                          <p:attrName>style.visibility</p:attrName>
                                        </p:attrNameLst>
                                      </p:cBhvr>
                                      <p:to>
                                        <p:strVal val="visible"/>
                                      </p:to>
                                    </p:set>
                                    <p:animEffect transition="in" filter="barn(inVertical)">
                                      <p:cBhvr>
                                        <p:cTn id="12" dur="500"/>
                                        <p:tgtEl>
                                          <p:spTgt spid="1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
                                            <p:txEl>
                                              <p:pRg st="3" end="3"/>
                                            </p:txEl>
                                          </p:spTgt>
                                        </p:tgtEl>
                                        <p:attrNameLst>
                                          <p:attrName>style.visibility</p:attrName>
                                        </p:attrNameLst>
                                      </p:cBhvr>
                                      <p:to>
                                        <p:strVal val="visible"/>
                                      </p:to>
                                    </p:set>
                                    <p:anim calcmode="lin" valueType="num">
                                      <p:cBhvr additive="base">
                                        <p:cTn id="17"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 calcmode="lin" valueType="num">
                                      <p:cBhvr additive="base">
                                        <p:cTn id="21"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FA9B703-15E7-4E1A-A43A-7B01D9754BA8}"/>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A019776F-94DA-4C53-BE5A-49BCF21BFEEE}"/>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6" name="ZoneTexte 5">
            <a:extLst>
              <a:ext uri="{FF2B5EF4-FFF2-40B4-BE49-F238E27FC236}">
                <a16:creationId xmlns:a16="http://schemas.microsoft.com/office/drawing/2014/main" id="{1726F1D0-0A74-4A24-8003-2390EA5D8302}"/>
              </a:ext>
            </a:extLst>
          </p:cNvPr>
          <p:cNvSpPr txBox="1"/>
          <p:nvPr/>
        </p:nvSpPr>
        <p:spPr>
          <a:xfrm>
            <a:off x="179512" y="-243408"/>
            <a:ext cx="8856984" cy="5799473"/>
          </a:xfrm>
          <a:prstGeom prst="rect">
            <a:avLst/>
          </a:prstGeom>
          <a:noFill/>
        </p:spPr>
        <p:txBody>
          <a:bodyPr wrap="square">
            <a:spAutoFit/>
          </a:bodyPr>
          <a:lstStyle/>
          <a:p>
            <a:pPr marL="13335" marR="7620" indent="-6350" algn="r" rtl="1">
              <a:lnSpc>
                <a:spcPct val="200000"/>
              </a:lnSpc>
              <a:spcAft>
                <a:spcPts val="180"/>
              </a:spcAft>
            </a:pPr>
            <a:r>
              <a:rPr lang="fr-FR" sz="32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.2.13</a:t>
            </a:r>
            <a:r>
              <a:rPr lang="ar-SA" sz="32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وظائف الانترنت  </a:t>
            </a:r>
            <a:endParaRPr lang="ar-DZ" sz="3200"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endParaRPr>
          </a:p>
          <a:p>
            <a:pPr marL="13335" marR="7620" indent="-6350" algn="r" rtl="1">
              <a:lnSpc>
                <a:spcPct val="200000"/>
              </a:lnSpc>
              <a:spcAft>
                <a:spcPts val="180"/>
              </a:spcAft>
            </a:pPr>
            <a:r>
              <a:rPr lang="ar-SA" dirty="0">
                <a:solidFill>
                  <a:srgbClr val="000000"/>
                </a:solidFill>
                <a:effectLst/>
                <a:latin typeface="SimplifiedArabic"/>
                <a:ea typeface="Simplified Arabic" panose="02020603050405020304" pitchFamily="18" charset="-78"/>
                <a:cs typeface="Simplified Arabic" panose="02020603050405020304" pitchFamily="18" charset="-78"/>
              </a:rPr>
              <a:t>يمكن أن تستفيد المنظمات من شبكة الانترنت من خلال </a:t>
            </a:r>
            <a:r>
              <a:rPr lang="ar-SA" b="1" dirty="0">
                <a:solidFill>
                  <a:srgbClr val="000000"/>
                </a:solidFill>
                <a:effectLst/>
                <a:latin typeface="SimplifiedArabic"/>
                <a:ea typeface="Simplified Arabic" panose="02020603050405020304" pitchFamily="18" charset="-78"/>
                <a:cs typeface="Simplified Arabic" panose="02020603050405020304" pitchFamily="18" charset="-78"/>
              </a:rPr>
              <a:t>وظائفها المتعددة </a:t>
            </a:r>
            <a:r>
              <a:rPr lang="ar-SA" dirty="0">
                <a:solidFill>
                  <a:srgbClr val="000000"/>
                </a:solidFill>
                <a:effectLst/>
                <a:latin typeface="SimplifiedArabic"/>
                <a:ea typeface="Simplified Arabic" panose="02020603050405020304" pitchFamily="18" charset="-78"/>
                <a:cs typeface="Simplified Arabic" panose="02020603050405020304" pitchFamily="18" charset="-78"/>
              </a:rPr>
              <a:t>المتمثلة في:  </a:t>
            </a:r>
            <a:endParaRPr lang="fr-FR" dirty="0">
              <a:solidFill>
                <a:srgbClr val="000000"/>
              </a:solidFill>
              <a:effectLst/>
              <a:latin typeface="SimplifiedArabic"/>
              <a:ea typeface="Simplified Arabic" panose="02020603050405020304" pitchFamily="18" charset="-78"/>
              <a:cs typeface="Simplified Arabic" panose="02020603050405020304" pitchFamily="18" charset="-78"/>
            </a:endParaRPr>
          </a:p>
          <a:p>
            <a:pPr marL="342900" marR="278765" lvl="0" indent="-342900" algn="just" rtl="1">
              <a:lnSpc>
                <a:spcPct val="250000"/>
              </a:lnSpc>
              <a:spcAft>
                <a:spcPts val="50"/>
              </a:spcAft>
              <a:buClr>
                <a:srgbClr val="000000"/>
              </a:buClr>
              <a:buSzPts val="2150"/>
              <a:buFont typeface="Wingdings" panose="05000000000000000000" pitchFamily="2" charset="2"/>
              <a:buChar char="ü"/>
            </a:pPr>
            <a:r>
              <a:rPr lang="ar-SA" b="1"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التواصل والتعاون:</a:t>
            </a:r>
            <a:r>
              <a:rPr lang="ar-SA"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 </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ويتم ذلك عن طريق إرسال واستلام الرسائل الالكترونية، البيانات الأخرى ،المعاملات وكذلك المشاركة في المؤتمر</a:t>
            </a:r>
            <a:r>
              <a:rPr lang="ar-DZ" baseline="-25000" dirty="0">
                <a:solidFill>
                  <a:srgbClr val="000000"/>
                </a:solidFill>
                <a:uFill>
                  <a:solidFill>
                    <a:srgbClr val="000000"/>
                  </a:solidFill>
                </a:uFill>
                <a:latin typeface="SimplifiedArabic"/>
                <a:ea typeface="Arial" panose="020B0604020202020204" pitchFamily="34" charset="0"/>
                <a:cs typeface="Arial" panose="020B0604020202020204" pitchFamily="34" charset="0"/>
              </a:rPr>
              <a:t>ا</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ت الالكترونية. </a:t>
            </a:r>
            <a:endParaRPr lang="fr-FR"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endParaRPr>
          </a:p>
          <a:p>
            <a:pPr marL="342900" marR="278765" lvl="0" indent="-342900" algn="just" rtl="1">
              <a:lnSpc>
                <a:spcPct val="250000"/>
              </a:lnSpc>
              <a:spcAft>
                <a:spcPts val="50"/>
              </a:spcAft>
              <a:buClr>
                <a:srgbClr val="000000"/>
              </a:buClr>
              <a:buSzPts val="2150"/>
              <a:buFont typeface="Wingdings" panose="05000000000000000000" pitchFamily="2" charset="2"/>
              <a:buChar char="ü"/>
            </a:pPr>
            <a:r>
              <a:rPr lang="ar-SA" b="1"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الوصول إلى المعلومات</a:t>
            </a:r>
            <a:r>
              <a:rPr lang="ar-SA"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 </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مثل البحث عن الوثائق وقواعد البيانات، فهارس المكتبات وق</a:t>
            </a:r>
            <a:r>
              <a:rPr lang="ar-DZ"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ر</a:t>
            </a:r>
            <a:r>
              <a:rPr lang="ar-SA" u="none" strike="noStrike" baseline="-25000" dirty="0" err="1">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اءة</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 المطويات الالكترونية، الكتب والإعلانات. </a:t>
            </a:r>
            <a:endParaRPr lang="fr-FR"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endParaRPr>
          </a:p>
          <a:p>
            <a:pPr marL="342900" marR="278765" lvl="0" indent="-342900" algn="just" rtl="1">
              <a:lnSpc>
                <a:spcPct val="250000"/>
              </a:lnSpc>
              <a:spcAft>
                <a:spcPts val="50"/>
              </a:spcAft>
              <a:buClr>
                <a:srgbClr val="000000"/>
              </a:buClr>
              <a:buSzPts val="2150"/>
              <a:buFont typeface="Wingdings" panose="05000000000000000000" pitchFamily="2" charset="2"/>
              <a:buChar char="ü"/>
            </a:pPr>
            <a:r>
              <a:rPr lang="ar-SA" b="1"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المشاركة بالمناقشات</a:t>
            </a:r>
            <a:r>
              <a:rPr lang="ar-SA"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 </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وتتمثل بالمشاركة في مجاميع النقاش المتفاعلة والمتبادلة وتامين التعاملات الصوتية. </a:t>
            </a:r>
            <a:endParaRPr lang="fr-FR"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endParaRPr>
          </a:p>
          <a:p>
            <a:pPr marL="342900" marR="278765" lvl="0" indent="-342900" algn="just" rtl="1">
              <a:lnSpc>
                <a:spcPct val="250000"/>
              </a:lnSpc>
              <a:spcAft>
                <a:spcPts val="50"/>
              </a:spcAft>
              <a:buClr>
                <a:srgbClr val="000000"/>
              </a:buClr>
              <a:buSzPts val="2150"/>
              <a:buFont typeface="Wingdings" panose="05000000000000000000" pitchFamily="2" charset="2"/>
              <a:buChar char="ü"/>
            </a:pPr>
            <a:r>
              <a:rPr lang="ar-SA" b="1"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تجهيز المعلومات</a:t>
            </a:r>
            <a:r>
              <a:rPr lang="ar-SA"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 </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وذلك عن طريق نقل الملفات الحاسوبية من النصوص، البرمجيات ،الرسومات، الصور، الرسوم المتحركة والفيديو. </a:t>
            </a:r>
            <a:endParaRPr lang="fr-FR"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endParaRPr>
          </a:p>
          <a:p>
            <a:pPr marL="342900" marR="278765" lvl="0" indent="-342900" algn="just" rtl="1">
              <a:lnSpc>
                <a:spcPct val="250000"/>
              </a:lnSpc>
              <a:spcAft>
                <a:spcPts val="50"/>
              </a:spcAft>
              <a:buClr>
                <a:srgbClr val="000000"/>
              </a:buClr>
              <a:buSzPts val="2150"/>
              <a:buFont typeface="Wingdings" panose="05000000000000000000" pitchFamily="2" charset="2"/>
              <a:buChar char="ü"/>
            </a:pPr>
            <a:r>
              <a:rPr lang="ar-SA" b="1"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التبادل بالتعاملات التجارية والإعلانات</a:t>
            </a:r>
            <a:r>
              <a:rPr lang="ar-SA" u="none" strike="noStrike" baseline="-25000" dirty="0">
                <a:solidFill>
                  <a:srgbClr val="00B050"/>
                </a:solidFill>
                <a:effectLst/>
                <a:uFill>
                  <a:solidFill>
                    <a:srgbClr val="000000"/>
                  </a:solidFill>
                </a:uFill>
                <a:latin typeface="SimplifiedArabic"/>
                <a:ea typeface="Arial" panose="020B0604020202020204" pitchFamily="34" charset="0"/>
                <a:cs typeface="Arial" panose="020B0604020202020204" pitchFamily="34" charset="0"/>
              </a:rPr>
              <a:t>: </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كالمبيعات، ش</a:t>
            </a:r>
            <a:r>
              <a:rPr lang="ar-DZ"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را</a:t>
            </a:r>
            <a:r>
              <a:rPr lang="ar-SA"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rPr>
              <a:t>ء المنتجات، تامين الخدمات على الخط المباشر. </a:t>
            </a:r>
            <a:endParaRPr lang="ar-DZ" u="none" strike="noStrike" baseline="-25000" dirty="0">
              <a:solidFill>
                <a:srgbClr val="000000"/>
              </a:solidFill>
              <a:effectLst/>
              <a:uFill>
                <a:solidFill>
                  <a:srgbClr val="000000"/>
                </a:solidFill>
              </a:uFill>
              <a:latin typeface="SimplifiedArabic"/>
              <a:ea typeface="Arial" panose="020B0604020202020204" pitchFamily="34" charset="0"/>
              <a:cs typeface="Arial" panose="020B0604020202020204" pitchFamily="34" charset="0"/>
            </a:endParaRPr>
          </a:p>
          <a:p>
            <a:pPr marL="342900" marR="278765" indent="-342900" algn="just" rtl="1">
              <a:lnSpc>
                <a:spcPct val="250000"/>
              </a:lnSpc>
              <a:spcAft>
                <a:spcPts val="50"/>
              </a:spcAft>
              <a:buClr>
                <a:srgbClr val="000000"/>
              </a:buClr>
              <a:buSzPts val="2150"/>
              <a:buFont typeface="Wingdings" panose="05000000000000000000" pitchFamily="2" charset="2"/>
              <a:buChar char="ü"/>
            </a:pPr>
            <a:r>
              <a:rPr lang="ar-SA" b="1" dirty="0">
                <a:solidFill>
                  <a:srgbClr val="00B050"/>
                </a:solidFill>
                <a:effectLst/>
                <a:latin typeface="SimplifiedArabic"/>
                <a:ea typeface="Simplified Arabic" panose="02020603050405020304" pitchFamily="18" charset="-78"/>
                <a:cs typeface="Simplified Arabic" panose="02020603050405020304" pitchFamily="18" charset="-78"/>
              </a:rPr>
              <a:t>تامين المتعة:</a:t>
            </a:r>
            <a:r>
              <a:rPr lang="ar-SA" dirty="0">
                <a:solidFill>
                  <a:srgbClr val="00B050"/>
                </a:solidFill>
                <a:effectLst/>
                <a:latin typeface="SimplifiedArabic"/>
                <a:ea typeface="Simplified Arabic" panose="02020603050405020304" pitchFamily="18" charset="-78"/>
                <a:cs typeface="Simplified Arabic" panose="02020603050405020304" pitchFamily="18" charset="-78"/>
              </a:rPr>
              <a:t> </a:t>
            </a:r>
            <a:r>
              <a:rPr lang="ar-SA" dirty="0">
                <a:solidFill>
                  <a:srgbClr val="000000"/>
                </a:solidFill>
                <a:effectLst/>
                <a:latin typeface="SimplifiedArabic"/>
                <a:ea typeface="Simplified Arabic" panose="02020603050405020304" pitchFamily="18" charset="-78"/>
                <a:cs typeface="Simplified Arabic" panose="02020603050405020304" pitchFamily="18" charset="-78"/>
              </a:rPr>
              <a:t>من خلال المشاركة بالألعاب الالكترونية، مشاهدة الأفلام، الاستماع إلى الموسيقى وق </a:t>
            </a:r>
            <a:r>
              <a:rPr lang="ar-SA" dirty="0" err="1">
                <a:solidFill>
                  <a:srgbClr val="000000"/>
                </a:solidFill>
                <a:effectLst/>
                <a:latin typeface="SimplifiedArabic"/>
                <a:ea typeface="Simplified Arabic" panose="02020603050405020304" pitchFamily="18" charset="-78"/>
                <a:cs typeface="Simplified Arabic" panose="02020603050405020304" pitchFamily="18" charset="-78"/>
              </a:rPr>
              <a:t>ارءة</a:t>
            </a:r>
            <a:r>
              <a:rPr lang="ar-SA" dirty="0">
                <a:solidFill>
                  <a:srgbClr val="000000"/>
                </a:solidFill>
                <a:effectLst/>
                <a:latin typeface="SimplifiedArabic"/>
                <a:ea typeface="Simplified Arabic" panose="02020603050405020304" pitchFamily="18" charset="-78"/>
                <a:cs typeface="Simplified Arabic" panose="02020603050405020304" pitchFamily="18" charset="-78"/>
              </a:rPr>
              <a:t> المجلات</a:t>
            </a:r>
            <a:endParaRPr lang="fr-FR" dirty="0">
              <a:latin typeface="SimplifiedArabic"/>
            </a:endParaRPr>
          </a:p>
          <a:p>
            <a:pPr marR="278765" lvl="0" algn="just" rtl="1">
              <a:lnSpc>
                <a:spcPct val="200000"/>
              </a:lnSpc>
              <a:spcAft>
                <a:spcPts val="50"/>
              </a:spcAft>
              <a:buClr>
                <a:srgbClr val="000000"/>
              </a:buClr>
              <a:buSzPts val="2150"/>
            </a:pPr>
            <a:endParaRPr lang="fr-FR" sz="2000" u="none" strike="noStrike" baseline="-250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652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additive="base">
                                        <p:cTn id="3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6">
                                            <p:txEl>
                                              <p:pRg st="6" end="6"/>
                                            </p:txEl>
                                          </p:spTgt>
                                        </p:tgtEl>
                                        <p:attrNameLst>
                                          <p:attrName>style.visibility</p:attrName>
                                        </p:attrNameLst>
                                      </p:cBhvr>
                                      <p:to>
                                        <p:strVal val="visible"/>
                                      </p:to>
                                    </p:set>
                                    <p:anim calcmode="lin" valueType="num">
                                      <p:cBhvr additive="base">
                                        <p:cTn id="4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 calcmode="lin" valueType="num">
                                      <p:cBhvr additive="base">
                                        <p:cTn id="4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940F540-1D4A-4ADB-BD8E-42DC64B98000}"/>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6EECE060-8A8A-4E47-99FA-81E256377746}"/>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7F6C28B9-5580-49C0-AD5F-23306653299C}"/>
              </a:ext>
            </a:extLst>
          </p:cNvPr>
          <p:cNvSpPr txBox="1"/>
          <p:nvPr/>
        </p:nvSpPr>
        <p:spPr>
          <a:xfrm>
            <a:off x="0" y="-388665"/>
            <a:ext cx="8892480" cy="6842001"/>
          </a:xfrm>
          <a:prstGeom prst="rect">
            <a:avLst/>
          </a:prstGeom>
          <a:noFill/>
        </p:spPr>
        <p:txBody>
          <a:bodyPr wrap="square">
            <a:spAutoFit/>
          </a:bodyPr>
          <a:lstStyle/>
          <a:p>
            <a:pPr marL="236220" marR="42545" algn="just" rtl="1">
              <a:lnSpc>
                <a:spcPct val="200000"/>
              </a:lnSpc>
              <a:spcAft>
                <a:spcPts val="20"/>
              </a:spcAft>
            </a:pPr>
            <a:r>
              <a:rPr lang="fr-FR" sz="3200" b="1" dirty="0">
                <a:solidFill>
                  <a:srgbClr val="00B050"/>
                </a:solidFill>
                <a:effectLst/>
                <a:ea typeface="Arial" panose="020B0604020202020204" pitchFamily="34" charset="0"/>
                <a:cs typeface="Arial" panose="020B0604020202020204" pitchFamily="34" charset="0"/>
              </a:rPr>
              <a:t>.3.13</a:t>
            </a:r>
            <a:r>
              <a:rPr lang="ar-SA" sz="3200" b="1" dirty="0">
                <a:solidFill>
                  <a:srgbClr val="00B050"/>
                </a:solidFill>
                <a:effectLst/>
                <a:ea typeface="Arial" panose="020B0604020202020204" pitchFamily="34" charset="0"/>
                <a:cs typeface="Arial" panose="020B0604020202020204" pitchFamily="34" charset="0"/>
              </a:rPr>
              <a:t>مزايا</a:t>
            </a:r>
            <a:r>
              <a:rPr lang="ar-SA" sz="3200" b="1" dirty="0">
                <a:solidFill>
                  <a:srgbClr val="00B050"/>
                </a:solidFill>
                <a:effectLst/>
                <a:ea typeface="Calibri" panose="020F0502020204030204" pitchFamily="34" charset="0"/>
                <a:cs typeface="Calibri" panose="020F0502020204030204" pitchFamily="34" charset="0"/>
              </a:rPr>
              <a:t> </a:t>
            </a:r>
            <a:r>
              <a:rPr lang="ar-SA" sz="3200" b="1" dirty="0">
                <a:solidFill>
                  <a:srgbClr val="00B050"/>
                </a:solidFill>
                <a:effectLst/>
                <a:ea typeface="Arial" panose="020B0604020202020204" pitchFamily="34" charset="0"/>
                <a:cs typeface="Arial" panose="020B0604020202020204" pitchFamily="34" charset="0"/>
              </a:rPr>
              <a:t>استخدام الإنترنت</a:t>
            </a:r>
            <a:r>
              <a:rPr lang="fr-FR" sz="3200" b="1" dirty="0">
                <a:solidFill>
                  <a:srgbClr val="00B050"/>
                </a:solidFill>
                <a:effectLst/>
                <a:ea typeface="Arial" panose="020B0604020202020204" pitchFamily="34" charset="0"/>
                <a:cs typeface="Arial" panose="020B0604020202020204" pitchFamily="34" charset="0"/>
              </a:rPr>
              <a:t>    </a:t>
            </a:r>
            <a:endParaRPr lang="ar-DZ" sz="3200" b="1" dirty="0">
              <a:solidFill>
                <a:srgbClr val="00B050"/>
              </a:solidFill>
              <a:effectLst/>
              <a:ea typeface="Arial" panose="020B0604020202020204" pitchFamily="34" charset="0"/>
              <a:cs typeface="Arial" panose="020B0604020202020204" pitchFamily="34" charset="0"/>
            </a:endParaRPr>
          </a:p>
          <a:p>
            <a:pPr marL="236220" marR="42545" indent="447040" algn="just" rtl="1">
              <a:lnSpc>
                <a:spcPct val="200000"/>
              </a:lnSpc>
              <a:spcAft>
                <a:spcPts val="20"/>
              </a:spcAft>
            </a:pPr>
            <a:r>
              <a:rPr lang="ar-SA" b="1" dirty="0">
                <a:solidFill>
                  <a:srgbClr val="000000"/>
                </a:solidFill>
                <a:effectLst/>
                <a:latin typeface="Arial" panose="020B0604020202020204" pitchFamily="34" charset="0"/>
                <a:ea typeface="Arial" panose="020B0604020202020204" pitchFamily="34" charset="0"/>
              </a:rPr>
              <a:t>تتعدد مزايا الإنترنت التعليمية، فبوجودها أصبح التعليم أكثر متعة، لما وفرته الإنترنت من اتصالات ومعلومات للمتعلمين، وظهر مفهوم التعليم في فصل بدون جدران يعتمد على اشتراك متعلمين آخرين من جميع دول العالم. ومن فوائد الإنترنت في عمليتي التعليم والتعلم نذكر ما يلي:</a:t>
            </a:r>
            <a:r>
              <a:rPr lang="ar-SA" b="1" dirty="0">
                <a:solidFill>
                  <a:srgbClr val="000000"/>
                </a:solidFill>
                <a:effectLst/>
                <a:latin typeface="Arial" panose="020B0604020202020204" pitchFamily="34" charset="0"/>
                <a:ea typeface="Calibri" panose="020F0502020204030204" pitchFamily="34" charset="0"/>
                <a:cs typeface="Calibri" panose="020F0502020204030204" pitchFamily="34" charset="0"/>
              </a:rPr>
              <a:t> </a:t>
            </a:r>
            <a:endParaRPr lang="fr-FR" b="1" dirty="0">
              <a:solidFill>
                <a:srgbClr val="000000"/>
              </a:solidFill>
              <a:effectLst/>
              <a:latin typeface="Arial" panose="020B0604020202020204" pitchFamily="34" charset="0"/>
              <a:ea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المرونة في الوقت والمكان وسرعة الحصول على المعلومات.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سهولة تطوير محتوى المناهج والمقررات الدراسية الموجودة عبر الإنترنت.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تغيير نظم وطرق التدريس التقليدية يساعد على إيجاد فصل مليء بالحيوية والنشاط.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إعطاء التعليم صبغة العالمية والخروج من الإطار المحلي.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سرعة التعليم حيث أن الوقت المخصص للبحث عن موضوع معين باستخدام الإنترنت يكون قليلا مقارنة بالطرق التقليدية.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وظيفة ا</a:t>
            </a:r>
            <a:r>
              <a:rPr lang="ar-DZ"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لأستاذ</a:t>
            </a: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 في الفصل الدراسي تصبح بمثابة الموجه والمرشد وليس الملقن.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تطوير مهارات الطلاب على استخدام الحاسب الآلي.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285750" marR="115570" lvl="0" indent="-285750" algn="r" rtl="1" fontAlgn="base">
              <a:lnSpc>
                <a:spcPct val="150000"/>
              </a:lnSpc>
              <a:spcAft>
                <a:spcPts val="25"/>
              </a:spcAft>
              <a:buClr>
                <a:srgbClr val="000000"/>
              </a:buClr>
              <a:buSzPts val="1800"/>
              <a:buFont typeface="Wingdings" panose="05000000000000000000" pitchFamily="2" charset="2"/>
              <a:buChar char="ü"/>
            </a:pPr>
            <a:r>
              <a:rPr lang="ar-SA"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عدم التقيد بالساعات الدراسية حيث يمكن وضع المادة العلمية عبر الإنترنت ويستطيع الطلاب الحصول عليها في أي وقت وفي أي مكان.</a:t>
            </a:r>
            <a:r>
              <a:rPr lang="ar-SA" sz="1800" b="1" u="none" strike="noStrike" dirty="0">
                <a:solidFill>
                  <a:srgbClr val="000000"/>
                </a:solidFill>
                <a:effectLst/>
                <a:uFill>
                  <a:solidFill>
                    <a:srgbClr val="000000"/>
                  </a:solidFill>
                </a:uFill>
                <a:latin typeface="Arial" panose="020B0604020202020204" pitchFamily="34" charset="0"/>
                <a:ea typeface="Verdana" panose="020B0604030504040204" pitchFamily="34" charset="0"/>
                <a:cs typeface="Verdana" panose="020B0604030504040204" pitchFamily="34" charset="0"/>
              </a:rPr>
              <a:t> </a:t>
            </a:r>
            <a:endParaRPr lang="fr-FR" sz="1800" b="1" u="none" strike="noStrike"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342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arn(inVertical)">
                                      <p:cBhvr>
                                        <p:cTn id="13" dur="500"/>
                                        <p:tgtEl>
                                          <p:spTgt spid="5">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 calcmode="lin" valueType="num">
                                      <p:cBhvr additive="base">
                                        <p:cTn id="3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additive="base">
                                        <p:cTn id="3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additive="base">
                                        <p:cTn id="42"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 calcmode="lin" valueType="num">
                                      <p:cBhvr additive="base">
                                        <p:cTn id="48"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8" end="8"/>
                                            </p:txEl>
                                          </p:spTgt>
                                        </p:tgtEl>
                                        <p:attrNameLst>
                                          <p:attrName>style.visibility</p:attrName>
                                        </p:attrNameLst>
                                      </p:cBhvr>
                                      <p:to>
                                        <p:strVal val="visible"/>
                                      </p:to>
                                    </p:set>
                                    <p:anim calcmode="lin" valueType="num">
                                      <p:cBhvr additive="base">
                                        <p:cTn id="54"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5">
                                            <p:txEl>
                                              <p:pRg st="9" end="9"/>
                                            </p:txEl>
                                          </p:spTgt>
                                        </p:tgtEl>
                                        <p:attrNameLst>
                                          <p:attrName>style.visibility</p:attrName>
                                        </p:attrNameLst>
                                      </p:cBhvr>
                                      <p:to>
                                        <p:strVal val="visible"/>
                                      </p:to>
                                    </p:set>
                                    <p:anim calcmode="lin" valueType="num">
                                      <p:cBhvr additive="base">
                                        <p:cTn id="60"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50E8571-7EA3-4438-AD25-8F6AD0191FA2}"/>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988BF084-C820-40A0-9D61-1E2561AFCEF2}"/>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6A3AC86C-D3B0-4821-8E08-595DFEF308BC}"/>
              </a:ext>
            </a:extLst>
          </p:cNvPr>
          <p:cNvSpPr txBox="1"/>
          <p:nvPr/>
        </p:nvSpPr>
        <p:spPr>
          <a:xfrm>
            <a:off x="0" y="-99392"/>
            <a:ext cx="8964488" cy="6522427"/>
          </a:xfrm>
          <a:prstGeom prst="rect">
            <a:avLst/>
          </a:prstGeom>
          <a:noFill/>
        </p:spPr>
        <p:txBody>
          <a:bodyPr wrap="square">
            <a:spAutoFit/>
          </a:bodyPr>
          <a:lstStyle/>
          <a:p>
            <a:pPr marL="222885" marR="52070" algn="r" rtl="1">
              <a:lnSpc>
                <a:spcPct val="107000"/>
              </a:lnSpc>
              <a:spcAft>
                <a:spcPts val="745"/>
              </a:spcAft>
            </a:pPr>
            <a:r>
              <a:rPr lang="fr-FR" sz="3200" b="1" dirty="0">
                <a:solidFill>
                  <a:srgbClr val="00B050"/>
                </a:solidFill>
                <a:effectLst/>
                <a:latin typeface="Arial" panose="020B0604020202020204" pitchFamily="34" charset="0"/>
                <a:ea typeface="Arial" panose="020B0604020202020204" pitchFamily="34" charset="0"/>
              </a:rPr>
              <a:t>.4.13</a:t>
            </a:r>
            <a:r>
              <a:rPr lang="ar-SA" sz="3200" b="1" dirty="0">
                <a:solidFill>
                  <a:srgbClr val="00B050"/>
                </a:solidFill>
                <a:effectLst/>
                <a:latin typeface="Arial" panose="020B0604020202020204" pitchFamily="34" charset="0"/>
                <a:ea typeface="Arial" panose="020B0604020202020204" pitchFamily="34" charset="0"/>
              </a:rPr>
              <a:t>صعوبات</a:t>
            </a:r>
            <a:r>
              <a:rPr lang="ar-SA" sz="3200" b="1" dirty="0">
                <a:solidFill>
                  <a:srgbClr val="00B050"/>
                </a:solidFill>
                <a:effectLst/>
                <a:latin typeface="Arial" panose="020B0604020202020204" pitchFamily="34" charset="0"/>
                <a:ea typeface="Calibri" panose="020F0502020204030204" pitchFamily="34" charset="0"/>
                <a:cs typeface="Calibri" panose="020F0502020204030204" pitchFamily="34" charset="0"/>
              </a:rPr>
              <a:t> </a:t>
            </a:r>
            <a:r>
              <a:rPr lang="ar-SA" sz="3200" b="1" dirty="0">
                <a:solidFill>
                  <a:srgbClr val="00B050"/>
                </a:solidFill>
                <a:effectLst/>
                <a:latin typeface="Arial" panose="020B0604020202020204" pitchFamily="34" charset="0"/>
                <a:ea typeface="Arial" panose="020B0604020202020204" pitchFamily="34" charset="0"/>
              </a:rPr>
              <a:t>استخدام الإنترنت</a:t>
            </a:r>
            <a:endParaRPr lang="ar-DZ" sz="3200" b="1" dirty="0">
              <a:solidFill>
                <a:srgbClr val="00B050"/>
              </a:solidFill>
              <a:latin typeface="Arial" panose="020B0604020202020204" pitchFamily="34" charset="0"/>
              <a:ea typeface="Arial" panose="020B0604020202020204" pitchFamily="34" charset="0"/>
            </a:endParaRPr>
          </a:p>
          <a:p>
            <a:pPr marL="229235" marR="52070" indent="-6350" algn="r" rtl="1">
              <a:lnSpc>
                <a:spcPct val="107000"/>
              </a:lnSpc>
              <a:spcAft>
                <a:spcPts val="745"/>
              </a:spcAft>
            </a:pPr>
            <a:r>
              <a:rPr lang="ar-SA" sz="2000" b="1" dirty="0">
                <a:solidFill>
                  <a:srgbClr val="000000"/>
                </a:solidFill>
                <a:effectLst/>
                <a:latin typeface="Arial" panose="020B0604020202020204" pitchFamily="34" charset="0"/>
                <a:ea typeface="Arial" panose="020B0604020202020204" pitchFamily="34" charset="0"/>
              </a:rPr>
              <a:t>على الرغم من الأهمية الكبرى من استخدام الإنترنت في التعليم إلا أنه هناك بعض الصعوبات التي تقف أمام استخدامها كتقنية تربوية حديثة تستخدم في المؤسسات التعليمية في مجال التعليم والتدريس منها ما يلي</a:t>
            </a:r>
            <a:r>
              <a:rPr lang="ar-SA" sz="2000" b="1" dirty="0">
                <a:solidFill>
                  <a:srgbClr val="000000"/>
                </a:solidFill>
                <a:effectLst/>
                <a:latin typeface="Arial" panose="020B0604020202020204" pitchFamily="34" charset="0"/>
                <a:ea typeface="Calibri" panose="020F0502020204030204" pitchFamily="34" charset="0"/>
                <a:cs typeface="Calibri" panose="020F0502020204030204" pitchFamily="34" charset="0"/>
              </a:rPr>
              <a:t>:  </a:t>
            </a:r>
            <a:endParaRPr lang="fr-FR" sz="2000" b="1" dirty="0">
              <a:solidFill>
                <a:srgbClr val="000000"/>
              </a:solidFill>
              <a:effectLst/>
              <a:latin typeface="Arial" panose="020B0604020202020204" pitchFamily="34" charset="0"/>
              <a:ea typeface="Arial" panose="020B060402020202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DZ"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ا</a:t>
            </a:r>
            <a:r>
              <a:rPr lang="ar-SA" sz="2000" b="1" u="none" strike="noStrike" dirty="0" err="1">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رتفاع</a:t>
            </a: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الكلفة المادية.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وجود الحاجة إلى تدريب  المدرسين وال</a:t>
            </a:r>
            <a:r>
              <a:rPr lang="ar-DZ"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طلاب</a:t>
            </a: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على استخدام شبكة الإنترنت بكفاءة وفعالية.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أن معظم البحوث والمقالات العلمية في شبكة الإنترنت تكون باللغة الانجليزية.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وجود العديد من الفيروسات والتي تتناقل بين أجهزة الكمبيوتر من خلال شبكة الإنترنت.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وجود بعض الاتجاهات السلبية من قبل بعض المتعلمين نحو استخدام التقنيات الحديثة.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65"/>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عدم دقة وصحة جميع المعلومات الموجودة في شبكة الإنترنت، فقد توجد مواقع غير معروفة أو مشبوهة، ولكن المتعلمين قد يسلمون بمصداقيتها ودقتها العلمية.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220"/>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وجود بعض المواقع الممنوعة أو اللاأخلاقية في شبكة الإنترنت.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342900" marR="52070" lvl="0" indent="-342900" algn="r" rtl="1" fontAlgn="base">
              <a:lnSpc>
                <a:spcPct val="150000"/>
              </a:lnSpc>
              <a:spcAft>
                <a:spcPts val="75"/>
              </a:spcAft>
              <a:buClr>
                <a:srgbClr val="000000"/>
              </a:buClr>
              <a:buSzPts val="1100"/>
              <a:buFont typeface="Wingdings" panose="05000000000000000000" pitchFamily="2" charset="2"/>
              <a:buChar char="ü"/>
            </a:pPr>
            <a:r>
              <a:rPr lang="ar-SA"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قد لا يكون هناك ترابط كبير بين المناهج الدراسية المقررة، والمعلومات الموجودة في شبكة الإنترنت لحداثتها. </a:t>
            </a:r>
            <a:endParaRPr lang="fr-FR" sz="2000" b="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145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 calcmode="lin" valueType="num">
                                      <p:cBhvr additive="base">
                                        <p:cTn id="3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additive="base">
                                        <p:cTn id="3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 calcmode="lin" valueType="num">
                                      <p:cBhvr additive="base">
                                        <p:cTn id="42"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
                                            <p:txEl>
                                              <p:pRg st="7" end="7"/>
                                            </p:txEl>
                                          </p:spTgt>
                                        </p:tgtEl>
                                        <p:attrNameLst>
                                          <p:attrName>style.visibility</p:attrName>
                                        </p:attrNameLst>
                                      </p:cBhvr>
                                      <p:to>
                                        <p:strVal val="visible"/>
                                      </p:to>
                                    </p:set>
                                    <p:anim calcmode="lin" valueType="num">
                                      <p:cBhvr additive="base">
                                        <p:cTn id="48"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
                                            <p:txEl>
                                              <p:pRg st="8" end="8"/>
                                            </p:txEl>
                                          </p:spTgt>
                                        </p:tgtEl>
                                        <p:attrNameLst>
                                          <p:attrName>style.visibility</p:attrName>
                                        </p:attrNameLst>
                                      </p:cBhvr>
                                      <p:to>
                                        <p:strVal val="visible"/>
                                      </p:to>
                                    </p:set>
                                    <p:anim calcmode="lin" valueType="num">
                                      <p:cBhvr additive="base">
                                        <p:cTn id="54"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5">
                                            <p:txEl>
                                              <p:pRg st="9" end="9"/>
                                            </p:txEl>
                                          </p:spTgt>
                                        </p:tgtEl>
                                        <p:attrNameLst>
                                          <p:attrName>style.visibility</p:attrName>
                                        </p:attrNameLst>
                                      </p:cBhvr>
                                      <p:to>
                                        <p:strVal val="visible"/>
                                      </p:to>
                                    </p:set>
                                    <p:anim calcmode="lin" valueType="num">
                                      <p:cBhvr additive="base">
                                        <p:cTn id="60"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243408"/>
            <a:ext cx="8928992" cy="8107284"/>
          </a:xfrm>
          <a:prstGeom prst="rect">
            <a:avLst/>
          </a:prstGeom>
          <a:noFill/>
        </p:spPr>
        <p:txBody>
          <a:bodyPr wrap="square" rtlCol="0">
            <a:spAutoFit/>
          </a:bodyPr>
          <a:lstStyle/>
          <a:p>
            <a:pPr marR="29845" lvl="0" algn="r" rtl="1">
              <a:lnSpc>
                <a:spcPct val="150000"/>
              </a:lnSpc>
              <a:spcAft>
                <a:spcPts val="730"/>
              </a:spcAft>
            </a:pPr>
            <a:r>
              <a:rPr lang="fr-FR" sz="3200" b="1" dirty="0">
                <a:solidFill>
                  <a:srgbClr val="00B050"/>
                </a:solidFill>
                <a:ea typeface="Simplified Arabic" panose="02020603050405020304" pitchFamily="18" charset="-78"/>
                <a:cs typeface="Simplified Arabic" panose="02020603050405020304" pitchFamily="18" charset="-78"/>
              </a:rPr>
              <a:t>.5.13</a:t>
            </a:r>
            <a:r>
              <a:rPr lang="ar-DZ" sz="3200" b="1" dirty="0">
                <a:solidFill>
                  <a:srgbClr val="00B050"/>
                </a:solidFill>
                <a:ea typeface="Simplified Arabic" panose="02020603050405020304" pitchFamily="18" charset="-78"/>
                <a:cs typeface="Simplified Arabic" panose="02020603050405020304" pitchFamily="18" charset="-78"/>
              </a:rPr>
              <a:t>خدمات الانترنت</a:t>
            </a:r>
          </a:p>
          <a:p>
            <a:pPr marR="29845" lvl="0" algn="r" rtl="1">
              <a:lnSpc>
                <a:spcPct val="150000"/>
              </a:lnSpc>
              <a:spcAft>
                <a:spcPts val="730"/>
              </a:spcAft>
            </a:pPr>
            <a:r>
              <a:rPr lang="ar-DZ" sz="2000" dirty="0">
                <a:latin typeface="SimplifiedArabic"/>
              </a:rPr>
              <a:t>تتركز خدمات الانترنت في مجال التعليم العالي أساسا في:</a:t>
            </a:r>
            <a:endParaRPr lang="ar-DZ" sz="2000" b="1" dirty="0">
              <a:solidFill>
                <a:srgbClr val="00B050"/>
              </a:solidFill>
              <a:ea typeface="Simplified Arabic" panose="02020603050405020304" pitchFamily="18" charset="-78"/>
              <a:cs typeface="Simplified Arabic" panose="02020603050405020304" pitchFamily="18" charset="-78"/>
            </a:endParaRPr>
          </a:p>
          <a:p>
            <a:pPr marL="453390" marR="29845" lvl="0" indent="-457200" algn="r" rtl="1">
              <a:lnSpc>
                <a:spcPct val="150000"/>
              </a:lnSpc>
              <a:spcAft>
                <a:spcPts val="730"/>
              </a:spcAft>
              <a:buFont typeface="Wingdings" panose="05000000000000000000" pitchFamily="2" charset="2"/>
              <a:buChar char="v"/>
            </a:pPr>
            <a:r>
              <a:rPr lang="ar-SA" dirty="0">
                <a:solidFill>
                  <a:srgbClr val="000000"/>
                </a:solidFill>
                <a:ea typeface="Simplified Arabic" panose="02020603050405020304" pitchFamily="18" charset="-78"/>
                <a:cs typeface="Simplified Arabic" panose="02020603050405020304" pitchFamily="18" charset="-78"/>
              </a:rPr>
              <a:t>التعليم الإلكتروني </a:t>
            </a:r>
            <a:endParaRPr lang="fr-FR"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R="104140" indent="-3810" algn="just" rtl="1">
              <a:lnSpc>
                <a:spcPct val="200000"/>
              </a:lnSpc>
              <a:spcAft>
                <a:spcPts val="730"/>
              </a:spcAft>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التعليم الإلكتروني هو ذلك النوع من التعليم المرتكز على الطالب، ولتقنيات المعلومات والاتصالات دور كبير في عملية التعليم والتعلم ، وقد أصبح من أكثر أنماط التعليم انتشارا وتسارعًا في العصر الحاضر، يسعى لإيجاد بيئة تعليمية تدمج فيها مجموعة من الأدوات بطريقة مؤثرة وفعالة. وهناك من وسع نطاق التعليم الإلكتروني في استعماله لهذه الأدوات من راديو، تلفزيون، أشرطة، وشبكات...الخ ومنهم من حصر التعليم الإلكتروني بالشبكات فقط. </a:t>
            </a:r>
            <a:endParaRPr lang="fr-FR" dirty="0">
              <a:solidFill>
                <a:srgbClr val="000000"/>
              </a:solidFill>
              <a:effectLst/>
              <a:latin typeface="Calibri" panose="020F0502020204030204" pitchFamily="34" charset="0"/>
              <a:ea typeface="Calibri" panose="020F0502020204030204" pitchFamily="34" charset="0"/>
            </a:endParaRPr>
          </a:p>
          <a:p>
            <a:pPr marR="180340" indent="-3810" algn="just" rtl="1">
              <a:lnSpc>
                <a:spcPct val="200000"/>
              </a:lnSpc>
              <a:spcAft>
                <a:spcPts val="730"/>
              </a:spcAft>
            </a:pP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التعليم الإلكتروني هو شكل من أشكال التعليم عن بعد، ويمكن تعريفه بأنه طريقة للتعليم باستخدام آليات الاتصال الحديثة كالحاسب والشبكات والوسائط المتعددة وبوابات الإنترنت من أجل إيصال المعلومات للمتعلمين بأسرع وقت وأقل تكلفة وبصورة تمكن من إدارة العملية التعليمية وضبطها وقياس وتقييم أداء المتعلمين. </a:t>
            </a:r>
            <a:endParaRPr lang="ar-DZ"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R="180340" indent="-3810" algn="just" rtl="1">
              <a:lnSpc>
                <a:spcPct val="200000"/>
              </a:lnSpc>
              <a:spcAft>
                <a:spcPts val="730"/>
              </a:spcAft>
            </a:pPr>
            <a:endParaRPr lang="fr-FR" sz="2000" dirty="0">
              <a:solidFill>
                <a:srgbClr val="000000"/>
              </a:solidFill>
              <a:effectLst/>
              <a:latin typeface="Calibri" panose="020F0502020204030204" pitchFamily="34" charset="0"/>
              <a:ea typeface="Calibri" panose="020F0502020204030204" pitchFamily="34" charset="0"/>
            </a:endParaRPr>
          </a:p>
          <a:p>
            <a:pPr marR="2396490" indent="-5080" algn="r" rtl="1">
              <a:lnSpc>
                <a:spcPct val="150000"/>
              </a:lnSpc>
              <a:spcAft>
                <a:spcPts val="5"/>
              </a:spcAft>
            </a:pPr>
            <a:endParaRPr lang="fr-FR" sz="1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8765409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arn(inVertic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 calcmode="lin" valueType="num">
                                      <p:cBhvr additive="base">
                                        <p:cTn id="1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 calcmode="lin" valueType="num">
                                      <p:cBhvr additive="base">
                                        <p:cTn id="18"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 calcmode="lin" valueType="num">
                                      <p:cBhvr additive="base">
                                        <p:cTn id="22"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xEl>
                                              <p:pRg st="4" end="4"/>
                                            </p:txEl>
                                          </p:spTgt>
                                        </p:tgtEl>
                                        <p:attrNameLst>
                                          <p:attrName>style.visibility</p:attrName>
                                        </p:attrNameLst>
                                      </p:cBhvr>
                                      <p:to>
                                        <p:strVal val="visible"/>
                                      </p:to>
                                    </p:set>
                                    <p:anim calcmode="lin" valueType="num">
                                      <p:cBhvr additive="base">
                                        <p:cTn id="2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243408"/>
            <a:ext cx="8928992" cy="7827720"/>
          </a:xfrm>
          <a:prstGeom prst="rect">
            <a:avLst/>
          </a:prstGeom>
          <a:noFill/>
        </p:spPr>
        <p:txBody>
          <a:bodyPr wrap="square" rtlCol="0">
            <a:spAutoFit/>
          </a:bodyPr>
          <a:lstStyle/>
          <a:p>
            <a:pPr marL="453390" marR="29845" indent="-457200" algn="just" rtl="1">
              <a:lnSpc>
                <a:spcPct val="150000"/>
              </a:lnSpc>
              <a:spcAft>
                <a:spcPts val="730"/>
              </a:spcAft>
              <a:buFont typeface="Wingdings" panose="05000000000000000000" pitchFamily="2" charset="2"/>
              <a:buChar char="q"/>
            </a:pPr>
            <a:r>
              <a:rPr lang="ar-DZ"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خصائص التعليم الالكتروني</a:t>
            </a:r>
            <a:endParaRPr lang="fr-FR" sz="3200" b="1" dirty="0">
              <a:solidFill>
                <a:srgbClr val="000000"/>
              </a:solidFill>
              <a:effectLst/>
              <a:latin typeface="Calibri" panose="020F0502020204030204" pitchFamily="34" charset="0"/>
              <a:ea typeface="Calibri" panose="020F0502020204030204" pitchFamily="34" charset="0"/>
            </a:endParaRPr>
          </a:p>
          <a:p>
            <a:pPr marR="865505" indent="-5080" algn="r" rtl="1">
              <a:lnSpc>
                <a:spcPct val="200000"/>
              </a:lnSpc>
              <a:spcAft>
                <a:spcPts val="5"/>
              </a:spcAft>
            </a:pP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ينفرد التعليم الإلكتروني عن غيره من أنماط التعليم التقليدي ببعض السمات الخاصة أو</a:t>
            </a:r>
            <a:r>
              <a:rPr lang="ar-DZ"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الخصائص المتعلقة بطبيعته، وفلسفته، والتي يمكن عرضها فيما يلي: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200000"/>
              </a:lnSpc>
              <a:spcAft>
                <a:spcPts val="785"/>
              </a:spcAft>
              <a:buFont typeface="Wingdings" panose="05000000000000000000" pitchFamily="2" charset="2"/>
              <a:buChar char="ü"/>
            </a:pPr>
            <a:r>
              <a:rPr lang="ar-SA" sz="2400" b="1"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الكونية:</a:t>
            </a:r>
            <a:r>
              <a:rPr lang="ar-SA" sz="2400"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الإنترنت .</a:t>
            </a:r>
            <a:endParaRPr lang="ar-DZ"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L="336550" indent="-342900" algn="r" rtl="1">
              <a:lnSpc>
                <a:spcPct val="200000"/>
              </a:lnSpc>
              <a:spcAft>
                <a:spcPts val="785"/>
              </a:spcAft>
              <a:buFont typeface="Wingdings" panose="05000000000000000000" pitchFamily="2" charset="2"/>
              <a:buChar char="ü"/>
            </a:pPr>
            <a:r>
              <a:rPr lang="ar-SA" sz="2000"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400" b="1" dirty="0">
                <a:solidFill>
                  <a:srgbClr val="00B050"/>
                </a:solidFill>
                <a:ea typeface="Simplified Arabic" panose="02020603050405020304" pitchFamily="18" charset="-78"/>
                <a:cs typeface="Simplified Arabic" panose="02020603050405020304" pitchFamily="18" charset="-78"/>
              </a:rPr>
              <a:t>التفاعلية:</a:t>
            </a:r>
            <a:r>
              <a:rPr lang="ar-SA" sz="2400" dirty="0">
                <a:solidFill>
                  <a:srgbClr val="00B050"/>
                </a:solidFill>
                <a:ea typeface="Simplified Arabic" panose="02020603050405020304" pitchFamily="18" charset="-78"/>
                <a:cs typeface="Simplified Arabic" panose="02020603050405020304" pitchFamily="18" charset="-78"/>
              </a:rPr>
              <a:t> </a:t>
            </a:r>
            <a:r>
              <a:rPr lang="ar-SA" sz="2000" dirty="0">
                <a:solidFill>
                  <a:srgbClr val="000000"/>
                </a:solidFill>
                <a:ea typeface="Simplified Arabic" panose="02020603050405020304" pitchFamily="18" charset="-78"/>
                <a:cs typeface="Simplified Arabic" panose="02020603050405020304" pitchFamily="18" charset="-78"/>
              </a:rPr>
              <a:t>حيث التفاعل بين محتوى المادة العلمية والمستفيدين من طلبة ومعلمين</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200000"/>
              </a:lnSpc>
              <a:spcAft>
                <a:spcPts val="785"/>
              </a:spcAft>
              <a:buFont typeface="Wingdings" panose="05000000000000000000" pitchFamily="2" charset="2"/>
              <a:buChar char="ü"/>
            </a:pPr>
            <a:r>
              <a:rPr lang="ar-SA" sz="2400" b="1"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الجماهيرية:</a:t>
            </a:r>
            <a:r>
              <a:rPr lang="ar-SA" sz="2400"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حيث عدم اقتصاره على فئة دون أخرى من المتعلمين.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200000"/>
              </a:lnSpc>
              <a:spcAft>
                <a:spcPts val="785"/>
              </a:spcAft>
              <a:buFont typeface="Wingdings" panose="05000000000000000000" pitchFamily="2" charset="2"/>
              <a:buChar char="ü"/>
            </a:pPr>
            <a:r>
              <a:rPr lang="ar-SA" sz="2000" dirty="0">
                <a:solidFill>
                  <a:srgbClr val="00B050"/>
                </a:solidFill>
                <a:latin typeface="Calibri" panose="020F0502020204030204" pitchFamily="34" charset="0"/>
                <a:ea typeface="Simplified Arabic" panose="02020603050405020304" pitchFamily="18" charset="-78"/>
                <a:cs typeface="Simplified Arabic" panose="02020603050405020304" pitchFamily="18" charset="-78"/>
              </a:rPr>
              <a:t> </a:t>
            </a:r>
            <a:r>
              <a:rPr lang="ar-SA" sz="2400" b="1" dirty="0">
                <a:solidFill>
                  <a:srgbClr val="00B050"/>
                </a:solidFill>
                <a:ea typeface="Simplified Arabic" panose="02020603050405020304" pitchFamily="18" charset="-78"/>
                <a:cs typeface="Simplified Arabic" panose="02020603050405020304" pitchFamily="18" charset="-78"/>
              </a:rPr>
              <a:t>التكاملية:</a:t>
            </a:r>
            <a:r>
              <a:rPr lang="ar-SA" sz="2400" dirty="0">
                <a:solidFill>
                  <a:srgbClr val="00B050"/>
                </a:solidFill>
                <a:ea typeface="Simplified Arabic" panose="02020603050405020304" pitchFamily="18" charset="-78"/>
                <a:cs typeface="Simplified Arabic" panose="02020603050405020304" pitchFamily="18" charset="-78"/>
              </a:rPr>
              <a:t> </a:t>
            </a:r>
            <a:r>
              <a:rPr lang="ar-SA" sz="2000" dirty="0">
                <a:solidFill>
                  <a:srgbClr val="000000"/>
                </a:solidFill>
                <a:ea typeface="Simplified Arabic" panose="02020603050405020304" pitchFamily="18" charset="-78"/>
                <a:cs typeface="Simplified Arabic" panose="02020603050405020304" pitchFamily="18" charset="-78"/>
              </a:rPr>
              <a:t>ويقصد بها تكامل كل مكوناته من العناصر مع بعضها البعض من تحقيق أهداف تعليمية محددة.</a:t>
            </a:r>
            <a:endParaRPr lang="ar-DZ" sz="2000" dirty="0">
              <a:solidFill>
                <a:srgbClr val="000000"/>
              </a:solidFill>
              <a:ea typeface="Simplified Arabic" panose="02020603050405020304" pitchFamily="18" charset="-78"/>
              <a:cs typeface="Simplified Arabic" panose="02020603050405020304" pitchFamily="18" charset="-78"/>
            </a:endParaRPr>
          </a:p>
          <a:p>
            <a:pPr marL="336550" indent="-342900" algn="r" rtl="1">
              <a:lnSpc>
                <a:spcPct val="200000"/>
              </a:lnSpc>
              <a:spcAft>
                <a:spcPts val="785"/>
              </a:spcAft>
              <a:buFont typeface="Wingdings" panose="05000000000000000000" pitchFamily="2" charset="2"/>
              <a:buChar char="ü"/>
            </a:pPr>
            <a:r>
              <a:rPr lang="ar-SA" sz="2400" b="1"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الفردية:</a:t>
            </a:r>
            <a:r>
              <a:rPr lang="ar-SA" sz="2400"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حيث يتوافق وحاجات كل متعلم، ويلبي رغباته. </a:t>
            </a:r>
            <a:endParaRPr lang="fr-FR" sz="2000" dirty="0">
              <a:solidFill>
                <a:srgbClr val="000000"/>
              </a:solidFill>
              <a:effectLst/>
              <a:latin typeface="Calibri" panose="020F0502020204030204" pitchFamily="34" charset="0"/>
              <a:ea typeface="Calibri" panose="020F0502020204030204" pitchFamily="34" charset="0"/>
            </a:endParaRPr>
          </a:p>
          <a:p>
            <a:pPr marR="1260475" indent="-3810" algn="r" rtl="1">
              <a:lnSpc>
                <a:spcPct val="150000"/>
              </a:lnSpc>
              <a:spcAft>
                <a:spcPts val="800"/>
              </a:spcAft>
            </a:pP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endParaRPr lang="fr-FR" sz="2000" dirty="0">
              <a:solidFill>
                <a:srgbClr val="000000"/>
              </a:solidFill>
              <a:effectLst/>
              <a:latin typeface="Calibri" panose="020F0502020204030204" pitchFamily="34" charset="0"/>
              <a:ea typeface="Calibri" panose="020F0502020204030204" pitchFamily="34" charset="0"/>
            </a:endParaRPr>
          </a:p>
          <a:p>
            <a:pPr marL="0" marR="2396490" lvl="0" indent="-5080" algn="r" defTabSz="457200" rtl="1" eaLnBrk="1" fontAlgn="auto" latinLnBrk="0" hangingPunct="1">
              <a:lnSpc>
                <a:spcPct val="150000"/>
              </a:lnSpc>
              <a:spcBef>
                <a:spcPts val="0"/>
              </a:spcBef>
              <a:spcAft>
                <a:spcPts val="5"/>
              </a:spcAft>
              <a:buClrTx/>
              <a:buSzTx/>
              <a:buFontTx/>
              <a:buNone/>
              <a:tabLst/>
              <a:defRPr/>
            </a:pPr>
            <a:endParaRPr kumimoji="0" lang="fr-FR" sz="1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72805085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arn(inVertical)">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 calcmode="lin" valueType="num">
                                      <p:cBhvr additive="base">
                                        <p:cTn id="1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3">
                                            <p:txEl>
                                              <p:pRg st="2" end="2"/>
                                            </p:txEl>
                                          </p:spTgt>
                                        </p:tgtEl>
                                        <p:attrNameLst>
                                          <p:attrName>style.visibility</p:attrName>
                                        </p:attrNameLst>
                                      </p:cBhvr>
                                      <p:to>
                                        <p:strVal val="visible"/>
                                      </p:to>
                                    </p:set>
                                    <p:anim calcmode="lin" valueType="num">
                                      <p:cBhvr additive="base">
                                        <p:cTn id="18"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 calcmode="lin" valueType="num">
                                      <p:cBhvr additive="base">
                                        <p:cTn id="24"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3">
                                            <p:txEl>
                                              <p:pRg st="4" end="4"/>
                                            </p:txEl>
                                          </p:spTgt>
                                        </p:tgtEl>
                                        <p:attrNameLst>
                                          <p:attrName>style.visibility</p:attrName>
                                        </p:attrNameLst>
                                      </p:cBhvr>
                                      <p:to>
                                        <p:strVal val="visible"/>
                                      </p:to>
                                    </p:set>
                                    <p:anim calcmode="lin" valueType="num">
                                      <p:cBhvr additive="base">
                                        <p:cTn id="30"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3">
                                            <p:txEl>
                                              <p:pRg st="5" end="5"/>
                                            </p:txEl>
                                          </p:spTgt>
                                        </p:tgtEl>
                                        <p:attrNameLst>
                                          <p:attrName>style.visibility</p:attrName>
                                        </p:attrNameLst>
                                      </p:cBhvr>
                                      <p:to>
                                        <p:strVal val="visible"/>
                                      </p:to>
                                    </p:set>
                                    <p:anim calcmode="lin" valueType="num">
                                      <p:cBhvr additive="base">
                                        <p:cTn id="36"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3">
                                            <p:txEl>
                                              <p:pRg st="6" end="6"/>
                                            </p:txEl>
                                          </p:spTgt>
                                        </p:tgtEl>
                                        <p:attrNameLst>
                                          <p:attrName>style.visibility</p:attrName>
                                        </p:attrNameLst>
                                      </p:cBhvr>
                                      <p:to>
                                        <p:strVal val="visible"/>
                                      </p:to>
                                    </p:set>
                                    <p:anim calcmode="lin" valueType="num">
                                      <p:cBhvr additive="base">
                                        <p:cTn id="42"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17E9D5C-F612-4E83-B7AB-787FC26F9C43}"/>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A1B8F943-7EDC-4103-8E48-5C7B58CF8A16}"/>
              </a:ext>
            </a:extLst>
          </p:cNvPr>
          <p:cNvSpPr>
            <a:spLocks noGrp="1"/>
          </p:cNvSpPr>
          <p:nvPr>
            <p:ph type="ftr" sz="quarter" idx="11"/>
          </p:nvPr>
        </p:nvSpPr>
        <p:spPr/>
        <p:txBody>
          <a:bodyPr/>
          <a:lstStyle/>
          <a:p>
            <a:r>
              <a:rPr lang="ar-DZ" dirty="0"/>
              <a:t>محاضرات من إعداد الدكتورة :بن يطو سامية</a:t>
            </a:r>
            <a:endParaRPr lang="fr-BE" dirty="0"/>
          </a:p>
        </p:txBody>
      </p:sp>
      <p:sp>
        <p:nvSpPr>
          <p:cNvPr id="5" name="ZoneTexte 4">
            <a:extLst>
              <a:ext uri="{FF2B5EF4-FFF2-40B4-BE49-F238E27FC236}">
                <a16:creationId xmlns:a16="http://schemas.microsoft.com/office/drawing/2014/main" id="{753E43E1-B5A7-4F1D-8C8E-1BA663A00EFD}"/>
              </a:ext>
            </a:extLst>
          </p:cNvPr>
          <p:cNvSpPr txBox="1"/>
          <p:nvPr/>
        </p:nvSpPr>
        <p:spPr>
          <a:xfrm>
            <a:off x="0" y="-171400"/>
            <a:ext cx="9036496" cy="6240170"/>
          </a:xfrm>
          <a:prstGeom prst="rect">
            <a:avLst/>
          </a:prstGeom>
          <a:noFill/>
        </p:spPr>
        <p:txBody>
          <a:bodyPr wrap="square">
            <a:spAutoFit/>
          </a:bodyPr>
          <a:lstStyle/>
          <a:p>
            <a:pPr marL="535305" marR="115570" indent="-457200" algn="r" rtl="1">
              <a:lnSpc>
                <a:spcPct val="150000"/>
              </a:lnSpc>
              <a:spcAft>
                <a:spcPts val="20"/>
              </a:spcAft>
              <a:buFont typeface="Wingdings" panose="05000000000000000000" pitchFamily="2" charset="2"/>
              <a:buChar char="q"/>
            </a:pPr>
            <a:r>
              <a:rPr lang="ar-SA"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أهـداف التعليم </a:t>
            </a:r>
            <a:r>
              <a:rPr lang="ar-SA" sz="32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الالكترونى</a:t>
            </a:r>
            <a:r>
              <a:rPr lang="ar-SA"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fr-FR" sz="3200" b="1" baseline="30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E Learning</a:t>
            </a:r>
            <a:r>
              <a:rPr lang="ar-SA"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endParaRPr lang="fr-FR" sz="3200"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50000"/>
              </a:lnSpc>
              <a:spcAft>
                <a:spcPts val="25"/>
              </a:spcAft>
            </a:pPr>
            <a:r>
              <a:rPr lang="ar-SA" sz="2000"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وتأسيسا على ما سبق من نظريات ومبادئ علمية تتعلق بالتعليم والتعلم، وتكنولوجيا التعليم ،والمستحدثات التكنولوجية الأخرى المبنية على مبادئ تربوية حديثة  تركز على نشاط المتعلم في المقام الأول، وتعليم المتعلم كيف يتعلم</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و</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تبرز سمات التعليم الإلكتروني في خصائصها المميزة، الُتي تسعى إلى تحقيق الأهداف التالية:</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418465" marR="106045" indent="-342900" algn="just" rtl="1">
              <a:lnSpc>
                <a:spcPct val="150000"/>
              </a:lnSpc>
              <a:spcAft>
                <a:spcPts val="25"/>
              </a:spcAft>
              <a:buFont typeface="Wingdings" panose="05000000000000000000" pitchFamily="2" charset="2"/>
              <a:buChar char="Ø"/>
            </a:pP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تحقيق تفاعل كامل</a:t>
            </a:r>
            <a:endParaRPr lang="ar-DZ"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يتيح نظام</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التعليم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الإلكترونى</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التفاعل الكامل الحي والمباشر بين المعلم والمتعلم من ناحية ،والمتعلمين فيما بينهم من ناحية أخرى وذلك من خلال نظام الفصول التخيلية. </a:t>
            </a:r>
            <a:r>
              <a:rPr lang="ar-SA" sz="2000"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 </a:t>
            </a:r>
            <a:endParaRPr lang="ar-DZ" sz="2000" b="1" dirty="0">
              <a:solidFill>
                <a:srgbClr val="000000"/>
              </a:solidFill>
              <a:latin typeface="Traditional Arabic" panose="02020603050405020304" pitchFamily="18" charset="-78"/>
              <a:ea typeface="Times New Roman" panose="02020603050405020304" pitchFamily="18" charset="0"/>
              <a:cs typeface="Traditional Arabic" panose="02020603050405020304" pitchFamily="18" charset="-78"/>
            </a:endParaRPr>
          </a:p>
          <a:p>
            <a:pPr marL="418465" marR="106045" indent="-342900" algn="just" rtl="1">
              <a:lnSpc>
                <a:spcPct val="150000"/>
              </a:lnSpc>
              <a:spcAft>
                <a:spcPts val="25"/>
              </a:spcAft>
              <a:buFont typeface="Wingdings" panose="05000000000000000000" pitchFamily="2" charset="2"/>
              <a:buChar char="Ø"/>
            </a:pPr>
            <a:r>
              <a:rPr lang="fr-FR" sz="2000" dirty="0">
                <a:solidFill>
                  <a:srgbClr val="00B050"/>
                </a:solidFill>
                <a:effectLst/>
                <a:latin typeface="Arial" panose="020B0604020202020204" pitchFamily="34" charset="0"/>
                <a:ea typeface="Arial" panose="020B0604020202020204" pitchFamily="34" charset="0"/>
                <a:cs typeface="Traditional Arabic" panose="02020603050405020304" pitchFamily="18" charset="-78"/>
              </a:rPr>
              <a:t> </a:t>
            </a: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توفير  التعلم </a:t>
            </a:r>
            <a:r>
              <a:rPr lang="ar-SA" sz="2800" b="1" dirty="0" err="1">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الذاتى</a:t>
            </a:r>
            <a:endParaRPr lang="ar-DZ" sz="2800" dirty="0">
              <a:solidFill>
                <a:srgbClr val="00B050"/>
              </a:solid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يتاح للطلاب في أي مكان  أن يتعلموا ذاتيا دون عوائق زمنيه أو مكانية وبلا أية قيود على استخدام النظام وبلا أية أعباء مالية. حيث يوفر التعلم الذاتي ال</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ذي</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يتيح للطالب فرصة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إختيار</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المادة العلمية وطريقة التعلم، كما يتيح للمتعلم إمكانية تقويم نفسه ذاتياً وفق مستويات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متتدرجة</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من التقويم تناسب مستوى المتعلم، بصرف النظر عن كون التعلم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فى</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المنزل أو </a:t>
            </a:r>
            <a:r>
              <a:rPr lang="ar-DZ" sz="2000" b="1"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مكان الدراسة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ومن أي مكان بالعالم.</a:t>
            </a:r>
            <a:r>
              <a:rPr lang="ar-SA" sz="2000"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733435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additive="base">
                                        <p:cTn id="22"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 calcmode="lin" valueType="num">
                                      <p:cBhvr additive="base">
                                        <p:cTn id="2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 calcmode="lin" valueType="num">
                                      <p:cBhvr additive="base">
                                        <p:cTn id="32"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C5A850-4B9E-45F9-94C7-65B938369644}"/>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184E7481-13B8-4301-A12D-6386D3F55CDD}"/>
              </a:ext>
            </a:extLst>
          </p:cNvPr>
          <p:cNvSpPr>
            <a:spLocks noGrp="1"/>
          </p:cNvSpPr>
          <p:nvPr>
            <p:ph type="ftr" sz="quarter" idx="11"/>
          </p:nvPr>
        </p:nvSpPr>
        <p:spPr>
          <a:xfrm>
            <a:off x="2763448" y="6485847"/>
            <a:ext cx="3617103" cy="365125"/>
          </a:xfrm>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4A32192E-23AE-4131-9C8E-3DE90ED34C76}"/>
              </a:ext>
            </a:extLst>
          </p:cNvPr>
          <p:cNvSpPr txBox="1"/>
          <p:nvPr/>
        </p:nvSpPr>
        <p:spPr>
          <a:xfrm>
            <a:off x="0" y="44624"/>
            <a:ext cx="8964488" cy="6467283"/>
          </a:xfrm>
          <a:prstGeom prst="rect">
            <a:avLst/>
          </a:prstGeom>
          <a:noFill/>
        </p:spPr>
        <p:txBody>
          <a:bodyPr wrap="square">
            <a:spAutoFit/>
          </a:bodyPr>
          <a:lstStyle/>
          <a:p>
            <a:pPr marL="815975" marR="115570" indent="-342900" algn="r" rtl="1">
              <a:lnSpc>
                <a:spcPct val="150000"/>
              </a:lnSpc>
              <a:spcAft>
                <a:spcPts val="20"/>
              </a:spcAft>
              <a:buFont typeface="Wingdings" panose="05000000000000000000" pitchFamily="2" charset="2"/>
              <a:buChar char="Ø"/>
            </a:pPr>
            <a:r>
              <a:rPr lang="ar-SA" sz="20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إتاحة التعلم </a:t>
            </a:r>
            <a:r>
              <a:rPr lang="ar-SA" sz="2800" b="1" dirty="0" err="1">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التعاونى</a:t>
            </a:r>
            <a:endParaRPr lang="fr-FR" sz="2800"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48272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يتاح للطلاب إمكانية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التلاقى</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وتكوين مجموعات تعلم فيما بينهم. </a:t>
            </a:r>
            <a:r>
              <a:rPr lang="ar-SA" sz="2000" b="1" dirty="0">
                <a:solidFill>
                  <a:srgbClr val="000000"/>
                </a:solidFill>
                <a:effectLst/>
                <a:latin typeface="Traditional Arabic" panose="02020603050405020304" pitchFamily="18" charset="-78"/>
                <a:ea typeface="Segoe UI Symbol" panose="020B0502040204020203" pitchFamily="34" charset="0"/>
                <a:cs typeface="Segoe UI Symbol" panose="020B0502040204020203"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572770" lvl="0" indent="-342900" algn="just" rtl="1" fontAlgn="base">
              <a:lnSpc>
                <a:spcPct val="150000"/>
              </a:lnSpc>
              <a:spcAft>
                <a:spcPts val="25"/>
              </a:spcAft>
              <a:buClr>
                <a:srgbClr val="000000"/>
              </a:buClr>
              <a:buSzPts val="1800"/>
              <a:buFont typeface="Symbol" panose="05050102010706020507" pitchFamily="18" charset="2"/>
              <a:buChar char="-"/>
            </a:pP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تزامنياً عن طريق الفصول التخيلية تحت إشراف المعلم </a:t>
            </a: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فى</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الفصل التخيلية ووفق جدول معلن على الموقع.</a:t>
            </a:r>
            <a:r>
              <a:rPr lang="ar-SA" sz="2000" b="1" u="none" strike="noStrike" dirty="0">
                <a:solidFill>
                  <a:srgbClr val="000000"/>
                </a:solidFill>
                <a:effectLst/>
                <a:uFill>
                  <a:solidFill>
                    <a:srgbClr val="000000"/>
                  </a:solidFill>
                </a:uFill>
                <a:latin typeface="Traditional Arabic" panose="02020603050405020304" pitchFamily="18" charset="-78"/>
                <a:ea typeface="Segoe UI Symbol" panose="020B0502040204020203" pitchFamily="34" charset="0"/>
                <a:cs typeface="Segoe UI Symbol" panose="020B0502040204020203" pitchFamily="34" charset="0"/>
              </a:rPr>
              <a:t> </a:t>
            </a: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572770" lvl="0" indent="-342900" algn="just" rtl="1" fontAlgn="base">
              <a:lnSpc>
                <a:spcPct val="150000"/>
              </a:lnSpc>
              <a:spcAft>
                <a:spcPts val="25"/>
              </a:spcAft>
              <a:buClr>
                <a:srgbClr val="000000"/>
              </a:buClr>
              <a:buSzPts val="1800"/>
              <a:buFont typeface="Symbol" panose="05050102010706020507" pitchFamily="18" charset="2"/>
              <a:buChar char="-"/>
            </a:pP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لا تزامنياً  عن طريق التعلم </a:t>
            </a: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الذاتى</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من المنزل أو من </a:t>
            </a:r>
            <a:r>
              <a:rPr lang="ar-DZ" sz="2000" b="1" dirty="0">
                <a:solidFill>
                  <a:srgbClr val="000000"/>
                </a:solidFill>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مكان الدراسة </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دون التقيد بالوقت أو المكان .  </a:t>
            </a:r>
            <a:r>
              <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p>
          <a:p>
            <a:pPr marL="815975" marR="115570" indent="-342900" algn="r" rtl="1">
              <a:lnSpc>
                <a:spcPct val="150000"/>
              </a:lnSpc>
              <a:spcAft>
                <a:spcPts val="20"/>
              </a:spcAft>
              <a:buFont typeface="Wingdings" panose="05000000000000000000" pitchFamily="2" charset="2"/>
              <a:buChar char="Ø"/>
            </a:pPr>
            <a:r>
              <a:rPr lang="fr-FR" sz="2000" dirty="0">
                <a:solidFill>
                  <a:srgbClr val="00B050"/>
                </a:solidFill>
                <a:effectLst/>
                <a:latin typeface="Arial" panose="020B0604020202020204" pitchFamily="34" charset="0"/>
                <a:ea typeface="Arial" panose="020B0604020202020204" pitchFamily="34" charset="0"/>
                <a:cs typeface="Traditional Arabic" panose="02020603050405020304" pitchFamily="18" charset="-78"/>
              </a:rPr>
              <a:t> </a:t>
            </a:r>
            <a:r>
              <a:rPr lang="ar-SA" sz="20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القدرة على البحث</a:t>
            </a:r>
            <a:r>
              <a:rPr lang="ar-SA" sz="2000"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endParaRPr lang="fr-FR" sz="2000"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يتيح النظام التعليمي الجديد للطالب القدرة على البحث عن المعلومات عن طريق التواصل</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مع الأقران ،أو الإبحار في قواعد البيانات المعلوماتية عبر شبكة الإنترنت.</a:t>
            </a:r>
            <a:r>
              <a:rPr lang="ar-SA" sz="2000" b="1" dirty="0">
                <a:solidFill>
                  <a:srgbClr val="000000"/>
                </a:solidFill>
                <a:effectLst/>
                <a:latin typeface="Traditional Arabic" panose="02020603050405020304" pitchFamily="18" charset="-78"/>
                <a:ea typeface="Segoe UI Symbol" panose="020B0502040204020203" pitchFamily="34" charset="0"/>
                <a:cs typeface="Segoe UI Symbol" panose="020B0502040204020203"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930275" marR="115570" indent="-457200" algn="r" rtl="1">
              <a:lnSpc>
                <a:spcPct val="150000"/>
              </a:lnSpc>
              <a:spcAft>
                <a:spcPts val="20"/>
              </a:spcAft>
              <a:buFont typeface="Wingdings" panose="05000000000000000000" pitchFamily="2" charset="2"/>
              <a:buChar char="Ø"/>
            </a:pPr>
            <a:r>
              <a:rPr lang="fr-FR" sz="2800" dirty="0">
                <a:solidFill>
                  <a:srgbClr val="00B050"/>
                </a:solidFill>
                <a:effectLst/>
                <a:latin typeface="Arial" panose="020B0604020202020204" pitchFamily="34" charset="0"/>
                <a:ea typeface="Arial" panose="020B0604020202020204" pitchFamily="34" charset="0"/>
                <a:cs typeface="Traditional Arabic" panose="02020603050405020304" pitchFamily="18" charset="-78"/>
              </a:rPr>
              <a:t> </a:t>
            </a: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تنوع الأدوات</a:t>
            </a:r>
            <a:r>
              <a:rPr lang="ar-SA" sz="2800"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endParaRPr lang="fr-FR" sz="2800"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310515" marR="10604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يفترض النظام التعليمي الجديد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إختلاف</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المتعلمين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فى</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الميول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والإتجاهات</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والإستعدادات</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والرغبات، وبالتالي فهو يوفر طرقا مختلفة للوصول للمعلومة، وأدوات متنوعة للمساعدة في ذلك تناسب ذلك الاختلاف في نوعيات المتعلمين.</a:t>
            </a:r>
            <a:r>
              <a:rPr lang="ar-SA" sz="2000" b="1" dirty="0">
                <a:solidFill>
                  <a:srgbClr val="000000"/>
                </a:solidFill>
                <a:effectLst/>
                <a:latin typeface="Traditional Arabic" panose="02020603050405020304" pitchFamily="18" charset="-78"/>
                <a:ea typeface="Segoe UI Symbol" panose="020B0502040204020203" pitchFamily="34" charset="0"/>
                <a:cs typeface="Segoe UI Symbol" panose="020B0502040204020203" pitchFamily="34" charset="0"/>
              </a:rPr>
              <a:t> </a:t>
            </a:r>
            <a:endParaRPr lang="ar-DZ" sz="2000" b="1" dirty="0">
              <a:solidFill>
                <a:srgbClr val="000000"/>
              </a:solidFill>
              <a:effectLst/>
              <a:latin typeface="Traditional Arabic" panose="02020603050405020304" pitchFamily="18" charset="-78"/>
              <a:ea typeface="Segoe UI Symbol" panose="020B0502040204020203" pitchFamily="34" charset="0"/>
              <a:cs typeface="Segoe UI Symbol" panose="020B0502040204020203" pitchFamily="34" charset="0"/>
            </a:endParaRPr>
          </a:p>
          <a:p>
            <a:pPr marL="930275" marR="115570" indent="-457200" algn="r" rtl="1">
              <a:lnSpc>
                <a:spcPct val="107000"/>
              </a:lnSpc>
              <a:spcAft>
                <a:spcPts val="20"/>
              </a:spcAft>
              <a:buFont typeface="Wingdings" panose="05000000000000000000" pitchFamily="2" charset="2"/>
              <a:buChar char="Ø"/>
            </a:pPr>
            <a:r>
              <a:rPr lang="ar-SA" sz="2800" b="1" dirty="0">
                <a:solidFill>
                  <a:srgbClr val="00B05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تحقيق تكافؤ الفرص التعليمية</a:t>
            </a:r>
            <a:r>
              <a:rPr lang="ar-SA" sz="28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endParaRPr lang="fr-FR" sz="2800"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313690" marR="115570" indent="-6350" algn="r" rtl="1">
              <a:lnSpc>
                <a:spcPct val="107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حيث يستطيع المتعلم أن يتغلب على عوائق الوقت والمسافة.</a:t>
            </a:r>
            <a:r>
              <a:rPr lang="ar-SA" sz="2000"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310515" marR="106045" indent="-3175" algn="just" rtl="1">
              <a:lnSpc>
                <a:spcPct val="150000"/>
              </a:lnSpc>
              <a:spcAft>
                <a:spcPts val="25"/>
              </a:spcAft>
            </a:pPr>
            <a:endParaRPr lang="fr-FR" sz="2000" b="1" dirty="0"/>
          </a:p>
        </p:txBody>
      </p:sp>
    </p:spTree>
    <p:extLst>
      <p:ext uri="{BB962C8B-B14F-4D97-AF65-F5344CB8AC3E}">
        <p14:creationId xmlns:p14="http://schemas.microsoft.com/office/powerpoint/2010/main" val="263724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 calcmode="lin" valueType="num">
                                      <p:cBhvr additive="base">
                                        <p:cTn id="2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9" end="9"/>
                                            </p:txEl>
                                          </p:spTgt>
                                        </p:tgtEl>
                                        <p:attrNameLst>
                                          <p:attrName>style.visibility</p:attrName>
                                        </p:attrNameLst>
                                      </p:cBhvr>
                                      <p:to>
                                        <p:strVal val="visible"/>
                                      </p:to>
                                    </p:set>
                                    <p:anim calcmode="lin" valueType="num">
                                      <p:cBhvr additive="base">
                                        <p:cTn id="5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:ببن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675456"/>
            <a:ext cx="8928992" cy="6411948"/>
          </a:xfrm>
          <a:prstGeom prst="rect">
            <a:avLst/>
          </a:prstGeom>
          <a:noFill/>
        </p:spPr>
        <p:txBody>
          <a:bodyPr wrap="square" rtlCol="0">
            <a:spAutoFit/>
          </a:bodyPr>
          <a:lstStyle/>
          <a:p>
            <a:pPr marL="0" marR="29845" lvl="0" indent="-3810" algn="just" defTabSz="457200" rtl="1" eaLnBrk="1" fontAlgn="auto" latinLnBrk="0" hangingPunct="1">
              <a:lnSpc>
                <a:spcPct val="150000"/>
              </a:lnSpc>
              <a:spcBef>
                <a:spcPts val="0"/>
              </a:spcBef>
              <a:spcAft>
                <a:spcPts val="730"/>
              </a:spcAft>
              <a:buClrTx/>
              <a:buSzTx/>
              <a:buFontTx/>
              <a:buNone/>
              <a:tabLst/>
              <a:defRPr/>
            </a:pPr>
            <a:endParaRPr kumimoji="0" lang="fr-FR" sz="20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a:p>
            <a:pPr marL="450850" indent="-457200" algn="r" rtl="1">
              <a:lnSpc>
                <a:spcPct val="200000"/>
              </a:lnSpc>
              <a:spcAft>
                <a:spcPts val="805"/>
              </a:spcAft>
              <a:buFont typeface="Wingdings" panose="05000000000000000000" pitchFamily="2" charset="2"/>
              <a:buChar char="q"/>
            </a:pPr>
            <a:r>
              <a:rPr lang="ar-SA"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أدوات التعليم الالكتروني </a:t>
            </a:r>
            <a:endParaRPr lang="ar-DZ"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indent="-6350" algn="r" rtl="1">
              <a:lnSpc>
                <a:spcPct val="200000"/>
              </a:lnSpc>
              <a:spcAft>
                <a:spcPts val="785"/>
              </a:spcAft>
            </a:pP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وهناك نوعان من هذه الأدوات: </a:t>
            </a:r>
            <a:endParaRPr lang="fr-FR" sz="2000" dirty="0">
              <a:solidFill>
                <a:srgbClr val="000000"/>
              </a:solidFill>
              <a:effectLst/>
              <a:latin typeface="Calibri" panose="020F0502020204030204" pitchFamily="34" charset="0"/>
              <a:ea typeface="Calibri" panose="020F0502020204030204" pitchFamily="34" charset="0"/>
            </a:endParaRPr>
          </a:p>
          <a:p>
            <a:pPr marL="450850" indent="-457200" algn="r" rtl="1">
              <a:lnSpc>
                <a:spcPct val="200000"/>
              </a:lnSpc>
              <a:spcAft>
                <a:spcPts val="805"/>
              </a:spcAft>
              <a:buFont typeface="Wingdings" panose="05000000000000000000" pitchFamily="2" charset="2"/>
              <a:buChar char="ü"/>
            </a:pPr>
            <a:r>
              <a:rPr lang="ar-SA" sz="2800" b="1"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أدوات التعليم المباشر او المتزامن  </a:t>
            </a:r>
            <a:endParaRPr lang="fr-FR" sz="2800" dirty="0">
              <a:solidFill>
                <a:srgbClr val="00B050"/>
              </a:solidFill>
              <a:effectLst/>
              <a:latin typeface="Calibri" panose="020F0502020204030204" pitchFamily="34" charset="0"/>
              <a:ea typeface="Calibri" panose="020F0502020204030204" pitchFamily="34" charset="0"/>
            </a:endParaRPr>
          </a:p>
          <a:p>
            <a:pPr marR="1195070" indent="-3810" algn="r" rtl="1">
              <a:lnSpc>
                <a:spcPct val="200000"/>
              </a:lnSpc>
              <a:spcAft>
                <a:spcPts val="30"/>
              </a:spcAft>
            </a:pPr>
            <a:r>
              <a:rPr lang="ar-SA" sz="20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وهي تعني توظيف تقنيه الاتصال بالإنترنت لإيصال المعلومات وتبادل الدروس والمحاضرات  </a:t>
            </a:r>
            <a:r>
              <a:rPr lang="fr-FR" sz="2000" dirty="0">
                <a:solidFill>
                  <a:srgbClr val="000000"/>
                </a:solidFill>
                <a:effectLst/>
                <a:latin typeface="Simplified Arabic" panose="02020603050405020304" pitchFamily="18" charset="-78"/>
                <a:ea typeface="Simplified Arabic" panose="02020603050405020304" pitchFamily="18" charset="-78"/>
              </a:rPr>
              <a:t>.chat  </a:t>
            </a:r>
            <a:r>
              <a:rPr lang="ar-SA" sz="2000" dirty="0">
                <a:solidFill>
                  <a:srgbClr val="000000"/>
                </a:solidFill>
                <a:effectLst/>
                <a:latin typeface="Simplified Arabic" panose="02020603050405020304" pitchFamily="18" charset="-78"/>
                <a:ea typeface="Simplified Arabic" panose="02020603050405020304" pitchFamily="18" charset="-78"/>
              </a:rPr>
              <a:t>بين الطالب والأستاذ في الوقت نفسه أو الوقت الفعلي لتدريس المادة مثل غرفه</a:t>
            </a:r>
            <a:r>
              <a:rPr lang="ar-DZ" sz="2000" dirty="0">
                <a:solidFill>
                  <a:srgbClr val="000000"/>
                </a:solidFill>
                <a:effectLst/>
                <a:latin typeface="Simplified Arabic" panose="02020603050405020304" pitchFamily="18" charset="-78"/>
                <a:ea typeface="Simplified Arabic" panose="02020603050405020304" pitchFamily="18" charset="-78"/>
              </a:rPr>
              <a:t> </a:t>
            </a:r>
            <a:r>
              <a:rPr lang="ar-SA" sz="2000" dirty="0">
                <a:solidFill>
                  <a:srgbClr val="000000"/>
                </a:solidFill>
                <a:effectLst/>
                <a:latin typeface="Simplified Arabic" panose="02020603050405020304" pitchFamily="18" charset="-78"/>
                <a:ea typeface="Simplified Arabic" panose="02020603050405020304" pitchFamily="18" charset="-78"/>
              </a:rPr>
              <a:t>المحادثة.</a:t>
            </a:r>
            <a:endParaRPr lang="fr-FR" sz="2000" dirty="0">
              <a:solidFill>
                <a:srgbClr val="000000"/>
              </a:solidFill>
              <a:effectLst/>
              <a:latin typeface="Calibri" panose="020F0502020204030204" pitchFamily="34" charset="0"/>
              <a:ea typeface="Calibri" panose="020F0502020204030204" pitchFamily="34" charset="0"/>
            </a:endParaRPr>
          </a:p>
          <a:p>
            <a:pPr marL="453390" marR="1195070" indent="-457200" algn="r" rtl="1">
              <a:lnSpc>
                <a:spcPct val="200000"/>
              </a:lnSpc>
              <a:spcAft>
                <a:spcPts val="30"/>
              </a:spcAft>
              <a:buFont typeface="Wingdings" panose="05000000000000000000" pitchFamily="2" charset="2"/>
              <a:buChar char="ü"/>
            </a:pPr>
            <a:r>
              <a:rPr lang="ar-SA" sz="2800" b="1" dirty="0">
                <a:solidFill>
                  <a:srgbClr val="00B050"/>
                </a:solidFill>
                <a:effectLst/>
                <a:latin typeface="Calibri" panose="020F0502020204030204" pitchFamily="34" charset="0"/>
                <a:ea typeface="Simplified Arabic" panose="02020603050405020304" pitchFamily="18" charset="-78"/>
                <a:cs typeface="Simplified Arabic" panose="02020603050405020304" pitchFamily="18" charset="-78"/>
              </a:rPr>
              <a:t>أدوات التعليم غير المباشر او غير المتزامن  </a:t>
            </a:r>
            <a:endParaRPr lang="fr-FR" sz="2800" dirty="0">
              <a:solidFill>
                <a:srgbClr val="00B050"/>
              </a:solidFill>
              <a:effectLst/>
              <a:latin typeface="Calibri" panose="020F0502020204030204" pitchFamily="34" charset="0"/>
              <a:ea typeface="Calibri" panose="020F0502020204030204" pitchFamily="34" charset="0"/>
            </a:endParaRPr>
          </a:p>
          <a:p>
            <a:pPr marL="0" marR="2396490" lvl="0" indent="-5080" algn="r" defTabSz="457200" rtl="1" eaLnBrk="1" fontAlgn="auto" latinLnBrk="0" hangingPunct="1">
              <a:lnSpc>
                <a:spcPct val="150000"/>
              </a:lnSpc>
              <a:spcBef>
                <a:spcPts val="0"/>
              </a:spcBef>
              <a:spcAft>
                <a:spcPts val="5"/>
              </a:spcAft>
              <a:buClrTx/>
              <a:buSzTx/>
              <a:buFontTx/>
              <a:buNone/>
              <a:tabLst/>
              <a:defRPr/>
            </a:pPr>
            <a:endParaRPr kumimoji="0" lang="fr-FR" sz="1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22969927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p:cTn id="7" dur="1000" fill="hold"/>
                                        <p:tgtEl>
                                          <p:spTgt spid="1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 calcmode="lin" valueType="num">
                                      <p:cBhvr additive="base">
                                        <p:cTn id="1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
                                            <p:txEl>
                                              <p:pRg st="3" end="3"/>
                                            </p:txEl>
                                          </p:spTgt>
                                        </p:tgtEl>
                                        <p:attrNameLst>
                                          <p:attrName>style.visibility</p:attrName>
                                        </p:attrNameLst>
                                      </p:cBhvr>
                                      <p:to>
                                        <p:strVal val="visible"/>
                                      </p:to>
                                    </p:set>
                                    <p:anim calcmode="lin" valueType="num">
                                      <p:cBhvr additive="base">
                                        <p:cTn id="21"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 calcmode="lin" valueType="num">
                                      <p:cBhvr additive="base">
                                        <p:cTn id="27"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3">
                                            <p:txEl>
                                              <p:pRg st="5" end="5"/>
                                            </p:txEl>
                                          </p:spTgt>
                                        </p:tgtEl>
                                        <p:attrNameLst>
                                          <p:attrName>style.visibility</p:attrName>
                                        </p:attrNameLst>
                                      </p:cBhvr>
                                      <p:to>
                                        <p:strVal val="visible"/>
                                      </p:to>
                                    </p:set>
                                    <p:anim calcmode="lin" valueType="num">
                                      <p:cBhvr additive="base">
                                        <p:cTn id="33"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a:t>
            </a:r>
            <a:r>
              <a:rPr lang="ar-DZ" dirty="0">
                <a:latin typeface="Calibri" panose="020F0502020204030204"/>
                <a:cs typeface="Arial" panose="020B0604020202020204" pitchFamily="34" charset="0"/>
              </a:rPr>
              <a:t>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231134"/>
            <a:ext cx="8899306" cy="7158306"/>
          </a:xfrm>
          <a:prstGeom prst="rect">
            <a:avLst/>
          </a:prstGeom>
          <a:noFill/>
        </p:spPr>
        <p:txBody>
          <a:bodyPr wrap="square" rtlCol="0">
            <a:spAutoFit/>
          </a:bodyPr>
          <a:lstStyle/>
          <a:p>
            <a:pPr marR="29845" indent="-3810" algn="just" rtl="1">
              <a:lnSpc>
                <a:spcPct val="150000"/>
              </a:lnSpc>
              <a:spcAft>
                <a:spcPts val="730"/>
              </a:spcAft>
            </a:pPr>
            <a:r>
              <a:rPr kumimoji="0" lang="ar-SA" sz="2000" b="0" i="0" u="none" strike="noStrike" kern="1200" cap="none" spc="0" normalizeH="0" baseline="0" noProof="0" dirty="0">
                <a:ln>
                  <a:noFill/>
                </a:ln>
                <a:solidFill>
                  <a:srgbClr val="000000"/>
                </a:solidFill>
                <a:effectLst/>
                <a:uLnTx/>
                <a:uFillTx/>
                <a:latin typeface="Calibri" panose="020F0502020204030204" pitchFamily="34" charset="0"/>
                <a:ea typeface="Simplified Arabic" panose="02020603050405020304" pitchFamily="18" charset="-78"/>
                <a:cs typeface="Simplified Arabic" panose="02020603050405020304" pitchFamily="18" charset="-78"/>
              </a:rPr>
              <a:t> </a:t>
            </a:r>
            <a:r>
              <a:rPr lang="ar-SA" sz="28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وهو اتصال بين </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الأستاذ</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وال</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طالب</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حيث يحصل الطالب على دروس مكثفه وفق برنامج دراسي محدد ومخطط له حيث تحدد الأوقات والأماكن مثل المنتديات والبريد الإلكتروني. مما يمكن ا</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لأستاذ</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من وضع مصادر مع خطة تدريس وتقويم على الموقع التعليمي، ثم يدخل الطالب للموقع</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قي</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أي وقت ويتبع إرشادات </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الأستاذ</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في إتمام التعلم دون أن يكون هناك اتصال متزامن مع ال</a:t>
            </a:r>
            <a:r>
              <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أستاذ</a:t>
            </a: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وتسمح هذه الأدوات للمتعلم بأخذ دروسه حسب الوقت الذي يناسبه ويستطيع الرجوع إلى من</a:t>
            </a:r>
            <a:r>
              <a:rPr lang="fr-FR" sz="2400" dirty="0">
                <a:solidFill>
                  <a:srgbClr val="000000"/>
                </a:solidFill>
                <a:effectLst/>
                <a:latin typeface="Simplified Arabic" panose="02020603050405020304" pitchFamily="18" charset="-78"/>
                <a:ea typeface="Simplified Arabic" panose="02020603050405020304" pitchFamily="18" charset="-78"/>
              </a:rPr>
              <a:t>Feedback   </a:t>
            </a:r>
            <a:r>
              <a:rPr lang="ar-SA" sz="2400" dirty="0">
                <a:solidFill>
                  <a:srgbClr val="000000"/>
                </a:solidFill>
                <a:effectLst/>
                <a:latin typeface="Simplified Arabic" panose="02020603050405020304" pitchFamily="18" charset="-78"/>
                <a:ea typeface="Simplified Arabic" panose="02020603050405020304" pitchFamily="18" charset="-78"/>
              </a:rPr>
              <a:t>المادة ودراستها في أي وقت</a:t>
            </a:r>
            <a:r>
              <a:rPr lang="fr-FR" sz="2400" dirty="0">
                <a:solidFill>
                  <a:srgbClr val="000000"/>
                </a:solidFill>
                <a:latin typeface="Simplified Arabic" panose="02020603050405020304" pitchFamily="18" charset="-78"/>
                <a:ea typeface="Simplified Arabic" panose="02020603050405020304" pitchFamily="18" charset="-78"/>
              </a:rPr>
              <a:t>.</a:t>
            </a:r>
            <a:endParaRPr lang="fr-FR" sz="2400" dirty="0">
              <a:solidFill>
                <a:srgbClr val="000000"/>
              </a:solidFill>
              <a:effectLst/>
              <a:latin typeface="Calibri" panose="020F0502020204030204" pitchFamily="34" charset="0"/>
              <a:ea typeface="Calibri" panose="020F0502020204030204" pitchFamily="34" charset="0"/>
            </a:endParaRPr>
          </a:p>
          <a:p>
            <a:pPr indent="-6350" algn="r" rtl="1">
              <a:lnSpc>
                <a:spcPct val="150000"/>
              </a:lnSpc>
              <a:spcAft>
                <a:spcPts val="785"/>
              </a:spcAft>
            </a:pP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ويتم التعليم الإلكتروني عادة باستخدام كلا النوعين من الأدوات. </a:t>
            </a:r>
            <a:endParaRPr lang="fr-FR" sz="2400" dirty="0">
              <a:solidFill>
                <a:srgbClr val="000000"/>
              </a:solidFill>
              <a:effectLst/>
              <a:latin typeface="Calibri" panose="020F0502020204030204" pitchFamily="34" charset="0"/>
              <a:ea typeface="Calibri" panose="020F0502020204030204" pitchFamily="34" charset="0"/>
            </a:endParaRPr>
          </a:p>
          <a:p>
            <a:pPr indent="-6350" algn="r" rtl="1">
              <a:lnSpc>
                <a:spcPct val="150000"/>
              </a:lnSpc>
              <a:spcAft>
                <a:spcPts val="785"/>
              </a:spcAft>
            </a:pP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ومن أدوات التواصل بين الطالب والأستاذ سواء كانت تزامنية أو لا تزامنية: </a:t>
            </a:r>
            <a:endParaRPr lang="fr-FR" sz="2400" dirty="0">
              <a:solidFill>
                <a:srgbClr val="000000"/>
              </a:solidFill>
              <a:effectLst/>
              <a:latin typeface="Calibri" panose="020F0502020204030204" pitchFamily="34" charset="0"/>
              <a:ea typeface="Calibri" panose="020F0502020204030204" pitchFamily="34" charset="0"/>
            </a:endParaRPr>
          </a:p>
          <a:p>
            <a:pPr indent="-6350" algn="r" rtl="1">
              <a:lnSpc>
                <a:spcPct val="150000"/>
              </a:lnSpc>
              <a:spcAft>
                <a:spcPts val="785"/>
              </a:spcAft>
            </a:pP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البريد الإلكتروني، منتديات الحوار، المدونات، الدردشة النصية</a:t>
            </a:r>
            <a:endParaRPr lang="ar-DZ"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indent="-6350" algn="r" rtl="1">
              <a:lnSpc>
                <a:spcPct val="150000"/>
              </a:lnSpc>
              <a:spcAft>
                <a:spcPts val="785"/>
              </a:spcAft>
            </a:pPr>
            <a:r>
              <a:rPr lang="ar-SA" sz="2400"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endParaRPr lang="fr-FR" sz="2400" dirty="0">
              <a:solidFill>
                <a:srgbClr val="000000"/>
              </a:solidFill>
              <a:effectLst/>
              <a:latin typeface="Calibri" panose="020F0502020204030204" pitchFamily="34" charset="0"/>
              <a:ea typeface="Calibri" panose="020F0502020204030204" pitchFamily="34" charset="0"/>
            </a:endParaRPr>
          </a:p>
          <a:p>
            <a:pPr marL="0" marR="29845" lvl="0" indent="-3810" algn="just" defTabSz="457200" rtl="1" eaLnBrk="1" fontAlgn="auto" latinLnBrk="0" hangingPunct="1">
              <a:lnSpc>
                <a:spcPct val="150000"/>
              </a:lnSpc>
              <a:spcBef>
                <a:spcPts val="0"/>
              </a:spcBef>
              <a:spcAft>
                <a:spcPts val="730"/>
              </a:spcAft>
              <a:buClrTx/>
              <a:buSzTx/>
              <a:buFontTx/>
              <a:buNone/>
              <a:tabLst/>
              <a:defRPr/>
            </a:pPr>
            <a:endParaRPr lang="fr-FR" sz="2400" dirty="0">
              <a:solidFill>
                <a:srgbClr val="000000"/>
              </a:solidFill>
              <a:effectLst/>
              <a:latin typeface="Calibri" panose="020F0502020204030204" pitchFamily="34" charset="0"/>
              <a:ea typeface="Calibri" panose="020F0502020204030204" pitchFamily="34" charset="0"/>
            </a:endParaRPr>
          </a:p>
          <a:p>
            <a:pPr marL="0" marR="2396490" lvl="0" indent="-5080" algn="r" defTabSz="457200" rtl="1" eaLnBrk="1" fontAlgn="auto" latinLnBrk="0" hangingPunct="1">
              <a:lnSpc>
                <a:spcPct val="150000"/>
              </a:lnSpc>
              <a:spcBef>
                <a:spcPts val="0"/>
              </a:spcBef>
              <a:spcAft>
                <a:spcPts val="5"/>
              </a:spcAft>
              <a:buClrTx/>
              <a:buSzTx/>
              <a:buFontTx/>
              <a:buNone/>
              <a:tabLst/>
              <a:defRPr/>
            </a:pPr>
            <a:endParaRPr kumimoji="0" lang="fr-FR" sz="1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38034041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barn(inVertical)">
                                      <p:cBhvr>
                                        <p:cTn id="7" dur="500"/>
                                        <p:tgtEl>
                                          <p:spTgt spid="1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barn(inVertical)">
                                      <p:cBhvr>
                                        <p:cTn id="10" dur="500"/>
                                        <p:tgtEl>
                                          <p:spTgt spid="1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 calcmode="lin" valueType="num">
                                      <p:cBhvr additive="base">
                                        <p:cTn id="15"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 calcmode="lin" valueType="num">
                                      <p:cBhvr additive="base">
                                        <p:cTn id="19"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3">
                                            <p:txEl>
                                              <p:pRg st="4" end="4"/>
                                            </p:txEl>
                                          </p:spTgt>
                                        </p:tgtEl>
                                        <p:attrNameLst>
                                          <p:attrName>style.visibility</p:attrName>
                                        </p:attrNameLst>
                                      </p:cBhvr>
                                      <p:to>
                                        <p:strVal val="visible"/>
                                      </p:to>
                                    </p:set>
                                    <p:anim calcmode="lin" valueType="num">
                                      <p:cBhvr additive="base">
                                        <p:cTn id="23"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77492"/>
            <a:ext cx="8918044" cy="9665466"/>
          </a:xfrm>
          <a:prstGeom prst="rect">
            <a:avLst/>
          </a:prstGeom>
          <a:noFill/>
        </p:spPr>
        <p:txBody>
          <a:bodyPr wrap="square" rtlCol="0">
            <a:spAutoFit/>
          </a:bodyPr>
          <a:lstStyle/>
          <a:p>
            <a:pPr indent="-6350" algn="r" rtl="1">
              <a:lnSpc>
                <a:spcPct val="150000"/>
              </a:lnSpc>
              <a:spcAft>
                <a:spcPts val="1320"/>
              </a:spcAft>
            </a:pPr>
            <a:r>
              <a:rPr lang="ar-DZ" sz="2800" b="1"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10</a:t>
            </a:r>
            <a:r>
              <a:rPr lang="ar-SA" sz="2800" b="1" i="1"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 اعتماد تكنولوجيا المعلومات والاتصالات النتاجات التعلمية </a:t>
            </a:r>
            <a:endParaRPr lang="fr-FR" sz="2800" dirty="0">
              <a:solidFill>
                <a:srgbClr val="000000"/>
              </a:solidFill>
              <a:effectLst/>
              <a:latin typeface="Calibri" panose="020F0502020204030204" pitchFamily="34" charset="0"/>
              <a:ea typeface="Calibri" panose="020F0502020204030204" pitchFamily="34" charset="0"/>
            </a:endParaRPr>
          </a:p>
          <a:p>
            <a:pPr marR="305435" indent="-1905" algn="just" rtl="1">
              <a:lnSpc>
                <a:spcPct val="150000"/>
              </a:lnSpc>
              <a:spcAft>
                <a:spcPts val="1425"/>
              </a:spcAft>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تعد تكنولوجيا المعلومات والاتصالات أداة فاعلة لتطبيق منهاج النتاجات التعلمية، ولذلك سيحتاج الطلبة إلى أن يكونوا قادرين على إنجاز المهمات التعليمية الآتية: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DZ"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ت</a:t>
            </a: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سجيل العروض وتنظيمها وتقديمها باستخدام النصوص والرسومات متعددة الوسائط.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جمع البيانات وتقييمها وتفسيرها.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البحث عن المواقع الإلكترونية باستخدام عناوين معينة ومتصفح المواقع ومحركات البحث.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التواصل والتفاعل والتعاون مع</a:t>
            </a:r>
            <a:r>
              <a:rPr lang="fr-FR" sz="2000" dirty="0">
                <a:solidFill>
                  <a:srgbClr val="050505"/>
                </a:solidFill>
                <a:latin typeface="Calibri" panose="020F0502020204030204" pitchFamily="34" charset="0"/>
                <a:ea typeface="Simplified Arabic" panose="02020603050405020304" pitchFamily="18" charset="-78"/>
                <a:cs typeface="Simplified Arabic" panose="02020603050405020304" pitchFamily="18" charset="-78"/>
              </a:rPr>
              <a:t>  </a:t>
            </a:r>
            <a:r>
              <a:rPr lang="ar-DZ" sz="2000" dirty="0">
                <a:solidFill>
                  <a:srgbClr val="050505"/>
                </a:solidFill>
                <a:latin typeface="Calibri" panose="020F0502020204030204" pitchFamily="34" charset="0"/>
                <a:ea typeface="Simplified Arabic" panose="02020603050405020304" pitchFamily="18" charset="-78"/>
                <a:cs typeface="Simplified Arabic" panose="02020603050405020304" pitchFamily="18" charset="-78"/>
              </a:rPr>
              <a:t>ال</a:t>
            </a:r>
            <a:r>
              <a:rPr lang="ar-SA" sz="2000" dirty="0">
                <a:solidFill>
                  <a:srgbClr val="050505"/>
                </a:solidFill>
                <a:latin typeface="Calibri" panose="020F0502020204030204" pitchFamily="34" charset="0"/>
                <a:ea typeface="Simplified Arabic" panose="02020603050405020304" pitchFamily="18" charset="-78"/>
                <a:cs typeface="Simplified Arabic" panose="02020603050405020304" pitchFamily="18" charset="-78"/>
              </a:rPr>
              <a:t>طلاب </a:t>
            </a: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من مناطق وبلدان مختلفة.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استخدام برمجيات للتعلم المستقل وحسب سرعة الشخص المتعلم.  </a:t>
            </a:r>
            <a:endParaRPr lang="fr-FR" sz="2000" dirty="0">
              <a:solidFill>
                <a:srgbClr val="000000"/>
              </a:solidFill>
              <a:effectLst/>
              <a:latin typeface="Calibri" panose="020F0502020204030204" pitchFamily="34" charset="0"/>
              <a:ea typeface="Calibri" panose="020F0502020204030204" pitchFamily="34" charset="0"/>
            </a:endParaRPr>
          </a:p>
          <a:p>
            <a:pPr marL="336550" indent="-342900" algn="r" rtl="1">
              <a:lnSpc>
                <a:spcPct val="150000"/>
              </a:lnSpc>
              <a:spcAft>
                <a:spcPts val="800"/>
              </a:spcAft>
              <a:buFont typeface="Wingdings" panose="05000000000000000000" pitchFamily="2" charset="2"/>
              <a:buChar char="ü"/>
            </a:pPr>
            <a:r>
              <a:rPr lang="ar-SA" sz="2000" dirty="0">
                <a:solidFill>
                  <a:srgbClr val="050505"/>
                </a:solidFill>
                <a:effectLst/>
                <a:latin typeface="Calibri" panose="020F0502020204030204" pitchFamily="34" charset="0"/>
                <a:ea typeface="Simplified Arabic" panose="02020603050405020304" pitchFamily="18" charset="-78"/>
                <a:cs typeface="Simplified Arabic" panose="02020603050405020304" pitchFamily="18" charset="-78"/>
              </a:rPr>
              <a:t>وضع مجموعات من تعليمات الحاسوب لمحاكاة مواقف حقيقية، ولحل المشكلات.  </a:t>
            </a:r>
            <a:endParaRPr lang="fr-FR" sz="2000" dirty="0">
              <a:solidFill>
                <a:srgbClr val="000000"/>
              </a:solidFill>
              <a:effectLst/>
              <a:latin typeface="Calibri" panose="020F0502020204030204" pitchFamily="34" charset="0"/>
              <a:ea typeface="Calibri" panose="020F0502020204030204" pitchFamily="34" charset="0"/>
            </a:endParaRPr>
          </a:p>
          <a:p>
            <a:pPr lvl="0" algn="r" rtl="1">
              <a:lnSpc>
                <a:spcPct val="150000"/>
              </a:lnSpc>
              <a:spcAft>
                <a:spcPts val="1320"/>
              </a:spcAft>
              <a:buClr>
                <a:srgbClr val="050505"/>
              </a:buClr>
            </a:pPr>
            <a:endParaRPr lang="fr-FR" sz="1600" u="none" strike="noStrike" dirty="0">
              <a:solidFill>
                <a:srgbClr val="000000"/>
              </a:solidFill>
              <a:effectLst/>
              <a:uFill>
                <a:solidFill>
                  <a:srgbClr val="000000"/>
                </a:solidFill>
              </a:uFill>
              <a:latin typeface="Simplified Arabic" panose="02020603050405020304" pitchFamily="18" charset="-78"/>
              <a:ea typeface="Simplified Arabic" panose="02020603050405020304" pitchFamily="18" charset="-78"/>
              <a:cs typeface="Simplified Arabic" panose="02020603050405020304" pitchFamily="18" charset="-78"/>
            </a:endParaRPr>
          </a:p>
          <a:p>
            <a:pPr indent="-6350" algn="r" rtl="1">
              <a:lnSpc>
                <a:spcPct val="150000"/>
              </a:lnSpc>
              <a:spcAft>
                <a:spcPts val="1295"/>
              </a:spcAft>
            </a:pPr>
            <a:endParaRPr lang="fr-FR" sz="2000" dirty="0">
              <a:solidFill>
                <a:srgbClr val="000000"/>
              </a:solidFill>
              <a:effectLst/>
              <a:latin typeface="Calibri" panose="020F0502020204030204" pitchFamily="34" charset="0"/>
              <a:ea typeface="Calibri" panose="020F0502020204030204" pitchFamily="34" charset="0"/>
            </a:endParaRPr>
          </a:p>
          <a:p>
            <a:pPr lvl="0" algn="r" rtl="1">
              <a:lnSpc>
                <a:spcPct val="150000"/>
              </a:lnSpc>
              <a:spcAft>
                <a:spcPts val="1320"/>
              </a:spcAft>
              <a:buClr>
                <a:srgbClr val="050505"/>
              </a:buClr>
            </a:pPr>
            <a:endParaRPr lang="fr-FR" sz="1600" dirty="0">
              <a:solidFill>
                <a:srgbClr val="000000"/>
              </a:solidFill>
              <a:effectLst/>
              <a:latin typeface="Calibri" panose="020F0502020204030204" pitchFamily="34" charset="0"/>
              <a:ea typeface="Calibri" panose="020F0502020204030204" pitchFamily="34" charset="0"/>
            </a:endParaRPr>
          </a:p>
          <a:p>
            <a:pPr marL="6350" marR="4149090" indent="-6350" algn="r" rtl="1">
              <a:lnSpc>
                <a:spcPct val="150000"/>
              </a:lnSpc>
              <a:spcAft>
                <a:spcPts val="800"/>
              </a:spcAft>
            </a:pPr>
            <a:endParaRPr lang="fr-FR" sz="2000" dirty="0">
              <a:solidFill>
                <a:srgbClr val="000000"/>
              </a:solidFill>
              <a:effectLst/>
              <a:latin typeface="Calibri" panose="020F0502020204030204" pitchFamily="34" charset="0"/>
              <a:ea typeface="Calibri" panose="020F0502020204030204" pitchFamily="34" charset="0"/>
            </a:endParaRPr>
          </a:p>
          <a:p>
            <a:pPr lvl="0" algn="r" rtl="1">
              <a:lnSpc>
                <a:spcPct val="150000"/>
              </a:lnSpc>
              <a:spcAft>
                <a:spcPts val="1320"/>
              </a:spcAft>
              <a:buClr>
                <a:srgbClr val="050505"/>
              </a:buClr>
            </a:pPr>
            <a:endParaRPr lang="ar-DZ" sz="2800" b="1" dirty="0">
              <a:solidFill>
                <a:srgbClr val="050505"/>
              </a:solidFill>
              <a:ea typeface="Simplified Arabic" panose="02020603050405020304" pitchFamily="18" charset="-78"/>
              <a:cs typeface="Simplified Arabic" panose="02020603050405020304" pitchFamily="18" charset="-78"/>
            </a:endParaRPr>
          </a:p>
          <a:p>
            <a:pPr lvl="0" algn="r" rtl="1">
              <a:lnSpc>
                <a:spcPct val="150000"/>
              </a:lnSpc>
              <a:spcAft>
                <a:spcPts val="1320"/>
              </a:spcAft>
              <a:buClr>
                <a:srgbClr val="050505"/>
              </a:buClr>
            </a:pPr>
            <a:endParaRPr lang="ar-DZ" sz="2800" b="1" dirty="0">
              <a:solidFill>
                <a:srgbClr val="050505"/>
              </a:solidFill>
              <a:effectLst/>
              <a:ea typeface="Simplified Arabic" panose="02020603050405020304" pitchFamily="18" charset="-78"/>
              <a:cs typeface="Simplified Arabic" panose="02020603050405020304" pitchFamily="18" charset="-78"/>
            </a:endParaRPr>
          </a:p>
          <a:p>
            <a:pPr lvl="0" algn="r" rtl="1">
              <a:lnSpc>
                <a:spcPct val="150000"/>
              </a:lnSpc>
              <a:spcAft>
                <a:spcPts val="1320"/>
              </a:spcAft>
              <a:buClr>
                <a:srgbClr val="050505"/>
              </a:buClr>
            </a:pPr>
            <a:endParaRPr lang="ar-DZ" b="1" i="1" dirty="0">
              <a:solidFill>
                <a:srgbClr val="050505"/>
              </a:solidFill>
              <a:latin typeface="Calibri" panose="020F0502020204030204" pitchFamily="34" charset="0"/>
              <a:ea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756137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p:cTn id="7"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3">
                                            <p:txEl>
                                              <p:pRg st="1" end="1"/>
                                            </p:txEl>
                                          </p:spTgt>
                                        </p:tgtEl>
                                        <p:attrNameLst>
                                          <p:attrName>style.visibility</p:attrName>
                                        </p:attrNameLst>
                                      </p:cBhvr>
                                      <p:to>
                                        <p:strVal val="visible"/>
                                      </p:to>
                                    </p:set>
                                    <p:anim calcmode="lin" valueType="num">
                                      <p:cBhvr additive="base">
                                        <p:cTn id="15"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
                                            <p:txEl>
                                              <p:pRg st="2" end="2"/>
                                            </p:txEl>
                                          </p:spTgt>
                                        </p:tgtEl>
                                        <p:attrNameLst>
                                          <p:attrName>style.visibility</p:attrName>
                                        </p:attrNameLst>
                                      </p:cBhvr>
                                      <p:to>
                                        <p:strVal val="visible"/>
                                      </p:to>
                                    </p:set>
                                    <p:anim calcmode="lin" valueType="num">
                                      <p:cBhvr additive="base">
                                        <p:cTn id="21"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 calcmode="lin" valueType="num">
                                      <p:cBhvr additive="base">
                                        <p:cTn id="27"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3">
                                            <p:txEl>
                                              <p:pRg st="4" end="4"/>
                                            </p:txEl>
                                          </p:spTgt>
                                        </p:tgtEl>
                                        <p:attrNameLst>
                                          <p:attrName>style.visibility</p:attrName>
                                        </p:attrNameLst>
                                      </p:cBhvr>
                                      <p:to>
                                        <p:strVal val="visible"/>
                                      </p:to>
                                    </p:set>
                                    <p:anim calcmode="lin" valueType="num">
                                      <p:cBhvr additive="base">
                                        <p:cTn id="33"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 calcmode="lin" valueType="num">
                                      <p:cBhvr additive="base">
                                        <p:cTn id="39"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3">
                                            <p:txEl>
                                              <p:pRg st="6" end="6"/>
                                            </p:txEl>
                                          </p:spTgt>
                                        </p:tgtEl>
                                        <p:attrNameLst>
                                          <p:attrName>style.visibility</p:attrName>
                                        </p:attrNameLst>
                                      </p:cBhvr>
                                      <p:to>
                                        <p:strVal val="visible"/>
                                      </p:to>
                                    </p:set>
                                    <p:anim calcmode="lin" valueType="num">
                                      <p:cBhvr additive="base">
                                        <p:cTn id="45"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
                                            <p:txEl>
                                              <p:pRg st="7" end="7"/>
                                            </p:txEl>
                                          </p:spTgt>
                                        </p:tgtEl>
                                        <p:attrNameLst>
                                          <p:attrName>style.visibility</p:attrName>
                                        </p:attrNameLst>
                                      </p:cBhvr>
                                      <p:to>
                                        <p:strVal val="visible"/>
                                      </p:to>
                                    </p:set>
                                    <p:anim calcmode="lin" valueType="num">
                                      <p:cBhvr additive="base">
                                        <p:cTn id="51"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EE913AB-02D0-41C3-927D-90D4D1C6AEA7}"/>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846E13D7-6FD3-4081-93EE-DC898B3F0638}"/>
              </a:ext>
            </a:extLst>
          </p:cNvPr>
          <p:cNvSpPr>
            <a:spLocks noGrp="1"/>
          </p:cNvSpPr>
          <p:nvPr>
            <p:ph type="ftr" sz="quarter" idx="11"/>
          </p:nvPr>
        </p:nvSpPr>
        <p:spPr/>
        <p:txBody>
          <a:bodyPr/>
          <a:lstStyle/>
          <a:p>
            <a:r>
              <a:rPr lang="ar-DZ" dirty="0"/>
              <a:t>محاضرات من إعداد الدكتورة :بن يطو سامية</a:t>
            </a:r>
            <a:endParaRPr lang="fr-BE" dirty="0"/>
          </a:p>
        </p:txBody>
      </p:sp>
      <p:sp>
        <p:nvSpPr>
          <p:cNvPr id="9" name="ZoneTexte 8">
            <a:extLst>
              <a:ext uri="{FF2B5EF4-FFF2-40B4-BE49-F238E27FC236}">
                <a16:creationId xmlns:a16="http://schemas.microsoft.com/office/drawing/2014/main" id="{D1BF5F29-AEBF-49C5-ADA0-15CDDB4F910D}"/>
              </a:ext>
            </a:extLst>
          </p:cNvPr>
          <p:cNvSpPr txBox="1"/>
          <p:nvPr/>
        </p:nvSpPr>
        <p:spPr>
          <a:xfrm>
            <a:off x="0" y="-237841"/>
            <a:ext cx="9144000" cy="7555273"/>
          </a:xfrm>
          <a:prstGeom prst="rect">
            <a:avLst/>
          </a:prstGeom>
          <a:noFill/>
        </p:spPr>
        <p:txBody>
          <a:bodyPr wrap="square">
            <a:spAutoFit/>
          </a:bodyPr>
          <a:lstStyle/>
          <a:p>
            <a:pPr marL="532765" marR="106045" indent="-457200" algn="just" rtl="1">
              <a:lnSpc>
                <a:spcPct val="200000"/>
              </a:lnSpc>
              <a:spcAft>
                <a:spcPts val="25"/>
              </a:spcAft>
              <a:buFont typeface="Wingdings" panose="05000000000000000000" pitchFamily="2" charset="2"/>
              <a:buChar char="q"/>
            </a:pPr>
            <a:r>
              <a:rPr lang="ar-DZ" sz="32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إستخدامات</a:t>
            </a:r>
            <a:r>
              <a:rPr lang="ar-DZ"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a:t>
            </a:r>
            <a:r>
              <a:rPr lang="fr-FR"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Courrier électronique </a:t>
            </a:r>
            <a:r>
              <a:rPr lang="ar-DZ"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في التعليم</a:t>
            </a:r>
            <a:endParaRPr lang="fr-FR" sz="32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20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a:t>
            </a:r>
            <a:r>
              <a:rPr lang="fr-FR" sz="20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Courrier électronique</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هو تبادل الرسائل والوثائق باستخدام الحاسوب ويعتبر من أكثر خدمات الإنترنت استخداماً وذلك راجع إلى سهولة استخدامه. يؤكد خبراء الإنترنت أن البريد الإلكتروني يعد السبب الأول لاشتراك كثير من الناس في الإنترنت. ويعد البريد الإلكتروني أفضل بديل عصري للرسائل البريدية الورقية ولأجهزة الفاكس.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20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ويعتبر تعليم طلاب التعليم على استخدام البريد الإلكتروني الخطوة الأولى في استخدام الإنترنت في التعليم وقد ذكر بعض الباحثين أن استخدام الإنترنت تساعد الأستاذ في التعليم على استخدام ما يسمى بالقوائم البريدية للفصل الدراسي الواحد حيث يتيح للطلبة الحوار وتبادل الرسائل والمعلومات فيما بينهم. ومن أهم تطبيقات البريد الإلكتروني في التعليم هي:</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106045" lvl="0" indent="-342900" algn="just" rtl="1" fontAlgn="base">
              <a:lnSpc>
                <a:spcPct val="200000"/>
              </a:lnSpc>
              <a:spcAft>
                <a:spcPts val="25"/>
              </a:spcAft>
              <a:buClr>
                <a:srgbClr val="000000"/>
              </a:buClr>
              <a:buSzPts val="1800"/>
              <a:buFont typeface="Wingdings" panose="05000000000000000000" pitchFamily="2" charset="2"/>
              <a:buChar char="ü"/>
            </a:pP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a:t>
            </a: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ستخدام</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كوسيط بين المعلم والطالب: لعل ذلك من أهم تطبيقات البريد الإلكتروني في </a:t>
            </a:r>
            <a:r>
              <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ال</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مجال</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التعليمي حيث يمكن </a:t>
            </a: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لل</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لأستاذ </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إرسال جميع الأوراق المطلوبة في المواد مثل الخطط والمراجع للطلبة، إرسال الواجبات المنزلية والتعيينات، ونتائج الأعمال الفصلية، الرد على استفسارات واستشارات ومقترحات الطلبة.  </a:t>
            </a: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15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8740" marR="106045" indent="-3175" algn="just" rtl="1">
              <a:lnSpc>
                <a:spcPct val="200000"/>
              </a:lnSpc>
              <a:spcAft>
                <a:spcPts val="25"/>
              </a:spcAft>
            </a:pPr>
            <a:endParaRPr lang="fr-FR" b="1" dirty="0"/>
          </a:p>
        </p:txBody>
      </p:sp>
    </p:spTree>
    <p:extLst>
      <p:ext uri="{BB962C8B-B14F-4D97-AF65-F5344CB8AC3E}">
        <p14:creationId xmlns:p14="http://schemas.microsoft.com/office/powerpoint/2010/main" val="271327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inVertic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arn(inVertic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3" end="3"/>
                                            </p:txEl>
                                          </p:spTgt>
                                        </p:tgtEl>
                                        <p:attrNameLst>
                                          <p:attrName>style.visibility</p:attrName>
                                        </p:attrNameLst>
                                      </p:cBhvr>
                                      <p:to>
                                        <p:strVal val="visible"/>
                                      </p:to>
                                    </p:set>
                                    <p:anim calcmode="lin" valueType="num">
                                      <p:cBhvr additive="base">
                                        <p:cTn id="2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CC06D9B-3CFA-480C-9255-B3027CEA56AA}"/>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564D9B89-BEBC-4C19-BDCC-40A07D313C21}"/>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10C2F073-B3F1-43E1-B76B-D52CBDB648F3}"/>
              </a:ext>
            </a:extLst>
          </p:cNvPr>
          <p:cNvSpPr txBox="1"/>
          <p:nvPr/>
        </p:nvSpPr>
        <p:spPr>
          <a:xfrm>
            <a:off x="0" y="116632"/>
            <a:ext cx="8892480" cy="6222216"/>
          </a:xfrm>
          <a:prstGeom prst="rect">
            <a:avLst/>
          </a:prstGeom>
          <a:noFill/>
        </p:spPr>
        <p:txBody>
          <a:bodyPr wrap="square">
            <a:spAutoFit/>
          </a:bodyPr>
          <a:lstStyle/>
          <a:p>
            <a:pPr marL="342900" marR="106045" lvl="0" indent="-342900" algn="just" rtl="1" fontAlgn="base">
              <a:lnSpc>
                <a:spcPct val="200000"/>
              </a:lnSpc>
              <a:spcAft>
                <a:spcPts val="25"/>
              </a:spcAft>
              <a:buClr>
                <a:srgbClr val="000000"/>
              </a:buClr>
              <a:buSzPts val="1800"/>
              <a:buFont typeface="Wingdings" panose="05000000000000000000" pitchFamily="2" charset="2"/>
              <a:buChar char="ü"/>
            </a:pP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إستخدام</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كوسيط بين </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الطلبة</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لتبادل النقاش والاستفسارات ووجهات النظر حول الدروس والأعمال المطلوب القيام</a:t>
            </a:r>
            <a:r>
              <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به</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a:t>
            </a:r>
            <a:r>
              <a:rPr lang="ar-SA" sz="2000" b="1" u="none" strike="noStrike"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rPr>
              <a:t> </a:t>
            </a:r>
            <a:endParaRPr lang="ar-DZ" sz="2000" b="1" u="none" strike="noStrike"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endParaRPr>
          </a:p>
          <a:p>
            <a:pPr marL="342900" marR="106045" lvl="0" indent="-342900" algn="just" rtl="1" fontAlgn="base">
              <a:lnSpc>
                <a:spcPct val="200000"/>
              </a:lnSpc>
              <a:spcAft>
                <a:spcPts val="25"/>
              </a:spcAft>
              <a:buClr>
                <a:srgbClr val="000000"/>
              </a:buClr>
              <a:buSzPts val="1800"/>
              <a:buFont typeface="Wingdings" panose="05000000000000000000" pitchFamily="2" charset="2"/>
              <a:buChar char="ü"/>
            </a:pP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إستخدام</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كوسيلة لتسليم الواجب المنزلي حيث يقوم </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الأستاذ </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بتصحيح الإجابة ثم إرسالها مرة أخرى للطالب، وفي هذا العمل توفير للوقت والجهد والمال، حيث يمكن تسليم الواجب المنزلي في الليل أو في النهار دون الحاجة لمقابلة المدرس. وفي هذا السياق يمكن أن يكون وسيله جيده وسريعة لإعطاء التغذية الراجعة </a:t>
            </a:r>
            <a:r>
              <a:rPr lang="ar-SA" sz="2000" b="1" u="none" strike="noStrike" baseline="-25000"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rPr>
              <a:t>(</a:t>
            </a:r>
            <a:r>
              <a:rPr lang="fr-FR" sz="2000" b="1" u="none" strike="noStrike" baseline="-25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raditional Arabic" panose="02020603050405020304" pitchFamily="18" charset="-78"/>
              </a:rPr>
              <a:t>Feedback</a:t>
            </a:r>
            <a:r>
              <a:rPr lang="ar-SA" sz="2000" b="1" u="none" strike="noStrike"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rPr>
              <a:t>)</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حول موضوع ما. </a:t>
            </a:r>
            <a:r>
              <a:rPr lang="ar-SA" sz="2000" b="1" u="none" strike="noStrike"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rPr>
              <a:t> </a:t>
            </a: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106045" lvl="0" indent="-342900" algn="just" rtl="1" fontAlgn="base">
              <a:lnSpc>
                <a:spcPct val="200000"/>
              </a:lnSpc>
              <a:spcAft>
                <a:spcPts val="25"/>
              </a:spcAft>
              <a:buClr>
                <a:srgbClr val="000000"/>
              </a:buClr>
              <a:buSzPts val="1800"/>
              <a:buFont typeface="Wingdings" panose="05000000000000000000" pitchFamily="2" charset="2"/>
              <a:buChar char="ü"/>
            </a:pP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إستخدام</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كوسيلة للاتصال بالمتخصصين من مختلف دول العالم والاستفادة من </a:t>
            </a:r>
            <a:r>
              <a:rPr lang="ar-DZ"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خبراتهم </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وأبحاثهم في شتى ا</a:t>
            </a:r>
            <a:r>
              <a:rPr lang="ar-DZ"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لمجا</a:t>
            </a:r>
            <a:r>
              <a:rPr lang="ar-DZ" sz="2000" b="1" dirty="0" err="1">
                <a:solidFill>
                  <a:srgbClr val="000000"/>
                </a:solidFill>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لاا</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ت إذ يمكن للباحثين أو الطلبة من الوصول إلى عناوين المختصين والعلماء من خلال شبكه الإنترنت وطلب المساعدة والنصح. </a:t>
            </a:r>
            <a:r>
              <a:rPr lang="ar-SA" sz="2000" b="1" u="none" strike="noStrike" dirty="0">
                <a:solidFill>
                  <a:srgbClr val="000000"/>
                </a:solidFill>
                <a:effectLst/>
                <a:uFill>
                  <a:solidFill>
                    <a:srgbClr val="000000"/>
                  </a:solidFill>
                </a:uFill>
                <a:latin typeface="Traditional Arabic" panose="02020603050405020304" pitchFamily="18" charset="-78"/>
                <a:ea typeface="Times New Roman" panose="02020603050405020304" pitchFamily="18" charset="0"/>
                <a:cs typeface="Times New Roman" panose="02020603050405020304" pitchFamily="18" charset="0"/>
              </a:rPr>
              <a:t> </a:t>
            </a: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106045" lvl="0" indent="-342900" algn="just" rtl="1" fontAlgn="base">
              <a:lnSpc>
                <a:spcPct val="200000"/>
              </a:lnSpc>
              <a:spcAft>
                <a:spcPts val="355"/>
              </a:spcAft>
              <a:buClr>
                <a:srgbClr val="000000"/>
              </a:buClr>
              <a:buSzPts val="1800"/>
              <a:buFont typeface="Wingdings" panose="05000000000000000000" pitchFamily="2" charset="2"/>
              <a:buChar char="ü"/>
            </a:pPr>
            <a:r>
              <a:rPr lang="ar-SA" sz="2000" b="1" u="none" strike="noStrike" dirty="0" err="1">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إستخدام</a:t>
            </a:r>
            <a:r>
              <a:rPr lang="ar-SA"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rPr>
              <a:t> البريد الإلكتروني كوسيلة للاتصال بين الجامعات والمعاهد والمدارس وكافة المؤسسات التعليمية والتربوية فيما بينها. </a:t>
            </a:r>
            <a:r>
              <a:rPr lang="ar-SA" sz="2000" b="1" u="none" strike="noStrike" dirty="0">
                <a:solidFill>
                  <a:srgbClr val="000000"/>
                </a:solidFill>
                <a:effectLst/>
                <a:uFill>
                  <a:solidFill>
                    <a:srgbClr val="000000"/>
                  </a:solidFill>
                </a:uFill>
                <a:latin typeface="Traditional Arabic" panose="02020603050405020304" pitchFamily="18" charset="-78"/>
                <a:ea typeface="Tahoma" panose="020B0604030504040204" pitchFamily="34" charset="0"/>
                <a:cs typeface="Tahoma" panose="020B0604030504040204" pitchFamily="34" charset="0"/>
              </a:rPr>
              <a:t> </a:t>
            </a: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a:p>
            <a:pPr marL="342900" marR="106045" lvl="0" indent="-342900" algn="just" rtl="1" fontAlgn="base">
              <a:lnSpc>
                <a:spcPct val="200000"/>
              </a:lnSpc>
              <a:spcAft>
                <a:spcPts val="25"/>
              </a:spcAft>
              <a:buClr>
                <a:srgbClr val="000000"/>
              </a:buClr>
              <a:buSzPts val="1800"/>
              <a:buFont typeface="Symbol" panose="05050102010706020507" pitchFamily="18" charset="2"/>
              <a:buChar char="-"/>
            </a:pPr>
            <a:endParaRPr lang="fr-FR" sz="2000" b="1" u="none" strike="noStrike" dirty="0">
              <a:solidFill>
                <a:srgbClr val="000000"/>
              </a:solidFill>
              <a:effectLst/>
              <a:uFill>
                <a:solidFill>
                  <a:srgbClr val="000000"/>
                </a:solidFill>
              </a:uFill>
              <a:latin typeface="Traditional Arabic" panose="02020603050405020304" pitchFamily="18" charset="-78"/>
              <a:ea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6264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11F1EC3-4D80-4632-8023-CD9E3408B82B}"/>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B36AA034-6B0D-49F7-A178-20EF74F7C702}"/>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B205A3BE-DB4A-40C9-B277-D76ED58D0C8A}"/>
              </a:ext>
            </a:extLst>
          </p:cNvPr>
          <p:cNvSpPr txBox="1"/>
          <p:nvPr/>
        </p:nvSpPr>
        <p:spPr>
          <a:xfrm>
            <a:off x="179512" y="-27384"/>
            <a:ext cx="8856984" cy="5581015"/>
          </a:xfrm>
          <a:prstGeom prst="rect">
            <a:avLst/>
          </a:prstGeom>
          <a:noFill/>
        </p:spPr>
        <p:txBody>
          <a:bodyPr wrap="square">
            <a:spAutoFit/>
          </a:bodyPr>
          <a:lstStyle/>
          <a:p>
            <a:pPr marL="64135" marR="115570" indent="-3175" algn="r" rtl="1">
              <a:lnSpc>
                <a:spcPct val="200000"/>
              </a:lnSpc>
              <a:spcAft>
                <a:spcPts val="200"/>
              </a:spcAft>
              <a:tabLst>
                <a:tab pos="3084195" algn="ctr"/>
              </a:tabLst>
            </a:pPr>
            <a:r>
              <a:rPr lang="fr-FR" sz="2000" dirty="0">
                <a:solidFill>
                  <a:srgbClr val="FF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DZ" sz="2000" b="1" dirty="0">
                <a:effectLst/>
                <a:latin typeface="Traditional Arabic" panose="02020603050405020304" pitchFamily="18" charset="-78"/>
                <a:ea typeface="Traditional Arabic" panose="02020603050405020304" pitchFamily="18" charset="-78"/>
                <a:cs typeface="Traditional Arabic" panose="02020603050405020304" pitchFamily="18" charset="-78"/>
              </a:rPr>
              <a:t>و</a:t>
            </a:r>
            <a:r>
              <a:rPr lang="ar-DZ" sz="2000" b="1" dirty="0">
                <a:solidFill>
                  <a:srgbClr val="FF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أخيرًاً وكما سبقت الإشارة إلى أن البريد الإلكتروني </a:t>
            </a:r>
            <a:r>
              <a:rPr lang="fr-FR" sz="2000" b="1" dirty="0" err="1">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Electronic</a:t>
            </a:r>
            <a:r>
              <a:rPr lang="fr-FR" sz="20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 Courrier électronique</a:t>
            </a:r>
            <a:r>
              <a:rPr lang="fr-FR" sz="2000" b="1" dirty="0">
                <a:solidFill>
                  <a:srgbClr val="000000"/>
                </a:solidFill>
                <a:effectLst/>
                <a:latin typeface="Tahoma" panose="020B0604030504040204" pitchFamily="34" charset="0"/>
                <a:ea typeface="Tahoma" panose="020B0604030504040204" pitchFamily="34" charset="0"/>
                <a:cs typeface="Traditional Arabic" panose="02020603050405020304" pitchFamily="18" charset="-78"/>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86995" marR="115570" indent="-6350" algn="r" rtl="1">
              <a:lnSpc>
                <a:spcPct val="200000"/>
              </a:lnSpc>
              <a:spcAft>
                <a:spcPts val="25"/>
              </a:spcAft>
            </a:pPr>
            <a:r>
              <a:rPr lang="fr-FR" sz="2000" b="1" baseline="-25000"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Mail)</a:t>
            </a:r>
            <a:r>
              <a:rPr lang="ar-SA" sz="2000" b="1" dirty="0">
                <a:solidFill>
                  <a:srgbClr val="000000"/>
                </a:solidFill>
                <a:effectLst/>
                <a:latin typeface="Traditional Arabic" panose="02020603050405020304" pitchFamily="18" charset="-78"/>
                <a:ea typeface="Times New Roman" panose="02020603050405020304" pitchFamily="18" charset="0"/>
                <a:cs typeface="Times New Roman" panose="02020603050405020304" pitchFamily="18" charset="0"/>
              </a:rPr>
              <a:t>)</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يعتبر من أكثر خدمات الإنترنت شعبية واستخداماً وذلك راجع إلى الأمور التالية: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ar-DZ" sz="2000" b="1" dirty="0">
              <a:solidFill>
                <a:srgbClr val="000000"/>
              </a:solidFill>
              <a:latin typeface="Traditional Arabic" panose="02020603050405020304" pitchFamily="18" charset="-78"/>
              <a:ea typeface="Tahoma" panose="020B0604030504040204" pitchFamily="34" charset="0"/>
              <a:cs typeface="Traditional Arabic" panose="02020603050405020304" pitchFamily="18" charset="-78"/>
            </a:endParaRPr>
          </a:p>
          <a:p>
            <a:pPr marL="423545" marR="115570" indent="-342900" algn="r" rtl="1">
              <a:lnSpc>
                <a:spcPct val="200000"/>
              </a:lnSpc>
              <a:spcAft>
                <a:spcPts val="25"/>
              </a:spcAft>
              <a:buFont typeface="Wingdings" panose="05000000000000000000" pitchFamily="2" charset="2"/>
              <a:buChar char="ü"/>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سرعة وصول الرسالة، حيث يمكن إرسال رسالة إلى أي مكان في العالم خلال لحظات.  </a:t>
            </a:r>
            <a:endParaRPr lang="ar-DZ" sz="2000" b="1" dirty="0">
              <a:solidFill>
                <a:srgbClr val="000000"/>
              </a:solidFill>
              <a:latin typeface="Traditional Arabic" panose="02020603050405020304" pitchFamily="18" charset="-78"/>
              <a:ea typeface="Tahoma" panose="020B0604030504040204" pitchFamily="34" charset="0"/>
              <a:cs typeface="Tahoma" panose="020B0604030504040204" pitchFamily="34" charset="0"/>
            </a:endParaRPr>
          </a:p>
          <a:p>
            <a:pPr marL="423545" marR="115570" indent="-342900" algn="r" rtl="1">
              <a:lnSpc>
                <a:spcPct val="200000"/>
              </a:lnSpc>
              <a:spcAft>
                <a:spcPts val="25"/>
              </a:spcAft>
              <a:buFont typeface="Wingdings" panose="05000000000000000000" pitchFamily="2" charset="2"/>
              <a:buChar char="ü"/>
            </a:pPr>
            <a:r>
              <a:rPr lang="ar-DZ" sz="2000" b="1"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لا</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يوجد وسيط بين المرسل والمستقبل (إلغاء جميع الحواجز الإدارية).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418465" marR="3496310" indent="-342900" algn="just" rtl="1">
              <a:lnSpc>
                <a:spcPct val="200000"/>
              </a:lnSpc>
              <a:spcAft>
                <a:spcPts val="25"/>
              </a:spcAft>
              <a:buFont typeface="Wingdings" panose="05000000000000000000" pitchFamily="2" charset="2"/>
              <a:buChar char="ü"/>
            </a:pPr>
            <a:r>
              <a:rPr lang="fr-FR" sz="2000" b="1" dirty="0">
                <a:solidFill>
                  <a:srgbClr val="000000"/>
                </a:solidFill>
                <a:effectLst/>
                <a:latin typeface="Arial" panose="020B0604020202020204" pitchFamily="34" charset="0"/>
                <a:ea typeface="Arial" panose="020B0604020202020204" pitchFamily="34" charset="0"/>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كلفة منخفضة للإرسال.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418465" marR="1860550" indent="-342900" algn="just" rtl="1">
              <a:lnSpc>
                <a:spcPct val="200000"/>
              </a:lnSpc>
              <a:spcAft>
                <a:spcPts val="25"/>
              </a:spcAft>
              <a:buFont typeface="Wingdings" panose="05000000000000000000" pitchFamily="2" charset="2"/>
              <a:buChar char="ü"/>
            </a:pPr>
            <a:r>
              <a:rPr lang="fr-FR" sz="2000" b="1" dirty="0">
                <a:solidFill>
                  <a:srgbClr val="000000"/>
                </a:solidFill>
                <a:effectLst/>
                <a:latin typeface="Arial" panose="020B0604020202020204" pitchFamily="34" charset="0"/>
                <a:ea typeface="Arial" panose="020B0604020202020204" pitchFamily="34" charset="0"/>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يتم الإرسال واستلام الرد خلال مدة وجيزة من الزمن.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418465" marR="2407920" indent="-342900" algn="just" rtl="1">
              <a:lnSpc>
                <a:spcPct val="200000"/>
              </a:lnSpc>
              <a:spcAft>
                <a:spcPts val="25"/>
              </a:spcAft>
              <a:buFont typeface="Wingdings" panose="05000000000000000000" pitchFamily="2" charset="2"/>
              <a:buChar char="ü"/>
            </a:pPr>
            <a:r>
              <a:rPr lang="fr-FR" sz="2000" b="1" dirty="0">
                <a:solidFill>
                  <a:srgbClr val="000000"/>
                </a:solidFill>
                <a:effectLst/>
                <a:latin typeface="Arial" panose="020B0604020202020204" pitchFamily="34" charset="0"/>
                <a:ea typeface="Arial" panose="020B0604020202020204" pitchFamily="34" charset="0"/>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يمكن ربط ملفات إضافية بالبريد الإلكتروني.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ar-DZ" sz="2000" b="1" dirty="0">
              <a:solidFill>
                <a:srgbClr val="000000"/>
              </a:solidFill>
              <a:latin typeface="Traditional Arabic" panose="02020603050405020304" pitchFamily="18" charset="-78"/>
              <a:ea typeface="Tahoma" panose="020B0604030504040204" pitchFamily="34" charset="0"/>
              <a:cs typeface="Traditional Arabic" panose="02020603050405020304" pitchFamily="18" charset="-78"/>
            </a:endParaRPr>
          </a:p>
          <a:p>
            <a:pPr marL="418465" marR="2407920" indent="-342900" algn="just" rtl="1">
              <a:lnSpc>
                <a:spcPct val="200000"/>
              </a:lnSpc>
              <a:spcAft>
                <a:spcPts val="25"/>
              </a:spcAft>
              <a:buFont typeface="Wingdings" panose="05000000000000000000" pitchFamily="2" charset="2"/>
              <a:buChar char="ü"/>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يستطيع المستفيد أن يحصل على الرسالة في الوقت الذي يناسبه.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418465" marR="452755" indent="-342900" algn="just" rtl="1">
              <a:lnSpc>
                <a:spcPct val="200000"/>
              </a:lnSpc>
              <a:spcAft>
                <a:spcPts val="25"/>
              </a:spcAft>
              <a:buFont typeface="Wingdings" panose="05000000000000000000" pitchFamily="2" charset="2"/>
              <a:buChar char="ü"/>
            </a:pPr>
            <a:r>
              <a:rPr lang="fr-FR" sz="2000" b="1" dirty="0">
                <a:solidFill>
                  <a:srgbClr val="000000"/>
                </a:solidFill>
                <a:effectLst/>
                <a:latin typeface="Arial" panose="020B0604020202020204" pitchFamily="34" charset="0"/>
                <a:ea typeface="Arial" panose="020B0604020202020204" pitchFamily="34" charset="0"/>
                <a:cs typeface="Traditional Arabic" panose="02020603050405020304" pitchFamily="18" charset="-78"/>
              </a:rPr>
              <a:t>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يستطيع المستفيد إرسال عدة رسائل إلى جهات مختلفة في الوقت نفس الوقت. </a:t>
            </a:r>
            <a:r>
              <a:rPr lang="ar-SA" sz="2000" b="1" dirty="0">
                <a:solidFill>
                  <a:srgbClr val="000000"/>
                </a:solidFill>
                <a:effectLst/>
                <a:latin typeface="Traditional Arabic" panose="02020603050405020304" pitchFamily="18" charset="-78"/>
                <a:ea typeface="Tahoma" panose="020B0604030504040204" pitchFamily="34" charset="0"/>
                <a:cs typeface="Tahoma" panose="020B0604030504040204" pitchFamily="34" charset="0"/>
              </a:rPr>
              <a:t>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56942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 calcmode="lin" valueType="num">
                                      <p:cBhvr additive="base">
                                        <p:cTn id="3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anim calcmode="lin" valueType="num">
                                      <p:cBhvr additive="base">
                                        <p:cTn id="3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5">
                                            <p:txEl>
                                              <p:pRg st="7" end="7"/>
                                            </p:txEl>
                                          </p:spTgt>
                                        </p:tgtEl>
                                        <p:attrNameLst>
                                          <p:attrName>style.visibility</p:attrName>
                                        </p:attrNameLst>
                                      </p:cBhvr>
                                      <p:to>
                                        <p:strVal val="visible"/>
                                      </p:to>
                                    </p:set>
                                    <p:anim calcmode="lin" valueType="num">
                                      <p:cBhvr additive="base">
                                        <p:cTn id="4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FF62473-DB37-4E29-BECE-EDD291BA477E}"/>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B488B456-E015-4294-888D-406D450AC2F5}"/>
              </a:ext>
            </a:extLst>
          </p:cNvPr>
          <p:cNvSpPr>
            <a:spLocks noGrp="1"/>
          </p:cNvSpPr>
          <p:nvPr>
            <p:ph type="ftr" sz="quarter" idx="11"/>
          </p:nvPr>
        </p:nvSpPr>
        <p:spPr>
          <a:xfrm>
            <a:off x="2764639" y="6478836"/>
            <a:ext cx="3617103" cy="365125"/>
          </a:xfrm>
        </p:spPr>
        <p:txBody>
          <a:bodyPr/>
          <a:lstStyle/>
          <a:p>
            <a:r>
              <a:rPr lang="ar-DZ" dirty="0"/>
              <a:t>محاضرات من إعداد الدكتورة : بن يطو سامية</a:t>
            </a:r>
            <a:endParaRPr lang="fr-BE" dirty="0"/>
          </a:p>
        </p:txBody>
      </p:sp>
      <p:sp>
        <p:nvSpPr>
          <p:cNvPr id="9" name="ZoneTexte 8">
            <a:extLst>
              <a:ext uri="{FF2B5EF4-FFF2-40B4-BE49-F238E27FC236}">
                <a16:creationId xmlns:a16="http://schemas.microsoft.com/office/drawing/2014/main" id="{239EDCD2-91EC-4B39-8AD5-2168490761C8}"/>
              </a:ext>
            </a:extLst>
          </p:cNvPr>
          <p:cNvSpPr txBox="1"/>
          <p:nvPr/>
        </p:nvSpPr>
        <p:spPr>
          <a:xfrm>
            <a:off x="0" y="-294157"/>
            <a:ext cx="8964488" cy="6459461"/>
          </a:xfrm>
          <a:prstGeom prst="rect">
            <a:avLst/>
          </a:prstGeom>
          <a:noFill/>
        </p:spPr>
        <p:txBody>
          <a:bodyPr wrap="square">
            <a:spAutoFit/>
          </a:bodyPr>
          <a:lstStyle/>
          <a:p>
            <a:pPr algn="r">
              <a:lnSpc>
                <a:spcPct val="200000"/>
              </a:lnSpc>
            </a:pPr>
            <a:r>
              <a:rPr lang="fr-FR" sz="2800" dirty="0">
                <a:solidFill>
                  <a:srgbClr val="000000"/>
                </a:solidFill>
                <a:effectLst/>
                <a:latin typeface="Arial" panose="020B0604020202020204" pitchFamily="34" charset="0"/>
                <a:ea typeface="Arial" panose="020B0604020202020204" pitchFamily="34" charset="0"/>
              </a:rPr>
              <a:t> </a:t>
            </a:r>
            <a:r>
              <a:rPr lang="ar-SA" sz="2800" b="1" dirty="0">
                <a:solidFill>
                  <a:srgbClr val="000000"/>
                </a:solidFill>
                <a:effectLst/>
                <a:ea typeface="Simplified Arabic" panose="02020603050405020304" pitchFamily="18" charset="-78"/>
                <a:cs typeface="Simplified Arabic" panose="02020603050405020304" pitchFamily="18" charset="-78"/>
              </a:rPr>
              <a:t>شبكة الويب</a:t>
            </a:r>
            <a:r>
              <a:rPr lang="ar-DZ" sz="2800" b="1" dirty="0">
                <a:solidFill>
                  <a:srgbClr val="000000"/>
                </a:solidFill>
                <a:ea typeface="Simplified Arabic" panose="02020603050405020304" pitchFamily="18" charset="-78"/>
                <a:cs typeface="Simplified Arabic" panose="02020603050405020304" pitchFamily="18" charset="-78"/>
              </a:rPr>
              <a:t>(</a:t>
            </a:r>
            <a:r>
              <a:rPr lang="ar-SA" sz="2800" b="1" dirty="0">
                <a:solidFill>
                  <a:srgbClr val="000000"/>
                </a:solidFill>
                <a:effectLst/>
                <a:ea typeface="Simplified Arabic" panose="02020603050405020304" pitchFamily="18" charset="-78"/>
                <a:cs typeface="Simplified Arabic" panose="02020603050405020304" pitchFamily="18" charset="-78"/>
              </a:rPr>
              <a:t> </a:t>
            </a:r>
            <a:r>
              <a:rPr lang="ar-DZ" sz="2800" b="1" dirty="0">
                <a:latin typeface="Traditional Arabic,Bold"/>
              </a:rPr>
              <a:t>خدمة الشبكة العنكبوتية العالمية للمعلومات ) </a:t>
            </a:r>
            <a:r>
              <a:rPr lang="fr-FR" sz="2800" b="1" dirty="0">
                <a:solidFill>
                  <a:srgbClr val="000000"/>
                </a:solidFill>
                <a:effectLst/>
                <a:ea typeface="Simplified Arabic" panose="02020603050405020304" pitchFamily="18" charset="-78"/>
                <a:cs typeface="Simplified Arabic" panose="02020603050405020304" pitchFamily="18" charset="-78"/>
              </a:rPr>
              <a:t>.2.13</a:t>
            </a:r>
            <a:endParaRPr lang="ar-DZ" sz="2800" b="1" dirty="0">
              <a:solidFill>
                <a:srgbClr val="000000"/>
              </a:solidFill>
              <a:effectLst/>
              <a:ea typeface="Simplified Arabic" panose="02020603050405020304" pitchFamily="18" charset="-78"/>
              <a:cs typeface="Simplified Arabic" panose="02020603050405020304" pitchFamily="18" charset="-78"/>
            </a:endParaRPr>
          </a:p>
          <a:p>
            <a:pPr algn="r">
              <a:lnSpc>
                <a:spcPct val="150000"/>
              </a:lnSpc>
            </a:pPr>
            <a:r>
              <a:rPr lang="ar-SA" sz="2000" b="1" dirty="0">
                <a:solidFill>
                  <a:srgbClr val="000000"/>
                </a:solidFill>
                <a:effectLst/>
                <a:ea typeface="Simplified Arabic" panose="02020603050405020304" pitchFamily="18" charset="-78"/>
                <a:cs typeface="Simplified Arabic" panose="02020603050405020304" pitchFamily="18" charset="-78"/>
              </a:rPr>
              <a:t>تمتاز هذه الخدمة بتوافرها على أجهزة الحاسوب المرتبطة </a:t>
            </a:r>
            <a:r>
              <a:rPr lang="ar-SA" sz="2000" b="1" dirty="0" err="1">
                <a:solidFill>
                  <a:srgbClr val="000000"/>
                </a:solidFill>
                <a:effectLst/>
                <a:ea typeface="Simplified Arabic" panose="02020603050405020304" pitchFamily="18" charset="-78"/>
                <a:cs typeface="Simplified Arabic" panose="02020603050405020304" pitchFamily="18" charset="-78"/>
              </a:rPr>
              <a:t>بالانترنت</a:t>
            </a:r>
            <a:r>
              <a:rPr lang="ar-SA" sz="2000" b="1" dirty="0">
                <a:solidFill>
                  <a:srgbClr val="000000"/>
                </a:solidFill>
                <a:effectLst/>
                <a:ea typeface="Simplified Arabic" panose="02020603050405020304" pitchFamily="18" charset="-78"/>
                <a:cs typeface="Simplified Arabic" panose="02020603050405020304" pitchFamily="18" charset="-78"/>
              </a:rPr>
              <a:t> وتمتاز بقدرتها الهائلة على البحث عن المعلومات التي يريدها مستخدم الشبكة؛ وبذلك فإنها تعد من الأدوات المهمة في عملية الاتصال التعليمي؛ إذ أصبح بإمكان المتعلم استخدام هذه الخدمة للحصول على ما يريد من المعلومات بسهولة ويسر لا توفرها</a:t>
            </a:r>
            <a:r>
              <a:rPr lang="ar-DZ" sz="2000" b="1" dirty="0">
                <a:solidFill>
                  <a:srgbClr val="000000"/>
                </a:solidFill>
                <a:effectLst/>
                <a:ea typeface="Simplified Arabic" panose="02020603050405020304" pitchFamily="18" charset="-78"/>
                <a:cs typeface="Simplified Arabic" panose="02020603050405020304" pitchFamily="18" charset="-78"/>
              </a:rPr>
              <a:t> </a:t>
            </a:r>
            <a:r>
              <a:rPr lang="ar-SA" sz="2000" b="1" dirty="0">
                <a:solidFill>
                  <a:srgbClr val="000000"/>
                </a:solidFill>
                <a:effectLst/>
                <a:ea typeface="Simplified Arabic" panose="02020603050405020304" pitchFamily="18" charset="-78"/>
                <a:cs typeface="Simplified Arabic" panose="02020603050405020304" pitchFamily="18" charset="-78"/>
              </a:rPr>
              <a:t>الوسائل الأخرى. كما يعتبر النشر عبر شبكة العنكبوت الدولية أداة اتصالات الكترونية غاية في الأهمية. ومن أشهر صور النشر الالكتروني اليوم الكتاب الالكتروني ،والنشر على الانترنت ومن نماذجه قواعد المعلومات والمجلات الالكترونية المحكمة والنشر الشخصي والنسخ الالكترونية للمجلات والمطبوعات</a:t>
            </a:r>
            <a:endParaRPr lang="ar-DZ" sz="2000" b="1" dirty="0">
              <a:solidFill>
                <a:srgbClr val="000000"/>
              </a:solidFill>
              <a:effectLst/>
              <a:ea typeface="Simplified Arabic" panose="02020603050405020304" pitchFamily="18" charset="-78"/>
              <a:cs typeface="Simplified Arabic" panose="02020603050405020304" pitchFamily="18" charset="-78"/>
            </a:endParaRPr>
          </a:p>
          <a:p>
            <a:pPr algn="r">
              <a:lnSpc>
                <a:spcPct val="200000"/>
              </a:lnSpc>
            </a:pPr>
            <a:r>
              <a:rPr lang="ar-DZ" sz="2800" b="1" dirty="0">
                <a:solidFill>
                  <a:srgbClr val="000000"/>
                </a:solidFill>
                <a:ea typeface="Simplified Arabic" panose="02020603050405020304" pitchFamily="18" charset="-78"/>
                <a:cs typeface="Simplified Arabic" panose="02020603050405020304" pitchFamily="18" charset="-78"/>
              </a:rPr>
              <a:t>استخدام الفيديو التعليمي</a:t>
            </a:r>
            <a:r>
              <a:rPr lang="fr-FR" sz="2800" b="1" dirty="0">
                <a:solidFill>
                  <a:srgbClr val="000000"/>
                </a:solidFill>
                <a:ea typeface="Simplified Arabic" panose="02020603050405020304" pitchFamily="18" charset="-78"/>
                <a:cs typeface="Simplified Arabic" panose="02020603050405020304" pitchFamily="18" charset="-78"/>
              </a:rPr>
              <a:t>.3.13</a:t>
            </a:r>
            <a:endParaRPr lang="ar-DZ" sz="28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algn="r">
              <a:lnSpc>
                <a:spcPct val="150000"/>
              </a:lnSpc>
            </a:pPr>
            <a:r>
              <a:rPr lang="ar-SA" sz="32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18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يعد الفيديو التعليمي </a:t>
            </a:r>
            <a:r>
              <a:rPr lang="ar-DZ"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ببر</a:t>
            </a:r>
            <a:r>
              <a:rPr lang="ar-SA" sz="1800" b="1"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امجه</a:t>
            </a:r>
            <a:r>
              <a:rPr lang="ar-SA" sz="18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المتعددة من أهم أوجه التعلم الالكتروني خاصة وأن الفيديو التعليمي يقدم المعرفة للطلاب في صورة متكاملة من وسائل عرض المعلومات المقروءة، المسموعة والمرئية وقد تطور استخدام الفيديو في التعليم بشكل كبير حيث استخدم لتوجيه التعلم فيما يسمى بالتوجيه الفيديو</a:t>
            </a:r>
            <a:r>
              <a:rPr lang="ar-DZ" sz="18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ي</a:t>
            </a:r>
            <a:r>
              <a:rPr lang="ar-SA" sz="18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أو بالتفاعل بين البرنامج والطلاب فيما يسمى بالفيديو التفاعلي.  </a:t>
            </a:r>
            <a:endParaRPr lang="fr-FR" sz="2000" b="1" dirty="0"/>
          </a:p>
        </p:txBody>
      </p:sp>
    </p:spTree>
    <p:extLst>
      <p:ext uri="{BB962C8B-B14F-4D97-AF65-F5344CB8AC3E}">
        <p14:creationId xmlns:p14="http://schemas.microsoft.com/office/powerpoint/2010/main" val="717551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Effect transition="in" filter="barn(inVertical)">
                                      <p:cBhvr>
                                        <p:cTn id="19" dur="500"/>
                                        <p:tgtEl>
                                          <p:spTgt spid="9">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9">
                                            <p:txEl>
                                              <p:pRg st="3" end="3"/>
                                            </p:txEl>
                                          </p:spTgt>
                                        </p:tgtEl>
                                        <p:attrNameLst>
                                          <p:attrName>style.visibility</p:attrName>
                                        </p:attrNameLst>
                                      </p:cBhvr>
                                      <p:to>
                                        <p:strVal val="visible"/>
                                      </p:to>
                                    </p:set>
                                    <p:anim calcmode="lin" valueType="num">
                                      <p:cBhvr additive="base">
                                        <p:cTn id="24"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7A98919-E745-4D97-9CFE-A40CD56DBC0D}"/>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4C459E74-5E60-4E3B-9959-CA0E6EFEC8EF}"/>
              </a:ext>
            </a:extLst>
          </p:cNvPr>
          <p:cNvSpPr>
            <a:spLocks noGrp="1"/>
          </p:cNvSpPr>
          <p:nvPr>
            <p:ph type="ftr" sz="quarter" idx="11"/>
          </p:nvPr>
        </p:nvSpPr>
        <p:spPr/>
        <p:txBody>
          <a:bodyPr/>
          <a:lstStyle/>
          <a:p>
            <a:r>
              <a:rPr lang="ar-DZ" dirty="0"/>
              <a:t>محاضرات من إعداد الدكتورة :بن يطو سامية</a:t>
            </a:r>
            <a:endParaRPr lang="fr-BE" dirty="0"/>
          </a:p>
        </p:txBody>
      </p:sp>
      <p:sp>
        <p:nvSpPr>
          <p:cNvPr id="5" name="ZoneTexte 4">
            <a:extLst>
              <a:ext uri="{FF2B5EF4-FFF2-40B4-BE49-F238E27FC236}">
                <a16:creationId xmlns:a16="http://schemas.microsoft.com/office/drawing/2014/main" id="{AFCF319A-7AA9-41F1-AFF0-7E782B974E4A}"/>
              </a:ext>
            </a:extLst>
          </p:cNvPr>
          <p:cNvSpPr txBox="1"/>
          <p:nvPr/>
        </p:nvSpPr>
        <p:spPr>
          <a:xfrm>
            <a:off x="144016" y="-95821"/>
            <a:ext cx="8892480" cy="7053213"/>
          </a:xfrm>
          <a:prstGeom prst="rect">
            <a:avLst/>
          </a:prstGeom>
          <a:noFill/>
        </p:spPr>
        <p:txBody>
          <a:bodyPr wrap="square">
            <a:spAutoFit/>
          </a:bodyPr>
          <a:lstStyle/>
          <a:p>
            <a:pPr algn="r">
              <a:lnSpc>
                <a:spcPct val="150000"/>
              </a:lnSpc>
            </a:pPr>
            <a:r>
              <a:rPr lang="ar-SA" sz="3200" b="1" dirty="0">
                <a:solidFill>
                  <a:srgbClr val="000000"/>
                </a:solidFill>
                <a:effectLst/>
                <a:ea typeface="Simplified Arabic" panose="02020603050405020304" pitchFamily="18" charset="-78"/>
                <a:cs typeface="Simplified Arabic" panose="02020603050405020304" pitchFamily="18" charset="-78"/>
              </a:rPr>
              <a:t>المؤتمرات المرئية-المسموعة</a:t>
            </a:r>
            <a:r>
              <a:rPr lang="fr-FR" sz="3200" b="1" dirty="0">
                <a:solidFill>
                  <a:srgbClr val="000000"/>
                </a:solidFill>
                <a:ea typeface="Simplified Arabic" panose="02020603050405020304" pitchFamily="18" charset="-78"/>
                <a:cs typeface="Simplified Arabic" panose="02020603050405020304" pitchFamily="18" charset="-78"/>
              </a:rPr>
              <a:t>.4.13</a:t>
            </a:r>
            <a:endParaRPr lang="ar-DZ" sz="3200" b="1" dirty="0">
              <a:solidFill>
                <a:srgbClr val="000000"/>
              </a:solidFill>
              <a:effectLst/>
              <a:ea typeface="Simplified Arabic" panose="02020603050405020304" pitchFamily="18" charset="-78"/>
              <a:cs typeface="Simplified Arabic" panose="02020603050405020304" pitchFamily="18" charset="-78"/>
            </a:endParaRPr>
          </a:p>
          <a:p>
            <a:pPr algn="r">
              <a:lnSpc>
                <a:spcPct val="150000"/>
              </a:lnSpc>
            </a:pPr>
            <a:r>
              <a:rPr lang="ar-SA" sz="2000" dirty="0">
                <a:solidFill>
                  <a:srgbClr val="000000"/>
                </a:solidFill>
                <a:effectLst/>
                <a:ea typeface="Simplified Arabic" panose="02020603050405020304" pitchFamily="18" charset="-78"/>
                <a:cs typeface="Simplified Arabic" panose="02020603050405020304" pitchFamily="18" charset="-78"/>
              </a:rPr>
              <a:t> يربط هذا النظام المشرفين الاكاديميين والطلبة المتواجدين في مواقع متفرقة بعيدة من خلال شبكة تلفازية عالية القدرة، وكل موقع يستطيع أن يرى ويسمع المشرف الأكاديمي مع مادته العلمية، كما يستطيع الطلبة توجيه الأسئلة إليه وأن يتفاعلوا معه</a:t>
            </a:r>
            <a:endParaRPr lang="ar-DZ" sz="2000" dirty="0">
              <a:solidFill>
                <a:srgbClr val="000000"/>
              </a:solidFill>
              <a:effectLst/>
              <a:ea typeface="Simplified Arabic" panose="02020603050405020304" pitchFamily="18" charset="-78"/>
              <a:cs typeface="Simplified Arabic" panose="02020603050405020304" pitchFamily="18" charset="-78"/>
            </a:endParaRPr>
          </a:p>
          <a:p>
            <a:pPr lvl="0" algn="just" rtl="1">
              <a:lnSpc>
                <a:spcPct val="150000"/>
              </a:lnSpc>
              <a:spcAft>
                <a:spcPts val="1000"/>
              </a:spcAft>
            </a:pPr>
            <a:r>
              <a:rPr lang="fr-FR" sz="3200" b="1" dirty="0">
                <a:effectLst/>
                <a:latin typeface="Calibri" panose="020F0502020204030204" pitchFamily="34" charset="0"/>
                <a:ea typeface="Calibri" panose="020F0502020204030204" pitchFamily="34" charset="0"/>
                <a:cs typeface="Simplified Arabic" panose="02020603050405020304" pitchFamily="18" charset="-78"/>
              </a:rPr>
              <a:t>.5.13</a:t>
            </a:r>
            <a:r>
              <a:rPr lang="ar-DZ" sz="3200" b="1" dirty="0">
                <a:effectLst/>
                <a:latin typeface="Calibri" panose="020F0502020204030204" pitchFamily="34" charset="0"/>
                <a:ea typeface="Calibri" panose="020F0502020204030204" pitchFamily="34" charset="0"/>
                <a:cs typeface="Simplified Arabic" panose="02020603050405020304" pitchFamily="18" charset="-78"/>
              </a:rPr>
              <a:t>التعليم الافتراضي</a:t>
            </a:r>
            <a:endParaRPr lang="fr-FR" sz="32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50000"/>
              </a:lnSpc>
            </a:pPr>
            <a:r>
              <a:rPr lang="ar-DZ" sz="2000" dirty="0">
                <a:effectLst/>
                <a:latin typeface="Calibri" panose="020F0502020204030204" pitchFamily="34" charset="0"/>
                <a:ea typeface="Calibri" panose="020F0502020204030204" pitchFamily="34" charset="0"/>
                <a:cs typeface="Simplified Arabic" panose="02020603050405020304" pitchFamily="18" charset="-78"/>
              </a:rPr>
              <a:t>التعليم الافتراضي هو شكل من أشكال التعليم عن بعد وهو التعليم الذي تستخدم فيه شبكة الإنترنت بالاعتماد على أدوات أخرى كالحاسوب، حيث يمكن للطلاب متابعة محاضراتهم من مكان إقامتهم اعتمادا على حاسوبهم المرتبط بشبكة الإنترنت سواء كانت المحاضرة مباشرة أو مسجلة.</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50000"/>
              </a:lnSpc>
            </a:pPr>
            <a:r>
              <a:rPr lang="ar-DZ" sz="2000" dirty="0">
                <a:effectLst/>
                <a:latin typeface="Calibri" panose="020F0502020204030204" pitchFamily="34" charset="0"/>
                <a:ea typeface="Calibri" panose="020F0502020204030204" pitchFamily="34" charset="0"/>
                <a:cs typeface="Simplified Arabic" panose="02020603050405020304" pitchFamily="18" charset="-78"/>
              </a:rPr>
              <a:t>والتعليم الافتراضي كغيره من أنواع التعليم الأخرى وبفضل التطور التكنولوجي في مجال الحاسبات الإلكترونية وشبكة الإنترنت يعرف انتشارا واسعا في العالم لما له من دور في رفع المستوي العلمي والثقافي للشعوب، فشبكة الإنترنت توفر للمتعلمين كل ما يحتاجونه من معلومات ومعارف في مختلف المواد والتخصصات وتوفير الخاصية التفاعلية والتبادلية والمناقشة والتحليل للمواد المدروسة بين الطلبة والأساتذة. </a:t>
            </a:r>
            <a:endParaRPr lang="fr-FR" sz="2000" dirty="0">
              <a:effectLst/>
              <a:latin typeface="Calibri" panose="020F0502020204030204" pitchFamily="34" charset="0"/>
              <a:ea typeface="Calibri" panose="020F0502020204030204" pitchFamily="34" charset="0"/>
              <a:cs typeface="Arial" panose="020B0604020202020204" pitchFamily="34" charset="0"/>
            </a:endParaRPr>
          </a:p>
          <a:p>
            <a:pPr algn="r">
              <a:lnSpc>
                <a:spcPct val="150000"/>
              </a:lnSpc>
            </a:pPr>
            <a:endParaRPr lang="ar-DZ" sz="2000" dirty="0">
              <a:solidFill>
                <a:srgbClr val="000000"/>
              </a:solidFill>
              <a:effectLst/>
              <a:ea typeface="Simplified Arabic" panose="02020603050405020304" pitchFamily="18" charset="-78"/>
              <a:cs typeface="Simplified Arabic" panose="02020603050405020304" pitchFamily="18" charset="-78"/>
            </a:endParaRPr>
          </a:p>
          <a:p>
            <a:pPr algn="r"/>
            <a:endParaRPr lang="fr-FR" dirty="0"/>
          </a:p>
        </p:txBody>
      </p:sp>
    </p:spTree>
    <p:extLst>
      <p:ext uri="{BB962C8B-B14F-4D97-AF65-F5344CB8AC3E}">
        <p14:creationId xmlns:p14="http://schemas.microsoft.com/office/powerpoint/2010/main" val="30691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arn(inVertical)">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72A0151-B52B-43E2-A7D3-45FE6776D595}"/>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DFDEAD85-E568-4C90-9392-4C48E5311E4D}"/>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A2CEAB7E-6956-41F7-832E-227EE5DC97D6}"/>
              </a:ext>
            </a:extLst>
          </p:cNvPr>
          <p:cNvSpPr txBox="1"/>
          <p:nvPr/>
        </p:nvSpPr>
        <p:spPr>
          <a:xfrm>
            <a:off x="0" y="116632"/>
            <a:ext cx="9144000" cy="5983818"/>
          </a:xfrm>
          <a:prstGeom prst="rect">
            <a:avLst/>
          </a:prstGeom>
          <a:noFill/>
        </p:spPr>
        <p:txBody>
          <a:bodyPr wrap="square">
            <a:spAutoFit/>
          </a:bodyPr>
          <a:lstStyle/>
          <a:p>
            <a:pPr algn="r">
              <a:lnSpc>
                <a:spcPct val="200000"/>
              </a:lnSpc>
            </a:pPr>
            <a:r>
              <a:rPr lang="fr-FR" sz="2800" b="1" dirty="0">
                <a:solidFill>
                  <a:srgbClr val="000000"/>
                </a:solidFill>
                <a:ea typeface="Simplified Arabic" panose="02020603050405020304" pitchFamily="18" charset="-78"/>
                <a:cs typeface="Simplified Arabic" panose="02020603050405020304" pitchFamily="18" charset="-78"/>
              </a:rPr>
              <a:t> </a:t>
            </a:r>
            <a:r>
              <a:rPr lang="ar-SA" sz="2800" b="1" dirty="0">
                <a:solidFill>
                  <a:srgbClr val="000000"/>
                </a:solidFill>
                <a:ea typeface="Simplified Arabic" panose="02020603050405020304" pitchFamily="18" charset="-78"/>
                <a:cs typeface="Simplified Arabic" panose="02020603050405020304" pitchFamily="18" charset="-78"/>
              </a:rPr>
              <a:t>هاتف وفاكس الانترنت</a:t>
            </a:r>
            <a:r>
              <a:rPr lang="fr-FR" sz="2800" b="1" dirty="0">
                <a:solidFill>
                  <a:srgbClr val="000000"/>
                </a:solidFill>
                <a:ea typeface="Simplified Arabic" panose="02020603050405020304" pitchFamily="18" charset="-78"/>
                <a:cs typeface="Simplified Arabic" panose="02020603050405020304" pitchFamily="18" charset="-78"/>
              </a:rPr>
              <a:t>  .6.13</a:t>
            </a:r>
            <a:endParaRPr lang="ar-DZ" sz="2800" b="1" dirty="0">
              <a:solidFill>
                <a:srgbClr val="000000"/>
              </a:solidFill>
              <a:ea typeface="Simplified Arabic" panose="02020603050405020304" pitchFamily="18" charset="-78"/>
              <a:cs typeface="Simplified Arabic" panose="02020603050405020304" pitchFamily="18" charset="-78"/>
            </a:endParaRPr>
          </a:p>
          <a:p>
            <a:pPr algn="r">
              <a:lnSpc>
                <a:spcPct val="200000"/>
              </a:lnSpc>
            </a:pPr>
            <a:r>
              <a:rPr lang="ar-SA" sz="2000" b="1" dirty="0">
                <a:solidFill>
                  <a:srgbClr val="000000"/>
                </a:solidFill>
                <a:ea typeface="Simplified Arabic" panose="02020603050405020304" pitchFamily="18" charset="-78"/>
                <a:cs typeface="Simplified Arabic" panose="02020603050405020304" pitchFamily="18" charset="-78"/>
              </a:rPr>
              <a:t> إن الانترنت ليست مجرد تقنية أو شبكة لإرسال البريد الالكتروني أو الإبحار في الويب إنما الانترنت تحولت إلى وسيلة اتصالات كونية منخفضة التكلفة تساعد في إرسال الفاكسات، استرجاع البريد الصوتي ونقل المحادثات باتجاهين</a:t>
            </a:r>
            <a:endParaRPr lang="ar-DZ" sz="2000" b="1" dirty="0">
              <a:solidFill>
                <a:srgbClr val="000000"/>
              </a:solidFill>
              <a:ea typeface="Simplified Arabic" panose="02020603050405020304" pitchFamily="18" charset="-78"/>
              <a:cs typeface="Simplified Arabic" panose="02020603050405020304" pitchFamily="18" charset="-78"/>
            </a:endParaRPr>
          </a:p>
          <a:p>
            <a:pPr algn="r">
              <a:lnSpc>
                <a:spcPct val="200000"/>
              </a:lnSpc>
            </a:pPr>
            <a:r>
              <a:rPr lang="fr-FR" sz="2800" b="1" dirty="0">
                <a:solidFill>
                  <a:srgbClr val="000000"/>
                </a:solidFill>
                <a:latin typeface="Arial" panose="020B0604020202020204" pitchFamily="34" charset="0"/>
                <a:ea typeface="Arial" panose="020B0604020202020204" pitchFamily="34" charset="0"/>
                <a:cs typeface="Simplified Arabic" panose="02020603050405020304" pitchFamily="18" charset="-78"/>
              </a:rPr>
              <a:t>   </a:t>
            </a:r>
            <a:r>
              <a:rPr lang="ar-DZ" sz="2800" b="1" dirty="0">
                <a:solidFill>
                  <a:srgbClr val="000000"/>
                </a:solidFill>
                <a:latin typeface="Arial" panose="020B0604020202020204" pitchFamily="34" charset="0"/>
                <a:ea typeface="Arial" panose="020B0604020202020204" pitchFamily="34" charset="0"/>
                <a:cs typeface="Simplified Arabic" panose="02020603050405020304" pitchFamily="18" charset="-78"/>
              </a:rPr>
              <a:t>المجموعات الاخبارية</a:t>
            </a:r>
            <a:r>
              <a:rPr lang="fr-FR" sz="2800" b="1" dirty="0">
                <a:solidFill>
                  <a:srgbClr val="000000"/>
                </a:solidFill>
                <a:latin typeface="Arial" panose="020B0604020202020204" pitchFamily="34" charset="0"/>
                <a:ea typeface="Arial" panose="020B0604020202020204" pitchFamily="34" charset="0"/>
                <a:cs typeface="Simplified Arabic" panose="02020603050405020304" pitchFamily="18" charset="-78"/>
              </a:rPr>
              <a:t>.7.13</a:t>
            </a:r>
          </a:p>
          <a:p>
            <a:pPr algn="r">
              <a:lnSpc>
                <a:spcPct val="200000"/>
              </a:lnSpc>
            </a:pPr>
            <a:r>
              <a:rPr lang="ar-SA"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 وهي فكرة تقوم على أساس جمع المهتمين في مجال معين كحلقة نقاش بغرض التبادل الفكري في عدة مواضيع تخص مجال اهتمامهم؛ وهي أشبه بالمنتديات التي تضم أف</a:t>
            </a:r>
            <a:r>
              <a:rPr lang="ar-DZ"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راد</a:t>
            </a:r>
            <a:r>
              <a:rPr lang="ar-SA"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 من مختلف أنحاء العالم يجمعهم اهتمام مشترك بموضوع معين وأحيانا يصل عدد المجموعات إلى المئات أو الآلاف من ذوي الاختصاص الواحد. </a:t>
            </a:r>
            <a:endParaRPr lang="fr-FR"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endParaRPr>
          </a:p>
          <a:p>
            <a:pPr algn="r">
              <a:lnSpc>
                <a:spcPct val="200000"/>
              </a:lnSpc>
            </a:pPr>
            <a:r>
              <a:rPr lang="fr-FR" sz="1800" dirty="0">
                <a:solidFill>
                  <a:srgbClr val="000000"/>
                </a:solidFill>
                <a:effectLst/>
                <a:latin typeface="Arial" panose="020B0604020202020204" pitchFamily="34" charset="0"/>
                <a:ea typeface="Arial" panose="020B0604020202020204" pitchFamily="34" charset="0"/>
              </a:rPr>
              <a:t> </a:t>
            </a:r>
            <a:endParaRPr lang="fr-FR" dirty="0"/>
          </a:p>
        </p:txBody>
      </p:sp>
    </p:spTree>
    <p:extLst>
      <p:ext uri="{BB962C8B-B14F-4D97-AF65-F5344CB8AC3E}">
        <p14:creationId xmlns:p14="http://schemas.microsoft.com/office/powerpoint/2010/main" val="185578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arn(inVertical)">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72A0151-B52B-43E2-A7D3-45FE6776D595}"/>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DFDEAD85-E568-4C90-9392-4C48E5311E4D}"/>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A2CEAB7E-6956-41F7-832E-227EE5DC97D6}"/>
              </a:ext>
            </a:extLst>
          </p:cNvPr>
          <p:cNvSpPr txBox="1"/>
          <p:nvPr/>
        </p:nvSpPr>
        <p:spPr>
          <a:xfrm>
            <a:off x="0" y="116632"/>
            <a:ext cx="9144000" cy="6724918"/>
          </a:xfrm>
          <a:prstGeom prst="rect">
            <a:avLst/>
          </a:prstGeom>
          <a:noFill/>
        </p:spPr>
        <p:txBody>
          <a:bodyPr wrap="square">
            <a:spAutoFit/>
          </a:bodyPr>
          <a:lstStyle/>
          <a:p>
            <a:pPr algn="r">
              <a:lnSpc>
                <a:spcPct val="200000"/>
              </a:lnSpc>
            </a:pPr>
            <a:r>
              <a:rPr lang="fr-FR" sz="3200" b="1" dirty="0">
                <a:solidFill>
                  <a:srgbClr val="000000"/>
                </a:solidFill>
                <a:ea typeface="Simplified Arabic" panose="02020603050405020304" pitchFamily="18" charset="-78"/>
                <a:cs typeface="Simplified Arabic" panose="02020603050405020304" pitchFamily="18" charset="-78"/>
              </a:rPr>
              <a:t> </a:t>
            </a:r>
            <a:r>
              <a:rPr lang="ar-DZ" sz="3200" b="1" dirty="0"/>
              <a:t>خدمة منتديات النقاش</a:t>
            </a:r>
            <a:r>
              <a:rPr lang="fr-FR" sz="2800" b="1" dirty="0">
                <a:solidFill>
                  <a:srgbClr val="000000"/>
                </a:solidFill>
                <a:ea typeface="Simplified Arabic" panose="02020603050405020304" pitchFamily="18" charset="-78"/>
                <a:cs typeface="Simplified Arabic" panose="02020603050405020304" pitchFamily="18" charset="-78"/>
              </a:rPr>
              <a:t>.6.13</a:t>
            </a:r>
            <a:endParaRPr lang="ar-DZ" sz="2800" b="1" dirty="0">
              <a:solidFill>
                <a:srgbClr val="000000"/>
              </a:solidFill>
              <a:ea typeface="Simplified Arabic" panose="02020603050405020304" pitchFamily="18" charset="-78"/>
              <a:cs typeface="Simplified Arabic" panose="02020603050405020304" pitchFamily="18" charset="-78"/>
            </a:endParaRPr>
          </a:p>
          <a:p>
            <a:pPr algn="r">
              <a:lnSpc>
                <a:spcPct val="200000"/>
              </a:lnSpc>
            </a:pPr>
            <a:r>
              <a:rPr lang="ar-SA" sz="2000" b="1" dirty="0">
                <a:solidFill>
                  <a:srgbClr val="000000"/>
                </a:solidFill>
                <a:ea typeface="Simplified Arabic" panose="02020603050405020304" pitchFamily="18" charset="-78"/>
                <a:cs typeface="Simplified Arabic" panose="02020603050405020304" pitchFamily="18" charset="-78"/>
              </a:rPr>
              <a:t> تسمح هذه الخدمة للمشتركين فيها بالتعبير عن آرائهم حول موضوع معين يطرح للنقاش، و يستخدم البريد</a:t>
            </a:r>
          </a:p>
          <a:p>
            <a:pPr algn="r">
              <a:lnSpc>
                <a:spcPct val="200000"/>
              </a:lnSpc>
            </a:pPr>
            <a:r>
              <a:rPr lang="ar-SA" sz="2000" b="1" dirty="0">
                <a:solidFill>
                  <a:srgbClr val="000000"/>
                </a:solidFill>
                <a:ea typeface="Simplified Arabic" panose="02020603050405020304" pitchFamily="18" charset="-78"/>
                <a:cs typeface="Simplified Arabic" panose="02020603050405020304" pitchFamily="18" charset="-78"/>
              </a:rPr>
              <a:t>الإلكتروني للإدلاء بالآراء، و غالبا ما تخضع هذه المجموعات إلى إدارة شخص واحد، يعمل على إدارة</a:t>
            </a:r>
            <a:r>
              <a:rPr lang="ar-DZ" sz="2000" b="1" dirty="0">
                <a:solidFill>
                  <a:srgbClr val="000000"/>
                </a:solidFill>
                <a:ea typeface="Simplified Arabic" panose="02020603050405020304" pitchFamily="18" charset="-78"/>
                <a:cs typeface="Simplified Arabic" panose="02020603050405020304" pitchFamily="18" charset="-78"/>
              </a:rPr>
              <a:t> </a:t>
            </a:r>
            <a:r>
              <a:rPr lang="ar-DZ" sz="2000" b="1" dirty="0"/>
              <a:t>المناقشات</a:t>
            </a:r>
            <a:r>
              <a:rPr lang="ar-SA" sz="2000" b="1" dirty="0">
                <a:solidFill>
                  <a:srgbClr val="000000"/>
                </a:solidFill>
                <a:ea typeface="Simplified Arabic" panose="02020603050405020304" pitchFamily="18" charset="-78"/>
                <a:cs typeface="Simplified Arabic" panose="02020603050405020304" pitchFamily="18" charset="-78"/>
              </a:rPr>
              <a:t> </a:t>
            </a:r>
            <a:r>
              <a:rPr lang="ar-DZ" sz="2000" b="1" dirty="0">
                <a:solidFill>
                  <a:srgbClr val="000000"/>
                </a:solidFill>
                <a:ea typeface="Simplified Arabic" panose="02020603050405020304" pitchFamily="18" charset="-78"/>
                <a:cs typeface="Simplified Arabic" panose="02020603050405020304" pitchFamily="18" charset="-78"/>
              </a:rPr>
              <a:t>و توجيهها و </a:t>
            </a:r>
            <a:r>
              <a:rPr lang="ar-DZ" sz="2000" b="1" dirty="0" err="1">
                <a:solidFill>
                  <a:srgbClr val="000000"/>
                </a:solidFill>
                <a:ea typeface="Simplified Arabic" panose="02020603050405020304" pitchFamily="18" charset="-78"/>
                <a:cs typeface="Simplified Arabic" panose="02020603050405020304" pitchFamily="18" charset="-78"/>
              </a:rPr>
              <a:t>إستبعاد</a:t>
            </a:r>
            <a:r>
              <a:rPr lang="ar-DZ" sz="2000" b="1" dirty="0">
                <a:solidFill>
                  <a:srgbClr val="000000"/>
                </a:solidFill>
                <a:ea typeface="Simplified Arabic" panose="02020603050405020304" pitchFamily="18" charset="-78"/>
                <a:cs typeface="Simplified Arabic" panose="02020603050405020304" pitchFamily="18" charset="-78"/>
              </a:rPr>
              <a:t> ما لا يناسب منها، و تستعمل بعض المؤسسات هذه النوادي لطرح نقاشات خاصة بمنتجاتها لمعرفة ردود فعل المستهلكين و آرائهم الشخصية,</a:t>
            </a:r>
          </a:p>
          <a:p>
            <a:pPr algn="r">
              <a:lnSpc>
                <a:spcPct val="200000"/>
              </a:lnSpc>
            </a:pPr>
            <a:r>
              <a:rPr lang="ar-DZ" sz="3200" b="1">
                <a:solidFill>
                  <a:srgbClr val="000000"/>
                </a:solidFill>
                <a:latin typeface="Arial" panose="020B0604020202020204" pitchFamily="34" charset="0"/>
                <a:ea typeface="Arial" panose="020B0604020202020204" pitchFamily="34" charset="0"/>
                <a:cs typeface="Simplified Arabic" panose="02020603050405020304" pitchFamily="18" charset="-78"/>
              </a:rPr>
              <a:t>7.13 </a:t>
            </a:r>
            <a:r>
              <a:rPr lang="ar-DZ" sz="3200" b="1" dirty="0">
                <a:solidFill>
                  <a:srgbClr val="000000"/>
                </a:solidFill>
                <a:latin typeface="Arial" panose="020B0604020202020204" pitchFamily="34" charset="0"/>
                <a:ea typeface="Arial" panose="020B0604020202020204" pitchFamily="34" charset="0"/>
                <a:cs typeface="Simplified Arabic" panose="02020603050405020304" pitchFamily="18" charset="-78"/>
              </a:rPr>
              <a:t>خدمة الدردشة( </a:t>
            </a:r>
            <a:r>
              <a:rPr lang="ar-DZ" sz="3200" b="1" dirty="0" err="1">
                <a:solidFill>
                  <a:srgbClr val="000000"/>
                </a:solidFill>
                <a:latin typeface="Arial" panose="020B0604020202020204" pitchFamily="34" charset="0"/>
                <a:ea typeface="Arial" panose="020B0604020202020204" pitchFamily="34" charset="0"/>
                <a:cs typeface="Simplified Arabic" panose="02020603050405020304" pitchFamily="18" charset="-78"/>
              </a:rPr>
              <a:t>الإتصال</a:t>
            </a:r>
            <a:r>
              <a:rPr lang="ar-DZ" sz="3200" b="1" dirty="0">
                <a:solidFill>
                  <a:srgbClr val="000000"/>
                </a:solidFill>
                <a:latin typeface="Arial" panose="020B0604020202020204" pitchFamily="34" charset="0"/>
                <a:ea typeface="Arial" panose="020B0604020202020204" pitchFamily="34" charset="0"/>
                <a:cs typeface="Simplified Arabic" panose="02020603050405020304" pitchFamily="18" charset="-78"/>
              </a:rPr>
              <a:t> المباشر):</a:t>
            </a:r>
          </a:p>
          <a:p>
            <a:pPr algn="r">
              <a:lnSpc>
                <a:spcPct val="200000"/>
              </a:lnSpc>
            </a:pPr>
            <a:r>
              <a:rPr lang="ar-DZ" b="1" dirty="0">
                <a:solidFill>
                  <a:srgbClr val="000000"/>
                </a:solidFill>
                <a:latin typeface="Arial" panose="020B0604020202020204" pitchFamily="34" charset="0"/>
                <a:ea typeface="Arial" panose="020B0604020202020204" pitchFamily="34" charset="0"/>
                <a:cs typeface="Simplified Arabic" panose="02020603050405020304" pitchFamily="18" charset="-78"/>
              </a:rPr>
              <a:t>و تسمح لنا هذه الخدمة إمكانية إجراء الحوار المباشر بين أي عدد من الأشخاص حول العالم، و يمكن إجراء هذا</a:t>
            </a:r>
          </a:p>
          <a:p>
            <a:pPr algn="r">
              <a:lnSpc>
                <a:spcPct val="200000"/>
              </a:lnSpc>
            </a:pPr>
            <a:r>
              <a:rPr lang="ar-DZ" b="1" dirty="0">
                <a:solidFill>
                  <a:srgbClr val="000000"/>
                </a:solidFill>
                <a:latin typeface="Arial" panose="020B0604020202020204" pitchFamily="34" charset="0"/>
                <a:ea typeface="Arial" panose="020B0604020202020204" pitchFamily="34" charset="0"/>
                <a:cs typeface="Simplified Arabic" panose="02020603050405020304" pitchFamily="18" charset="-78"/>
              </a:rPr>
              <a:t>الحوار إما بالكتابة أو الصوت أو بالصورة و الصوت معا.</a:t>
            </a:r>
            <a:endParaRPr lang="fr-FR" b="1" dirty="0">
              <a:solidFill>
                <a:srgbClr val="000000"/>
              </a:solidFill>
              <a:latin typeface="Arial" panose="020B0604020202020204" pitchFamily="34" charset="0"/>
              <a:ea typeface="Arial" panose="020B0604020202020204" pitchFamily="34" charset="0"/>
              <a:cs typeface="Simplified Arabic" panose="02020603050405020304" pitchFamily="18" charset="-78"/>
            </a:endParaRPr>
          </a:p>
          <a:p>
            <a:pPr algn="r">
              <a:lnSpc>
                <a:spcPct val="200000"/>
              </a:lnSpc>
            </a:pPr>
            <a:endParaRPr lang="fr-FR" b="1" dirty="0">
              <a:solidFill>
                <a:srgbClr val="000000"/>
              </a:solidFill>
              <a:latin typeface="Arial" panose="020B0604020202020204" pitchFamily="34" charset="0"/>
              <a:ea typeface="Arial" panose="020B0604020202020204" pitchFamily="34" charset="0"/>
              <a:cs typeface="Simplified Arabic" panose="02020603050405020304" pitchFamily="18" charset="-78"/>
            </a:endParaRPr>
          </a:p>
          <a:p>
            <a:pPr algn="r">
              <a:lnSpc>
                <a:spcPct val="200000"/>
              </a:lnSpc>
            </a:pPr>
            <a:r>
              <a:rPr lang="ar-SA"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 </a:t>
            </a:r>
            <a:r>
              <a:rPr lang="fr-FR" sz="1800" dirty="0">
                <a:solidFill>
                  <a:srgbClr val="000000"/>
                </a:solidFill>
                <a:effectLst/>
                <a:latin typeface="Arial" panose="020B0604020202020204" pitchFamily="34" charset="0"/>
                <a:ea typeface="Arial" panose="020B0604020202020204" pitchFamily="34" charset="0"/>
              </a:rPr>
              <a:t> </a:t>
            </a:r>
            <a:endParaRPr lang="fr-FR" dirty="0"/>
          </a:p>
        </p:txBody>
      </p:sp>
    </p:spTree>
    <p:extLst>
      <p:ext uri="{BB962C8B-B14F-4D97-AF65-F5344CB8AC3E}">
        <p14:creationId xmlns:p14="http://schemas.microsoft.com/office/powerpoint/2010/main" val="360819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arn(inVertical)">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arn(inVertical)">
                                      <p:cBhvr>
                                        <p:cTn id="18" dur="500"/>
                                        <p:tgtEl>
                                          <p:spTgt spid="5">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arn(inVertical)">
                                      <p:cBhvr>
                                        <p:cTn id="21" dur="500"/>
                                        <p:tgtEl>
                                          <p:spTgt spid="5">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barn(inVertical)">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 calcmode="lin" valueType="num">
                                      <p:cBhvr additive="base">
                                        <p:cTn id="2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1403648" y="2708920"/>
            <a:ext cx="6400800" cy="2376264"/>
          </a:xfrm>
        </p:spPr>
        <p:txBody>
          <a:bodyPr anchor="t">
            <a:normAutofit/>
          </a:bodyPr>
          <a:lstStyle/>
          <a:p>
            <a:pPr algn="ctr" rtl="1"/>
            <a:r>
              <a:rPr lang="ar-DZ" sz="4800" dirty="0">
                <a:effectLst>
                  <a:outerShdw blurRad="38100" dist="38100" dir="2700000" algn="tl">
                    <a:srgbClr val="000000">
                      <a:alpha val="43137"/>
                    </a:srgbClr>
                  </a:outerShdw>
                </a:effectLst>
              </a:rPr>
              <a:t>نهاية  المحاضرة</a:t>
            </a:r>
            <a:br>
              <a:rPr lang="ar-DZ" sz="4800" dirty="0">
                <a:effectLst>
                  <a:outerShdw blurRad="38100" dist="38100" dir="2700000" algn="tl">
                    <a:srgbClr val="000000">
                      <a:alpha val="43137"/>
                    </a:srgbClr>
                  </a:outerShdw>
                </a:effectLst>
              </a:rPr>
            </a:br>
            <a:r>
              <a:rPr lang="ar-DZ" sz="4800" dirty="0">
                <a:effectLst>
                  <a:outerShdw blurRad="38100" dist="38100" dir="2700000" algn="tl">
                    <a:srgbClr val="000000">
                      <a:alpha val="43137"/>
                    </a:srgbClr>
                  </a:outerShdw>
                </a:effectLst>
              </a:rPr>
              <a:t>شكرا على حسن الانتباه</a:t>
            </a:r>
            <a:endParaRPr lang="fr-FR" sz="4800" dirty="0">
              <a:effectLst>
                <a:outerShdw blurRad="38100" dist="38100" dir="2700000" algn="tl">
                  <a:srgbClr val="000000">
                    <a:alpha val="43137"/>
                  </a:srgbClr>
                </a:outerShdw>
              </a:effectLst>
            </a:endParaRPr>
          </a:p>
        </p:txBody>
      </p:sp>
      <p:sp>
        <p:nvSpPr>
          <p:cNvPr id="4" name="Espace réservé de la date 3"/>
          <p:cNvSpPr>
            <a:spLocks noGrp="1"/>
          </p:cNvSpPr>
          <p:nvPr>
            <p:ph type="dt" sz="half" idx="10"/>
          </p:nvPr>
        </p:nvSpPr>
        <p:spPr/>
        <p:txBody>
          <a:bodyPr/>
          <a:lstStyle/>
          <a:p>
            <a:r>
              <a:rPr lang="fr-FR">
                <a:solidFill>
                  <a:srgbClr val="4E67C8">
                    <a:lumMod val="60000"/>
                    <a:lumOff val="40000"/>
                  </a:srgbClr>
                </a:solidFill>
              </a:rPr>
              <a:t>2021/2020  السنة الدراسية</a:t>
            </a:r>
            <a:endParaRPr lang="fr-BE">
              <a:solidFill>
                <a:srgbClr val="4E67C8">
                  <a:lumMod val="60000"/>
                  <a:lumOff val="40000"/>
                </a:srgbClr>
              </a:solidFill>
            </a:endParaRPr>
          </a:p>
        </p:txBody>
      </p:sp>
      <p:sp>
        <p:nvSpPr>
          <p:cNvPr id="5" name="Espace réservé du pied de page 4"/>
          <p:cNvSpPr>
            <a:spLocks noGrp="1"/>
          </p:cNvSpPr>
          <p:nvPr>
            <p:ph type="ftr" sz="quarter" idx="11"/>
          </p:nvPr>
        </p:nvSpPr>
        <p:spPr/>
        <p:txBody>
          <a:bodyPr/>
          <a:lstStyle/>
          <a:p>
            <a:r>
              <a:rPr lang="ar-DZ" dirty="0">
                <a:solidFill>
                  <a:srgbClr val="4E67C8">
                    <a:lumMod val="60000"/>
                    <a:lumOff val="40000"/>
                  </a:srgbClr>
                </a:solidFill>
              </a:rPr>
              <a:t>محاضرات من إعداد الدكتورة : بن يطو سامية</a:t>
            </a:r>
            <a:endParaRPr lang="fr-BE" dirty="0">
              <a:solidFill>
                <a:srgbClr val="4E67C8">
                  <a:lumMod val="60000"/>
                  <a:lumOff val="40000"/>
                </a:srgbClr>
              </a:solidFill>
            </a:endParaRPr>
          </a:p>
        </p:txBody>
      </p:sp>
    </p:spTree>
    <p:extLst>
      <p:ext uri="{BB962C8B-B14F-4D97-AF65-F5344CB8AC3E}">
        <p14:creationId xmlns:p14="http://schemas.microsoft.com/office/powerpoint/2010/main" val="258757952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463CEC9-7D70-46F3-8A8F-FBB2938870EA}"/>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8D4B1644-3571-40E1-906F-70C02BE3EF85}"/>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7" name="ZoneTexte 6">
            <a:extLst>
              <a:ext uri="{FF2B5EF4-FFF2-40B4-BE49-F238E27FC236}">
                <a16:creationId xmlns:a16="http://schemas.microsoft.com/office/drawing/2014/main" id="{887508F4-7CCE-45DE-B597-E3C661DE3EFC}"/>
              </a:ext>
            </a:extLst>
          </p:cNvPr>
          <p:cNvSpPr txBox="1"/>
          <p:nvPr/>
        </p:nvSpPr>
        <p:spPr>
          <a:xfrm>
            <a:off x="0" y="-171400"/>
            <a:ext cx="9144000" cy="5678478"/>
          </a:xfrm>
          <a:prstGeom prst="rect">
            <a:avLst/>
          </a:prstGeom>
          <a:noFill/>
        </p:spPr>
        <p:txBody>
          <a:bodyPr wrap="square">
            <a:spAutoFit/>
          </a:bodyPr>
          <a:lstStyle/>
          <a:p>
            <a:pPr marL="78740" marR="106045" indent="-3175" algn="just" rtl="1">
              <a:lnSpc>
                <a:spcPct val="200000"/>
              </a:lnSpc>
              <a:spcAft>
                <a:spcPts val="25"/>
              </a:spcAft>
            </a:pPr>
            <a:r>
              <a:rPr lang="ar-SA" sz="3200" b="1" dirty="0">
                <a:solidFill>
                  <a:srgbClr val="000000"/>
                </a:solidFill>
                <a:latin typeface="Calibri" panose="020F0502020204030204" pitchFamily="34" charset="0"/>
                <a:ea typeface="Simplified Arabic" panose="02020603050405020304" pitchFamily="18" charset="-78"/>
                <a:cs typeface="Simplified Arabic" panose="02020603050405020304" pitchFamily="18" charset="-78"/>
              </a:rPr>
              <a:t>11</a:t>
            </a:r>
            <a:r>
              <a:rPr lang="ar-SA"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3200" b="1" i="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أسباب اعتماد تكنولوجيا</a:t>
            </a:r>
            <a:r>
              <a:rPr lang="ar-DZ" sz="3200" b="1" i="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sz="3200" b="1" i="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المعلومات</a:t>
            </a:r>
            <a:r>
              <a:rPr lang="ar-DZ" sz="3200" b="1" i="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و الاتصال</a:t>
            </a:r>
            <a:r>
              <a:rPr lang="ar-SA" sz="3200" b="1" i="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الحاسوب في</a:t>
            </a:r>
            <a:r>
              <a:rPr lang="ar-SA"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التدريس من أهم الوظائف الأساسية للحاسوب التعليمي :</a:t>
            </a:r>
            <a:endParaRPr lang="ar-DZ" sz="3200" b="1"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L="78740" marR="106045" indent="-3175" algn="just" rtl="1">
              <a:lnSpc>
                <a:spcPct val="200000"/>
              </a:lnSpc>
              <a:spcAft>
                <a:spcPts val="25"/>
              </a:spcAft>
            </a:pPr>
            <a:r>
              <a:rPr lang="ar-DZ" sz="2000" b="1" dirty="0">
                <a:solidFill>
                  <a:srgbClr val="000000"/>
                </a:solidFill>
                <a:latin typeface="Traditional Arabic" panose="02020603050405020304" pitchFamily="18" charset="-78"/>
                <a:ea typeface="Traditional Arabic" panose="02020603050405020304" pitchFamily="18" charset="-78"/>
                <a:cs typeface="Traditional Arabic" panose="02020603050405020304" pitchFamily="18" charset="-78"/>
              </a:rPr>
              <a:t>في</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عصر التكنولوجيا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والإنفجار</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التقني والمعرفي والثقافي، من الضروري جدا مواكبة هذا التطور ومسايرته من خلال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إكتساب</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المهارات التدريسية المعاصرة التي من أهمها مهارة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إستخدام</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وتوظيف الحاسوب لمصلحة المواد الدراسية والتدريس حيث التجديد والتغيير والخروج من الروتين المتكرر والرتيب الذي يطغى على الأداء التدريسي داخل حجرات الدراسة.   </a:t>
            </a:r>
            <a:endParaRPr lang="fr-FR"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endParaRPr>
          </a:p>
          <a:p>
            <a:pPr marL="75565" marR="106045" indent="45085" algn="just" rtl="1">
              <a:lnSpc>
                <a:spcPct val="200000"/>
              </a:lnSpc>
              <a:spcAft>
                <a:spcPts val="25"/>
              </a:spcAft>
            </a:pP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يوجد الكثير من التطبيقات للحاسوب التي تفيد في عملية التعليم والتعلم ولعل من أهمها وأبسطها برنامج </a:t>
            </a:r>
            <a:r>
              <a:rPr lang="ar-SA" sz="2000" b="1" dirty="0" err="1">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الباور</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بوينت </a:t>
            </a:r>
            <a:r>
              <a:rPr lang="fr-FR" sz="2000" b="1" dirty="0">
                <a:solidFill>
                  <a:srgbClr val="000000"/>
                </a:solidFill>
                <a:effectLst/>
                <a:latin typeface="Times New Roman" panose="02020603050405020304" pitchFamily="18" charset="0"/>
                <a:ea typeface="Times New Roman" panose="02020603050405020304" pitchFamily="18" charset="0"/>
                <a:cs typeface="Traditional Arabic" panose="02020603050405020304" pitchFamily="18" charset="-78"/>
              </a:rPr>
              <a:t>Power Point</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فهو برنامج سهل وباستطاعة ال</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الأستاذ</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 أن يستفيد من خدماته في مجال التدريس ونقل هذه المهارة إلى </a:t>
            </a:r>
            <a:r>
              <a:rPr lang="ar-DZ"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للطلاب </a:t>
            </a:r>
            <a:r>
              <a:rPr lang="ar-SA" sz="2000" b="1" dirty="0">
                <a:solidFill>
                  <a:srgbClr val="000000"/>
                </a:solidFill>
                <a:effectLst/>
                <a:latin typeface="Traditional Arabic" panose="02020603050405020304" pitchFamily="18" charset="-78"/>
                <a:ea typeface="Traditional Arabic" panose="02020603050405020304" pitchFamily="18" charset="-78"/>
                <a:cs typeface="Traditional Arabic" panose="02020603050405020304" pitchFamily="18" charset="-78"/>
              </a:rPr>
              <a:t>ولعل من أهم الوظائف الأساسية للحاسوب التعليمي:  </a:t>
            </a:r>
            <a:endParaRPr lang="fr-FR" sz="2000" b="1" dirty="0"/>
          </a:p>
        </p:txBody>
      </p:sp>
    </p:spTree>
    <p:extLst>
      <p:ext uri="{BB962C8B-B14F-4D97-AF65-F5344CB8AC3E}">
        <p14:creationId xmlns:p14="http://schemas.microsoft.com/office/powerpoint/2010/main" val="3750340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 calcmode="lin" valueType="num">
                                      <p:cBhvr additive="base">
                                        <p:cTn id="16"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a:ln>
                  <a:noFill/>
                </a:ln>
                <a:solidFill>
                  <a:srgbClr val="FFFFFF"/>
                </a:solidFill>
                <a:effectLst/>
                <a:uLnTx/>
                <a:uFillTx/>
                <a:latin typeface="Calibri" panose="020F0502020204030204"/>
                <a:ea typeface="+mn-ea"/>
                <a:cs typeface="+mn-cs"/>
              </a:rPr>
              <a:t>2021/2020  السنة الدراسية</a:t>
            </a:r>
            <a:endParaRPr kumimoji="0" lang="fr-BE"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Espace réservé du pied de page 2"/>
          <p:cNvSpPr>
            <a:spLocks noGrp="1"/>
          </p:cNvSpPr>
          <p:nvPr>
            <p:ph type="ftr" sz="quarter" idx="11"/>
          </p:nvPr>
        </p:nvSpPr>
        <p:spPr>
          <a:xfrm>
            <a:off x="2763448" y="6476622"/>
            <a:ext cx="3617103"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ar-DZ" sz="900" b="0" i="0" u="none" strike="noStrike" kern="1200" cap="all" spc="0" normalizeH="0" baseline="0" noProof="0" dirty="0">
                <a:ln>
                  <a:noFill/>
                </a:ln>
                <a:solidFill>
                  <a:srgbClr val="FFFFFF"/>
                </a:solidFill>
                <a:effectLst/>
                <a:uLnTx/>
                <a:uFillTx/>
                <a:latin typeface="Calibri" panose="020F0502020204030204"/>
                <a:ea typeface="+mn-ea"/>
                <a:cs typeface="Arial" panose="020B0604020202020204" pitchFamily="34" charset="0"/>
              </a:rPr>
              <a:t>محاضرات من إعداد الدكتورة : بن يطو سامية</a:t>
            </a:r>
            <a:endParaRPr kumimoji="0" lang="fr-BE" sz="900" b="0" i="0" u="none" strike="noStrike" kern="1200" cap="all" spc="0" normalizeH="0" baseline="0" noProof="0" dirty="0">
              <a:ln>
                <a:noFill/>
              </a:ln>
              <a:solidFill>
                <a:srgbClr val="FFFFFF"/>
              </a:solidFill>
              <a:effectLst/>
              <a:uLnTx/>
              <a:uFillTx/>
              <a:latin typeface="Calibri" panose="020F0502020204030204"/>
              <a:ea typeface="+mn-ea"/>
              <a:cs typeface="+mn-cs"/>
            </a:endParaRPr>
          </a:p>
        </p:txBody>
      </p:sp>
      <p:sp>
        <p:nvSpPr>
          <p:cNvPr id="13" name="ZoneTexte 12">
            <a:extLst>
              <a:ext uri="{FF2B5EF4-FFF2-40B4-BE49-F238E27FC236}">
                <a16:creationId xmlns:a16="http://schemas.microsoft.com/office/drawing/2014/main" id="{705412EB-116E-497D-BB87-87DBC7650874}"/>
              </a:ext>
            </a:extLst>
          </p:cNvPr>
          <p:cNvSpPr txBox="1"/>
          <p:nvPr/>
        </p:nvSpPr>
        <p:spPr>
          <a:xfrm>
            <a:off x="16094" y="-117325"/>
            <a:ext cx="8928992" cy="6177332"/>
          </a:xfrm>
          <a:prstGeom prst="rect">
            <a:avLst/>
          </a:prstGeom>
          <a:noFill/>
        </p:spPr>
        <p:txBody>
          <a:bodyPr wrap="square" rtlCol="0">
            <a:spAutoFit/>
          </a:bodyPr>
          <a:lstStyle/>
          <a:p>
            <a:pPr marL="337820" marR="2396490" indent="-342900" algn="r" rtl="1">
              <a:lnSpc>
                <a:spcPct val="150000"/>
              </a:lnSpc>
              <a:spcAft>
                <a:spcPts val="5"/>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تصميم برامج تعليمية متطورة لتحقيق أهداف تعليمية وسلوكية. </a:t>
            </a:r>
            <a:endParaRPr lang="fr-FR" dirty="0">
              <a:solidFill>
                <a:srgbClr val="000000"/>
              </a:solidFill>
              <a:effectLst/>
              <a:latin typeface="Calibri" panose="020F0502020204030204" pitchFamily="34" charset="0"/>
              <a:ea typeface="Calibri" panose="020F0502020204030204" pitchFamily="34" charset="0"/>
            </a:endParaRPr>
          </a:p>
          <a:p>
            <a:pPr marL="336550" indent="-342900" algn="just" rtl="1">
              <a:lnSpc>
                <a:spcPct val="150000"/>
              </a:lnSpc>
              <a:spcAft>
                <a:spcPts val="785"/>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اختصار الزمن وتقليل الجهد على ا</a:t>
            </a:r>
            <a:r>
              <a:rPr lang="ar-DZ"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لأستاذ</a:t>
            </a: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والمتعلم. </a:t>
            </a:r>
            <a:endParaRPr lang="fr-FR" dirty="0">
              <a:solidFill>
                <a:srgbClr val="000000"/>
              </a:solidFill>
              <a:effectLst/>
              <a:latin typeface="Calibri" panose="020F0502020204030204" pitchFamily="34" charset="0"/>
              <a:ea typeface="Calibri" panose="020F0502020204030204" pitchFamily="34" charset="0"/>
            </a:endParaRPr>
          </a:p>
          <a:p>
            <a:pPr marL="339090" marR="1103630" indent="-342900" algn="just" rtl="1">
              <a:lnSpc>
                <a:spcPct val="150000"/>
              </a:lnSpc>
              <a:spcAft>
                <a:spcPts val="800"/>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تعدد المصادر المعرفية لتعدد البرامج التي يمكن أن يقدمها الجهاز لطالب واحد أو لعدة طلاب للتعليم بطريقة الاستنتاج. </a:t>
            </a:r>
            <a:endParaRPr lang="fr-FR" dirty="0">
              <a:solidFill>
                <a:srgbClr val="000000"/>
              </a:solidFill>
              <a:effectLst/>
              <a:latin typeface="Calibri" panose="020F0502020204030204" pitchFamily="34" charset="0"/>
              <a:ea typeface="Calibri" panose="020F0502020204030204" pitchFamily="34" charset="0"/>
            </a:endParaRPr>
          </a:p>
          <a:p>
            <a:pPr marL="336550" indent="-342900" algn="just" rtl="1">
              <a:lnSpc>
                <a:spcPct val="150000"/>
              </a:lnSpc>
              <a:spcAft>
                <a:spcPts val="785"/>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القدرة على خزن المعارف بكميات غير محدودة مع ضمان الدقة في المادة المطروحة. </a:t>
            </a:r>
            <a:endParaRPr lang="fr-FR" dirty="0">
              <a:solidFill>
                <a:srgbClr val="000000"/>
              </a:solidFill>
              <a:effectLst/>
              <a:latin typeface="Calibri" panose="020F0502020204030204" pitchFamily="34" charset="0"/>
              <a:ea typeface="Calibri" panose="020F0502020204030204" pitchFamily="34" charset="0"/>
            </a:endParaRPr>
          </a:p>
          <a:p>
            <a:pPr marL="339090" marR="1508760" indent="-342900" algn="just" rtl="1">
              <a:lnSpc>
                <a:spcPct val="150000"/>
              </a:lnSpc>
              <a:spcAft>
                <a:spcPts val="800"/>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استخدام الحاسوب كأحد أساليب تكنولوجيا التعليم يخدم أهداف تعزيز التعليم الذاتي مما يساعد </a:t>
            </a:r>
            <a:r>
              <a:rPr lang="ar-DZ"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الأستاذ</a:t>
            </a: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في مراعاة الفروق الفردية، وبالتالي يؤدي إلى تحسين نوعية التعلم والتعليم.  </a:t>
            </a:r>
            <a:endParaRPr lang="ar-DZ"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endParaRPr>
          </a:p>
          <a:p>
            <a:pPr marL="339090" marR="1508760" indent="-342900" algn="just" rtl="1">
              <a:lnSpc>
                <a:spcPct val="150000"/>
              </a:lnSpc>
              <a:spcAft>
                <a:spcPts val="800"/>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تنوع الأساليب في تقديم المعلومات وتقويمها. </a:t>
            </a:r>
            <a:endParaRPr lang="fr-FR" dirty="0">
              <a:solidFill>
                <a:srgbClr val="000000"/>
              </a:solidFill>
              <a:effectLst/>
              <a:latin typeface="Calibri" panose="020F0502020204030204" pitchFamily="34" charset="0"/>
              <a:ea typeface="Calibri" panose="020F0502020204030204" pitchFamily="34" charset="0"/>
            </a:endParaRPr>
          </a:p>
          <a:p>
            <a:pPr marL="336550" indent="-342900" algn="just" rtl="1">
              <a:lnSpc>
                <a:spcPct val="150000"/>
              </a:lnSpc>
              <a:spcAft>
                <a:spcPts val="785"/>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تفريد عملية التعليم. </a:t>
            </a:r>
            <a:endParaRPr lang="fr-FR" dirty="0">
              <a:solidFill>
                <a:srgbClr val="000000"/>
              </a:solidFill>
              <a:effectLst/>
              <a:latin typeface="Calibri" panose="020F0502020204030204" pitchFamily="34" charset="0"/>
              <a:ea typeface="Calibri" panose="020F0502020204030204" pitchFamily="34" charset="0"/>
            </a:endParaRPr>
          </a:p>
          <a:p>
            <a:pPr marL="339090" marR="1324610" indent="-342900" algn="r" rtl="1">
              <a:lnSpc>
                <a:spcPct val="150000"/>
              </a:lnSpc>
              <a:spcAft>
                <a:spcPts val="800"/>
              </a:spcAft>
              <a:buFont typeface="Wingdings" panose="05000000000000000000" pitchFamily="2" charset="2"/>
              <a:buChar char="Ø"/>
            </a:pPr>
            <a:r>
              <a:rPr lang="ar-SA" dirty="0">
                <a:solidFill>
                  <a:srgbClr val="000000"/>
                </a:solidFill>
                <a:effectLst/>
                <a:latin typeface="Calibri" panose="020F0502020204030204" pitchFamily="34" charset="0"/>
                <a:ea typeface="Simplified Arabic" panose="02020603050405020304" pitchFamily="18" charset="-78"/>
                <a:cs typeface="Simplified Arabic" panose="02020603050405020304" pitchFamily="18" charset="-78"/>
              </a:rPr>
              <a:t> </a:t>
            </a:r>
            <a:r>
              <a:rPr lang="ar-SA" dirty="0">
                <a:solidFill>
                  <a:srgbClr val="000000"/>
                </a:solidFill>
                <a:latin typeface="Calibri" panose="020F0502020204030204" pitchFamily="34" charset="0"/>
                <a:ea typeface="Simplified Arabic" panose="02020603050405020304" pitchFamily="18" charset="-78"/>
                <a:cs typeface="Simplified Arabic" panose="02020603050405020304" pitchFamily="18" charset="-78"/>
              </a:rPr>
              <a:t>المقدرة على تحقيق الأهداف التعليمية الخاصة بالمهارات كمهارات التعلم ومهارات استخدام الكمبيوتر وحل المشكلات. </a:t>
            </a:r>
            <a:endParaRPr lang="fr-FR" dirty="0">
              <a:solidFill>
                <a:srgbClr val="000000"/>
              </a:solidFill>
              <a:latin typeface="Calibri" panose="020F0502020204030204" pitchFamily="34" charset="0"/>
              <a:ea typeface="Calibri" panose="020F0502020204030204" pitchFamily="34" charset="0"/>
            </a:endParaRPr>
          </a:p>
          <a:p>
            <a:pPr marL="339090" marR="1210310" indent="-342900" algn="r" rtl="1">
              <a:lnSpc>
                <a:spcPct val="150000"/>
              </a:lnSpc>
              <a:spcAft>
                <a:spcPts val="730"/>
              </a:spcAft>
              <a:buFont typeface="Wingdings" panose="05000000000000000000" pitchFamily="2" charset="2"/>
              <a:buChar char="Ø"/>
            </a:pPr>
            <a:r>
              <a:rPr lang="ar-SA" dirty="0">
                <a:solidFill>
                  <a:srgbClr val="000000"/>
                </a:solidFill>
                <a:latin typeface="Calibri" panose="020F0502020204030204" pitchFamily="34" charset="0"/>
                <a:ea typeface="Simplified Arabic" panose="02020603050405020304" pitchFamily="18" charset="-78"/>
                <a:cs typeface="Simplified Arabic" panose="02020603050405020304" pitchFamily="18" charset="-78"/>
              </a:rPr>
              <a:t> يثير جذب انتباه الطلبة فهو وسيلة مشوقة تخرج الطالب من روتين الحفظ والتلقين الى</a:t>
            </a:r>
            <a:r>
              <a:rPr lang="ar-DZ" dirty="0">
                <a:solidFill>
                  <a:srgbClr val="000000"/>
                </a:solidFill>
                <a:latin typeface="Calibri" panose="020F0502020204030204" pitchFamily="34" charset="0"/>
                <a:ea typeface="Simplified Arabic" panose="02020603050405020304" pitchFamily="18" charset="-78"/>
                <a:cs typeface="Simplified Arabic" panose="02020603050405020304" pitchFamily="18" charset="-78"/>
              </a:rPr>
              <a:t> </a:t>
            </a:r>
            <a:r>
              <a:rPr lang="ar-SA" dirty="0">
                <a:solidFill>
                  <a:srgbClr val="000000"/>
                </a:solidFill>
                <a:latin typeface="Calibri" panose="020F0502020204030204" pitchFamily="34" charset="0"/>
                <a:ea typeface="Simplified Arabic" panose="02020603050405020304" pitchFamily="18" charset="-78"/>
                <a:cs typeface="Simplified Arabic" panose="02020603050405020304" pitchFamily="18" charset="-78"/>
              </a:rPr>
              <a:t>العمل انطلاقا من المثل الصيني القائل: ما أسمعه أنساه وما أ اره أتذكره وما أعمله بيدي أتعلمه</a:t>
            </a:r>
            <a:endParaRPr lang="fr-FR"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749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3">
                                            <p:txEl>
                                              <p:pRg st="3" end="3"/>
                                            </p:txEl>
                                          </p:spTgt>
                                        </p:tgtEl>
                                        <p:attrNameLst>
                                          <p:attrName>style.visibility</p:attrName>
                                        </p:attrNameLst>
                                      </p:cBhvr>
                                      <p:to>
                                        <p:strVal val="visible"/>
                                      </p:to>
                                    </p:set>
                                    <p:anim calcmode="lin" valueType="num">
                                      <p:cBhvr additive="base">
                                        <p:cTn id="2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xEl>
                                              <p:pRg st="4" end="4"/>
                                            </p:txEl>
                                          </p:spTgt>
                                        </p:tgtEl>
                                        <p:attrNameLst>
                                          <p:attrName>style.visibility</p:attrName>
                                        </p:attrNameLst>
                                      </p:cBhvr>
                                      <p:to>
                                        <p:strVal val="visible"/>
                                      </p:to>
                                    </p:set>
                                    <p:anim calcmode="lin" valueType="num">
                                      <p:cBhvr additive="base">
                                        <p:cTn id="31"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
                                            <p:txEl>
                                              <p:pRg st="5" end="5"/>
                                            </p:txEl>
                                          </p:spTgt>
                                        </p:tgtEl>
                                        <p:attrNameLst>
                                          <p:attrName>style.visibility</p:attrName>
                                        </p:attrNameLst>
                                      </p:cBhvr>
                                      <p:to>
                                        <p:strVal val="visible"/>
                                      </p:to>
                                    </p:set>
                                    <p:anim calcmode="lin" valueType="num">
                                      <p:cBhvr additive="base">
                                        <p:cTn id="37" dur="500" fill="hold"/>
                                        <p:tgtEl>
                                          <p:spTgt spid="1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3">
                                            <p:txEl>
                                              <p:pRg st="6" end="6"/>
                                            </p:txEl>
                                          </p:spTgt>
                                        </p:tgtEl>
                                        <p:attrNameLst>
                                          <p:attrName>style.visibility</p:attrName>
                                        </p:attrNameLst>
                                      </p:cBhvr>
                                      <p:to>
                                        <p:strVal val="visible"/>
                                      </p:to>
                                    </p:set>
                                    <p:anim calcmode="lin" valueType="num">
                                      <p:cBhvr additive="base">
                                        <p:cTn id="43"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3">
                                            <p:txEl>
                                              <p:pRg st="7" end="7"/>
                                            </p:txEl>
                                          </p:spTgt>
                                        </p:tgtEl>
                                        <p:attrNameLst>
                                          <p:attrName>style.visibility</p:attrName>
                                        </p:attrNameLst>
                                      </p:cBhvr>
                                      <p:to>
                                        <p:strVal val="visible"/>
                                      </p:to>
                                    </p:set>
                                    <p:anim calcmode="lin" valueType="num">
                                      <p:cBhvr additive="base">
                                        <p:cTn id="49" dur="500" fill="hold"/>
                                        <p:tgtEl>
                                          <p:spTgt spid="1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3">
                                            <p:txEl>
                                              <p:pRg st="8" end="8"/>
                                            </p:txEl>
                                          </p:spTgt>
                                        </p:tgtEl>
                                        <p:attrNameLst>
                                          <p:attrName>style.visibility</p:attrName>
                                        </p:attrNameLst>
                                      </p:cBhvr>
                                      <p:to>
                                        <p:strVal val="visible"/>
                                      </p:to>
                                    </p:set>
                                    <p:anim calcmode="lin" valueType="num">
                                      <p:cBhvr additive="base">
                                        <p:cTn id="55"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62B66D6-E838-4072-B352-3A0B55530FCB}"/>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9BDFA1EF-4EDA-4523-9B7D-E334EDE50DD6}"/>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5" name="ZoneTexte 4">
            <a:extLst>
              <a:ext uri="{FF2B5EF4-FFF2-40B4-BE49-F238E27FC236}">
                <a16:creationId xmlns:a16="http://schemas.microsoft.com/office/drawing/2014/main" id="{7682CEDF-4935-49CA-A3F1-D12E5C754D27}"/>
              </a:ext>
            </a:extLst>
          </p:cNvPr>
          <p:cNvSpPr txBox="1"/>
          <p:nvPr/>
        </p:nvSpPr>
        <p:spPr>
          <a:xfrm>
            <a:off x="0" y="-27384"/>
            <a:ext cx="8964488" cy="5586016"/>
          </a:xfrm>
          <a:prstGeom prst="rect">
            <a:avLst/>
          </a:prstGeom>
          <a:noFill/>
        </p:spPr>
        <p:txBody>
          <a:bodyPr wrap="square">
            <a:spAutoFit/>
          </a:bodyPr>
          <a:lstStyle/>
          <a:p>
            <a:pPr algn="r">
              <a:lnSpc>
                <a:spcPct val="150000"/>
              </a:lnSpc>
            </a:pPr>
            <a:r>
              <a:rPr lang="fr-FR" sz="2400" b="1" dirty="0">
                <a:solidFill>
                  <a:srgbClr val="000000"/>
                </a:solidFill>
                <a:ea typeface="Simplified Arabic" panose="02020603050405020304" pitchFamily="18" charset="-78"/>
                <a:cs typeface="Simplified Arabic" panose="02020603050405020304" pitchFamily="18" charset="-78"/>
              </a:rPr>
              <a:t> </a:t>
            </a:r>
            <a:r>
              <a:rPr lang="ar-DZ" sz="2400" b="1" dirty="0">
                <a:solidFill>
                  <a:srgbClr val="000000"/>
                </a:solidFill>
                <a:ea typeface="Simplified Arabic" panose="02020603050405020304" pitchFamily="18" charset="-78"/>
                <a:cs typeface="Simplified Arabic" panose="02020603050405020304" pitchFamily="18" charset="-78"/>
              </a:rPr>
              <a:t> </a:t>
            </a:r>
            <a:r>
              <a:rPr lang="ar-SA" sz="2400" b="1" dirty="0">
                <a:solidFill>
                  <a:srgbClr val="000000"/>
                </a:solidFill>
                <a:ea typeface="Simplified Arabic" panose="02020603050405020304" pitchFamily="18" charset="-78"/>
                <a:cs typeface="Simplified Arabic" panose="02020603050405020304" pitchFamily="18" charset="-78"/>
              </a:rPr>
              <a:t>الأدوات المادية والبرمجية لاستخدام تكنولوجيا المعلومات والاتصال في التعليم</a:t>
            </a:r>
            <a:r>
              <a:rPr lang="fr-FR" sz="2000" b="1" dirty="0">
                <a:solidFill>
                  <a:srgbClr val="000000"/>
                </a:solidFill>
                <a:ea typeface="Simplified Arabic" panose="02020603050405020304" pitchFamily="18" charset="-78"/>
                <a:cs typeface="Simplified Arabic" panose="02020603050405020304" pitchFamily="18" charset="-78"/>
              </a:rPr>
              <a:t>.12</a:t>
            </a:r>
            <a:endParaRPr lang="ar-DZ" sz="2000" b="1" dirty="0">
              <a:solidFill>
                <a:srgbClr val="000000"/>
              </a:solidFill>
              <a:effectLst/>
              <a:ea typeface="Simplified Arabic" panose="02020603050405020304" pitchFamily="18" charset="-78"/>
              <a:cs typeface="Simplified Arabic" panose="02020603050405020304" pitchFamily="18" charset="-78"/>
            </a:endParaRPr>
          </a:p>
          <a:p>
            <a:pPr algn="r">
              <a:lnSpc>
                <a:spcPct val="150000"/>
              </a:lnSpc>
            </a:pP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إن استخدام تكنولوجيا المعلومات والاتصال في التعليم العالي يتطلب تكامل جانبين أساسيين: الجانب الإعلامي والجانب الاتصالي؛ فلكل جانب أدوات (مكونات) لابد من توفرها لتحقيق أهداف بعيدة المدى موضحة وفق </a:t>
            </a:r>
            <a:r>
              <a:rPr lang="ar-SA" sz="20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مايلي</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endParaRPr lang="ar-DZ" sz="2000" dirty="0"/>
          </a:p>
          <a:p>
            <a:pPr algn="r">
              <a:lnSpc>
                <a:spcPct val="150000"/>
              </a:lnSpc>
            </a:pPr>
            <a:r>
              <a:rPr lang="fr-FR" sz="2000" dirty="0">
                <a:solidFill>
                  <a:srgbClr val="000000"/>
                </a:solidFill>
                <a:effectLst/>
                <a:latin typeface="Simplified Arabic" panose="02020603050405020304" pitchFamily="18" charset="-78"/>
                <a:ea typeface="Simplified Arabic" panose="02020603050405020304" pitchFamily="18" charset="-78"/>
              </a:rPr>
              <a:t>Hardware</a:t>
            </a:r>
            <a:r>
              <a:rPr lang="ar-SA" sz="2000" b="1" dirty="0">
                <a:solidFill>
                  <a:srgbClr val="000000"/>
                </a:solidFill>
                <a:ea typeface="Simplified Arabic" panose="02020603050405020304" pitchFamily="18" charset="-78"/>
                <a:cs typeface="Simplified Arabic" panose="02020603050405020304" pitchFamily="18" charset="-78"/>
              </a:rPr>
              <a:t> المكونات المادية </a:t>
            </a:r>
            <a:r>
              <a:rPr lang="fr-FR" sz="2000" b="1" dirty="0">
                <a:solidFill>
                  <a:srgbClr val="000000"/>
                </a:solidFill>
                <a:ea typeface="Simplified Arabic" panose="02020603050405020304" pitchFamily="18" charset="-78"/>
                <a:cs typeface="Simplified Arabic" panose="02020603050405020304" pitchFamily="18" charset="-78"/>
              </a:rPr>
              <a:t>.1</a:t>
            </a:r>
            <a:endParaRPr lang="ar-DZ" sz="2000" dirty="0"/>
          </a:p>
          <a:p>
            <a:pPr marL="4445" marR="278765" algn="just" rtl="1">
              <a:lnSpc>
                <a:spcPct val="150000"/>
              </a:lnSpc>
              <a:spcAft>
                <a:spcPts val="50"/>
              </a:spcAft>
            </a:pP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تعتبر المكونات المادية الجانب الأول من متطلبات المحور الإعلامي لتكنولوجيا المعلومات والاتصال ،إذ تشمل المعدات المستخدمة لإدخال المعلومات، خزنها، نقلها، تداولها، استرجاعها، استقبالها وبثها للمستفيدين، كما أنها تتضمن الحاسوب وما يرتبط بها من الأجهزة التي تضم وحدة المعالجة المركزية واللوحة الأساسية والشاشة وغيرها، فتحسين ذاكرة الحاسوب وقدارتها على معالجة البيانات وسرعتها تمثل مجالا واسعا </a:t>
            </a:r>
            <a:r>
              <a:rPr lang="ar-SA" sz="20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للتطوارت</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التكنولوجية الحديثة؛ كما يعد العلماء والمهندسون في شركات الحاسبات والاتصالات </a:t>
            </a:r>
            <a:r>
              <a:rPr lang="ar-SA" sz="20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مصدار</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أساسيا لهذه </a:t>
            </a:r>
            <a:r>
              <a:rPr lang="ar-SA" sz="20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التطوارت</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الهائلة، ليتم تحديدها فيما يلي:  </a:t>
            </a:r>
            <a:endParaRPr lang="ar-DZ"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4445" marR="278765" algn="just" rtl="1">
              <a:lnSpc>
                <a:spcPct val="112000"/>
              </a:lnSpc>
              <a:spcAft>
                <a:spcPts val="50"/>
              </a:spcAft>
            </a:pPr>
            <a:endParaRPr lang="fr-FR" sz="18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64684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arn(inVertical)">
                                      <p:cBhvr>
                                        <p:cTn id="18" dur="500"/>
                                        <p:tgtEl>
                                          <p:spTgt spid="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 calcmode="lin" valueType="num">
                                      <p:cBhvr additive="base">
                                        <p:cTn id="2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80656EC-3C17-498A-B684-21012D89D2CF}"/>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510F01D5-1C9D-4DAD-B905-23A065770126}"/>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7" name="ZoneTexte 6">
            <a:extLst>
              <a:ext uri="{FF2B5EF4-FFF2-40B4-BE49-F238E27FC236}">
                <a16:creationId xmlns:a16="http://schemas.microsoft.com/office/drawing/2014/main" id="{13EFE12A-2C4A-4043-8489-552209A82ACE}"/>
              </a:ext>
            </a:extLst>
          </p:cNvPr>
          <p:cNvSpPr txBox="1"/>
          <p:nvPr/>
        </p:nvSpPr>
        <p:spPr>
          <a:xfrm>
            <a:off x="179512" y="-171400"/>
            <a:ext cx="8784976" cy="6170920"/>
          </a:xfrm>
          <a:prstGeom prst="rect">
            <a:avLst/>
          </a:prstGeom>
          <a:noFill/>
        </p:spPr>
        <p:txBody>
          <a:bodyPr wrap="square">
            <a:spAutoFit/>
          </a:bodyPr>
          <a:lstStyle/>
          <a:p>
            <a:pPr marL="13335" marR="7620" indent="-6350" algn="r" rtl="1">
              <a:lnSpc>
                <a:spcPct val="150000"/>
              </a:lnSpc>
              <a:spcAft>
                <a:spcPts val="180"/>
              </a:spcAft>
            </a:pPr>
            <a:r>
              <a:rPr lang="fr-FR"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.1.1</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الحاسب الآلي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4445" marR="278765" algn="r" rtl="1">
              <a:lnSpc>
                <a:spcPct val="150000"/>
              </a:lnSpc>
              <a:spcAft>
                <a:spcPts val="50"/>
              </a:spcAft>
            </a:pP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الحاسب الآلي عبارة عن آلة تقوم بمعالجة البيانات، تخزينها، استرجاعها بدقة وسرعة فائقة فنحن نقوم بالتعامل مع تلك الآلة عن طريق برمجتها لكي تقوم بأعمال المعالجة والتخزين والاسترجاع؛ فهو يعمل طبقا لتعليمات محددة سلفا.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635" marR="7620" indent="-6350" algn="r" rtl="1">
              <a:lnSpc>
                <a:spcPct val="150000"/>
              </a:lnSpc>
              <a:spcAft>
                <a:spcPts val="120"/>
              </a:spcAft>
            </a:pP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حيث يتكون من المنظومات الثلاثة التالية: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347345" marR="278765" indent="-342900" algn="r" rtl="1">
              <a:lnSpc>
                <a:spcPct val="150000"/>
              </a:lnSpc>
              <a:spcAft>
                <a:spcPts val="50"/>
              </a:spcAft>
              <a:buFont typeface="Wingdings" panose="05000000000000000000" pitchFamily="2" charset="2"/>
              <a:buChar char="ü"/>
            </a:pPr>
            <a:r>
              <a:rPr lang="fr-FR" sz="2000" dirty="0">
                <a:solidFill>
                  <a:srgbClr val="000000"/>
                </a:solidFill>
                <a:effectLst/>
                <a:latin typeface="Arial" panose="020B0604020202020204" pitchFamily="34" charset="0"/>
                <a:ea typeface="Arial" panose="020B0604020202020204" pitchFamily="34" charset="0"/>
                <a:cs typeface="Simplified Arabic" panose="02020603050405020304" pitchFamily="18" charset="-78"/>
              </a:rPr>
              <a:t> </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وحدات الإدخال</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كلوحة المفاتيح والفارة، وحدة المعالجة المركزية(وهي تتكون من المعالج ،الذاكرة).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347345" marR="278765" indent="-342900" algn="r" rtl="1">
              <a:lnSpc>
                <a:spcPct val="150000"/>
              </a:lnSpc>
              <a:spcAft>
                <a:spcPts val="250"/>
              </a:spcAft>
              <a:buFont typeface="Wingdings" panose="05000000000000000000" pitchFamily="2" charset="2"/>
              <a:buChar char="ü"/>
            </a:pPr>
            <a:r>
              <a:rPr lang="fr-FR" sz="2000" dirty="0">
                <a:solidFill>
                  <a:srgbClr val="000000"/>
                </a:solidFill>
                <a:effectLst/>
                <a:latin typeface="Arial" panose="020B0604020202020204" pitchFamily="34" charset="0"/>
                <a:ea typeface="Arial" panose="020B0604020202020204" pitchFamily="34" charset="0"/>
                <a:cs typeface="Simplified Arabic" panose="02020603050405020304" pitchFamily="18" charset="-78"/>
              </a:rPr>
              <a:t> </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وحدات التخزين</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تتكون من الأقراص الصلبة والمرنة و</a:t>
            </a:r>
            <a:r>
              <a:rPr lang="ar-DZ"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20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الأق</a:t>
            </a:r>
            <a:r>
              <a:rPr lang="ar-DZ"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ر</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اص المدمجة الممثلة بالعناصر التالية: </a:t>
            </a:r>
            <a:r>
              <a:rPr lang="fr-FR"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DVD ,CD ,USB</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347345" marR="278765" indent="-342900" algn="r" rtl="1">
              <a:lnSpc>
                <a:spcPct val="150000"/>
              </a:lnSpc>
              <a:spcAft>
                <a:spcPts val="50"/>
              </a:spcAft>
              <a:buFont typeface="Wingdings" panose="05000000000000000000" pitchFamily="2" charset="2"/>
              <a:buChar char="ü"/>
            </a:pPr>
            <a:r>
              <a:rPr lang="fr-FR" sz="2000" dirty="0">
                <a:solidFill>
                  <a:srgbClr val="000000"/>
                </a:solidFill>
                <a:effectLst/>
                <a:latin typeface="Arial" panose="020B0604020202020204" pitchFamily="34" charset="0"/>
                <a:ea typeface="Arial" panose="020B0604020202020204" pitchFamily="34" charset="0"/>
                <a:cs typeface="Simplified Arabic" panose="02020603050405020304" pitchFamily="18" charset="-78"/>
              </a:rPr>
              <a:t> </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وحدات </a:t>
            </a:r>
            <a:r>
              <a:rPr lang="ar-SA" sz="2000" b="1"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الإخارج</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الطابعات، السماعات الصوتية، وحدات العرض </a:t>
            </a:r>
            <a:r>
              <a:rPr lang="fr-FR"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Data show)</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a:t>
            </a:r>
            <a:r>
              <a:rPr lang="ar-SA" sz="2000" baseline="30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وكذا مكبر الصوت </a:t>
            </a:r>
            <a:r>
              <a:rPr lang="fr-FR"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Haut-parleur</a:t>
            </a:r>
            <a:r>
              <a:rPr lang="fr-FR" sz="2000" baseline="30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1</a:t>
            </a:r>
            <a:r>
              <a:rPr lang="fr-FR"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التي هي معروفة عند مختلف المتعاملين بتكنولوجيا المعلومات والاتصال.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1905" marR="278765" indent="-1905" algn="r" rtl="1">
              <a:lnSpc>
                <a:spcPct val="150000"/>
              </a:lnSpc>
              <a:spcAft>
                <a:spcPts val="0"/>
              </a:spcAft>
            </a:pPr>
            <a:r>
              <a:rPr lang="ar-SA" sz="2000" dirty="0">
                <a:solidFill>
                  <a:srgbClr val="000000"/>
                </a:solidFill>
                <a:effectLst/>
                <a:ea typeface="Simplified Arabic" panose="02020603050405020304" pitchFamily="18" charset="-78"/>
                <a:cs typeface="Simplified Arabic" panose="02020603050405020304" pitchFamily="18" charset="-78"/>
              </a:rPr>
              <a:t>إضافة إلى العناصر الحديثة نوعا ما:</a:t>
            </a:r>
            <a:endParaRPr lang="fr-FR" sz="2000" dirty="0">
              <a:solidFill>
                <a:srgbClr val="000000"/>
              </a:solidFill>
              <a:effectLst/>
              <a:ea typeface="Simplified Arabic" panose="02020603050405020304" pitchFamily="18" charset="-78"/>
              <a:cs typeface="Simplified Arabic" panose="02020603050405020304" pitchFamily="18" charset="-78"/>
            </a:endParaRPr>
          </a:p>
          <a:p>
            <a:pPr marL="1905" marR="278765" indent="-1905" algn="r" rtl="1">
              <a:lnSpc>
                <a:spcPct val="150000"/>
              </a:lnSpc>
              <a:spcAft>
                <a:spcPts val="0"/>
              </a:spcAft>
            </a:pP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06278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barn(inVertical)">
                                      <p:cBhvr>
                                        <p:cTn id="10" dur="500"/>
                                        <p:tgtEl>
                                          <p:spTgt spid="7">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Effect transition="in" filter="barn(inVertical)">
                                      <p:cBhvr>
                                        <p:cTn id="13" dur="500"/>
                                        <p:tgtEl>
                                          <p:spTgt spid="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 calcmode="lin" valueType="num">
                                      <p:cBhvr additive="base">
                                        <p:cTn id="18"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 calcmode="lin" valueType="num">
                                      <p:cBhvr additive="base">
                                        <p:cTn id="24"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 calcmode="lin" valueType="num">
                                      <p:cBhvr additive="base">
                                        <p:cTn id="30"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7">
                                            <p:txEl>
                                              <p:pRg st="6" end="6"/>
                                            </p:txEl>
                                          </p:spTgt>
                                        </p:tgtEl>
                                        <p:attrNameLst>
                                          <p:attrName>style.visibility</p:attrName>
                                        </p:attrNameLst>
                                      </p:cBhvr>
                                      <p:to>
                                        <p:strVal val="visible"/>
                                      </p:to>
                                    </p:set>
                                    <p:anim calcmode="lin" valueType="num">
                                      <p:cBhvr additive="base">
                                        <p:cTn id="36"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B475E45-8999-47A4-987E-0FC39F3083AB}"/>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BBCD3FD0-CABB-4F47-80A3-B3D8D956FF03}"/>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7" name="ZoneTexte 6">
            <a:extLst>
              <a:ext uri="{FF2B5EF4-FFF2-40B4-BE49-F238E27FC236}">
                <a16:creationId xmlns:a16="http://schemas.microsoft.com/office/drawing/2014/main" id="{683DFE03-5ADB-489A-B8DC-AB9F65A97B25}"/>
              </a:ext>
            </a:extLst>
          </p:cNvPr>
          <p:cNvSpPr txBox="1"/>
          <p:nvPr/>
        </p:nvSpPr>
        <p:spPr>
          <a:xfrm>
            <a:off x="323528" y="44624"/>
            <a:ext cx="8640960" cy="5622052"/>
          </a:xfrm>
          <a:prstGeom prst="rect">
            <a:avLst/>
          </a:prstGeom>
          <a:noFill/>
        </p:spPr>
        <p:txBody>
          <a:bodyPr wrap="square">
            <a:spAutoFit/>
          </a:bodyPr>
          <a:lstStyle/>
          <a:p>
            <a:pPr marL="4445" marR="278765" algn="just" rtl="1">
              <a:lnSpc>
                <a:spcPct val="200000"/>
              </a:lnSpc>
              <a:spcAft>
                <a:spcPts val="50"/>
              </a:spcAft>
            </a:pPr>
            <a:r>
              <a:rPr lang="ar-SA" sz="2000" baseline="-25000" dirty="0">
                <a:solidFill>
                  <a:srgbClr val="000000"/>
                </a:solidFill>
                <a:effectLst/>
                <a:ea typeface="Segoe UI Symbol" panose="020B0502040204020203" pitchFamily="34" charset="0"/>
                <a:cs typeface="Segoe UI Symbol" panose="020B0502040204020203" pitchFamily="34" charset="0"/>
              </a:rPr>
              <a:t>•</a:t>
            </a:r>
            <a:r>
              <a:rPr lang="ar-SA" sz="2000" dirty="0">
                <a:solidFill>
                  <a:srgbClr val="000000"/>
                </a:solidFill>
                <a:effectLst/>
                <a:ea typeface="Arial" panose="020B0604020202020204" pitchFamily="34" charset="0"/>
                <a:cs typeface="Arial" panose="020B0604020202020204" pitchFamily="34" charset="0"/>
              </a:rPr>
              <a:t> </a:t>
            </a:r>
            <a:r>
              <a:rPr lang="ar-SA" sz="2000" b="1" dirty="0">
                <a:solidFill>
                  <a:srgbClr val="000000"/>
                </a:solidFill>
                <a:effectLst/>
                <a:ea typeface="Simplified Arabic" panose="02020603050405020304" pitchFamily="18" charset="-78"/>
                <a:cs typeface="Simplified Arabic" panose="02020603050405020304" pitchFamily="18" charset="-78"/>
              </a:rPr>
              <a:t>الماسحة الضوئية </a:t>
            </a:r>
            <a:r>
              <a:rPr lang="fr-FR" sz="2000" b="1" dirty="0">
                <a:solidFill>
                  <a:srgbClr val="000000"/>
                </a:solidFill>
                <a:effectLst/>
                <a:latin typeface="Simplified Arabic" panose="02020603050405020304" pitchFamily="18" charset="-78"/>
                <a:ea typeface="Simplified Arabic" panose="02020603050405020304" pitchFamily="18" charset="-78"/>
              </a:rPr>
              <a:t>Scanner</a:t>
            </a:r>
            <a:r>
              <a:rPr lang="ar-SA" sz="2000" b="1"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تعد وحدة تابعة لجهاز الحاسوب تستخدم لتحويل المواد</a:t>
            </a:r>
            <a:r>
              <a:rPr lang="ar-DZ" sz="2000"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المطبوعة التناظرية إلى صور رقمية على الحاسوب، وتشبه عملية المسح الضوئي عملية نسخ صورة</a:t>
            </a:r>
            <a:r>
              <a:rPr lang="ar-DZ" sz="2000"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على الورق بواسطة آلة النسخ  </a:t>
            </a:r>
            <a:r>
              <a:rPr lang="fr-FR" sz="2000" b="1" dirty="0">
                <a:solidFill>
                  <a:srgbClr val="000000"/>
                </a:solidFill>
                <a:effectLst/>
                <a:latin typeface="Simplified Arabic" panose="02020603050405020304" pitchFamily="18" charset="-78"/>
                <a:ea typeface="Simplified Arabic" panose="02020603050405020304" pitchFamily="18" charset="-78"/>
              </a:rPr>
              <a:t>photocopieur </a:t>
            </a:r>
            <a:r>
              <a:rPr lang="ar-DZ" sz="2000" b="1" dirty="0">
                <a:solidFill>
                  <a:srgbClr val="000000"/>
                </a:solidFill>
                <a:effectLst/>
                <a:latin typeface="Simplified Arabic" panose="02020603050405020304" pitchFamily="18" charset="-78"/>
                <a:ea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ويتجلى الاختلاف انه بدلا نسخ صور على الورق يتم نسخها</a:t>
            </a:r>
            <a:r>
              <a:rPr lang="ar-DZ" sz="2000"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وتخزينها في ذاكرة الحاسوب ثم تعديلها وتحميلها وتغيير ألوانها بدرجاتها المختلفة لتصبح أكثر جاذبية في التعلم. كما يمكن أن نجد  </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algn="r" rtl="1">
              <a:lnSpc>
                <a:spcPct val="200000"/>
              </a:lnSpc>
              <a:spcAft>
                <a:spcPts val="95"/>
              </a:spcAft>
              <a:tabLst>
                <a:tab pos="366395" algn="ctr"/>
                <a:tab pos="706755" algn="ctr"/>
              </a:tabLst>
            </a:pPr>
            <a:r>
              <a:rPr lang="ar-SA" sz="2000" baseline="-25000" dirty="0">
                <a:solidFill>
                  <a:srgbClr val="000000"/>
                </a:solidFill>
                <a:effectLst/>
                <a:ea typeface="Segoe UI Symbol" panose="020B0502040204020203" pitchFamily="34" charset="0"/>
                <a:cs typeface="Segoe UI Symbol" panose="020B0502040204020203" pitchFamily="34" charset="0"/>
              </a:rPr>
              <a:t>•</a:t>
            </a:r>
            <a:r>
              <a:rPr lang="ar-SA" sz="2000" b="1" dirty="0">
                <a:solidFill>
                  <a:srgbClr val="000000"/>
                </a:solidFill>
                <a:effectLst/>
                <a:ea typeface="Simplified Arabic" panose="02020603050405020304" pitchFamily="18" charset="-78"/>
                <a:cs typeface="Simplified Arabic" panose="02020603050405020304" pitchFamily="18" charset="-78"/>
              </a:rPr>
              <a:t>الحاسوب اللوحي</a:t>
            </a:r>
            <a:r>
              <a:rPr lang="fr-FR" sz="2000" b="1" dirty="0">
                <a:solidFill>
                  <a:srgbClr val="000000"/>
                </a:solidFill>
                <a:effectLst/>
                <a:latin typeface="Simplified Arabic" panose="02020603050405020304" pitchFamily="18" charset="-78"/>
                <a:ea typeface="Simplified Arabic" panose="02020603050405020304" pitchFamily="18" charset="-78"/>
              </a:rPr>
              <a:t>Tablette</a:t>
            </a:r>
            <a:r>
              <a:rPr lang="ar-SA" sz="2000" b="1"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الذي هو عبارة عن حاسوب محمول مسطح بدون لوحة مفاتيح أدخلت فيه معطيات بواسطة المسك المباشر على شاشة لمسية ومن خلال هذه الشاشة يمكن الولوج إلى المحتويات التربوية الرقمية الموجودة بها أو شبكة الانترنت</a:t>
            </a: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algn="r" rtl="1">
              <a:lnSpc>
                <a:spcPct val="200000"/>
              </a:lnSpc>
            </a:pPr>
            <a:endParaRPr lang="fr-FR" sz="20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68599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71B18CA-3428-4F88-AAA2-14ABDFFE02F9}"/>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4C3731B6-222E-49E9-9E36-06EE9AEB59B6}"/>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9" name="ZoneTexte 8">
            <a:extLst>
              <a:ext uri="{FF2B5EF4-FFF2-40B4-BE49-F238E27FC236}">
                <a16:creationId xmlns:a16="http://schemas.microsoft.com/office/drawing/2014/main" id="{572D104D-DDC0-49D3-A6BC-7B2BFA480A02}"/>
              </a:ext>
            </a:extLst>
          </p:cNvPr>
          <p:cNvSpPr txBox="1"/>
          <p:nvPr/>
        </p:nvSpPr>
        <p:spPr>
          <a:xfrm>
            <a:off x="-1476672" y="44624"/>
            <a:ext cx="10441160" cy="2823850"/>
          </a:xfrm>
          <a:prstGeom prst="rect">
            <a:avLst/>
          </a:prstGeom>
          <a:noFill/>
        </p:spPr>
        <p:txBody>
          <a:bodyPr wrap="square">
            <a:spAutoFit/>
          </a:bodyPr>
          <a:lstStyle/>
          <a:p>
            <a:pPr marL="2540" marR="1528445" indent="-2540" algn="r" rtl="1">
              <a:lnSpc>
                <a:spcPct val="150000"/>
              </a:lnSpc>
              <a:spcAft>
                <a:spcPts val="25"/>
              </a:spcAft>
            </a:pPr>
            <a:r>
              <a:rPr lang="fr-FR"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.2.1</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السبورة الالكترونية أو التفاعلية (</a:t>
            </a:r>
            <a:r>
              <a:rPr lang="fr-FR"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Tableau blanc interactif</a:t>
            </a:r>
            <a:r>
              <a:rPr lang="ar-SA" sz="2000"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endParaRPr lang="ar-DZ" sz="2000" b="1"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endParaRPr>
          </a:p>
          <a:p>
            <a:pPr marL="2540" marR="1528445" indent="-2540" algn="r" rtl="1">
              <a:lnSpc>
                <a:spcPct val="150000"/>
              </a:lnSpc>
              <a:spcAft>
                <a:spcPts val="25"/>
              </a:spcAft>
            </a:pPr>
            <a:r>
              <a:rPr lang="ar-SA" sz="2000" dirty="0">
                <a:solidFill>
                  <a:srgbClr val="000000"/>
                </a:solidFill>
                <a:effectLst/>
                <a:ea typeface="Simplified Arabic" panose="02020603050405020304" pitchFamily="18" charset="-78"/>
                <a:cs typeface="Simplified Arabic" panose="02020603050405020304" pitchFamily="18" charset="-78"/>
              </a:rPr>
              <a:t>عبارة عن شاشة تربط بالحاسوب، وتتيح إمكانية التحكم فيها إما بواسطة اللمس أو بقلم خاص، كم</a:t>
            </a:r>
            <a:r>
              <a:rPr lang="ar-DZ" sz="2000" dirty="0">
                <a:solidFill>
                  <a:srgbClr val="000000"/>
                </a:solidFill>
                <a:effectLst/>
                <a:ea typeface="Simplified Arabic" panose="02020603050405020304" pitchFamily="18" charset="-78"/>
                <a:cs typeface="Simplified Arabic" panose="02020603050405020304" pitchFamily="18" charset="-78"/>
              </a:rPr>
              <a:t> </a:t>
            </a:r>
            <a:r>
              <a:rPr lang="ar-SA" sz="2000" dirty="0">
                <a:solidFill>
                  <a:srgbClr val="000000"/>
                </a:solidFill>
                <a:effectLst/>
                <a:ea typeface="Simplified Arabic" panose="02020603050405020304" pitchFamily="18" charset="-78"/>
                <a:cs typeface="Simplified Arabic" panose="02020603050405020304" pitchFamily="18" charset="-78"/>
              </a:rPr>
              <a:t>تسهم في خلق فضاء تفاعلي بين طرفي العملية التعليمية التعلمية، حيث تمكن من عرض وبناء الأنشطة التعلمية وتسهيل انخ</a:t>
            </a:r>
            <a:r>
              <a:rPr lang="ar-DZ" sz="2000" dirty="0">
                <a:solidFill>
                  <a:srgbClr val="000000"/>
                </a:solidFill>
                <a:ea typeface="Simplified Arabic" panose="02020603050405020304" pitchFamily="18" charset="-78"/>
                <a:cs typeface="Simplified Arabic" panose="02020603050405020304" pitchFamily="18" charset="-78"/>
              </a:rPr>
              <a:t>را</a:t>
            </a:r>
            <a:r>
              <a:rPr lang="ar-SA" sz="2000" dirty="0">
                <a:solidFill>
                  <a:srgbClr val="000000"/>
                </a:solidFill>
                <a:effectLst/>
                <a:ea typeface="Simplified Arabic" panose="02020603050405020304" pitchFamily="18" charset="-78"/>
                <a:cs typeface="Simplified Arabic" panose="02020603050405020304" pitchFamily="18" charset="-78"/>
              </a:rPr>
              <a:t>ط المتعلمين ومشاركتهم في سيرورة بناء الدرس، كما أنها تمكن من استثمار وتوظيف وتخزين الموارد التربوية الرقمية داخل الفصل، وطباعة أو إرسال ما تم شرحه للمتعلمين عن طريق البريد الالكتروني أو البوابات التربوية في حالة عدم</a:t>
            </a:r>
            <a:r>
              <a:rPr lang="ar-DZ" sz="2000" dirty="0">
                <a:solidFill>
                  <a:srgbClr val="000000"/>
                </a:solidFill>
                <a:effectLst/>
                <a:ea typeface="Simplified Arabic" panose="02020603050405020304" pitchFamily="18" charset="-78"/>
                <a:cs typeface="Simplified Arabic" panose="02020603050405020304" pitchFamily="18" charset="-78"/>
              </a:rPr>
              <a:t> حضورهم</a:t>
            </a:r>
            <a:r>
              <a:rPr lang="fr-FR" sz="2000" dirty="0">
                <a:solidFill>
                  <a:srgbClr val="000000"/>
                </a:solidFill>
                <a:effectLst/>
                <a:ea typeface="Simplified Arabic" panose="02020603050405020304" pitchFamily="18" charset="-78"/>
                <a:cs typeface="Simplified Arabic" panose="02020603050405020304" pitchFamily="18" charset="-78"/>
              </a:rPr>
              <a:t>.</a:t>
            </a:r>
            <a:endParaRPr lang="ar-DZ" sz="2000" dirty="0">
              <a:solidFill>
                <a:srgbClr val="000000"/>
              </a:solidFill>
              <a:effectLst/>
              <a:ea typeface="Simplified Arabic" panose="02020603050405020304" pitchFamily="18" charset="-78"/>
              <a:cs typeface="Simplified Arabic" panose="02020603050405020304" pitchFamily="18" charset="-78"/>
            </a:endParaRPr>
          </a:p>
        </p:txBody>
      </p:sp>
      <p:sp>
        <p:nvSpPr>
          <p:cNvPr id="10" name="ZoneTexte 9">
            <a:extLst>
              <a:ext uri="{FF2B5EF4-FFF2-40B4-BE49-F238E27FC236}">
                <a16:creationId xmlns:a16="http://schemas.microsoft.com/office/drawing/2014/main" id="{0B54C95D-D817-40D6-A53A-B861CE6A1A8F}"/>
              </a:ext>
            </a:extLst>
          </p:cNvPr>
          <p:cNvSpPr txBox="1"/>
          <p:nvPr/>
        </p:nvSpPr>
        <p:spPr>
          <a:xfrm flipH="1">
            <a:off x="-2" y="3140969"/>
            <a:ext cx="8964489" cy="3301032"/>
          </a:xfrm>
          <a:prstGeom prst="rect">
            <a:avLst/>
          </a:prstGeom>
          <a:noFill/>
        </p:spPr>
        <p:txBody>
          <a:bodyPr wrap="square" rtlCol="0">
            <a:spAutoFit/>
          </a:bodyPr>
          <a:lstStyle/>
          <a:p>
            <a:pPr marL="13335" marR="7620" indent="-6350" algn="r" rtl="1">
              <a:lnSpc>
                <a:spcPct val="107000"/>
              </a:lnSpc>
              <a:spcAft>
                <a:spcPts val="180"/>
              </a:spcAft>
            </a:pPr>
            <a:r>
              <a:rPr lang="fr-FR"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.3.1</a:t>
            </a:r>
            <a:r>
              <a:rPr lang="ar-SA" b="1"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آلة التصوير الرقمية  </a:t>
            </a:r>
            <a:endParaRPr lang="fr-FR"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endParaRPr>
          </a:p>
          <a:p>
            <a:pPr marL="4445" marR="278765" algn="just" rtl="1">
              <a:lnSpc>
                <a:spcPct val="150000"/>
              </a:lnSpc>
              <a:spcAft>
                <a:spcPts val="50"/>
              </a:spcAft>
            </a:pPr>
            <a:r>
              <a:rPr lang="ar-SA" sz="16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a:t>
            </a:r>
            <a:r>
              <a:rPr lang="ar-SA" sz="18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عبارة عن أداة لالتقاط الصور </a:t>
            </a:r>
            <a:r>
              <a:rPr lang="ar-SA" sz="18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الفوتوغ</a:t>
            </a:r>
            <a:r>
              <a:rPr lang="ar-DZ" sz="1800" dirty="0">
                <a:solidFill>
                  <a:srgbClr val="000000"/>
                </a:solidFill>
                <a:latin typeface="Simplified Arabic" panose="02020603050405020304" pitchFamily="18" charset="-78"/>
                <a:ea typeface="Simplified Arabic" panose="02020603050405020304" pitchFamily="18" charset="-78"/>
                <a:cs typeface="Simplified Arabic" panose="02020603050405020304" pitchFamily="18" charset="-78"/>
              </a:rPr>
              <a:t>را</a:t>
            </a:r>
            <a:r>
              <a:rPr lang="ar-SA" sz="1800" dirty="0" err="1">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فية</a:t>
            </a:r>
            <a:r>
              <a:rPr lang="ar-SA" sz="1800" dirty="0">
                <a:solidFill>
                  <a:srgbClr val="000000"/>
                </a:solidFill>
                <a:effectLst/>
                <a:latin typeface="Simplified Arabic" panose="02020603050405020304" pitchFamily="18" charset="-78"/>
                <a:ea typeface="Simplified Arabic" panose="02020603050405020304" pitchFamily="18" charset="-78"/>
                <a:cs typeface="Simplified Arabic" panose="02020603050405020304" pitchFamily="18" charset="-78"/>
              </a:rPr>
              <a:t> وتخزينها بشكل رقمي، بدلا من استخدام الأفلام، أو آلات التصوير التقليدية بحيث يتيح البعض منها تسجيل الصوت والصورة معا، أو الفيديو التربوي إلى جانب الصور.</a:t>
            </a:r>
            <a:r>
              <a:rPr lang="ar-SA" sz="1800" dirty="0">
                <a:solidFill>
                  <a:srgbClr val="000000"/>
                </a:solidFill>
                <a:effectLst/>
                <a:ea typeface="Simplified Arabic" panose="02020603050405020304" pitchFamily="18" charset="-78"/>
                <a:cs typeface="Simplified Arabic" panose="02020603050405020304" pitchFamily="18" charset="-78"/>
              </a:rPr>
              <a:t> كما تسمح بعرض الصور وبالتالي يوفر هذا النوع من </a:t>
            </a:r>
            <a:r>
              <a:rPr lang="ar-SA" sz="1800" dirty="0" err="1">
                <a:solidFill>
                  <a:srgbClr val="000000"/>
                </a:solidFill>
                <a:effectLst/>
                <a:ea typeface="Simplified Arabic" panose="02020603050405020304" pitchFamily="18" charset="-78"/>
                <a:cs typeface="Simplified Arabic" panose="02020603050405020304" pitchFamily="18" charset="-78"/>
              </a:rPr>
              <a:t>الكامير</a:t>
            </a:r>
            <a:r>
              <a:rPr lang="ar-DZ" sz="1800" dirty="0">
                <a:solidFill>
                  <a:srgbClr val="000000"/>
                </a:solidFill>
                <a:effectLst/>
                <a:ea typeface="Simplified Arabic" panose="02020603050405020304" pitchFamily="18" charset="-78"/>
                <a:cs typeface="Simplified Arabic" panose="02020603050405020304" pitchFamily="18" charset="-78"/>
              </a:rPr>
              <a:t>ا</a:t>
            </a:r>
            <a:r>
              <a:rPr lang="ar-SA" sz="1800" dirty="0">
                <a:solidFill>
                  <a:srgbClr val="000000"/>
                </a:solidFill>
                <a:effectLst/>
                <a:ea typeface="Simplified Arabic" panose="02020603050405020304" pitchFamily="18" charset="-78"/>
                <a:cs typeface="Simplified Arabic" panose="02020603050405020304" pitchFamily="18" charset="-78"/>
              </a:rPr>
              <a:t>ت العديد من المميز</a:t>
            </a:r>
            <a:r>
              <a:rPr lang="ar-DZ" sz="1800" dirty="0">
                <a:solidFill>
                  <a:srgbClr val="000000"/>
                </a:solidFill>
                <a:effectLst/>
                <a:ea typeface="Simplified Arabic" panose="02020603050405020304" pitchFamily="18" charset="-78"/>
                <a:cs typeface="Simplified Arabic" panose="02020603050405020304" pitchFamily="18" charset="-78"/>
              </a:rPr>
              <a:t>ا</a:t>
            </a:r>
            <a:r>
              <a:rPr lang="ar-SA" sz="1800" dirty="0">
                <a:solidFill>
                  <a:srgbClr val="000000"/>
                </a:solidFill>
                <a:effectLst/>
                <a:ea typeface="Simplified Arabic" panose="02020603050405020304" pitchFamily="18" charset="-78"/>
                <a:cs typeface="Simplified Arabic" panose="02020603050405020304" pitchFamily="18" charset="-78"/>
              </a:rPr>
              <a:t>ت لطرفي العملية التعليمية التعلمية من حيث سهولة التقاط، عرض وطباعة الصور لاستعماله كوسائل </a:t>
            </a:r>
            <a:r>
              <a:rPr lang="ar-SA" sz="1800" dirty="0" err="1">
                <a:solidFill>
                  <a:srgbClr val="000000"/>
                </a:solidFill>
                <a:effectLst/>
                <a:ea typeface="Simplified Arabic" panose="02020603050405020304" pitchFamily="18" charset="-78"/>
                <a:cs typeface="Simplified Arabic" panose="02020603050405020304" pitchFamily="18" charset="-78"/>
              </a:rPr>
              <a:t>ديداكتيكية</a:t>
            </a:r>
            <a:r>
              <a:rPr lang="ar-SA" sz="1800" dirty="0">
                <a:solidFill>
                  <a:srgbClr val="000000"/>
                </a:solidFill>
                <a:effectLst/>
                <a:ea typeface="Simplified Arabic" panose="02020603050405020304" pitchFamily="18" charset="-78"/>
                <a:cs typeface="Simplified Arabic" panose="02020603050405020304" pitchFamily="18" charset="-78"/>
              </a:rPr>
              <a:t> وبتكلفة اقل</a:t>
            </a:r>
            <a:r>
              <a:rPr lang="fr-FR" sz="1800" dirty="0">
                <a:solidFill>
                  <a:srgbClr val="000000"/>
                </a:solidFill>
                <a:effectLst/>
                <a:ea typeface="Simplified Arabic" panose="02020603050405020304" pitchFamily="18" charset="-78"/>
                <a:cs typeface="Simplified Arabic" panose="02020603050405020304" pitchFamily="18" charset="-78"/>
              </a:rPr>
              <a:t>.</a:t>
            </a:r>
            <a:endParaRPr lang="ar-DZ" sz="1800" dirty="0">
              <a:solidFill>
                <a:srgbClr val="000000"/>
              </a:solidFill>
              <a:effectLst/>
              <a:ea typeface="Simplified Arabic" panose="02020603050405020304" pitchFamily="18" charset="-78"/>
              <a:cs typeface="Simplified Arabic" panose="02020603050405020304" pitchFamily="18" charset="-78"/>
            </a:endParaRPr>
          </a:p>
          <a:p>
            <a:pPr marL="4445" marR="278765" algn="just" rtl="1">
              <a:lnSpc>
                <a:spcPct val="150000"/>
              </a:lnSpc>
              <a:spcAft>
                <a:spcPts val="50"/>
              </a:spcAft>
            </a:pPr>
            <a:r>
              <a:rPr lang="fr-FR" sz="1800" b="1" dirty="0">
                <a:solidFill>
                  <a:srgbClr val="000000"/>
                </a:solidFill>
                <a:effectLst/>
                <a:latin typeface="Simplified Arabic" panose="02020603050405020304" pitchFamily="18" charset="-78"/>
                <a:ea typeface="Simplified Arabic" panose="02020603050405020304" pitchFamily="18" charset="-78"/>
              </a:rPr>
              <a:t>.4.1</a:t>
            </a:r>
            <a:r>
              <a:rPr lang="ar-SA" sz="1800" b="1" dirty="0">
                <a:solidFill>
                  <a:srgbClr val="000000"/>
                </a:solidFill>
                <a:effectLst/>
                <a:latin typeface="Simplified Arabic" panose="02020603050405020304" pitchFamily="18" charset="-78"/>
                <a:ea typeface="Simplified Arabic" panose="02020603050405020304" pitchFamily="18" charset="-78"/>
              </a:rPr>
              <a:t> أجهزة محاض</a:t>
            </a:r>
            <a:r>
              <a:rPr lang="ar-DZ" sz="1800" b="1" dirty="0">
                <a:solidFill>
                  <a:srgbClr val="000000"/>
                </a:solidFill>
                <a:effectLst/>
                <a:latin typeface="Simplified Arabic" panose="02020603050405020304" pitchFamily="18" charset="-78"/>
                <a:ea typeface="Simplified Arabic" panose="02020603050405020304" pitchFamily="18" charset="-78"/>
              </a:rPr>
              <a:t>رات</a:t>
            </a:r>
            <a:r>
              <a:rPr lang="ar-SA" sz="1800" b="1" dirty="0">
                <a:solidFill>
                  <a:srgbClr val="000000"/>
                </a:solidFill>
                <a:effectLst/>
                <a:latin typeface="Simplified Arabic" panose="02020603050405020304" pitchFamily="18" charset="-78"/>
                <a:ea typeface="Simplified Arabic" panose="02020603050405020304" pitchFamily="18" charset="-78"/>
              </a:rPr>
              <a:t> الفيديو القائمة على الانترنت </a:t>
            </a:r>
            <a:r>
              <a:rPr lang="fr-FR" sz="1800" b="1" dirty="0">
                <a:solidFill>
                  <a:srgbClr val="000000"/>
                </a:solidFill>
                <a:effectLst/>
                <a:latin typeface="Simplified Arabic" panose="02020603050405020304" pitchFamily="18" charset="-78"/>
                <a:ea typeface="Simplified Arabic" panose="02020603050405020304" pitchFamily="18" charset="-78"/>
              </a:rPr>
              <a:t>(Vidéo conférence sur le web) </a:t>
            </a:r>
            <a:r>
              <a:rPr lang="ar-SA" sz="1800" dirty="0">
                <a:solidFill>
                  <a:srgbClr val="000000"/>
                </a:solidFill>
                <a:effectLst/>
                <a:ea typeface="Simplified Arabic" panose="02020603050405020304" pitchFamily="18" charset="-78"/>
                <a:cs typeface="Simplified Arabic" panose="02020603050405020304" pitchFamily="18" charset="-78"/>
              </a:rPr>
              <a:t>  هي أجهزة مرتبطة بالحاسوب، مزودة بكم</a:t>
            </a:r>
            <a:r>
              <a:rPr lang="ar-DZ" dirty="0" err="1">
                <a:solidFill>
                  <a:srgbClr val="000000"/>
                </a:solidFill>
                <a:ea typeface="Simplified Arabic" panose="02020603050405020304" pitchFamily="18" charset="-78"/>
                <a:cs typeface="Simplified Arabic" panose="02020603050405020304" pitchFamily="18" charset="-78"/>
              </a:rPr>
              <a:t>يرات</a:t>
            </a:r>
            <a:r>
              <a:rPr lang="ar-SA" sz="1800" dirty="0">
                <a:solidFill>
                  <a:srgbClr val="000000"/>
                </a:solidFill>
                <a:effectLst/>
                <a:ea typeface="Simplified Arabic" panose="02020603050405020304" pitchFamily="18" charset="-78"/>
                <a:cs typeface="Simplified Arabic" panose="02020603050405020304" pitchFamily="18" charset="-78"/>
              </a:rPr>
              <a:t> الفيديو ومكب</a:t>
            </a:r>
            <a:r>
              <a:rPr lang="ar-DZ" sz="1800" dirty="0">
                <a:solidFill>
                  <a:srgbClr val="000000"/>
                </a:solidFill>
                <a:effectLst/>
                <a:ea typeface="Simplified Arabic" panose="02020603050405020304" pitchFamily="18" charset="-78"/>
                <a:cs typeface="Simplified Arabic" panose="02020603050405020304" pitchFamily="18" charset="-78"/>
              </a:rPr>
              <a:t>را</a:t>
            </a:r>
            <a:r>
              <a:rPr lang="ar-SA" sz="1800" dirty="0">
                <a:solidFill>
                  <a:srgbClr val="000000"/>
                </a:solidFill>
                <a:effectLst/>
                <a:ea typeface="Simplified Arabic" panose="02020603050405020304" pitchFamily="18" charset="-78"/>
                <a:cs typeface="Simplified Arabic" panose="02020603050405020304" pitchFamily="18" charset="-78"/>
              </a:rPr>
              <a:t>ت الصوت لنقل وتبادل الصوت</a:t>
            </a:r>
            <a:r>
              <a:rPr lang="ar-DZ" sz="1800" dirty="0">
                <a:solidFill>
                  <a:srgbClr val="000000"/>
                </a:solidFill>
                <a:effectLst/>
                <a:ea typeface="Simplified Arabic" panose="02020603050405020304" pitchFamily="18" charset="-78"/>
                <a:cs typeface="Simplified Arabic" panose="02020603050405020304" pitchFamily="18" charset="-78"/>
              </a:rPr>
              <a:t> </a:t>
            </a:r>
            <a:r>
              <a:rPr lang="ar-SA" sz="1800" dirty="0">
                <a:solidFill>
                  <a:srgbClr val="000000"/>
                </a:solidFill>
                <a:effectLst/>
                <a:ea typeface="Simplified Arabic" panose="02020603050405020304" pitchFamily="18" charset="-78"/>
                <a:cs typeface="Simplified Arabic" panose="02020603050405020304" pitchFamily="18" charset="-78"/>
              </a:rPr>
              <a:t>والصورة بين مجموعة من المتحدثين وتوفر مجموعة من المواقع على شبكة الانترنت هذه الخدمة</a:t>
            </a:r>
            <a:r>
              <a:rPr lang="fr-FR" sz="1800" dirty="0">
                <a:solidFill>
                  <a:srgbClr val="000000"/>
                </a:solidFill>
                <a:effectLst/>
                <a:ea typeface="Simplified Arabic" panose="02020603050405020304" pitchFamily="18" charset="-78"/>
                <a:cs typeface="Simplified Arabic" panose="02020603050405020304" pitchFamily="18" charset="-78"/>
              </a:rPr>
              <a:t>.</a:t>
            </a:r>
            <a:endParaRPr lang="fr-FR" sz="1800" dirty="0"/>
          </a:p>
        </p:txBody>
      </p:sp>
    </p:spTree>
    <p:extLst>
      <p:ext uri="{BB962C8B-B14F-4D97-AF65-F5344CB8AC3E}">
        <p14:creationId xmlns:p14="http://schemas.microsoft.com/office/powerpoint/2010/main" val="118607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 calcmode="lin" valueType="num">
                                      <p:cBhvr additive="base">
                                        <p:cTn id="1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 calcmode="lin" valueType="num">
                                      <p:cBhvr additive="base">
                                        <p:cTn id="21"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 calcmode="lin" valueType="num">
                                      <p:cBhvr additive="base">
                                        <p:cTn id="2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D6796FA-921E-408E-8EE4-35E8A3BCFD0F}"/>
              </a:ext>
            </a:extLst>
          </p:cNvPr>
          <p:cNvSpPr>
            <a:spLocks noGrp="1"/>
          </p:cNvSpPr>
          <p:nvPr>
            <p:ph type="dt" sz="half" idx="10"/>
          </p:nvPr>
        </p:nvSpPr>
        <p:spPr/>
        <p:txBody>
          <a:bodyPr/>
          <a:lstStyle/>
          <a:p>
            <a:r>
              <a:rPr lang="fr-FR"/>
              <a:t>2021/2020  السنة الدراسية</a:t>
            </a:r>
            <a:endParaRPr lang="fr-BE"/>
          </a:p>
        </p:txBody>
      </p:sp>
      <p:sp>
        <p:nvSpPr>
          <p:cNvPr id="3" name="Espace réservé du pied de page 2">
            <a:extLst>
              <a:ext uri="{FF2B5EF4-FFF2-40B4-BE49-F238E27FC236}">
                <a16:creationId xmlns:a16="http://schemas.microsoft.com/office/drawing/2014/main" id="{2B206019-5C47-4345-AD06-0143006149F5}"/>
              </a:ext>
            </a:extLst>
          </p:cNvPr>
          <p:cNvSpPr>
            <a:spLocks noGrp="1"/>
          </p:cNvSpPr>
          <p:nvPr>
            <p:ph type="ftr" sz="quarter" idx="11"/>
          </p:nvPr>
        </p:nvSpPr>
        <p:spPr/>
        <p:txBody>
          <a:bodyPr/>
          <a:lstStyle/>
          <a:p>
            <a:r>
              <a:rPr lang="ar-DZ" dirty="0"/>
              <a:t>محاضرات من إعداد الدكتورة : بن يطو سامية</a:t>
            </a:r>
            <a:endParaRPr lang="fr-BE" dirty="0"/>
          </a:p>
        </p:txBody>
      </p:sp>
      <p:sp>
        <p:nvSpPr>
          <p:cNvPr id="7" name="ZoneTexte 6">
            <a:extLst>
              <a:ext uri="{FF2B5EF4-FFF2-40B4-BE49-F238E27FC236}">
                <a16:creationId xmlns:a16="http://schemas.microsoft.com/office/drawing/2014/main" id="{A0C5798A-EA0E-4AF2-B4AA-4DDC8E18F6C5}"/>
              </a:ext>
            </a:extLst>
          </p:cNvPr>
          <p:cNvSpPr txBox="1"/>
          <p:nvPr/>
        </p:nvSpPr>
        <p:spPr>
          <a:xfrm>
            <a:off x="251520" y="260648"/>
            <a:ext cx="8640960" cy="4570482"/>
          </a:xfrm>
          <a:prstGeom prst="rect">
            <a:avLst/>
          </a:prstGeom>
          <a:noFill/>
        </p:spPr>
        <p:txBody>
          <a:bodyPr wrap="square">
            <a:spAutoFit/>
          </a:bodyPr>
          <a:lstStyle/>
          <a:p>
            <a:pPr algn="r">
              <a:lnSpc>
                <a:spcPct val="200000"/>
              </a:lnSpc>
            </a:pPr>
            <a:r>
              <a:rPr lang="ar-DZ" sz="2800" b="1" i="0" u="none" strike="noStrike" baseline="0" dirty="0">
                <a:latin typeface="TraditionalArabic,Bold"/>
              </a:rPr>
              <a:t>:</a:t>
            </a:r>
            <a:r>
              <a:rPr lang="fr-FR" sz="2800" b="1" i="0" u="none" strike="noStrike" baseline="0" dirty="0">
                <a:latin typeface="TraditionalArabic,Bold"/>
              </a:rPr>
              <a:t> sofware</a:t>
            </a:r>
            <a:r>
              <a:rPr lang="ar-DZ" sz="2800" b="1" i="0" u="none" strike="noStrike" baseline="0" dirty="0">
                <a:latin typeface="TraditionalArabic,Bold"/>
              </a:rPr>
              <a:t>2 المكونات البرمجية</a:t>
            </a:r>
            <a:endParaRPr lang="fr-FR" sz="2800" dirty="0">
              <a:solidFill>
                <a:srgbClr val="000000"/>
              </a:solidFill>
              <a:effectLst/>
              <a:latin typeface="Simplified Arabic" panose="02020603050405020304" pitchFamily="18" charset="-78"/>
              <a:ea typeface="Simplified Arabic" panose="02020603050405020304" pitchFamily="18" charset="-78"/>
            </a:endParaRPr>
          </a:p>
          <a:p>
            <a:pPr algn="r">
              <a:lnSpc>
                <a:spcPct val="200000"/>
              </a:lnSpc>
            </a:pPr>
            <a:r>
              <a:rPr lang="ar-DZ" sz="2000" b="1" dirty="0">
                <a:solidFill>
                  <a:srgbClr val="000000"/>
                </a:solidFill>
                <a:effectLst/>
                <a:latin typeface="Simplified Arabic" panose="02020603050405020304" pitchFamily="18" charset="-78"/>
                <a:ea typeface="Simplified Arabic" panose="02020603050405020304" pitchFamily="18" charset="-78"/>
              </a:rPr>
              <a:t>بعد أن تحدثنا عن الجانب المادي الملموس من تكنولوجيا المعلومات لا بد لنا من التحدث عن الجانب المكمل لهذه المنظومة وهي البرمجيات، التي بدونها لا تعمل الأجهزة والمكونات المادية، وبعبارة أخرى لا توجد لها أي قيمة تذكر بدو</a:t>
            </a:r>
            <a:r>
              <a:rPr lang="ar-DZ" sz="2000" b="1" dirty="0">
                <a:solidFill>
                  <a:srgbClr val="000000"/>
                </a:solidFill>
                <a:latin typeface="Simplified Arabic" panose="02020603050405020304" pitchFamily="18" charset="-78"/>
                <a:ea typeface="Simplified Arabic" panose="02020603050405020304" pitchFamily="18" charset="-78"/>
              </a:rPr>
              <a:t>رها</a:t>
            </a:r>
            <a:r>
              <a:rPr lang="ar-DZ" sz="2000" b="1" dirty="0">
                <a:solidFill>
                  <a:srgbClr val="000000"/>
                </a:solidFill>
                <a:effectLst/>
                <a:latin typeface="Simplified Arabic" panose="02020603050405020304" pitchFamily="18" charset="-78"/>
                <a:ea typeface="Simplified Arabic" panose="02020603050405020304" pitchFamily="18" charset="-78"/>
              </a:rPr>
              <a:t>، فهي بمثابة الروح في الجسد.</a:t>
            </a:r>
          </a:p>
          <a:p>
            <a:pPr algn="r">
              <a:lnSpc>
                <a:spcPct val="200000"/>
              </a:lnSpc>
            </a:pPr>
            <a:r>
              <a:rPr lang="ar-DZ" sz="2000" b="1" dirty="0">
                <a:solidFill>
                  <a:srgbClr val="000000"/>
                </a:solidFill>
                <a:effectLst/>
                <a:latin typeface="Simplified Arabic" panose="02020603050405020304" pitchFamily="18" charset="-78"/>
                <a:ea typeface="Simplified Arabic" panose="02020603050405020304" pitchFamily="18" charset="-78"/>
              </a:rPr>
              <a:t>و يمكن أن نعرف البرمجيات مجموعة من الأوامر والتعليمات المعدّة من طرف الإنسان، والتي توجه المكونات المادية للحاسوب لغرض أداء مهمة ما أو للعمل بطريقة معينة، وفق تعليمات دقيقة خطوة بخطوة للحصول على نتائج مطلوبة بشكل معين</a:t>
            </a:r>
            <a:endParaRPr lang="ar-DZ" sz="2000" dirty="0">
              <a:solidFill>
                <a:srgbClr val="000000"/>
              </a:solidFill>
              <a:effectLst/>
              <a:latin typeface="Simplified Arabic" panose="02020603050405020304" pitchFamily="18" charset="-78"/>
              <a:ea typeface="Simplified Arabic" panose="02020603050405020304" pitchFamily="18" charset="-78"/>
            </a:endParaRPr>
          </a:p>
        </p:txBody>
      </p:sp>
    </p:spTree>
    <p:extLst>
      <p:ext uri="{BB962C8B-B14F-4D97-AF65-F5344CB8AC3E}">
        <p14:creationId xmlns:p14="http://schemas.microsoft.com/office/powerpoint/2010/main" val="336704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 calcmode="lin" valueType="num">
                                      <p:cBhvr additive="base">
                                        <p:cTn id="15"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2605</TotalTime>
  <Words>3659</Words>
  <Application>Microsoft Office PowerPoint</Application>
  <PresentationFormat>Affichage à l'écran (4:3)</PresentationFormat>
  <Paragraphs>258</Paragraphs>
  <Slides>27</Slides>
  <Notes>9</Notes>
  <HiddenSlides>0</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27</vt:i4>
      </vt:variant>
    </vt:vector>
  </HeadingPairs>
  <TitlesOfParts>
    <vt:vector size="42" baseType="lpstr">
      <vt:lpstr>Arial</vt:lpstr>
      <vt:lpstr>Arial Black</vt:lpstr>
      <vt:lpstr>Calibri</vt:lpstr>
      <vt:lpstr>Calibri Light</vt:lpstr>
      <vt:lpstr>Simplified Arabic</vt:lpstr>
      <vt:lpstr>SimplifiedArabic</vt:lpstr>
      <vt:lpstr>SimplifiedArabic,Bold</vt:lpstr>
      <vt:lpstr>Symbol</vt:lpstr>
      <vt:lpstr>Tahoma</vt:lpstr>
      <vt:lpstr>Times New Roman</vt:lpstr>
      <vt:lpstr>Traditional Arabic</vt:lpstr>
      <vt:lpstr>Traditional Arabic,Bold</vt:lpstr>
      <vt:lpstr>TraditionalArabic,Bold</vt:lpstr>
      <vt:lpstr>Wingdings</vt:lpstr>
      <vt:lpstr>Rétrospective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نهاية  المحاضرة شكرا على حسن الانتباه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Moi</cp:lastModifiedBy>
  <cp:revision>317</cp:revision>
  <dcterms:created xsi:type="dcterms:W3CDTF">2020-12-23T12:54:20Z</dcterms:created>
  <dcterms:modified xsi:type="dcterms:W3CDTF">2021-06-19T22:45:31Z</dcterms:modified>
</cp:coreProperties>
</file>