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11"/>
  </p:notesMasterIdLst>
  <p:sldIdLst>
    <p:sldId id="256" r:id="rId2"/>
    <p:sldId id="315" r:id="rId3"/>
    <p:sldId id="320" r:id="rId4"/>
    <p:sldId id="316" r:id="rId5"/>
    <p:sldId id="317" r:id="rId6"/>
    <p:sldId id="318" r:id="rId7"/>
    <p:sldId id="321" r:id="rId8"/>
    <p:sldId id="323" r:id="rId9"/>
    <p:sldId id="322" r:id="rId1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3325" autoAdjust="0"/>
  </p:normalViewPr>
  <p:slideViewPr>
    <p:cSldViewPr>
      <p:cViewPr>
        <p:scale>
          <a:sx n="93" d="100"/>
          <a:sy n="93" d="100"/>
        </p:scale>
        <p:origin x="-480"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4FF7B32-0747-4BF1-A1E9-553BED39E8A2}" type="datetimeFigureOut">
              <a:rPr lang="fr-FR" smtClean="0"/>
              <a:t>09/05/2024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8CE9A77-81F0-403F-9DE6-2488BF86863D}" type="slidenum">
              <a:rPr lang="fr-FR" smtClean="0"/>
              <a:t>‹N°›</a:t>
            </a:fld>
            <a:endParaRPr lang="fr-FR"/>
          </a:p>
        </p:txBody>
      </p:sp>
    </p:spTree>
    <p:extLst>
      <p:ext uri="{BB962C8B-B14F-4D97-AF65-F5344CB8AC3E}">
        <p14:creationId xmlns:p14="http://schemas.microsoft.com/office/powerpoint/2010/main" val="2504037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fr-FR" smtClean="0"/>
              <a:t>Modifiez le style du titre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3C1460C0-4820-4EC4-B994-B1C4951900EA}" type="datetimeFigureOut">
              <a:rPr lang="ar-SA" smtClean="0"/>
              <a:pPr/>
              <a:t>02/11/1445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B6590E-C736-49D9-A9A8-97D2DDACEFB4}" type="slidenum">
              <a:rPr lang="ar-SA" smtClean="0"/>
              <a:pPr/>
              <a:t>‹N°›</a:t>
            </a:fld>
            <a:endParaRPr lang="ar-SA"/>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C1460C0-4820-4EC4-B994-B1C4951900EA}" type="datetimeFigureOut">
              <a:rPr lang="ar-SA" smtClean="0"/>
              <a:pPr/>
              <a:t>02/11/1445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C1460C0-4820-4EC4-B994-B1C4951900EA}" type="datetimeFigureOut">
              <a:rPr lang="ar-SA" smtClean="0"/>
              <a:pPr/>
              <a:t>02/11/1445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C1460C0-4820-4EC4-B994-B1C4951900EA}" type="datetimeFigureOut">
              <a:rPr lang="ar-SA" smtClean="0"/>
              <a:pPr/>
              <a:t>02/11/1445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fr-FR" smtClean="0"/>
              <a:t>Modifiez le style du titre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C1460C0-4820-4EC4-B994-B1C4951900EA}" type="datetimeFigureOut">
              <a:rPr lang="ar-SA" smtClean="0"/>
              <a:pPr/>
              <a:t>02/11/1445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35B6590E-C736-49D9-A9A8-97D2DDACEFB4}" type="slidenum">
              <a:rPr lang="ar-SA" smtClean="0"/>
              <a:pPr/>
              <a:t>‹N°›</a:t>
            </a:fld>
            <a:endParaRPr lang="ar-SA"/>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Date Placeholder 4"/>
          <p:cNvSpPr>
            <a:spLocks noGrp="1"/>
          </p:cNvSpPr>
          <p:nvPr>
            <p:ph type="dt" sz="half" idx="10"/>
          </p:nvPr>
        </p:nvSpPr>
        <p:spPr/>
        <p:txBody>
          <a:bodyPr/>
          <a:lstStyle/>
          <a:p>
            <a:fld id="{3C1460C0-4820-4EC4-B994-B1C4951900EA}" type="datetimeFigureOut">
              <a:rPr lang="ar-SA" smtClean="0"/>
              <a:pPr/>
              <a:t>02/11/1445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Date Placeholder 6"/>
          <p:cNvSpPr>
            <a:spLocks noGrp="1"/>
          </p:cNvSpPr>
          <p:nvPr>
            <p:ph type="dt" sz="half" idx="10"/>
          </p:nvPr>
        </p:nvSpPr>
        <p:spPr/>
        <p:txBody>
          <a:bodyPr/>
          <a:lstStyle/>
          <a:p>
            <a:fld id="{3C1460C0-4820-4EC4-B994-B1C4951900EA}" type="datetimeFigureOut">
              <a:rPr lang="ar-SA" smtClean="0"/>
              <a:pPr/>
              <a:t>02/11/1445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35B6590E-C736-49D9-A9A8-97D2DDACEFB4}" type="slidenum">
              <a:rPr lang="ar-SA" smtClean="0"/>
              <a:pPr/>
              <a:t>‹N°›</a:t>
            </a:fld>
            <a:endParaRPr lang="ar-SA"/>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3C1460C0-4820-4EC4-B994-B1C4951900EA}" type="datetimeFigureOut">
              <a:rPr lang="ar-SA" smtClean="0"/>
              <a:pPr/>
              <a:t>02/11/1445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1460C0-4820-4EC4-B994-B1C4951900EA}" type="datetimeFigureOut">
              <a:rPr lang="ar-SA" smtClean="0"/>
              <a:pPr/>
              <a:t>02/11/1445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fr-FR" smtClean="0"/>
              <a:t>Modifiez le style du titre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C1460C0-4820-4EC4-B994-B1C4951900EA}" type="datetimeFigureOut">
              <a:rPr lang="ar-SA" smtClean="0"/>
              <a:pPr/>
              <a:t>02/11/1445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5B6590E-C736-49D9-A9A8-97D2DDACEFB4}" type="slidenum">
              <a:rPr lang="ar-SA" smtClean="0"/>
              <a:pPr/>
              <a:t>‹N°›</a:t>
            </a:fld>
            <a:endParaRPr lang="ar-SA"/>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fr-FR" smtClean="0"/>
              <a:t>Modifiez le style du titre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C1460C0-4820-4EC4-B994-B1C4951900EA}" type="datetimeFigureOut">
              <a:rPr lang="ar-SA" smtClean="0"/>
              <a:pPr/>
              <a:t>02/11/1445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35B6590E-C736-49D9-A9A8-97D2DDACEFB4}" type="slidenum">
              <a:rPr lang="ar-SA" smtClean="0"/>
              <a:pPr/>
              <a:t>‹N°›</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fr-FR" smtClean="0"/>
              <a:t>Modifiez le style du titre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C1460C0-4820-4EC4-B994-B1C4951900EA}" type="datetimeFigureOut">
              <a:rPr lang="ar-SA" smtClean="0"/>
              <a:pPr/>
              <a:t>02/11/1445</a:t>
            </a:fld>
            <a:endParaRPr lang="ar-SA"/>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ar-SA"/>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35B6590E-C736-49D9-A9A8-97D2DDACEFB4}" type="slidenum">
              <a:rPr lang="ar-SA" smtClean="0"/>
              <a:pPr/>
              <a:t>‹N°›</a:t>
            </a:fld>
            <a:endParaRPr lang="ar-SA"/>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440635"/>
            <a:ext cx="7772400" cy="972141"/>
          </a:xfrm>
          <a:prstGeom prst="rect">
            <a:avLst/>
          </a:prstGeom>
          <a:solidFill>
            <a:srgbClr val="00B0F0"/>
          </a:solidFill>
        </p:spPr>
        <p:txBody>
          <a:bodyPr/>
          <a:lstStyle/>
          <a:p>
            <a:pPr lvl="0" algn="ctr">
              <a:spcBef>
                <a:spcPct val="0"/>
              </a:spcBef>
              <a:defRPr/>
            </a:pPr>
            <a:r>
              <a:rPr lang="ar-DZ" sz="3600" b="1" spc="-100" dirty="0" smtClean="0">
                <a:latin typeface="Times New Roman" pitchFamily="18" charset="0"/>
                <a:ea typeface="+mj-ea"/>
                <a:cs typeface="Times New Roman" pitchFamily="18" charset="0"/>
              </a:rPr>
              <a:t>المزيج التسويقي الالكتروني </a:t>
            </a:r>
            <a:r>
              <a:rPr lang="ar-DZ" sz="3600" b="1" spc="-100" dirty="0" smtClean="0">
                <a:latin typeface="Times New Roman" pitchFamily="18" charset="0"/>
                <a:ea typeface="+mj-ea"/>
                <a:cs typeface="Times New Roman" pitchFamily="18" charset="0"/>
              </a:rPr>
              <a:t>للخدمات</a:t>
            </a:r>
          </a:p>
          <a:p>
            <a:pPr lvl="0" algn="ctr">
              <a:spcBef>
                <a:spcPct val="0"/>
              </a:spcBef>
              <a:defRPr/>
            </a:pPr>
            <a:r>
              <a:rPr lang="ar-DZ" sz="2400" b="1" dirty="0"/>
              <a:t>سياسة التسعير الالكتروني للخدمات</a:t>
            </a:r>
            <a:endParaRPr kumimoji="0" lang="en-US" sz="2400" b="1" i="0" u="none" strike="noStrike" kern="1200" cap="none" spc="-100" normalizeH="0" baseline="0" noProof="0" dirty="0">
              <a:ln>
                <a:noFill/>
              </a:ln>
              <a:effectLst/>
              <a:uLnTx/>
              <a:uFillTx/>
              <a:latin typeface="Times New Roman" pitchFamily="18" charset="0"/>
              <a:ea typeface="+mj-ea"/>
              <a:cs typeface="Times New Roman" pitchFamily="18" charset="0"/>
            </a:endParaRPr>
          </a:p>
        </p:txBody>
      </p:sp>
      <p:pic>
        <p:nvPicPr>
          <p:cNvPr id="1026" name="Picture 2" descr="ما هو التسويق الرقمي"/>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010" y="1556792"/>
            <a:ext cx="7521406" cy="4536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71271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9552" y="332656"/>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400" dirty="0"/>
              <a:t>التسعير </a:t>
            </a:r>
            <a:r>
              <a:rPr lang="ar-DZ" sz="2400" dirty="0" smtClean="0"/>
              <a:t>الإلكتروني للخدمات</a:t>
            </a:r>
            <a:endParaRPr lang="ar-DZ" sz="2400" dirty="0"/>
          </a:p>
        </p:txBody>
      </p:sp>
      <p:sp>
        <p:nvSpPr>
          <p:cNvPr id="2" name="Rectangle 1"/>
          <p:cNvSpPr/>
          <p:nvPr/>
        </p:nvSpPr>
        <p:spPr>
          <a:xfrm>
            <a:off x="683568" y="1268760"/>
            <a:ext cx="7920880" cy="3693319"/>
          </a:xfrm>
          <a:prstGeom prst="rect">
            <a:avLst/>
          </a:prstGeom>
        </p:spPr>
        <p:txBody>
          <a:bodyPr wrap="square">
            <a:spAutoFit/>
          </a:bodyPr>
          <a:lstStyle/>
          <a:p>
            <a:r>
              <a:rPr lang="fr-FR" b="1" dirty="0"/>
              <a:t>-I </a:t>
            </a:r>
            <a:r>
              <a:rPr lang="ar-DZ" b="1" dirty="0"/>
              <a:t>سياسة التسعير الالكتروني للخدمات</a:t>
            </a:r>
            <a:r>
              <a:rPr lang="ar-DZ" b="1" dirty="0" smtClean="0"/>
              <a:t>:</a:t>
            </a:r>
          </a:p>
          <a:p>
            <a:endParaRPr lang="ar-DZ" b="1" dirty="0"/>
          </a:p>
          <a:p>
            <a:pPr algn="just"/>
            <a:r>
              <a:rPr lang="ar-DZ" dirty="0" smtClean="0"/>
              <a:t>    يعطي </a:t>
            </a:r>
            <a:r>
              <a:rPr lang="ar-DZ" dirty="0"/>
              <a:t>التسويق الالكتروني الفرص للمستهلكين والعملاء في التعرف على أسعار الخدمات المقدمة كما أنه في نفس الوقت يعطي الفرصة للمنتجين أيضا لإجراء مقارنة بين تكاليف منتجاتهم والمنتجات المنافسة.</a:t>
            </a:r>
          </a:p>
          <a:p>
            <a:pPr algn="just"/>
            <a:r>
              <a:rPr lang="ar-DZ" dirty="0"/>
              <a:t>ومن التطورات الحديثة في استراتيجية التسعير الالكتروني للخدمات استخدام العملة الرقمية حيث يسمح للعملاء من خلال هذه الاستراتيجية بإدخال رقم حسابهم مع وضع اعتماد بمبلغ معين للاستفادة من خدمات معينة.</a:t>
            </a:r>
          </a:p>
          <a:p>
            <a:pPr algn="just"/>
            <a:r>
              <a:rPr lang="ar-DZ" dirty="0"/>
              <a:t>بفضل الانترنت أمكن:</a:t>
            </a:r>
          </a:p>
          <a:p>
            <a:pPr algn="just"/>
            <a:r>
              <a:rPr lang="ar-DZ" dirty="0"/>
              <a:t>- تخفيض تكاليف </a:t>
            </a:r>
            <a:r>
              <a:rPr lang="ar-DZ" dirty="0" err="1"/>
              <a:t>الفوترة</a:t>
            </a:r>
            <a:r>
              <a:rPr lang="ar-DZ" dirty="0"/>
              <a:t> بفضل معالجة التحويلات المالية مباشرة؛</a:t>
            </a:r>
          </a:p>
          <a:p>
            <a:pPr algn="just"/>
            <a:r>
              <a:rPr lang="ar-DZ" dirty="0"/>
              <a:t>- ترشيد تكاليف الاستغلال المرتبطة بالاتصالات بحيث ينخفض السعر وترتفع المبيعات؛</a:t>
            </a:r>
          </a:p>
          <a:p>
            <a:pPr algn="just"/>
            <a:r>
              <a:rPr lang="ar-DZ" dirty="0"/>
              <a:t>- تحليل جدوى عروض الترويج، ومعرفة أسعار خدمات المنافسين؛</a:t>
            </a:r>
          </a:p>
          <a:p>
            <a:pPr algn="just"/>
            <a:r>
              <a:rPr lang="ar-DZ" dirty="0"/>
              <a:t>- تحديد السعر المناسب للمستهلك، الخصم، هامش الربح الممنوح للوسطاء؛</a:t>
            </a:r>
          </a:p>
          <a:p>
            <a:pPr algn="just"/>
            <a:r>
              <a:rPr lang="ar-DZ" dirty="0"/>
              <a:t>- استخدام طرق الدفع الالكتروني.</a:t>
            </a:r>
          </a:p>
        </p:txBody>
      </p:sp>
    </p:spTree>
    <p:extLst>
      <p:ext uri="{BB962C8B-B14F-4D97-AF65-F5344CB8AC3E}">
        <p14:creationId xmlns:p14="http://schemas.microsoft.com/office/powerpoint/2010/main" val="30616038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9552" y="332656"/>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400" dirty="0" smtClean="0"/>
              <a:t>تسعير الخدمات </a:t>
            </a:r>
            <a:r>
              <a:rPr lang="ar-DZ" sz="2400" dirty="0"/>
              <a:t>إلكترونيا</a:t>
            </a:r>
          </a:p>
        </p:txBody>
      </p:sp>
      <p:sp>
        <p:nvSpPr>
          <p:cNvPr id="2" name="Rectangle 1"/>
          <p:cNvSpPr/>
          <p:nvPr/>
        </p:nvSpPr>
        <p:spPr>
          <a:xfrm>
            <a:off x="683568" y="1268760"/>
            <a:ext cx="7920880" cy="5078313"/>
          </a:xfrm>
          <a:prstGeom prst="rect">
            <a:avLst/>
          </a:prstGeom>
        </p:spPr>
        <p:txBody>
          <a:bodyPr wrap="square">
            <a:spAutoFit/>
          </a:bodyPr>
          <a:lstStyle/>
          <a:p>
            <a:pPr algn="just"/>
            <a:r>
              <a:rPr lang="ar-DZ" b="1" dirty="0"/>
              <a:t>تحولات وتغيرات </a:t>
            </a:r>
            <a:r>
              <a:rPr lang="ar-DZ" b="1" dirty="0" smtClean="0"/>
              <a:t>التسعير الالكتروني للخدمات: </a:t>
            </a:r>
            <a:endParaRPr lang="ar-DZ" dirty="0" smtClean="0"/>
          </a:p>
          <a:p>
            <a:pPr algn="just"/>
            <a:r>
              <a:rPr lang="ar-DZ" dirty="0" smtClean="0"/>
              <a:t>يمكن </a:t>
            </a:r>
            <a:r>
              <a:rPr lang="ar-DZ" dirty="0"/>
              <a:t>عرض أهم الآثار والتغيرات الحاصلة في مجال السياسة السعرية عبر الإنترنت على النحو التالـي</a:t>
            </a:r>
            <a:r>
              <a:rPr lang="ar-DZ" dirty="0" smtClean="0"/>
              <a:t>:</a:t>
            </a:r>
          </a:p>
          <a:p>
            <a:pPr algn="just"/>
            <a:r>
              <a:rPr lang="ar-DZ" dirty="0" smtClean="0"/>
              <a:t>-</a:t>
            </a:r>
            <a:r>
              <a:rPr lang="ar-DZ" b="1" dirty="0" smtClean="0"/>
              <a:t>طبيعة </a:t>
            </a:r>
            <a:r>
              <a:rPr lang="ar-DZ" b="1" dirty="0"/>
              <a:t>تسعير المنتجات على الإنترنت: </a:t>
            </a:r>
            <a:r>
              <a:rPr lang="ar-DZ" dirty="0"/>
              <a:t>تتسم عملية تسعير الخدمات التي تباع عبر الشبكة بالديناميكية والمرونة؛ فالأسعار قد تتغير يوميا، وأحيانا قد تتغير في اليوم الواحد عدة مرات، مع الإشارة إلى أن هذه الحالة غير مطلقة فهناك منتجات قد تستغرق تغيير أسعارها لمدة معينة، كما يتأثر السعر بالكم الهائل من الخدمات المعروضة للبيع عبر الإنترنت التي تخلق حالة قوية جدا من التنافس فيما </a:t>
            </a:r>
            <a:r>
              <a:rPr lang="ar-DZ" dirty="0" smtClean="0"/>
              <a:t>بينها </a:t>
            </a:r>
            <a:r>
              <a:rPr lang="ar-DZ" dirty="0"/>
              <a:t>حيث تلعب الأسعار دورا مهما فيها ، كما يتأثر السعر بعناصر أخرى منها الخدمة، خصائصه </a:t>
            </a:r>
            <a:r>
              <a:rPr lang="ar-DZ" dirty="0" smtClean="0"/>
              <a:t>والمخاطر </a:t>
            </a:r>
            <a:r>
              <a:rPr lang="ar-DZ" dirty="0"/>
              <a:t>المرتقبة </a:t>
            </a:r>
            <a:r>
              <a:rPr lang="ar-DZ" dirty="0" smtClean="0"/>
              <a:t>.</a:t>
            </a:r>
          </a:p>
          <a:p>
            <a:pPr algn="just"/>
            <a:r>
              <a:rPr lang="ar-DZ" b="1" dirty="0" smtClean="0"/>
              <a:t>*الحساسية </a:t>
            </a:r>
            <a:r>
              <a:rPr lang="ar-DZ" b="1" dirty="0"/>
              <a:t>السعرية عبر الإنترنت: </a:t>
            </a:r>
            <a:r>
              <a:rPr lang="ar-DZ" dirty="0"/>
              <a:t>يستطيع المستهلك عن طريق التسويق عبر الإنترنت معرفة أسعار الخدمات في كل أنحاء العالم مما يجعله أكثر حساسية للسعر، وسوف تتزايد أكثر في المستقبل نظرا لتوافر المعلومات عنها، كما أن الإنترنت سوف تساعد في الحصول على أسعار منخفضة وتسهيلات </a:t>
            </a:r>
            <a:r>
              <a:rPr lang="ar-DZ" dirty="0" smtClean="0"/>
              <a:t>سعرية عند </a:t>
            </a:r>
            <a:r>
              <a:rPr lang="ar-DZ" dirty="0"/>
              <a:t>التعامل بين المؤسسات أيضا ، ويكون السعر أكثر حساسية إذا كان المستهلك أكثر وفاءا في التعامل </a:t>
            </a:r>
            <a:r>
              <a:rPr lang="ar-DZ" dirty="0" smtClean="0"/>
              <a:t>مع </a:t>
            </a:r>
            <a:r>
              <a:rPr lang="ar-DZ" dirty="0"/>
              <a:t>موزع وحيد على الإنترنت </a:t>
            </a:r>
            <a:r>
              <a:rPr lang="ar-DZ" dirty="0" smtClean="0"/>
              <a:t>.</a:t>
            </a:r>
          </a:p>
          <a:p>
            <a:pPr algn="just"/>
            <a:r>
              <a:rPr lang="ar-DZ" b="1" dirty="0" smtClean="0"/>
              <a:t>* </a:t>
            </a:r>
            <a:r>
              <a:rPr lang="ar-DZ" b="1" dirty="0"/>
              <a:t>التسعير الترويجي عبر الإنترنت: </a:t>
            </a:r>
            <a:r>
              <a:rPr lang="ar-DZ" dirty="0"/>
              <a:t>إن استخدام السعر في الترويج أدى إلى زيادة الحصة السوقية، كما ساهم الاستخدام المتزايد للأسعار الترويجية في مجال التسويق عبر الإنترنت ببعض التحديات المثيرة للإدارة في المؤسسة، ومع تعود المشتري الحصول على الخصومات السعرية فإنه قد يتوقف عن الشراء بمجرد توقف هذه العروض، وباختصار فإن البائع الإلكتروني سوف يواجه نفس المشكلات التي تواجه البائع التقليدي وربما أكثر، وبالتالي فإن وجود استراتيجية للربط بين الأسواق المستهدفة وعناصر المزيج </a:t>
            </a:r>
            <a:r>
              <a:rPr lang="ar-DZ" dirty="0" smtClean="0"/>
              <a:t>التسويقي </a:t>
            </a:r>
            <a:r>
              <a:rPr lang="ar-DZ" dirty="0"/>
              <a:t>المناسب تمثل المفتاح الرئيسي لتحقيق النجاح .</a:t>
            </a:r>
          </a:p>
        </p:txBody>
      </p:sp>
    </p:spTree>
    <p:extLst>
      <p:ext uri="{BB962C8B-B14F-4D97-AF65-F5344CB8AC3E}">
        <p14:creationId xmlns:p14="http://schemas.microsoft.com/office/powerpoint/2010/main" val="3952286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9552" y="332656"/>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400" dirty="0" smtClean="0"/>
              <a:t>تسعير الخدمات </a:t>
            </a:r>
            <a:r>
              <a:rPr lang="ar-DZ" sz="2400" dirty="0"/>
              <a:t>إلكترونيا</a:t>
            </a:r>
          </a:p>
        </p:txBody>
      </p:sp>
      <p:sp>
        <p:nvSpPr>
          <p:cNvPr id="2" name="Rectangle 1"/>
          <p:cNvSpPr/>
          <p:nvPr/>
        </p:nvSpPr>
        <p:spPr>
          <a:xfrm>
            <a:off x="683568" y="1268760"/>
            <a:ext cx="7920880" cy="4801314"/>
          </a:xfrm>
          <a:prstGeom prst="rect">
            <a:avLst/>
          </a:prstGeom>
        </p:spPr>
        <p:txBody>
          <a:bodyPr wrap="square">
            <a:spAutoFit/>
          </a:bodyPr>
          <a:lstStyle/>
          <a:p>
            <a:pPr algn="just"/>
            <a:r>
              <a:rPr lang="ar-DZ" b="1" dirty="0" smtClean="0"/>
              <a:t>*المرونة </a:t>
            </a:r>
            <a:r>
              <a:rPr lang="ar-DZ" b="1" dirty="0"/>
              <a:t>السعرية عبر الإنترنت: </a:t>
            </a:r>
            <a:r>
              <a:rPr lang="ar-DZ" dirty="0"/>
              <a:t>بدأ التسعير يأخذ منحى جديد في عصر الإنترنت يطلق عليه التسعير المرن حيث يجد تطبيقاته من خلال الإنترنت التي أضافت قناة تسويقية جديدة لعالم الأعمال والتسويق حيث توفر تطبيقات متطورة وهائلة تمكن المشتري البحث عن أفضل الأسعار المتوفرة عبر </a:t>
            </a:r>
            <a:r>
              <a:rPr lang="ar-DZ" dirty="0" smtClean="0"/>
              <a:t>الإنترنت</a:t>
            </a:r>
            <a:r>
              <a:rPr lang="ar-DZ" dirty="0"/>
              <a:t>، إضافة لذلك فإن المناقصات العلنية عبر الإنترنت أحدثت ثورة في عالم التسعير </a:t>
            </a:r>
            <a:r>
              <a:rPr lang="ar-DZ" dirty="0" smtClean="0"/>
              <a:t>.</a:t>
            </a:r>
          </a:p>
          <a:p>
            <a:pPr algn="just"/>
            <a:r>
              <a:rPr lang="ar-DZ" dirty="0"/>
              <a:t>وعليه يتعرض سوق الإنترنت إلى تغيرات مستمرة في الأسعار أكثر منها خارج الإنترنت بسبب: </a:t>
            </a:r>
            <a:endParaRPr lang="ar-DZ" dirty="0" smtClean="0"/>
          </a:p>
          <a:p>
            <a:pPr marL="285750" indent="-285750" algn="just">
              <a:buFontTx/>
              <a:buChar char="-"/>
            </a:pPr>
            <a:r>
              <a:rPr lang="ar-DZ" dirty="0" smtClean="0"/>
              <a:t>مناورة </a:t>
            </a:r>
            <a:r>
              <a:rPr lang="ar-DZ" dirty="0"/>
              <a:t>المزودين على الإنترنت منافسيهم لجذب مستهلكين لديهم حساسية من ناحية السعر؛ </a:t>
            </a:r>
            <a:endParaRPr lang="ar-DZ" dirty="0" smtClean="0"/>
          </a:p>
          <a:p>
            <a:pPr marL="285750" indent="-285750" algn="just">
              <a:buFontTx/>
              <a:buChar char="-"/>
            </a:pPr>
            <a:r>
              <a:rPr lang="ar-DZ" dirty="0" smtClean="0"/>
              <a:t>رجال </a:t>
            </a:r>
            <a:r>
              <a:rPr lang="ar-DZ" dirty="0"/>
              <a:t>البيع يزودون المستهلكين بمعلومات تمكنهم من المقارنة بين الأسعار وقد يقوم الباعة بتغيير أسعارهم بشكل متكرر؛ </a:t>
            </a:r>
            <a:endParaRPr lang="ar-DZ" dirty="0" smtClean="0"/>
          </a:p>
          <a:p>
            <a:pPr marL="285750" indent="-285750" algn="just">
              <a:buFontTx/>
              <a:buChar char="-"/>
            </a:pPr>
            <a:r>
              <a:rPr lang="ar-DZ" dirty="0" smtClean="0"/>
              <a:t>سهولة </a:t>
            </a:r>
            <a:r>
              <a:rPr lang="ar-DZ" dirty="0"/>
              <a:t>تغيير أسعار البائعين في بيئة يسيطر عليها الحاسوب؛ </a:t>
            </a:r>
            <a:endParaRPr lang="ar-DZ" dirty="0" smtClean="0"/>
          </a:p>
          <a:p>
            <a:pPr marL="285750" indent="-285750" algn="just">
              <a:buFontTx/>
              <a:buChar char="-"/>
            </a:pPr>
            <a:r>
              <a:rPr lang="ar-DZ" dirty="0" smtClean="0"/>
              <a:t>إمكانية </a:t>
            </a:r>
            <a:r>
              <a:rPr lang="ar-DZ" dirty="0"/>
              <a:t>عرض خصومات كبيرة بزيادات قليلة في الإنترنت أكثر منها خارجها؛ </a:t>
            </a:r>
            <a:endParaRPr lang="ar-DZ" dirty="0" smtClean="0"/>
          </a:p>
          <a:p>
            <a:pPr marL="285750" indent="-285750" algn="just">
              <a:buFontTx/>
              <a:buChar char="-"/>
            </a:pPr>
            <a:r>
              <a:rPr lang="ar-DZ" dirty="0" smtClean="0"/>
              <a:t>إجراء </a:t>
            </a:r>
            <a:r>
              <a:rPr lang="ar-DZ" dirty="0"/>
              <a:t>تعديل أسعار الخدمات من طرف المؤسسات بصفة متكررة </a:t>
            </a:r>
            <a:r>
              <a:rPr lang="ar-DZ" dirty="0" err="1"/>
              <a:t>لتتلائم</a:t>
            </a:r>
            <a:r>
              <a:rPr lang="ar-DZ" dirty="0"/>
              <a:t> مع الطلب</a:t>
            </a:r>
            <a:r>
              <a:rPr lang="ar-DZ" dirty="0" smtClean="0"/>
              <a:t>.</a:t>
            </a:r>
          </a:p>
          <a:p>
            <a:pPr algn="just"/>
            <a:r>
              <a:rPr lang="ar-DZ" b="1" dirty="0" smtClean="0"/>
              <a:t>* </a:t>
            </a:r>
            <a:r>
              <a:rPr lang="ar-DZ" b="1" dirty="0"/>
              <a:t>تجزئـة الأسعار: </a:t>
            </a:r>
            <a:r>
              <a:rPr lang="ar-DZ" dirty="0"/>
              <a:t>على العموم لا تعتمد المؤسسات عبر الإنترنت استراتيجية واحدة في التسعير بل تلجأ إلى جمع البيانات والمعلومات الخاصة بالقطاعات السوقية المختلفة من مصادر متعددة، وتحدد القطاع السوقي الذي سوف تستهدفه بالأسعار التي تناسبها، باعتبار الزبائن ينظرون إلى الخدمة الواحد من عدة جوانب، ويتفاوت مستوى إدراك الزبائن للقيمة المحققة من الخدمة الشيء الذي يجعلهم مستعدين لدفع أسعار متباينة ومختلفة مقابل الحصول عليها، وهذا الأمر يجعل المؤسسة قادرة على تحقيق عملية تجزئة لأسعارها بحيث تستهدف كل قطاع سوقي بالسعر الذي يناسبه ويعظم أهداف المؤسسة.</a:t>
            </a:r>
          </a:p>
        </p:txBody>
      </p:sp>
    </p:spTree>
    <p:extLst>
      <p:ext uri="{BB962C8B-B14F-4D97-AF65-F5344CB8AC3E}">
        <p14:creationId xmlns:p14="http://schemas.microsoft.com/office/powerpoint/2010/main" val="18421626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9552" y="332656"/>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400" dirty="0" smtClean="0"/>
              <a:t>تسعير الخدمات </a:t>
            </a:r>
            <a:r>
              <a:rPr lang="ar-DZ" sz="2400" dirty="0"/>
              <a:t>إلكترونيا</a:t>
            </a:r>
          </a:p>
        </p:txBody>
      </p:sp>
      <p:sp>
        <p:nvSpPr>
          <p:cNvPr id="2" name="Rectangle 1"/>
          <p:cNvSpPr/>
          <p:nvPr/>
        </p:nvSpPr>
        <p:spPr>
          <a:xfrm>
            <a:off x="683568" y="1268760"/>
            <a:ext cx="7920880" cy="2308324"/>
          </a:xfrm>
          <a:prstGeom prst="rect">
            <a:avLst/>
          </a:prstGeom>
        </p:spPr>
        <p:txBody>
          <a:bodyPr wrap="square">
            <a:spAutoFit/>
          </a:bodyPr>
          <a:lstStyle/>
          <a:p>
            <a:pPr algn="just"/>
            <a:r>
              <a:rPr lang="ar-DZ" b="1" dirty="0" smtClean="0"/>
              <a:t>* المقايضة </a:t>
            </a:r>
            <a:r>
              <a:rPr lang="ar-DZ" b="1" dirty="0"/>
              <a:t>الإلكترونية: </a:t>
            </a:r>
            <a:r>
              <a:rPr lang="ar-DZ" dirty="0"/>
              <a:t>لا يقف تأثير المنافسة على حدتها بين المؤسسات الافتراضية، بل تتعدى إلى المساهمة في إنشاء قواعد جديدة للتبادل الخدمات بشكل جديد، كما كان في الماضي البعيد على أساس المقايضة، عادة ما تكون في شكل ملفات رقمية مثل: الموسيقى، البرامج، الأغاني المضغوطة، الكتب </a:t>
            </a:r>
            <a:r>
              <a:rPr lang="ar-DZ" dirty="0" smtClean="0"/>
              <a:t>الإلكترونية </a:t>
            </a:r>
            <a:r>
              <a:rPr lang="ar-DZ" dirty="0"/>
              <a:t>وملفات الفيديو أخذ مجرى جديد في ظل الإنترنت ، هذا صالح خاصة بالنسبة للسلع التي تحولت إلى خدمات في عصر تكنولوجيا المعلومات والاتصالات. </a:t>
            </a:r>
            <a:endParaRPr lang="ar-DZ" dirty="0" smtClean="0"/>
          </a:p>
          <a:p>
            <a:pPr algn="just"/>
            <a:r>
              <a:rPr lang="ar-DZ" b="1" dirty="0" smtClean="0"/>
              <a:t>* </a:t>
            </a:r>
            <a:r>
              <a:rPr lang="ar-DZ" b="1" dirty="0"/>
              <a:t>تحول قوى المساومة من المنتج إلى المشتري: </a:t>
            </a:r>
            <a:r>
              <a:rPr lang="ar-DZ" dirty="0"/>
              <a:t>وهو أحدث ثورة حقيقية في مجال التسعير، حيث توفر الإنترنت إمكانيات متطورة تمكن المشتري من استخدام تقنيات أو برمجيات تساعد في المفاضلة </a:t>
            </a:r>
            <a:r>
              <a:rPr lang="ar-DZ" dirty="0" smtClean="0"/>
              <a:t>بين العروض </a:t>
            </a:r>
            <a:r>
              <a:rPr lang="ar-DZ" dirty="0"/>
              <a:t>المتوافرة عبر الإنترنت، ومن هذه البرامج نجد برنامج "</a:t>
            </a:r>
            <a:r>
              <a:rPr lang="fr-FR" dirty="0"/>
              <a:t>Bot Shop" .</a:t>
            </a:r>
            <a:endParaRPr lang="ar-DZ" dirty="0"/>
          </a:p>
        </p:txBody>
      </p:sp>
    </p:spTree>
    <p:extLst>
      <p:ext uri="{BB962C8B-B14F-4D97-AF65-F5344CB8AC3E}">
        <p14:creationId xmlns:p14="http://schemas.microsoft.com/office/powerpoint/2010/main" val="17911255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9552" y="332656"/>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400" dirty="0" smtClean="0"/>
              <a:t>تسعير الخدمات </a:t>
            </a:r>
            <a:r>
              <a:rPr lang="ar-DZ" sz="2400" dirty="0"/>
              <a:t>إلكترونيا</a:t>
            </a:r>
          </a:p>
        </p:txBody>
      </p:sp>
      <p:sp>
        <p:nvSpPr>
          <p:cNvPr id="2" name="Rectangle 1"/>
          <p:cNvSpPr/>
          <p:nvPr/>
        </p:nvSpPr>
        <p:spPr>
          <a:xfrm>
            <a:off x="683568" y="1268760"/>
            <a:ext cx="7920880" cy="4247317"/>
          </a:xfrm>
          <a:prstGeom prst="rect">
            <a:avLst/>
          </a:prstGeom>
        </p:spPr>
        <p:txBody>
          <a:bodyPr wrap="square">
            <a:spAutoFit/>
          </a:bodyPr>
          <a:lstStyle/>
          <a:p>
            <a:pPr marL="285750" indent="-285750" algn="just">
              <a:buFontTx/>
              <a:buChar char="-"/>
            </a:pPr>
            <a:r>
              <a:rPr lang="ar-DZ" b="1" dirty="0" smtClean="0"/>
              <a:t>فوائد </a:t>
            </a:r>
            <a:r>
              <a:rPr lang="ar-DZ" b="1" dirty="0"/>
              <a:t>الإنترنت على السياسة السعرية: </a:t>
            </a:r>
            <a:r>
              <a:rPr lang="ar-DZ" dirty="0"/>
              <a:t>يمكن تقديم بعضها في التالي</a:t>
            </a:r>
            <a:r>
              <a:rPr lang="ar-DZ" dirty="0" smtClean="0"/>
              <a:t>:</a:t>
            </a:r>
          </a:p>
          <a:p>
            <a:pPr algn="just"/>
            <a:r>
              <a:rPr lang="ar-DZ" dirty="0" smtClean="0"/>
              <a:t>* تقدم </a:t>
            </a:r>
            <a:r>
              <a:rPr lang="ar-DZ" dirty="0"/>
              <a:t>طريقة سريعة في اختيار تكتيكات تسعيرية مختلفة لتصنيف المستهلكين بناء على خصائص الخدمة المرغوب والسلوك </a:t>
            </a:r>
            <a:r>
              <a:rPr lang="ar-DZ" dirty="0" err="1"/>
              <a:t>الشرائي</a:t>
            </a:r>
            <a:r>
              <a:rPr lang="ar-DZ" dirty="0"/>
              <a:t>، والسعر المقبول...إلخ، مع فهم كل قطاع للمستهلكين؛ </a:t>
            </a:r>
            <a:endParaRPr lang="ar-DZ" dirty="0" smtClean="0"/>
          </a:p>
          <a:p>
            <a:pPr algn="just"/>
            <a:r>
              <a:rPr lang="ar-DZ" dirty="0" smtClean="0"/>
              <a:t>* تزويد </a:t>
            </a:r>
            <a:r>
              <a:rPr lang="ar-DZ" dirty="0"/>
              <a:t>رجال التسويق بالقدرة على تقديم صفقات خاصة مصممة للمستهلكين لاختيار الأسعار على تفضيلات المستهلك؛ </a:t>
            </a:r>
            <a:r>
              <a:rPr lang="ar-DZ" dirty="0" smtClean="0"/>
              <a:t>وامكانية </a:t>
            </a:r>
            <a:r>
              <a:rPr lang="ar-DZ" dirty="0"/>
              <a:t>تغييرها بناء واكتشاف قطاعات </a:t>
            </a:r>
            <a:r>
              <a:rPr lang="ar-DZ" dirty="0" smtClean="0"/>
              <a:t>جديدة؛ </a:t>
            </a:r>
          </a:p>
          <a:p>
            <a:pPr algn="just"/>
            <a:r>
              <a:rPr lang="ar-DZ" dirty="0" smtClean="0"/>
              <a:t>* توفر </a:t>
            </a:r>
            <a:r>
              <a:rPr lang="ar-DZ" dirty="0"/>
              <a:t>طريق للتحرك من الأسعار الثابتة إلى الأسعار الديناميكية، حيث كانت المؤسسات في السابق تعد قائمة الأسعار بشكل بطيء عندما تتغير التكلفة من خلال نظام </a:t>
            </a:r>
            <a:r>
              <a:rPr lang="ar-DZ" dirty="0" smtClean="0"/>
              <a:t>التوزيع</a:t>
            </a:r>
            <a:r>
              <a:rPr lang="ar-DZ" dirty="0"/>
              <a:t>، خاصة بالنسبة للمؤسسات ذات الإنتاج الكبير</a:t>
            </a:r>
            <a:r>
              <a:rPr lang="ar-DZ" dirty="0" smtClean="0"/>
              <a:t>.</a:t>
            </a:r>
          </a:p>
          <a:p>
            <a:pPr algn="just"/>
            <a:r>
              <a:rPr lang="ar-DZ" dirty="0" smtClean="0"/>
              <a:t> </a:t>
            </a:r>
            <a:r>
              <a:rPr lang="ar-DZ" dirty="0"/>
              <a:t>كما توفر الشبكة بعض الامتيازات الأخرى مثل</a:t>
            </a:r>
            <a:r>
              <a:rPr lang="ar-DZ" dirty="0" smtClean="0"/>
              <a:t>:</a:t>
            </a:r>
          </a:p>
          <a:p>
            <a:pPr algn="just"/>
            <a:r>
              <a:rPr lang="ar-DZ" dirty="0" smtClean="0"/>
              <a:t> * </a:t>
            </a:r>
            <a:r>
              <a:rPr lang="ar-DZ" dirty="0"/>
              <a:t>إمكانية التعرف على العوامل المؤثرة على السعر بالاتصال السريع والتحاور مع </a:t>
            </a:r>
            <a:r>
              <a:rPr lang="ar-DZ" dirty="0" smtClean="0"/>
              <a:t>رجالا لبيع وامكانية امتلاك </a:t>
            </a:r>
            <a:r>
              <a:rPr lang="ar-DZ" dirty="0"/>
              <a:t>قاعدة واسعة من المعلومات الداخلية، مع إمكانية الاتصال والمتعاملين، </a:t>
            </a:r>
            <a:r>
              <a:rPr lang="ar-DZ" dirty="0" smtClean="0"/>
              <a:t>بوسطاء </a:t>
            </a:r>
            <a:r>
              <a:rPr lang="ar-DZ" dirty="0"/>
              <a:t>المعلومات على الإنترنت من أجل الحصول على المعلومات التي تستند عليها إدارة التسويق لتحديد السياسات </a:t>
            </a:r>
            <a:r>
              <a:rPr lang="ar-DZ" dirty="0" smtClean="0"/>
              <a:t>السعرية </a:t>
            </a:r>
            <a:r>
              <a:rPr lang="ar-DZ" dirty="0"/>
              <a:t>؛</a:t>
            </a:r>
            <a:endParaRPr lang="ar-DZ" dirty="0" smtClean="0"/>
          </a:p>
          <a:p>
            <a:pPr algn="just"/>
            <a:r>
              <a:rPr lang="ar-DZ" dirty="0" smtClean="0"/>
              <a:t>* مساعدة </a:t>
            </a:r>
            <a:r>
              <a:rPr lang="ar-DZ" dirty="0"/>
              <a:t>المؤسسات على متابعة كمية المبيعات ومراجعة السياسة السعرية وأثرها على قرار </a:t>
            </a:r>
            <a:r>
              <a:rPr lang="ar-DZ" dirty="0" smtClean="0"/>
              <a:t>الشراء؛</a:t>
            </a:r>
          </a:p>
          <a:p>
            <a:pPr algn="just"/>
            <a:r>
              <a:rPr lang="ar-DZ" dirty="0" smtClean="0"/>
              <a:t>* خفض </a:t>
            </a:r>
            <a:r>
              <a:rPr lang="ar-DZ" dirty="0"/>
              <a:t>التكاليف الإدارية للمؤسسات من حفظ واسترجاع المعلومات الورقية، وقد يصل نسبته في </a:t>
            </a:r>
            <a:r>
              <a:rPr lang="ar-DZ" dirty="0" smtClean="0"/>
              <a:t>عمليات </a:t>
            </a:r>
            <a:r>
              <a:rPr lang="ar-DZ" dirty="0"/>
              <a:t>الشراء إلى </a:t>
            </a:r>
            <a:r>
              <a:rPr lang="ar-DZ" dirty="0" smtClean="0"/>
              <a:t>%</a:t>
            </a:r>
            <a:r>
              <a:rPr lang="ar-DZ" dirty="0"/>
              <a:t>85 مما يؤدي في نهاية المطاف إلى تخفيض أسعار الخدمات .</a:t>
            </a:r>
          </a:p>
        </p:txBody>
      </p:sp>
    </p:spTree>
    <p:extLst>
      <p:ext uri="{BB962C8B-B14F-4D97-AF65-F5344CB8AC3E}">
        <p14:creationId xmlns:p14="http://schemas.microsoft.com/office/powerpoint/2010/main" val="38541801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9552" y="332656"/>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400" dirty="0" smtClean="0"/>
              <a:t>تسعير الخدمات </a:t>
            </a:r>
            <a:r>
              <a:rPr lang="ar-DZ" sz="2400" dirty="0"/>
              <a:t>إلكترونيا</a:t>
            </a:r>
          </a:p>
        </p:txBody>
      </p:sp>
      <p:sp>
        <p:nvSpPr>
          <p:cNvPr id="2" name="Rectangle 1"/>
          <p:cNvSpPr/>
          <p:nvPr/>
        </p:nvSpPr>
        <p:spPr>
          <a:xfrm>
            <a:off x="683568" y="1268760"/>
            <a:ext cx="7920880" cy="4801314"/>
          </a:xfrm>
          <a:prstGeom prst="rect">
            <a:avLst/>
          </a:prstGeom>
        </p:spPr>
        <p:txBody>
          <a:bodyPr wrap="square">
            <a:spAutoFit/>
          </a:bodyPr>
          <a:lstStyle/>
          <a:p>
            <a:pPr marL="285750" indent="-285750" algn="just">
              <a:buFontTx/>
              <a:buChar char="-"/>
            </a:pPr>
            <a:r>
              <a:rPr lang="ar-DZ" b="1" dirty="0" smtClean="0"/>
              <a:t>محددات </a:t>
            </a:r>
            <a:r>
              <a:rPr lang="ar-DZ" b="1" dirty="0"/>
              <a:t>السعر </a:t>
            </a:r>
            <a:r>
              <a:rPr lang="ar-DZ" b="1" dirty="0" smtClean="0"/>
              <a:t>الالكتروني للخدمات:</a:t>
            </a:r>
          </a:p>
          <a:p>
            <a:pPr algn="just"/>
            <a:r>
              <a:rPr lang="ar-DZ" dirty="0"/>
              <a:t>أصبحت الإدارة التسويقية المتخصصة في جوانب التسعير أمام محددات جديدة وكثيرة، حيث لم تعد قادرة على صناعة قرار السعر فقط بواسطة محددات تقليدية، فقد برزت عوامل أخرى جديدة لابد من مراعاتها عند تسعير الخدمة وتقديمها عبر الإنترنت، وتتمثل في: </a:t>
            </a:r>
            <a:endParaRPr lang="ar-DZ" b="1" dirty="0"/>
          </a:p>
          <a:p>
            <a:pPr algn="just"/>
            <a:r>
              <a:rPr lang="ar-DZ" dirty="0"/>
              <a:t>للسعر الالكتروني محددات تحده لأن يحقق المستوى المطلوب والأهداف المرجوة وهذه المحددات تتمثل في</a:t>
            </a:r>
            <a:r>
              <a:rPr lang="ar-DZ" dirty="0" smtClean="0"/>
              <a:t>: </a:t>
            </a:r>
            <a:endParaRPr lang="ar-DZ" dirty="0"/>
          </a:p>
          <a:p>
            <a:pPr algn="just"/>
            <a:r>
              <a:rPr lang="ar-DZ" dirty="0"/>
              <a:t>أ- </a:t>
            </a:r>
            <a:r>
              <a:rPr lang="ar-DZ" b="1" dirty="0"/>
              <a:t>مستوى توفر خدمات ما بعد البيع</a:t>
            </a:r>
            <a:r>
              <a:rPr lang="ar-DZ" dirty="0"/>
              <a:t>: تعتبر ملامسة المنتج (</a:t>
            </a:r>
            <a:r>
              <a:rPr lang="ar-DZ" dirty="0" smtClean="0"/>
              <a:t>السلعة) </a:t>
            </a:r>
            <a:r>
              <a:rPr lang="ar-DZ" dirty="0"/>
              <a:t>في البيع التقليدي </a:t>
            </a:r>
            <a:r>
              <a:rPr lang="ar-DZ" dirty="0" smtClean="0"/>
              <a:t>أمر مهم </a:t>
            </a:r>
            <a:r>
              <a:rPr lang="ar-DZ" dirty="0"/>
              <a:t>حتى يستطيع المستهلك مقارنة منافع السلعة بالسعر، الأمر الذي لا يتوفر في التسويق </a:t>
            </a:r>
            <a:r>
              <a:rPr lang="ar-DZ" dirty="0" smtClean="0"/>
              <a:t>الالكتروني ككل و الخدمة </a:t>
            </a:r>
            <a:r>
              <a:rPr lang="ar-DZ" dirty="0"/>
              <a:t>خاصة </a:t>
            </a:r>
            <a:r>
              <a:rPr lang="ar-DZ" dirty="0" smtClean="0"/>
              <a:t>في المراحل </a:t>
            </a:r>
            <a:r>
              <a:rPr lang="ar-DZ" dirty="0"/>
              <a:t>الأولى لعملية الشراء، وهو بذلك يتطلع إلى خدمات أكبر ما بعد البيع عن تلك الموجودة في </a:t>
            </a:r>
            <a:r>
              <a:rPr lang="ar-DZ" dirty="0" smtClean="0"/>
              <a:t>السوق التقليدية</a:t>
            </a:r>
            <a:r>
              <a:rPr lang="ar-DZ" dirty="0"/>
              <a:t>.</a:t>
            </a:r>
          </a:p>
          <a:p>
            <a:pPr algn="just"/>
            <a:r>
              <a:rPr lang="ar-DZ" dirty="0"/>
              <a:t>ب- </a:t>
            </a:r>
            <a:r>
              <a:rPr lang="ar-DZ" b="1" dirty="0"/>
              <a:t>القيام بعمليات التطوير والتحسين المستمر </a:t>
            </a:r>
            <a:r>
              <a:rPr lang="ar-DZ" b="1" dirty="0" smtClean="0"/>
              <a:t>للمنتج</a:t>
            </a:r>
            <a:r>
              <a:rPr lang="ar-DZ" dirty="0" smtClean="0"/>
              <a:t>: تتميز </a:t>
            </a:r>
            <a:r>
              <a:rPr lang="ar-DZ" dirty="0"/>
              <a:t>السوق الالكترونية </a:t>
            </a:r>
            <a:r>
              <a:rPr lang="ar-DZ" dirty="0" smtClean="0"/>
              <a:t>بشدة المنافسة، الأمر </a:t>
            </a:r>
            <a:r>
              <a:rPr lang="ar-DZ" dirty="0"/>
              <a:t>الذي </a:t>
            </a:r>
            <a:r>
              <a:rPr lang="ar-DZ" dirty="0" smtClean="0"/>
              <a:t>يحتم على المؤسسة </a:t>
            </a:r>
            <a:r>
              <a:rPr lang="ar-DZ" dirty="0"/>
              <a:t>القيام بعملية التطوير والتحسين </a:t>
            </a:r>
            <a:r>
              <a:rPr lang="ar-DZ" dirty="0" smtClean="0"/>
              <a:t>المستمر للخدمة حتى </a:t>
            </a:r>
            <a:r>
              <a:rPr lang="ar-DZ" dirty="0"/>
              <a:t>تستجيب </a:t>
            </a:r>
            <a:r>
              <a:rPr lang="ar-DZ" dirty="0" smtClean="0"/>
              <a:t>لحاجات ورغبات </a:t>
            </a:r>
            <a:r>
              <a:rPr lang="ar-DZ" dirty="0"/>
              <a:t>المستهلكين، لكن ما يحد ذلك هو مدى توفر المؤسسة على الامكانيات والقدرات المالية والمادية، </a:t>
            </a:r>
            <a:r>
              <a:rPr lang="ar-DZ" dirty="0" smtClean="0"/>
              <a:t>هذا من </a:t>
            </a:r>
            <a:r>
              <a:rPr lang="ar-DZ" dirty="0"/>
              <a:t>جهة، ومن جهة أخرى فإن ما يميز السعر في السوق الالكترونية هو أن السعر </a:t>
            </a:r>
            <a:r>
              <a:rPr lang="ar-DZ" dirty="0" smtClean="0"/>
              <a:t>يتغير بسرعة؛ </a:t>
            </a:r>
          </a:p>
          <a:p>
            <a:pPr algn="just"/>
            <a:r>
              <a:rPr lang="ar-DZ" dirty="0" smtClean="0"/>
              <a:t>ج- </a:t>
            </a:r>
            <a:r>
              <a:rPr lang="ar-DZ" b="1" dirty="0"/>
              <a:t>ضعف قوة بعض العناصر في تحديد السعر</a:t>
            </a:r>
            <a:r>
              <a:rPr lang="ar-DZ" dirty="0"/>
              <a:t>: تختلف طريقة تحديد السعر </a:t>
            </a:r>
            <a:r>
              <a:rPr lang="ar-DZ" dirty="0" smtClean="0"/>
              <a:t>للخدمات </a:t>
            </a:r>
            <a:r>
              <a:rPr lang="ar-DZ" dirty="0" err="1" smtClean="0"/>
              <a:t>الكترونياعنها</a:t>
            </a:r>
            <a:r>
              <a:rPr lang="ar-DZ" dirty="0" smtClean="0"/>
              <a:t> </a:t>
            </a:r>
            <a:r>
              <a:rPr lang="ar-DZ" dirty="0"/>
              <a:t>في </a:t>
            </a:r>
            <a:r>
              <a:rPr lang="ar-DZ" dirty="0" smtClean="0"/>
              <a:t>الخدمات التي </a:t>
            </a:r>
            <a:r>
              <a:rPr lang="ar-DZ" dirty="0"/>
              <a:t>يتم بيعها بالطريقة التقليدية، </a:t>
            </a:r>
            <a:r>
              <a:rPr lang="ar-DZ" dirty="0" smtClean="0"/>
              <a:t>فالكثير من مصاريف تكاد </a:t>
            </a:r>
            <a:r>
              <a:rPr lang="ar-DZ" dirty="0"/>
              <a:t>تنعدم، وهذا </a:t>
            </a:r>
            <a:r>
              <a:rPr lang="ar-DZ" dirty="0" smtClean="0"/>
              <a:t>يعني أن انخفاض </a:t>
            </a:r>
            <a:r>
              <a:rPr lang="ar-DZ" dirty="0"/>
              <a:t>التكاليف </a:t>
            </a:r>
            <a:r>
              <a:rPr lang="ar-DZ" dirty="0" smtClean="0"/>
              <a:t>خاصة </a:t>
            </a:r>
            <a:r>
              <a:rPr lang="ar-DZ" dirty="0"/>
              <a:t>في المنتجات الرقمية التي تصل إلى الزبائن عن طريق البريد الالكتروني </a:t>
            </a:r>
            <a:r>
              <a:rPr lang="ar-DZ" dirty="0" smtClean="0"/>
              <a:t>دون تدخل </a:t>
            </a:r>
            <a:r>
              <a:rPr lang="ar-DZ" dirty="0"/>
              <a:t>وسائل مادية وعليه فإن السعر أصبح يتحدد وفق معايير أخرى منها حجم الطلب فإذا زاد الطلب </a:t>
            </a:r>
            <a:r>
              <a:rPr lang="ar-DZ" dirty="0" smtClean="0"/>
              <a:t>انخفض السعر.</a:t>
            </a:r>
            <a:endParaRPr lang="ar-DZ" dirty="0"/>
          </a:p>
        </p:txBody>
      </p:sp>
    </p:spTree>
    <p:extLst>
      <p:ext uri="{BB962C8B-B14F-4D97-AF65-F5344CB8AC3E}">
        <p14:creationId xmlns:p14="http://schemas.microsoft.com/office/powerpoint/2010/main" val="30122848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9552" y="332656"/>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400" dirty="0" smtClean="0"/>
              <a:t>تسعير الخدمات </a:t>
            </a:r>
            <a:r>
              <a:rPr lang="ar-DZ" sz="2400" dirty="0"/>
              <a:t>إلكترونيا</a:t>
            </a:r>
          </a:p>
        </p:txBody>
      </p:sp>
      <p:sp>
        <p:nvSpPr>
          <p:cNvPr id="2" name="Rectangle 1"/>
          <p:cNvSpPr/>
          <p:nvPr/>
        </p:nvSpPr>
        <p:spPr>
          <a:xfrm>
            <a:off x="683568" y="1268760"/>
            <a:ext cx="7920880" cy="3416320"/>
          </a:xfrm>
          <a:prstGeom prst="rect">
            <a:avLst/>
          </a:prstGeom>
        </p:spPr>
        <p:txBody>
          <a:bodyPr wrap="square">
            <a:spAutoFit/>
          </a:bodyPr>
          <a:lstStyle/>
          <a:p>
            <a:pPr algn="just"/>
            <a:r>
              <a:rPr lang="ar-DZ" dirty="0"/>
              <a:t>د- </a:t>
            </a:r>
            <a:r>
              <a:rPr lang="ar-DZ" b="1" dirty="0"/>
              <a:t>ضعف مستوى الاحتكار</a:t>
            </a:r>
            <a:r>
              <a:rPr lang="ar-DZ" dirty="0"/>
              <a:t>: تعتبر السوق الالكترونية سوقا غنية بالبيانات والمعلومات، مما يمكن المستهلكين من المفاضلة بين المنتجات من خلال مقارنة الأسعار والخصائص، فضعف مستوى الاحتكار في البيئة الالكترونية نتيجة اتاحة المعلومات للجميع.</a:t>
            </a:r>
          </a:p>
          <a:p>
            <a:pPr algn="just"/>
            <a:endParaRPr lang="ar-DZ" b="1" dirty="0" smtClean="0"/>
          </a:p>
          <a:p>
            <a:pPr algn="just"/>
            <a:r>
              <a:rPr lang="ar-DZ" b="1" dirty="0" smtClean="0"/>
              <a:t>كما يمكن اختصار محددات </a:t>
            </a:r>
            <a:r>
              <a:rPr lang="ar-DZ" b="1" dirty="0"/>
              <a:t>السعر عبر الإنترنت: </a:t>
            </a:r>
            <a:r>
              <a:rPr lang="ar-DZ" dirty="0" smtClean="0"/>
              <a:t>نذكر منها:</a:t>
            </a:r>
          </a:p>
          <a:p>
            <a:pPr marL="285750" indent="-285750" algn="just">
              <a:buFontTx/>
              <a:buChar char="-"/>
            </a:pPr>
            <a:r>
              <a:rPr lang="ar-DZ" dirty="0" smtClean="0"/>
              <a:t>وقت وحجم </a:t>
            </a:r>
            <a:r>
              <a:rPr lang="ar-DZ" dirty="0"/>
              <a:t>الطلب، وأسعار المنافسين الافتراضيين؛ </a:t>
            </a:r>
          </a:p>
          <a:p>
            <a:pPr marL="285750" indent="-285750" algn="just">
              <a:buFontTx/>
              <a:buChar char="-"/>
            </a:pPr>
            <a:r>
              <a:rPr lang="ar-DZ" dirty="0"/>
              <a:t>ظروف السوق الإلكتروني المتغير بسرعة كبيرة؛ </a:t>
            </a:r>
          </a:p>
          <a:p>
            <a:pPr marL="285750" indent="-285750" algn="just">
              <a:buFontTx/>
              <a:buChar char="-"/>
            </a:pPr>
            <a:r>
              <a:rPr lang="ar-DZ" dirty="0"/>
              <a:t>انتشار أسلوب تسعير المزادات على الإنترنت؛ </a:t>
            </a:r>
          </a:p>
          <a:p>
            <a:pPr marL="285750" indent="-285750" algn="just">
              <a:buFontTx/>
              <a:buChar char="-"/>
            </a:pPr>
            <a:r>
              <a:rPr lang="ar-DZ" dirty="0"/>
              <a:t>مستوى عناصر الاحتكار في الأعمال الإلكترونية؛</a:t>
            </a:r>
          </a:p>
          <a:p>
            <a:pPr algn="just"/>
            <a:r>
              <a:rPr lang="ar-DZ" dirty="0"/>
              <a:t> - هامش الربح الذي يحدده البائع الإلكتروني </a:t>
            </a:r>
            <a:r>
              <a:rPr lang="ar-DZ" dirty="0" smtClean="0"/>
              <a:t>لخدمة ما</a:t>
            </a:r>
            <a:r>
              <a:rPr lang="ar-DZ" dirty="0"/>
              <a:t>؛ </a:t>
            </a:r>
          </a:p>
          <a:p>
            <a:pPr marL="285750" indent="-285750" algn="just">
              <a:buFontTx/>
              <a:buChar char="-"/>
            </a:pPr>
            <a:r>
              <a:rPr lang="ar-DZ" dirty="0"/>
              <a:t>درجة مشاركة مندوبي البيع في إبرام عمليات البيع؛ </a:t>
            </a:r>
          </a:p>
          <a:p>
            <a:pPr marL="285750" indent="-285750" algn="just">
              <a:buFontTx/>
              <a:buChar char="-"/>
            </a:pPr>
            <a:r>
              <a:rPr lang="ar-DZ" dirty="0"/>
              <a:t>العوامل القانونية التي تحكم المؤسسات التجارية </a:t>
            </a:r>
            <a:r>
              <a:rPr lang="ar-DZ" dirty="0" smtClean="0"/>
              <a:t>على </a:t>
            </a:r>
            <a:r>
              <a:rPr lang="ar-DZ" dirty="0"/>
              <a:t>الإنترنت. </a:t>
            </a:r>
          </a:p>
        </p:txBody>
      </p:sp>
    </p:spTree>
    <p:extLst>
      <p:ext uri="{BB962C8B-B14F-4D97-AF65-F5344CB8AC3E}">
        <p14:creationId xmlns:p14="http://schemas.microsoft.com/office/powerpoint/2010/main" val="6888364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539552" y="332656"/>
            <a:ext cx="8229600" cy="936104"/>
          </a:xfrm>
          <a:prstGeom prst="rect">
            <a:avLst/>
          </a:prstGeom>
          <a:solidFill>
            <a:srgbClr val="00B0F0"/>
          </a:solidFill>
        </p:spPr>
        <p:txBody>
          <a:bodyPr vert="horz" lIns="91440" tIns="45720" rIns="91440" bIns="45720" rtlCol="1" anchor="ctr">
            <a:no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ar-DZ" sz="2400" dirty="0" smtClean="0"/>
              <a:t>تسعير الخدمات </a:t>
            </a:r>
            <a:r>
              <a:rPr lang="ar-DZ" sz="2400" dirty="0"/>
              <a:t>إلكترونيا</a:t>
            </a:r>
          </a:p>
        </p:txBody>
      </p:sp>
      <p:sp>
        <p:nvSpPr>
          <p:cNvPr id="2" name="Rectangle 1"/>
          <p:cNvSpPr/>
          <p:nvPr/>
        </p:nvSpPr>
        <p:spPr>
          <a:xfrm>
            <a:off x="683568" y="1268760"/>
            <a:ext cx="7920880" cy="4524315"/>
          </a:xfrm>
          <a:prstGeom prst="rect">
            <a:avLst/>
          </a:prstGeom>
        </p:spPr>
        <p:txBody>
          <a:bodyPr wrap="square">
            <a:spAutoFit/>
          </a:bodyPr>
          <a:lstStyle/>
          <a:p>
            <a:pPr algn="just"/>
            <a:r>
              <a:rPr lang="ar-DZ" b="1" dirty="0" smtClean="0"/>
              <a:t>استراتيجيات </a:t>
            </a:r>
            <a:r>
              <a:rPr lang="ar-DZ" b="1" dirty="0"/>
              <a:t>التسعير </a:t>
            </a:r>
            <a:r>
              <a:rPr lang="ar-DZ" b="1" dirty="0" smtClean="0"/>
              <a:t>الالكتروني للخدمات:</a:t>
            </a:r>
            <a:endParaRPr lang="ar-DZ" b="1" dirty="0"/>
          </a:p>
          <a:p>
            <a:pPr algn="just"/>
            <a:r>
              <a:rPr lang="ar-DZ" dirty="0"/>
              <a:t>أ- </a:t>
            </a:r>
            <a:r>
              <a:rPr lang="ar-DZ" b="1" dirty="0"/>
              <a:t>استراتيجية تحديد الأسعار</a:t>
            </a:r>
            <a:r>
              <a:rPr lang="ar-DZ" dirty="0"/>
              <a:t>: من خلال توفر البيانات تستطيع المؤسسة تحديد الأسعار، </a:t>
            </a:r>
            <a:r>
              <a:rPr lang="ar-DZ" dirty="0" smtClean="0"/>
              <a:t>وقد نجحت </a:t>
            </a:r>
            <a:r>
              <a:rPr lang="ar-DZ" dirty="0"/>
              <a:t>في ذلك متاجر الكترونية </a:t>
            </a:r>
            <a:r>
              <a:rPr lang="ar-DZ" dirty="0" smtClean="0"/>
              <a:t>كمتاجر بيع </a:t>
            </a:r>
            <a:r>
              <a:rPr lang="ar-DZ" dirty="0"/>
              <a:t>الأقراص.</a:t>
            </a:r>
          </a:p>
          <a:p>
            <a:pPr algn="just"/>
            <a:r>
              <a:rPr lang="ar-DZ" dirty="0"/>
              <a:t>ب- </a:t>
            </a:r>
            <a:r>
              <a:rPr lang="ar-DZ" b="1" dirty="0"/>
              <a:t>التكيف السريع في الاستجابة للتغيرات السوقية</a:t>
            </a:r>
            <a:r>
              <a:rPr lang="ar-DZ" dirty="0"/>
              <a:t>: تلجأ المؤسسات العاملة على </a:t>
            </a:r>
            <a:r>
              <a:rPr lang="ar-DZ" dirty="0" smtClean="0"/>
              <a:t>الانترنت إلى</a:t>
            </a:r>
            <a:r>
              <a:rPr lang="ar-DZ" dirty="0"/>
              <a:t> </a:t>
            </a:r>
            <a:r>
              <a:rPr lang="ar-DZ" dirty="0" smtClean="0"/>
              <a:t>رفع </a:t>
            </a:r>
            <a:r>
              <a:rPr lang="ar-DZ" dirty="0"/>
              <a:t>وخفض </a:t>
            </a:r>
            <a:r>
              <a:rPr lang="ar-DZ" dirty="0" smtClean="0"/>
              <a:t>أسعار خدماتها وهذا </a:t>
            </a:r>
            <a:r>
              <a:rPr lang="ar-DZ" dirty="0"/>
              <a:t>بحسب ظروف العرض والطلب وهذا </a:t>
            </a:r>
            <a:r>
              <a:rPr lang="ar-DZ" dirty="0" err="1"/>
              <a:t>للإستفادة</a:t>
            </a:r>
            <a:r>
              <a:rPr lang="ar-DZ" dirty="0"/>
              <a:t> من الفرص التسويقية.</a:t>
            </a:r>
            <a:endParaRPr lang="ar-DZ" dirty="0" smtClean="0"/>
          </a:p>
          <a:p>
            <a:pPr algn="just"/>
            <a:r>
              <a:rPr lang="ar-DZ" dirty="0"/>
              <a:t>ج- </a:t>
            </a:r>
            <a:r>
              <a:rPr lang="ar-DZ" b="1" dirty="0"/>
              <a:t>تجزئة الأسعار</a:t>
            </a:r>
            <a:r>
              <a:rPr lang="ar-DZ" dirty="0"/>
              <a:t>: يتم ذلك بناء على شرائح متعددة أو بالاعتماد على </a:t>
            </a:r>
            <a:r>
              <a:rPr lang="ar-DZ" dirty="0" smtClean="0"/>
              <a:t>تفاوت </a:t>
            </a:r>
            <a:r>
              <a:rPr lang="ar-DZ" dirty="0"/>
              <a:t>ادراك المستهلكين </a:t>
            </a:r>
            <a:r>
              <a:rPr lang="ar-DZ" dirty="0" smtClean="0"/>
              <a:t>للمنافع، </a:t>
            </a:r>
            <a:r>
              <a:rPr lang="ar-DZ" dirty="0"/>
              <a:t>ولنجاح هذه الاستراتيجية يجب توفر عدد كبير من </a:t>
            </a:r>
            <a:r>
              <a:rPr lang="ar-DZ" dirty="0" smtClean="0"/>
              <a:t>البيانات والمعلومات </a:t>
            </a:r>
            <a:r>
              <a:rPr lang="ar-DZ" dirty="0"/>
              <a:t>حول سلوك العميل </a:t>
            </a:r>
            <a:r>
              <a:rPr lang="ar-DZ" dirty="0" smtClean="0"/>
              <a:t>وتفضيلاته </a:t>
            </a:r>
            <a:r>
              <a:rPr lang="ar-DZ" dirty="0"/>
              <a:t>الشرائية وعادة ما يستعمل طريقة الكوكيز </a:t>
            </a:r>
            <a:r>
              <a:rPr lang="fr-FR" dirty="0" smtClean="0"/>
              <a:t>Cookies)</a:t>
            </a:r>
            <a:r>
              <a:rPr lang="ar-DZ" dirty="0" smtClean="0"/>
              <a:t>) لتعقب </a:t>
            </a:r>
            <a:r>
              <a:rPr lang="ar-DZ" dirty="0"/>
              <a:t>ورصد تاريخ وسلوك العميل </a:t>
            </a:r>
            <a:r>
              <a:rPr lang="ar-DZ" dirty="0" err="1"/>
              <a:t>الشرائي</a:t>
            </a:r>
            <a:r>
              <a:rPr lang="ar-DZ" dirty="0"/>
              <a:t> وأسلوب </a:t>
            </a:r>
            <a:r>
              <a:rPr lang="ar-DZ" dirty="0" smtClean="0"/>
              <a:t>(</a:t>
            </a:r>
            <a:r>
              <a:rPr lang="fr-FR" dirty="0" err="1"/>
              <a:t>clickstream</a:t>
            </a:r>
            <a:r>
              <a:rPr lang="fr-FR" dirty="0"/>
              <a:t> </a:t>
            </a:r>
            <a:r>
              <a:rPr lang="ar-DZ" dirty="0" smtClean="0"/>
              <a:t>)</a:t>
            </a:r>
            <a:r>
              <a:rPr lang="fr-FR" dirty="0" smtClean="0"/>
              <a:t> </a:t>
            </a:r>
            <a:r>
              <a:rPr lang="ar-DZ" dirty="0" smtClean="0"/>
              <a:t>أي </a:t>
            </a:r>
            <a:r>
              <a:rPr lang="ar-DZ" dirty="0"/>
              <a:t>تتبع تنقل العميل </a:t>
            </a:r>
            <a:r>
              <a:rPr lang="ar-DZ" dirty="0" smtClean="0"/>
              <a:t>من صفحة </a:t>
            </a:r>
            <a:r>
              <a:rPr lang="ar-DZ" dirty="0"/>
              <a:t>إلى صفحة أخرى على الانترنت.</a:t>
            </a:r>
          </a:p>
          <a:p>
            <a:pPr algn="just"/>
            <a:r>
              <a:rPr lang="ar-DZ" dirty="0"/>
              <a:t>د- </a:t>
            </a:r>
            <a:r>
              <a:rPr lang="ar-DZ" b="1" dirty="0"/>
              <a:t>التسعير </a:t>
            </a:r>
            <a:r>
              <a:rPr lang="ar-DZ" b="1" dirty="0" smtClean="0"/>
              <a:t>المباشر للخدمات</a:t>
            </a:r>
            <a:r>
              <a:rPr lang="ar-DZ" dirty="0" smtClean="0"/>
              <a:t>: </a:t>
            </a:r>
            <a:r>
              <a:rPr lang="ar-DZ" dirty="0"/>
              <a:t>ويضم التسعير المباشر عبر الانترنت طريقتين </a:t>
            </a:r>
            <a:r>
              <a:rPr lang="ar-DZ" dirty="0" smtClean="0"/>
              <a:t>هما:</a:t>
            </a:r>
            <a:endParaRPr lang="ar-DZ" dirty="0"/>
          </a:p>
          <a:p>
            <a:pPr algn="just"/>
            <a:r>
              <a:rPr lang="ar-DZ" dirty="0" smtClean="0"/>
              <a:t>       * </a:t>
            </a:r>
            <a:r>
              <a:rPr lang="ar-DZ" b="1" dirty="0" smtClean="0"/>
              <a:t>مزادات </a:t>
            </a:r>
            <a:r>
              <a:rPr lang="ar-DZ" b="1" dirty="0"/>
              <a:t>الانترنت: </a:t>
            </a:r>
            <a:r>
              <a:rPr lang="ar-DZ" dirty="0"/>
              <a:t>ويتم فيه عرض أدنى سعر ثم تتم المزايدة من طرف المستهلكين، وأشهر المواقع </a:t>
            </a:r>
            <a:r>
              <a:rPr lang="ar-DZ" dirty="0" smtClean="0"/>
              <a:t>التي</a:t>
            </a:r>
            <a:r>
              <a:rPr lang="ar-DZ" dirty="0"/>
              <a:t> </a:t>
            </a:r>
            <a:r>
              <a:rPr lang="ar-DZ" dirty="0" smtClean="0"/>
              <a:t>تعتمد </a:t>
            </a:r>
            <a:r>
              <a:rPr lang="ar-DZ" dirty="0"/>
              <a:t>هذا النوع موقع </a:t>
            </a:r>
            <a:r>
              <a:rPr lang="fr-FR" dirty="0"/>
              <a:t>eBay ، Amazon.com ...،</a:t>
            </a:r>
          </a:p>
          <a:p>
            <a:pPr algn="just"/>
            <a:r>
              <a:rPr lang="ar-DZ" dirty="0" smtClean="0"/>
              <a:t>       * </a:t>
            </a:r>
            <a:r>
              <a:rPr lang="ar-DZ" b="1" dirty="0" smtClean="0"/>
              <a:t>التبادلات </a:t>
            </a:r>
            <a:r>
              <a:rPr lang="ar-DZ" b="1" dirty="0"/>
              <a:t>عبر الانترنت: </a:t>
            </a:r>
            <a:r>
              <a:rPr lang="ar-DZ" dirty="0"/>
              <a:t>غالبا ما </a:t>
            </a:r>
            <a:r>
              <a:rPr lang="ar-DZ" dirty="0" smtClean="0"/>
              <a:t>يتدخل </a:t>
            </a:r>
            <a:r>
              <a:rPr lang="ar-DZ" dirty="0"/>
              <a:t>في هذا النوع من التسعير الوسيط الالكتروني لتتم عملية التبادل </a:t>
            </a:r>
            <a:r>
              <a:rPr lang="ar-DZ" dirty="0" smtClean="0"/>
              <a:t>مع </a:t>
            </a:r>
            <a:r>
              <a:rPr lang="ar-DZ" dirty="0"/>
              <a:t>أخذه لعمولة كما يحدث عادة في التجارة </a:t>
            </a:r>
            <a:r>
              <a:rPr lang="ar-DZ" dirty="0" smtClean="0"/>
              <a:t>التقليدية، </a:t>
            </a:r>
            <a:r>
              <a:rPr lang="ar-DZ" dirty="0"/>
              <a:t>إلا أن معظم شركات الأعمال الالكترونية في مجال الانترنت اتجهت نحو </a:t>
            </a:r>
            <a:r>
              <a:rPr lang="ar-DZ" dirty="0" smtClean="0"/>
              <a:t>بناء شبكات </a:t>
            </a:r>
            <a:r>
              <a:rPr lang="ar-DZ" dirty="0"/>
              <a:t>تبادل خاصة بها أي انشاء شبكة اكسترانت لربطها بعملائها ومورديها مباشرة ومن أمثلتها </a:t>
            </a:r>
            <a:r>
              <a:rPr lang="ar-DZ" dirty="0" smtClean="0"/>
              <a:t>شركة </a:t>
            </a:r>
            <a:r>
              <a:rPr lang="fr-FR" dirty="0" smtClean="0"/>
              <a:t>(</a:t>
            </a:r>
            <a:r>
              <a:rPr lang="fr-FR" dirty="0"/>
              <a:t>IBM),(GE</a:t>
            </a:r>
            <a:r>
              <a:rPr lang="fr-FR" dirty="0" smtClean="0"/>
              <a:t>)</a:t>
            </a:r>
            <a:r>
              <a:rPr lang="fr-FR" dirty="0"/>
              <a:t> </a:t>
            </a:r>
            <a:r>
              <a:rPr lang="fr-FR" dirty="0" smtClean="0"/>
              <a:t>.</a:t>
            </a:r>
            <a:r>
              <a:rPr lang="ar-DZ" dirty="0" smtClean="0"/>
              <a:t> </a:t>
            </a:r>
            <a:endParaRPr lang="ar-DZ" dirty="0"/>
          </a:p>
        </p:txBody>
      </p:sp>
    </p:spTree>
    <p:extLst>
      <p:ext uri="{BB962C8B-B14F-4D97-AF65-F5344CB8AC3E}">
        <p14:creationId xmlns:p14="http://schemas.microsoft.com/office/powerpoint/2010/main" val="262061179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1459</TotalTime>
  <Words>1567</Words>
  <Application>Microsoft Office PowerPoint</Application>
  <PresentationFormat>Affichage à l'écran (4:3)</PresentationFormat>
  <Paragraphs>66</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NewsPrint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1</cp:lastModifiedBy>
  <cp:revision>149</cp:revision>
  <dcterms:created xsi:type="dcterms:W3CDTF">2012-10-12T12:13:09Z</dcterms:created>
  <dcterms:modified xsi:type="dcterms:W3CDTF">2024-05-09T09:39:14Z</dcterms:modified>
</cp:coreProperties>
</file>