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3"/>
  </p:notesMasterIdLst>
  <p:sldIdLst>
    <p:sldId id="320" r:id="rId2"/>
    <p:sldId id="321" r:id="rId3"/>
    <p:sldId id="302" r:id="rId4"/>
    <p:sldId id="303" r:id="rId5"/>
    <p:sldId id="272" r:id="rId6"/>
    <p:sldId id="273" r:id="rId7"/>
    <p:sldId id="274" r:id="rId8"/>
    <p:sldId id="322" r:id="rId9"/>
    <p:sldId id="323" r:id="rId10"/>
    <p:sldId id="324" r:id="rId11"/>
    <p:sldId id="275" r:id="rId12"/>
    <p:sldId id="276" r:id="rId13"/>
    <p:sldId id="277" r:id="rId14"/>
    <p:sldId id="278" r:id="rId15"/>
    <p:sldId id="279" r:id="rId16"/>
    <p:sldId id="280" r:id="rId17"/>
    <p:sldId id="281" r:id="rId18"/>
    <p:sldId id="282" r:id="rId19"/>
    <p:sldId id="283" r:id="rId20"/>
    <p:sldId id="284"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E67FACE-DF89-4CEE-88E6-969952347E9C}">
          <p14:sldIdLst>
            <p14:sldId id="320"/>
            <p14:sldId id="321"/>
            <p14:sldId id="302"/>
            <p14:sldId id="303"/>
            <p14:sldId id="272"/>
          </p14:sldIdLst>
        </p14:section>
        <p14:section name="Untitled Section" id="{AF6FAEAB-5ED2-4884-B3FA-254FD03DC401}">
          <p14:sldIdLst>
            <p14:sldId id="273"/>
            <p14:sldId id="274"/>
            <p14:sldId id="322"/>
            <p14:sldId id="323"/>
            <p14:sldId id="324"/>
            <p14:sldId id="275"/>
            <p14:sldId id="276"/>
            <p14:sldId id="277"/>
            <p14:sldId id="278"/>
            <p14:sldId id="279"/>
            <p14:sldId id="280"/>
            <p14:sldId id="281"/>
            <p14:sldId id="282"/>
            <p14:sldId id="283"/>
            <p14:sldId id="284"/>
            <p14:sldId id="285"/>
          </p14:sldIdLst>
        </p14:section>
        <p14:section name="Untitled Section" id="{CC04D7C5-1386-4F60-818F-9911B0C3603A}">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5" d="100"/>
          <a:sy n="65" d="100"/>
        </p:scale>
        <p:origin x="-834" y="-96"/>
      </p:cViewPr>
      <p:guideLst>
        <p:guide orient="horz" pos="2160"/>
        <p:guide pos="3840"/>
      </p:guideLst>
    </p:cSldViewPr>
  </p:slideViewPr>
  <p:notesTextViewPr>
    <p:cViewPr>
      <p:scale>
        <a:sx n="3" d="2"/>
        <a:sy n="3" d="2"/>
      </p:scale>
      <p:origin x="0" y="0"/>
    </p:cViewPr>
  </p:notesTextViewPr>
  <p:notesViewPr>
    <p:cSldViewPr snapToGrid="0">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A4AB8E-788F-4DFF-90CE-160A3EBC3FAF}" type="datetimeFigureOut">
              <a:rPr lang="fr-FR" smtClean="0"/>
              <a:t>09/02/2024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4BDCB1-4BAF-4A8B-AD32-952D275C1D9F}" type="slidenum">
              <a:rPr lang="fr-FR" smtClean="0"/>
              <a:t>‹N°›</a:t>
            </a:fld>
            <a:endParaRPr lang="fr-FR"/>
          </a:p>
        </p:txBody>
      </p:sp>
    </p:spTree>
    <p:extLst>
      <p:ext uri="{BB962C8B-B14F-4D97-AF65-F5344CB8AC3E}">
        <p14:creationId xmlns:p14="http://schemas.microsoft.com/office/powerpoint/2010/main" val="824468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4BDCB1-4BAF-4A8B-AD32-952D275C1D9F}" type="slidenum">
              <a:rPr lang="fr-FR" smtClean="0"/>
              <a:t>1</a:t>
            </a:fld>
            <a:endParaRPr lang="fr-FR"/>
          </a:p>
        </p:txBody>
      </p:sp>
    </p:spTree>
    <p:extLst>
      <p:ext uri="{BB962C8B-B14F-4D97-AF65-F5344CB8AC3E}">
        <p14:creationId xmlns:p14="http://schemas.microsoft.com/office/powerpoint/2010/main" val="266143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Modifiez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2EACCE48-22C8-42AB-A4D3-9BF98944263C}" type="datetimeFigureOut">
              <a:rPr lang="en-US" smtClean="0"/>
              <a:t>2/9/2024</a:t>
            </a:fld>
            <a:endParaRPr lang="en-US"/>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2B7EB97C-4136-4186-A786-1F794456E1B1}" type="slidenum">
              <a:rPr lang="en-US" smtClean="0"/>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EACCE48-22C8-42AB-A4D3-9BF98944263C}" type="datetimeFigureOut">
              <a:rPr lang="en-US" smtClean="0"/>
              <a:t>2/9/2024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B7EB97C-4136-4186-A786-1F794456E1B1}"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EACCE48-22C8-42AB-A4D3-9BF98944263C}" type="datetimeFigureOut">
              <a:rPr lang="en-US" smtClean="0"/>
              <a:t>2/9/2024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B7EB97C-4136-4186-A786-1F794456E1B1}"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2EACCE48-22C8-42AB-A4D3-9BF98944263C}" type="datetimeFigureOut">
              <a:rPr lang="en-US" smtClean="0"/>
              <a:t>2/9/2024</a:t>
            </a:fld>
            <a:endParaRPr lang="en-US"/>
          </a:p>
        </p:txBody>
      </p:sp>
      <p:sp>
        <p:nvSpPr>
          <p:cNvPr id="9" name="Espace réservé du numéro de diapositive 8"/>
          <p:cNvSpPr>
            <a:spLocks noGrp="1"/>
          </p:cNvSpPr>
          <p:nvPr>
            <p:ph type="sldNum" sz="quarter" idx="15"/>
          </p:nvPr>
        </p:nvSpPr>
        <p:spPr/>
        <p:txBody>
          <a:bodyPr rtlCol="0"/>
          <a:lstStyle/>
          <a:p>
            <a:fld id="{2B7EB97C-4136-4186-A786-1F794456E1B1}" type="slidenum">
              <a:rPr lang="en-US" smtClean="0"/>
              <a:t>‹N°›</a:t>
            </a:fld>
            <a:endParaRPr lang="en-US"/>
          </a:p>
        </p:txBody>
      </p:sp>
      <p:sp>
        <p:nvSpPr>
          <p:cNvPr id="10" name="Espace réservé du pied de page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2EACCE48-22C8-42AB-A4D3-9BF98944263C}" type="datetimeFigureOut">
              <a:rPr lang="en-US" smtClean="0"/>
              <a:t>2/9/2024</a:t>
            </a:fld>
            <a:endParaRPr lang="en-US"/>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2B7EB97C-4136-4186-A786-1F794456E1B1}" type="slidenum">
              <a:rPr lang="en-US" smtClean="0"/>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2EACCE48-22C8-42AB-A4D3-9BF98944263C}" type="datetimeFigureOut">
              <a:rPr lang="en-US" smtClean="0"/>
              <a:t>2/9/2024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B7EB97C-4136-4186-A786-1F794456E1B1}" type="slidenum">
              <a:rPr lang="en-US" smtClean="0"/>
              <a:t>‹N°›</a:t>
            </a:fld>
            <a:endParaRPr lang="en-US"/>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2EACCE48-22C8-42AB-A4D3-9BF98944263C}" type="datetimeFigureOut">
              <a:rPr lang="en-US" smtClean="0"/>
              <a:t>2/9/2024</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2B7EB97C-4136-4186-A786-1F794456E1B1}" type="slidenum">
              <a:rPr lang="en-US" smtClean="0"/>
              <a:t>‹N°›</a:t>
            </a:fld>
            <a:endParaRPr lang="en-US"/>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6" name="Espace réservé de la date 5"/>
          <p:cNvSpPr>
            <a:spLocks noGrp="1"/>
          </p:cNvSpPr>
          <p:nvPr>
            <p:ph type="dt" sz="half" idx="10"/>
          </p:nvPr>
        </p:nvSpPr>
        <p:spPr/>
        <p:txBody>
          <a:bodyPr rtlCol="0"/>
          <a:lstStyle/>
          <a:p>
            <a:fld id="{2EACCE48-22C8-42AB-A4D3-9BF98944263C}" type="datetimeFigureOut">
              <a:rPr lang="en-US" smtClean="0"/>
              <a:t>2/9/2024</a:t>
            </a:fld>
            <a:endParaRPr lang="en-US"/>
          </a:p>
        </p:txBody>
      </p:sp>
      <p:sp>
        <p:nvSpPr>
          <p:cNvPr id="7" name="Espace réservé du numéro de diapositive 6"/>
          <p:cNvSpPr>
            <a:spLocks noGrp="1"/>
          </p:cNvSpPr>
          <p:nvPr>
            <p:ph type="sldNum" sz="quarter" idx="11"/>
          </p:nvPr>
        </p:nvSpPr>
        <p:spPr/>
        <p:txBody>
          <a:bodyPr rtlCol="0"/>
          <a:lstStyle/>
          <a:p>
            <a:fld id="{2B7EB97C-4136-4186-A786-1F794456E1B1}" type="slidenum">
              <a:rPr lang="en-US" smtClean="0"/>
              <a:t>‹N°›</a:t>
            </a:fld>
            <a:endParaRPr lang="en-US"/>
          </a:p>
        </p:txBody>
      </p:sp>
      <p:sp>
        <p:nvSpPr>
          <p:cNvPr id="8" name="Espace réservé du pied de page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ACCE48-22C8-42AB-A4D3-9BF98944263C}" type="datetimeFigureOut">
              <a:rPr lang="en-US" smtClean="0"/>
              <a:t>2/9/2024</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2B7EB97C-4136-4186-A786-1F794456E1B1}"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2EACCE48-22C8-42AB-A4D3-9BF98944263C}" type="datetimeFigureOut">
              <a:rPr lang="en-US" smtClean="0"/>
              <a:t>2/9/2024</a:t>
            </a:fld>
            <a:endParaRPr lang="en-US"/>
          </a:p>
        </p:txBody>
      </p:sp>
      <p:sp>
        <p:nvSpPr>
          <p:cNvPr id="22" name="Espace réservé du numéro de diapositive 21"/>
          <p:cNvSpPr>
            <a:spLocks noGrp="1"/>
          </p:cNvSpPr>
          <p:nvPr>
            <p:ph type="sldNum" sz="quarter" idx="15"/>
          </p:nvPr>
        </p:nvSpPr>
        <p:spPr/>
        <p:txBody>
          <a:bodyPr rtlCol="0"/>
          <a:lstStyle/>
          <a:p>
            <a:fld id="{2B7EB97C-4136-4186-A786-1F794456E1B1}" type="slidenum">
              <a:rPr lang="en-US" smtClean="0"/>
              <a:t>‹N°›</a:t>
            </a:fld>
            <a:endParaRPr lang="en-US"/>
          </a:p>
        </p:txBody>
      </p:sp>
      <p:sp>
        <p:nvSpPr>
          <p:cNvPr id="23" name="Espace réservé du pied de page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2EACCE48-22C8-42AB-A4D3-9BF98944263C}" type="datetimeFigureOut">
              <a:rPr lang="en-US" smtClean="0"/>
              <a:t>2/9/2024</a:t>
            </a:fld>
            <a:endParaRPr lang="en-US"/>
          </a:p>
        </p:txBody>
      </p:sp>
      <p:sp>
        <p:nvSpPr>
          <p:cNvPr id="18" name="Espace réservé du numéro de diapositive 17"/>
          <p:cNvSpPr>
            <a:spLocks noGrp="1"/>
          </p:cNvSpPr>
          <p:nvPr>
            <p:ph type="sldNum" sz="quarter" idx="11"/>
          </p:nvPr>
        </p:nvSpPr>
        <p:spPr/>
        <p:txBody>
          <a:bodyPr rtlCol="0"/>
          <a:lstStyle/>
          <a:p>
            <a:fld id="{2B7EB97C-4136-4186-A786-1F794456E1B1}" type="slidenum">
              <a:rPr lang="en-US" smtClean="0"/>
              <a:t>‹N°›</a:t>
            </a:fld>
            <a:endParaRPr lang="en-US"/>
          </a:p>
        </p:txBody>
      </p:sp>
      <p:sp>
        <p:nvSpPr>
          <p:cNvPr id="21" name="Espace réservé du pied de page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2EACCE48-22C8-42AB-A4D3-9BF98944263C}" type="datetimeFigureOut">
              <a:rPr lang="en-US" smtClean="0"/>
              <a:t>2/9/2024</a:t>
            </a:fld>
            <a:endParaRPr lang="en-US"/>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B7EB97C-4136-4186-A786-1F794456E1B1}"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047133" y="619432"/>
            <a:ext cx="9630697" cy="55601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ar-DZ" sz="4000" dirty="0">
                <a:solidFill>
                  <a:prstClr val="black"/>
                </a:solidFill>
                <a:latin typeface="Simplified Arabic" pitchFamily="18" charset="-78"/>
                <a:cs typeface="Simplified Arabic" pitchFamily="18" charset="-78"/>
              </a:rPr>
              <a:t>الجمهورية الجزائرية الديمقراطية الشعبية</a:t>
            </a:r>
          </a:p>
          <a:p>
            <a:pPr algn="ctr"/>
            <a:r>
              <a:rPr lang="ar-DZ" sz="4000" dirty="0">
                <a:solidFill>
                  <a:prstClr val="black"/>
                </a:solidFill>
                <a:latin typeface="Simplified Arabic" pitchFamily="18" charset="-78"/>
                <a:cs typeface="Simplified Arabic" pitchFamily="18" charset="-78"/>
              </a:rPr>
              <a:t>وزارة التعليم العالي والبحث العلمي</a:t>
            </a:r>
          </a:p>
          <a:p>
            <a:pPr algn="ctr"/>
            <a:r>
              <a:rPr lang="ar-DZ" sz="4000" dirty="0" smtClean="0">
                <a:solidFill>
                  <a:prstClr val="black"/>
                </a:solidFill>
                <a:latin typeface="Simplified Arabic" pitchFamily="18" charset="-78"/>
                <a:cs typeface="Simplified Arabic" pitchFamily="18" charset="-78"/>
              </a:rPr>
              <a:t>معهد تسيير التقنيات الحضرية</a:t>
            </a:r>
          </a:p>
          <a:p>
            <a:pPr algn="ctr"/>
            <a:r>
              <a:rPr lang="ar-DZ" sz="4000" b="1" dirty="0" smtClean="0">
                <a:solidFill>
                  <a:srgbClr val="FF0000"/>
                </a:solidFill>
                <a:latin typeface="Simplified Arabic" pitchFamily="18" charset="-78"/>
                <a:cs typeface="Simplified Arabic" pitchFamily="18" charset="-78"/>
              </a:rPr>
              <a:t>السنة اولى هندسة معمارية :</a:t>
            </a:r>
          </a:p>
          <a:p>
            <a:pPr algn="ctr"/>
            <a:r>
              <a:rPr lang="ar-DZ" sz="4000" b="1" dirty="0" smtClean="0">
                <a:solidFill>
                  <a:srgbClr val="FF0000"/>
                </a:solidFill>
                <a:latin typeface="Simplified Arabic" pitchFamily="18" charset="-78"/>
                <a:cs typeface="Simplified Arabic" pitchFamily="18" charset="-78"/>
              </a:rPr>
              <a:t>المقياس :</a:t>
            </a:r>
            <a:endParaRPr lang="fr-FR" sz="4000" b="1" dirty="0">
              <a:solidFill>
                <a:srgbClr val="FF0000"/>
              </a:solidFill>
              <a:latin typeface="Simplified Arabic" pitchFamily="18" charset="-78"/>
              <a:cs typeface="Simplified Arabic" pitchFamily="18" charset="-78"/>
            </a:endParaRPr>
          </a:p>
          <a:p>
            <a:pPr algn="ctr"/>
            <a:r>
              <a:rPr lang="fr-FR" sz="4000" b="1" dirty="0" smtClean="0">
                <a:solidFill>
                  <a:srgbClr val="FF0000"/>
                </a:solidFill>
                <a:latin typeface="Simplified Arabic" pitchFamily="18" charset="-78"/>
                <a:cs typeface="Simplified Arabic" pitchFamily="18" charset="-78"/>
              </a:rPr>
              <a:t>EXPRESSION ORALE </a:t>
            </a:r>
            <a:endParaRPr lang="ar-DZ" sz="4000" b="1" dirty="0" smtClean="0">
              <a:solidFill>
                <a:srgbClr val="FF0000"/>
              </a:solidFill>
              <a:latin typeface="Simplified Arabic" pitchFamily="18" charset="-78"/>
              <a:cs typeface="Simplified Arabic" pitchFamily="18" charset="-78"/>
            </a:endParaRPr>
          </a:p>
          <a:p>
            <a:pPr algn="ctr"/>
            <a:r>
              <a:rPr lang="ar-DZ" sz="4000" dirty="0" smtClean="0">
                <a:solidFill>
                  <a:prstClr val="black"/>
                </a:solidFill>
                <a:latin typeface="Simplified Arabic" pitchFamily="18" charset="-78"/>
                <a:cs typeface="Simplified Arabic" pitchFamily="18" charset="-78"/>
              </a:rPr>
              <a:t>عنوان المحاضرة  : الاتصال </a:t>
            </a:r>
          </a:p>
          <a:p>
            <a:pPr algn="ctr"/>
            <a:r>
              <a:rPr lang="ar-DZ" sz="4000" dirty="0" smtClean="0">
                <a:solidFill>
                  <a:prstClr val="black"/>
                </a:solidFill>
                <a:latin typeface="Simplified Arabic" pitchFamily="18" charset="-78"/>
                <a:cs typeface="Simplified Arabic" pitchFamily="18" charset="-78"/>
              </a:rPr>
              <a:t>الاستاذ: د. لمخلطي احمد </a:t>
            </a:r>
            <a:endParaRPr lang="ar-DZ" sz="4000" dirty="0">
              <a:solidFill>
                <a:prstClr val="black"/>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704468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pPr algn="r" rtl="1"/>
            <a:r>
              <a:rPr lang="ar-DZ" dirty="0" smtClean="0"/>
              <a:t>4</a:t>
            </a:r>
            <a:r>
              <a:rPr lang="ar-DZ" dirty="0" smtClean="0">
                <a:solidFill>
                  <a:schemeClr val="tx1"/>
                </a:solidFill>
              </a:rPr>
              <a:t>- مدارس العمارة الاسلامية :</a:t>
            </a:r>
            <a:endParaRPr lang="fr-FR" dirty="0">
              <a:solidFill>
                <a:schemeClr val="tx1"/>
              </a:solidFill>
            </a:endParaRPr>
          </a:p>
        </p:txBody>
      </p:sp>
      <p:sp>
        <p:nvSpPr>
          <p:cNvPr id="8" name="Rectangle à coins arrondis 7"/>
          <p:cNvSpPr/>
          <p:nvPr/>
        </p:nvSpPr>
        <p:spPr>
          <a:xfrm>
            <a:off x="294968" y="1607574"/>
            <a:ext cx="10441858" cy="467523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prstClr val="black"/>
                </a:solidFill>
                <a:latin typeface="Calibri"/>
                <a:ea typeface="Calibri"/>
              </a:rPr>
              <a:t>يفهم من المدرسة او الطراز ، كل نوع متميز من الفن  يظهر في قٌطر من الأقطار أو منطقة ، بحيث تتميز بسمات خاصة </a:t>
            </a:r>
            <a:r>
              <a:rPr lang="ar-DZ" sz="2400" b="1" dirty="0" smtClean="0">
                <a:solidFill>
                  <a:prstClr val="black"/>
                </a:solidFill>
                <a:latin typeface="Calibri"/>
                <a:ea typeface="Calibri"/>
              </a:rPr>
              <a:t>بها، </a:t>
            </a:r>
            <a:r>
              <a:rPr lang="ar-DZ" sz="2400" b="1" dirty="0">
                <a:solidFill>
                  <a:prstClr val="black"/>
                </a:solidFill>
                <a:latin typeface="Calibri"/>
                <a:ea typeface="Calibri"/>
              </a:rPr>
              <a:t>نتيجة للفوارق المحلية والمناخية والطبيعية .</a:t>
            </a:r>
            <a:endParaRPr lang="fr-FR" sz="2400" b="1" dirty="0">
              <a:solidFill>
                <a:prstClr val="black"/>
              </a:solidFill>
            </a:endParaRPr>
          </a:p>
        </p:txBody>
      </p:sp>
    </p:spTree>
    <p:extLst>
      <p:ext uri="{BB962C8B-B14F-4D97-AF65-F5344CB8AC3E}">
        <p14:creationId xmlns:p14="http://schemas.microsoft.com/office/powerpoint/2010/main" val="2666983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rot="5400000">
            <a:off x="6880147" y="1762457"/>
            <a:ext cx="6273964" cy="3297690"/>
          </a:xfrm>
        </p:spPr>
        <p:txBody>
          <a:bodyPr/>
          <a:lstStyle/>
          <a:p>
            <a:endParaRPr lang="fr-FR" dirty="0"/>
          </a:p>
        </p:txBody>
      </p:sp>
      <p:pic>
        <p:nvPicPr>
          <p:cNvPr id="9" name="Espace réservé pour une image  8"/>
          <p:cNvPicPr>
            <a:picLocks noGrp="1" noChangeAspect="1"/>
          </p:cNvPicPr>
          <p:nvPr>
            <p:ph type="pic" idx="1"/>
          </p:nvPr>
        </p:nvPicPr>
        <p:blipFill>
          <a:blip r:embed="rId2">
            <a:extLst>
              <a:ext uri="{28A0092B-C50C-407E-A947-70E740481C1C}">
                <a14:useLocalDpi xmlns:a14="http://schemas.microsoft.com/office/drawing/2010/main" val="0"/>
              </a:ext>
            </a:extLst>
          </a:blip>
          <a:srcRect l="5120" r="5120"/>
          <a:stretch>
            <a:fillRect/>
          </a:stretch>
        </p:blipFill>
        <p:spPr>
          <a:xfrm>
            <a:off x="0" y="0"/>
            <a:ext cx="8229600" cy="6869927"/>
          </a:xfrm>
        </p:spPr>
      </p:pic>
      <p:sp>
        <p:nvSpPr>
          <p:cNvPr id="8" name="Espace réservé du texte 7"/>
          <p:cNvSpPr>
            <a:spLocks noGrp="1"/>
          </p:cNvSpPr>
          <p:nvPr>
            <p:ph type="body" sz="half" idx="2"/>
          </p:nvPr>
        </p:nvSpPr>
        <p:spPr>
          <a:xfrm>
            <a:off x="9202993" y="250721"/>
            <a:ext cx="2492477" cy="5338918"/>
          </a:xfrm>
        </p:spPr>
        <p:txBody>
          <a:bodyPr/>
          <a:lstStyle/>
          <a:p>
            <a:pPr algn="r" rtl="1">
              <a:lnSpc>
                <a:spcPct val="115000"/>
              </a:lnSpc>
              <a:spcAft>
                <a:spcPts val="1000"/>
              </a:spcAft>
            </a:pPr>
            <a:r>
              <a:rPr lang="fr-FR" sz="2400" b="1" dirty="0" smtClean="0">
                <a:latin typeface="Calibri"/>
                <a:ea typeface="Calibri"/>
                <a:cs typeface="Arial"/>
              </a:rPr>
              <a:t>5</a:t>
            </a:r>
            <a:r>
              <a:rPr lang="ar-DZ" sz="2400" b="1" dirty="0" smtClean="0">
                <a:latin typeface="Calibri"/>
                <a:ea typeface="Calibri"/>
                <a:cs typeface="Arial"/>
              </a:rPr>
              <a:t>-1-العمارة </a:t>
            </a:r>
            <a:r>
              <a:rPr lang="ar-DZ" sz="2400" b="1" dirty="0">
                <a:latin typeface="Calibri"/>
                <a:ea typeface="Calibri"/>
                <a:cs typeface="Arial"/>
              </a:rPr>
              <a:t>الاموية :</a:t>
            </a:r>
            <a:endParaRPr lang="fr-FR" sz="2400" dirty="0">
              <a:latin typeface="Calibri"/>
              <a:ea typeface="Calibri"/>
              <a:cs typeface="Arial"/>
            </a:endParaRPr>
          </a:p>
          <a:p>
            <a:pPr algn="r" rtl="1">
              <a:lnSpc>
                <a:spcPct val="115000"/>
              </a:lnSpc>
              <a:spcAft>
                <a:spcPts val="1000"/>
              </a:spcAft>
            </a:pPr>
            <a:r>
              <a:rPr lang="ar-DZ" sz="1600" b="1" dirty="0">
                <a:latin typeface="Calibri"/>
                <a:ea typeface="Calibri"/>
              </a:rPr>
              <a:t>امتد عصر الخلافة الاموية من عام 661م الى750م وقد تميزت هذه الحقبة الزمنية </a:t>
            </a:r>
            <a:r>
              <a:rPr lang="ar-DZ" sz="1600" b="1" dirty="0" smtClean="0">
                <a:latin typeface="Calibri"/>
                <a:ea typeface="Calibri"/>
              </a:rPr>
              <a:t>:</a:t>
            </a:r>
          </a:p>
          <a:p>
            <a:pPr algn="r" rtl="1">
              <a:lnSpc>
                <a:spcPct val="115000"/>
              </a:lnSpc>
              <a:spcAft>
                <a:spcPts val="1000"/>
              </a:spcAft>
            </a:pPr>
            <a:r>
              <a:rPr lang="ar-DZ" sz="1600" b="1" dirty="0" smtClean="0">
                <a:latin typeface="Calibri"/>
                <a:ea typeface="Calibri"/>
              </a:rPr>
              <a:t>-- باستخدام </a:t>
            </a:r>
            <a:r>
              <a:rPr lang="ar-DZ" sz="1600" b="1" dirty="0">
                <a:latin typeface="Calibri"/>
                <a:ea typeface="Calibri"/>
              </a:rPr>
              <a:t>المساحات استخداما مختلفا بسبب متطلبات الدين والعادات الجديدة للحكام العرب، </a:t>
            </a:r>
            <a:r>
              <a:rPr lang="ar-DZ" sz="1600" b="1" dirty="0" smtClean="0">
                <a:latin typeface="Calibri"/>
                <a:ea typeface="Calibri"/>
              </a:rPr>
              <a:t>-</a:t>
            </a:r>
          </a:p>
          <a:p>
            <a:pPr algn="r" rtl="1">
              <a:lnSpc>
                <a:spcPct val="115000"/>
              </a:lnSpc>
              <a:spcAft>
                <a:spcPts val="1000"/>
              </a:spcAft>
            </a:pPr>
            <a:r>
              <a:rPr lang="ar-DZ" sz="1600" b="1" dirty="0" smtClean="0">
                <a:latin typeface="Calibri"/>
                <a:ea typeface="Calibri"/>
              </a:rPr>
              <a:t>- تشيد المباني في </a:t>
            </a:r>
            <a:r>
              <a:rPr lang="ar-DZ" sz="1600" b="1" dirty="0">
                <a:latin typeface="Calibri"/>
                <a:ea typeface="Calibri"/>
              </a:rPr>
              <a:t>اماكن ذات اهمية تاريخية او رمزية ومن أبرز الامثلة على ذلك مسجد قبة  الصخرة في القدس والمساجد في دمشق( الجامع الاموي في دمشق ) وغيرها كثير.</a:t>
            </a:r>
            <a:endParaRPr lang="fr-FR" sz="1600" b="1" dirty="0">
              <a:latin typeface="Calibri"/>
              <a:ea typeface="Calibri"/>
            </a:endParaRPr>
          </a:p>
          <a:p>
            <a:endParaRPr lang="fr-FR" dirty="0"/>
          </a:p>
        </p:txBody>
      </p:sp>
    </p:spTree>
    <p:extLst>
      <p:ext uri="{BB962C8B-B14F-4D97-AF65-F5344CB8AC3E}">
        <p14:creationId xmlns:p14="http://schemas.microsoft.com/office/powerpoint/2010/main" val="1819718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p:cNvPicPr>
            <a:picLocks noGrp="1" noChangeAspect="1"/>
          </p:cNvPicPr>
          <p:nvPr>
            <p:ph type="pic" idx="1"/>
          </p:nvPr>
        </p:nvPicPr>
        <p:blipFill>
          <a:blip r:embed="rId2">
            <a:extLst>
              <a:ext uri="{28A0092B-C50C-407E-A947-70E740481C1C}">
                <a14:useLocalDpi xmlns:a14="http://schemas.microsoft.com/office/drawing/2010/main" val="0"/>
              </a:ext>
            </a:extLst>
          </a:blip>
          <a:srcRect l="5250" r="5250"/>
          <a:stretch>
            <a:fillRect/>
          </a:stretch>
        </p:blipFill>
        <p:spPr/>
      </p:pic>
      <p:sp>
        <p:nvSpPr>
          <p:cNvPr id="11" name="Espace réservé du texte 10"/>
          <p:cNvSpPr>
            <a:spLocks noGrp="1"/>
          </p:cNvSpPr>
          <p:nvPr>
            <p:ph type="body" sz="half" idx="2"/>
          </p:nvPr>
        </p:nvSpPr>
        <p:spPr>
          <a:xfrm>
            <a:off x="9021064" y="264794"/>
            <a:ext cx="2032000" cy="6283489"/>
          </a:xfrm>
        </p:spPr>
        <p:txBody>
          <a:bodyPr>
            <a:normAutofit lnSpcReduction="10000"/>
          </a:bodyPr>
          <a:lstStyle/>
          <a:p>
            <a:pPr algn="r" rtl="1">
              <a:lnSpc>
                <a:spcPct val="115000"/>
              </a:lnSpc>
              <a:spcAft>
                <a:spcPts val="1000"/>
              </a:spcAft>
            </a:pPr>
            <a:r>
              <a:rPr lang="fr-FR" dirty="0">
                <a:latin typeface="Arial"/>
                <a:ea typeface="Calibri"/>
                <a:cs typeface="Arial"/>
              </a:rPr>
              <a:t> </a:t>
            </a:r>
            <a:r>
              <a:rPr lang="ar-DZ" sz="1800" b="1" dirty="0">
                <a:latin typeface="Arial"/>
                <a:ea typeface="Calibri"/>
                <a:cs typeface="Arial"/>
              </a:rPr>
              <a:t>ومن خصائصها :</a:t>
            </a:r>
            <a:endParaRPr lang="fr-FR" sz="1800" dirty="0">
              <a:latin typeface="Calibri"/>
              <a:ea typeface="Calibri"/>
              <a:cs typeface="Arial"/>
            </a:endParaRPr>
          </a:p>
          <a:p>
            <a:pPr marL="342900" lvl="0" indent="-342900" algn="r" rtl="1">
              <a:lnSpc>
                <a:spcPct val="115000"/>
              </a:lnSpc>
              <a:spcAft>
                <a:spcPts val="1000"/>
              </a:spcAft>
              <a:buFont typeface="Symbol"/>
              <a:buChar char="-"/>
            </a:pPr>
            <a:r>
              <a:rPr lang="ar-DZ" sz="1800" b="1" dirty="0">
                <a:latin typeface="Calibri"/>
                <a:ea typeface="Calibri"/>
              </a:rPr>
              <a:t>دمج العناصر الرومانية والبيزنطية في المباني مثل الاعمدة.</a:t>
            </a:r>
            <a:endParaRPr lang="fr-FR" sz="1800" b="1" dirty="0">
              <a:latin typeface="Simplified Arabic"/>
              <a:ea typeface="Calibri"/>
            </a:endParaRPr>
          </a:p>
          <a:p>
            <a:pPr marL="342900" lvl="0" indent="-342900" algn="r" rtl="1">
              <a:lnSpc>
                <a:spcPct val="115000"/>
              </a:lnSpc>
              <a:spcAft>
                <a:spcPts val="1000"/>
              </a:spcAft>
              <a:buFont typeface="Symbol"/>
              <a:buChar char="-"/>
            </a:pPr>
            <a:r>
              <a:rPr lang="ar-DZ" sz="1800" b="1" dirty="0">
                <a:latin typeface="Calibri"/>
                <a:ea typeface="Calibri"/>
              </a:rPr>
              <a:t>اخذت القصور الاموية شكلا مختلفا فبنيت حول فناء مركزي.</a:t>
            </a:r>
            <a:endParaRPr lang="fr-FR" sz="1800" b="1" dirty="0">
              <a:latin typeface="Simplified Arabic"/>
              <a:ea typeface="Calibri"/>
            </a:endParaRPr>
          </a:p>
          <a:p>
            <a:pPr marL="342900" lvl="0" indent="-342900" algn="r" rtl="1">
              <a:lnSpc>
                <a:spcPct val="115000"/>
              </a:lnSpc>
              <a:spcAft>
                <a:spcPts val="1000"/>
              </a:spcAft>
              <a:buFont typeface="Symbol"/>
              <a:buChar char="-"/>
            </a:pPr>
            <a:r>
              <a:rPr lang="ar-DZ" sz="1800" b="1" dirty="0">
                <a:latin typeface="Calibri"/>
                <a:ea typeface="Calibri"/>
              </a:rPr>
              <a:t>الاعتماد على الزخارف النباتية الطبيعية والاشكال الهندسية المعقدة مثل الفسيفساء والنحت.</a:t>
            </a:r>
            <a:endParaRPr lang="fr-FR" sz="1800" b="1" dirty="0">
              <a:latin typeface="Simplified Arabic"/>
              <a:ea typeface="Calibri"/>
            </a:endParaRPr>
          </a:p>
          <a:p>
            <a:pPr marL="342900" lvl="0" indent="-342900" algn="r" rtl="1">
              <a:lnSpc>
                <a:spcPct val="115000"/>
              </a:lnSpc>
              <a:spcAft>
                <a:spcPts val="1000"/>
              </a:spcAft>
              <a:buFont typeface="Symbol"/>
              <a:buChar char="-"/>
            </a:pPr>
            <a:r>
              <a:rPr lang="ar-DZ" sz="1800" b="1" dirty="0">
                <a:latin typeface="Calibri"/>
                <a:ea typeface="Calibri"/>
              </a:rPr>
              <a:t>استخدام الخط العربي في زخرفة المباني.</a:t>
            </a:r>
            <a:endParaRPr lang="fr-FR" sz="1800" b="1" dirty="0">
              <a:latin typeface="Simplified Arabic"/>
              <a:ea typeface="Calibri"/>
            </a:endParaRPr>
          </a:p>
          <a:p>
            <a:endParaRPr lang="fr-FR" sz="1800" dirty="0"/>
          </a:p>
        </p:txBody>
      </p:sp>
    </p:spTree>
    <p:extLst>
      <p:ext uri="{BB962C8B-B14F-4D97-AF65-F5344CB8AC3E}">
        <p14:creationId xmlns:p14="http://schemas.microsoft.com/office/powerpoint/2010/main" val="2943481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2222" b="22222"/>
          <a:stretch>
            <a:fillRect/>
          </a:stretch>
        </p:blipFill>
        <p:spPr>
          <a:xfrm>
            <a:off x="0" y="0"/>
            <a:ext cx="8229600" cy="6858000"/>
          </a:xfrm>
        </p:spPr>
      </p:pic>
      <p:sp>
        <p:nvSpPr>
          <p:cNvPr id="8" name="Espace réservé du texte 7"/>
          <p:cNvSpPr>
            <a:spLocks noGrp="1"/>
          </p:cNvSpPr>
          <p:nvPr>
            <p:ph type="body" sz="half" idx="2"/>
          </p:nvPr>
        </p:nvSpPr>
        <p:spPr>
          <a:xfrm>
            <a:off x="8377084" y="221226"/>
            <a:ext cx="3274142" cy="5751871"/>
          </a:xfrm>
        </p:spPr>
        <p:txBody>
          <a:bodyPr>
            <a:normAutofit fontScale="92500" lnSpcReduction="20000"/>
          </a:bodyPr>
          <a:lstStyle/>
          <a:p>
            <a:pPr marL="457200" algn="r" rtl="1">
              <a:lnSpc>
                <a:spcPct val="115000"/>
              </a:lnSpc>
              <a:spcAft>
                <a:spcPts val="0"/>
              </a:spcAft>
            </a:pPr>
            <a:r>
              <a:rPr lang="ar-DZ" sz="2000" b="1" dirty="0" smtClean="0">
                <a:latin typeface="Calibri"/>
                <a:ea typeface="Calibri"/>
                <a:cs typeface="Arial"/>
              </a:rPr>
              <a:t>5-2 </a:t>
            </a:r>
            <a:r>
              <a:rPr lang="ar-DZ" sz="2000" b="1" dirty="0">
                <a:latin typeface="Calibri"/>
                <a:ea typeface="Calibri"/>
                <a:cs typeface="Arial"/>
              </a:rPr>
              <a:t>-الطران العباسي.</a:t>
            </a:r>
            <a:endParaRPr lang="fr-FR" sz="2000" dirty="0">
              <a:latin typeface="Calibri"/>
              <a:ea typeface="Calibri"/>
              <a:cs typeface="Arial"/>
            </a:endParaRPr>
          </a:p>
          <a:p>
            <a:pPr algn="r" rtl="1">
              <a:lnSpc>
                <a:spcPct val="115000"/>
              </a:lnSpc>
              <a:spcAft>
                <a:spcPts val="1000"/>
              </a:spcAft>
            </a:pPr>
            <a:r>
              <a:rPr lang="ar-DZ" sz="2000" b="1" dirty="0">
                <a:latin typeface="Calibri"/>
                <a:ea typeface="Calibri"/>
                <a:cs typeface="Arial"/>
              </a:rPr>
              <a:t>يتميز العهد العباسي منذ 749م بالتوجه في اتجاه جديد أدى الى ظهور هذا الاخير، والذي تأثر بالفن الفارسي، ومهما يكن من شيء،  فان هناك فوارق محلية ظاهرة تميز المباني في مختلف مناطق العالم الاسلامي نظرا للاختلاف الموقع الجغرافي ووسائل البناء التقليدية لكل شعب و كذلك للاختلاف المذاهب الدينية ،  بالإضافة إلى العوامل </a:t>
            </a:r>
            <a:r>
              <a:rPr lang="ar-DZ" sz="2000" b="1" dirty="0" smtClean="0">
                <a:latin typeface="Calibri"/>
                <a:ea typeface="Calibri"/>
                <a:cs typeface="Arial"/>
              </a:rPr>
              <a:t>السياسة </a:t>
            </a:r>
            <a:r>
              <a:rPr lang="ar-DZ" sz="2000" b="1" dirty="0">
                <a:latin typeface="Calibri"/>
                <a:ea typeface="Calibri"/>
                <a:cs typeface="Arial"/>
              </a:rPr>
              <a:t>وظروف الحكم .</a:t>
            </a:r>
            <a:endParaRPr lang="fr-FR" sz="2000" b="1" dirty="0">
              <a:latin typeface="Calibri"/>
              <a:ea typeface="Calibri"/>
              <a:cs typeface="Arial"/>
            </a:endParaRPr>
          </a:p>
          <a:p>
            <a:pPr algn="r" rtl="1">
              <a:lnSpc>
                <a:spcPct val="115000"/>
              </a:lnSpc>
              <a:spcAft>
                <a:spcPts val="1000"/>
              </a:spcAft>
            </a:pPr>
            <a:r>
              <a:rPr lang="ar-DZ" sz="2000" b="1" dirty="0">
                <a:latin typeface="Calibri"/>
                <a:ea typeface="Calibri"/>
                <a:cs typeface="Arial"/>
              </a:rPr>
              <a:t>إلا أنه ولسوء الحظ أن المادة الخام لبناء المشيدات العباسية في العراق كانت من الطين والاجر . وهي مواد لا تصمد امام الزمن كما هو الحال بالنسبة للمباني الحجرية ( صورة قصر الجوسق، صورة المئذنة (المتوكل، سمراء ).</a:t>
            </a:r>
            <a:endParaRPr lang="fr-FR" sz="2000" b="1" dirty="0">
              <a:latin typeface="Calibri"/>
              <a:ea typeface="Calibri"/>
              <a:cs typeface="Arial"/>
            </a:endParaRPr>
          </a:p>
          <a:p>
            <a:endParaRPr lang="fr-FR" dirty="0"/>
          </a:p>
        </p:txBody>
      </p:sp>
    </p:spTree>
    <p:extLst>
      <p:ext uri="{BB962C8B-B14F-4D97-AF65-F5344CB8AC3E}">
        <p14:creationId xmlns:p14="http://schemas.microsoft.com/office/powerpoint/2010/main" val="3297140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848" r="9848"/>
          <a:stretch>
            <a:fillRect/>
          </a:stretch>
        </p:blipFill>
        <p:spPr/>
      </p:pic>
      <p:sp>
        <p:nvSpPr>
          <p:cNvPr id="8" name="Espace réservé du texte 7"/>
          <p:cNvSpPr>
            <a:spLocks noGrp="1"/>
          </p:cNvSpPr>
          <p:nvPr>
            <p:ph type="body" sz="half" idx="2"/>
          </p:nvPr>
        </p:nvSpPr>
        <p:spPr>
          <a:xfrm>
            <a:off x="8421329" y="264794"/>
            <a:ext cx="3215147" cy="5767295"/>
          </a:xfrm>
        </p:spPr>
        <p:txBody>
          <a:bodyPr/>
          <a:lstStyle/>
          <a:p>
            <a:pPr algn="r" rtl="1">
              <a:lnSpc>
                <a:spcPct val="115000"/>
              </a:lnSpc>
              <a:spcAft>
                <a:spcPts val="1000"/>
              </a:spcAft>
            </a:pPr>
            <a:r>
              <a:rPr lang="ar-DZ" sz="2000" b="1" dirty="0">
                <a:latin typeface="Calibri"/>
                <a:ea typeface="Calibri"/>
              </a:rPr>
              <a:t>من مميزاتها :</a:t>
            </a:r>
            <a:endParaRPr lang="fr-FR" sz="2000" b="1" dirty="0">
              <a:latin typeface="Calibri"/>
              <a:ea typeface="Calibri"/>
            </a:endParaRPr>
          </a:p>
          <a:p>
            <a:pPr marL="342900" lvl="0" indent="-342900" algn="r" rtl="1">
              <a:lnSpc>
                <a:spcPct val="115000"/>
              </a:lnSpc>
              <a:spcAft>
                <a:spcPts val="1000"/>
              </a:spcAft>
              <a:buFont typeface="Symbol"/>
              <a:buChar char="-"/>
            </a:pPr>
            <a:r>
              <a:rPr lang="ar-DZ" sz="2000" b="1" dirty="0">
                <a:latin typeface="Calibri"/>
                <a:ea typeface="Calibri"/>
              </a:rPr>
              <a:t>امتداد القصور والمساجد على طول الشواطئ.</a:t>
            </a:r>
            <a:endParaRPr lang="fr-FR" sz="2000" b="1" dirty="0">
              <a:latin typeface="Simplified Arabic"/>
              <a:ea typeface="Calibri"/>
            </a:endParaRPr>
          </a:p>
          <a:p>
            <a:pPr marL="342900" lvl="0" indent="-342900" algn="r" rtl="1">
              <a:lnSpc>
                <a:spcPct val="115000"/>
              </a:lnSpc>
              <a:spcAft>
                <a:spcPts val="1000"/>
              </a:spcAft>
              <a:buFont typeface="Symbol"/>
              <a:buChar char="-"/>
            </a:pPr>
            <a:r>
              <a:rPr lang="ar-DZ" sz="2000" b="1" dirty="0">
                <a:latin typeface="Calibri"/>
                <a:ea typeface="Calibri"/>
              </a:rPr>
              <a:t>انعكاس الضخامة على القصور والمساجد خصوصا في سمراء.</a:t>
            </a:r>
            <a:endParaRPr lang="fr-FR" sz="2000" b="1" dirty="0">
              <a:latin typeface="Simplified Arabic"/>
              <a:ea typeface="Calibri"/>
            </a:endParaRPr>
          </a:p>
          <a:p>
            <a:pPr marL="342900" lvl="0" indent="-342900" algn="r" rtl="1">
              <a:lnSpc>
                <a:spcPct val="115000"/>
              </a:lnSpc>
              <a:spcAft>
                <a:spcPts val="1000"/>
              </a:spcAft>
              <a:buFont typeface="Symbol"/>
              <a:buChar char="-"/>
            </a:pPr>
            <a:r>
              <a:rPr lang="ar-DZ" sz="2000" b="1" dirty="0">
                <a:latin typeface="Calibri"/>
                <a:ea typeface="Calibri"/>
              </a:rPr>
              <a:t>ابتكار المآذن للمساجد وخاصة المآذن الحلزونية.</a:t>
            </a:r>
            <a:endParaRPr lang="fr-FR" sz="2000" b="1" dirty="0">
              <a:latin typeface="Simplified Arabic"/>
              <a:ea typeface="Calibri"/>
            </a:endParaRPr>
          </a:p>
          <a:p>
            <a:pPr marL="342900" lvl="0" indent="-342900" algn="r" rtl="1">
              <a:lnSpc>
                <a:spcPct val="115000"/>
              </a:lnSpc>
              <a:spcAft>
                <a:spcPts val="1000"/>
              </a:spcAft>
              <a:buFont typeface="Symbol"/>
              <a:buChar char="-"/>
            </a:pPr>
            <a:r>
              <a:rPr lang="ar-DZ" sz="2000" b="1" dirty="0">
                <a:latin typeface="Calibri"/>
                <a:ea typeface="Calibri"/>
              </a:rPr>
              <a:t>الخ .....</a:t>
            </a:r>
            <a:endParaRPr lang="fr-FR" sz="2000" b="1" dirty="0">
              <a:latin typeface="Simplified Arabic"/>
              <a:ea typeface="Calibri"/>
            </a:endParaRPr>
          </a:p>
          <a:p>
            <a:pPr algn="r" rtl="1">
              <a:lnSpc>
                <a:spcPct val="115000"/>
              </a:lnSpc>
              <a:spcAft>
                <a:spcPts val="1000"/>
              </a:spcAft>
            </a:pPr>
            <a:r>
              <a:rPr lang="ar-DZ" sz="1400" b="1" dirty="0">
                <a:latin typeface="Calibri"/>
                <a:ea typeface="Calibri"/>
              </a:rPr>
              <a:t> </a:t>
            </a:r>
            <a:endParaRPr lang="fr-FR" dirty="0"/>
          </a:p>
        </p:txBody>
      </p:sp>
    </p:spTree>
    <p:extLst>
      <p:ext uri="{BB962C8B-B14F-4D97-AF65-F5344CB8AC3E}">
        <p14:creationId xmlns:p14="http://schemas.microsoft.com/office/powerpoint/2010/main" val="1023281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17639" y="825910"/>
            <a:ext cx="10146890" cy="507344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1000"/>
              </a:spcAft>
            </a:pPr>
            <a:r>
              <a:rPr lang="ar-DZ" sz="2800" dirty="0">
                <a:solidFill>
                  <a:schemeClr val="tx1"/>
                </a:solidFill>
                <a:latin typeface="Calibri"/>
                <a:ea typeface="Calibri"/>
                <a:cs typeface="Arial"/>
              </a:rPr>
              <a:t> ان العرض الذي سبق لمدارس العمارة الاسلامية أوضح الفروق الواضحة بين طرزها نتيجة </a:t>
            </a:r>
            <a:r>
              <a:rPr lang="ar-DZ" sz="2800" dirty="0" smtClean="0">
                <a:solidFill>
                  <a:schemeClr val="tx1"/>
                </a:solidFill>
                <a:latin typeface="Calibri"/>
                <a:ea typeface="Calibri"/>
                <a:cs typeface="Arial"/>
              </a:rPr>
              <a:t>للاختلاف </a:t>
            </a:r>
            <a:r>
              <a:rPr lang="ar-DZ" sz="2800" dirty="0">
                <a:solidFill>
                  <a:schemeClr val="tx1"/>
                </a:solidFill>
                <a:latin typeface="Calibri"/>
                <a:ea typeface="Calibri"/>
                <a:cs typeface="Arial"/>
              </a:rPr>
              <a:t>العوامل البيئية والتفاعلات الحضارية المختلفة والمتعددة التي حدثت في العديد من مناطق العالم الاسلامي.</a:t>
            </a:r>
            <a:endParaRPr lang="fr-FR" sz="2800" dirty="0">
              <a:solidFill>
                <a:schemeClr val="tx1"/>
              </a:solidFill>
              <a:latin typeface="Calibri"/>
              <a:ea typeface="Calibri"/>
              <a:cs typeface="Arial"/>
            </a:endParaRPr>
          </a:p>
          <a:p>
            <a:pPr algn="r" rtl="1">
              <a:lnSpc>
                <a:spcPct val="115000"/>
              </a:lnSpc>
              <a:spcAft>
                <a:spcPts val="1000"/>
              </a:spcAft>
            </a:pPr>
            <a:r>
              <a:rPr lang="ar-DZ" sz="2800" dirty="0">
                <a:solidFill>
                  <a:schemeClr val="tx1"/>
                </a:solidFill>
                <a:latin typeface="Calibri"/>
                <a:ea typeface="Calibri"/>
                <a:cs typeface="Arial"/>
              </a:rPr>
              <a:t>ولقد نجح كل طراز إسلامي في التعامل مع المعطيات البيئية والحضارية في البيئات </a:t>
            </a:r>
            <a:r>
              <a:rPr lang="ar-DZ" sz="2800" dirty="0" smtClean="0">
                <a:solidFill>
                  <a:schemeClr val="tx1"/>
                </a:solidFill>
                <a:latin typeface="Calibri"/>
                <a:ea typeface="Calibri"/>
                <a:cs typeface="Arial"/>
              </a:rPr>
              <a:t>للمجتمعات </a:t>
            </a:r>
            <a:r>
              <a:rPr lang="ar-DZ" sz="2800" dirty="0">
                <a:solidFill>
                  <a:schemeClr val="tx1"/>
                </a:solidFill>
                <a:latin typeface="Calibri"/>
                <a:ea typeface="Calibri"/>
                <a:cs typeface="Arial"/>
              </a:rPr>
              <a:t>المختلفة،  وهو ما </a:t>
            </a:r>
            <a:r>
              <a:rPr lang="ar-DZ" sz="2800" dirty="0" smtClean="0">
                <a:solidFill>
                  <a:schemeClr val="tx1"/>
                </a:solidFill>
                <a:latin typeface="Calibri"/>
                <a:ea typeface="Calibri"/>
                <a:cs typeface="Arial"/>
              </a:rPr>
              <a:t>أكده </a:t>
            </a:r>
            <a:r>
              <a:rPr lang="ar-DZ" sz="2800" dirty="0">
                <a:solidFill>
                  <a:schemeClr val="tx1"/>
                </a:solidFill>
                <a:latin typeface="Calibri"/>
                <a:ea typeface="Calibri"/>
                <a:cs typeface="Arial"/>
              </a:rPr>
              <a:t>المهندس( الكور بيزي ) وهو أحد رواد العمارة في الغرب والعالم خلال القرن العشرين حيث قال " إن العمارة الاسلامية تمتاز بفكر معماري سليم في معالجة النواحي البيئية "</a:t>
            </a:r>
            <a:endParaRPr lang="fr-FR" sz="2800" dirty="0">
              <a:solidFill>
                <a:schemeClr val="tx1"/>
              </a:solidFill>
              <a:latin typeface="Calibri"/>
              <a:ea typeface="Calibri"/>
              <a:cs typeface="Arial"/>
            </a:endParaRPr>
          </a:p>
          <a:p>
            <a:pPr algn="r" rtl="1">
              <a:spcAft>
                <a:spcPts val="0"/>
              </a:spcAft>
            </a:pPr>
            <a:r>
              <a:rPr lang="ar-DZ" sz="1100" dirty="0">
                <a:solidFill>
                  <a:schemeClr val="tx1"/>
                </a:solidFill>
                <a:latin typeface="Calibri"/>
                <a:ea typeface="Calibri"/>
                <a:cs typeface="Arial"/>
              </a:rPr>
              <a:t>- د.  يحي </a:t>
            </a:r>
            <a:r>
              <a:rPr lang="ar-DZ" sz="1100" dirty="0" err="1">
                <a:solidFill>
                  <a:schemeClr val="tx1"/>
                </a:solidFill>
                <a:latin typeface="Calibri"/>
                <a:ea typeface="Calibri"/>
                <a:cs typeface="Arial"/>
              </a:rPr>
              <a:t>وزيري.نفس</a:t>
            </a:r>
            <a:r>
              <a:rPr lang="ar-DZ" sz="1100" dirty="0">
                <a:solidFill>
                  <a:schemeClr val="tx1"/>
                </a:solidFill>
                <a:latin typeface="Calibri"/>
                <a:ea typeface="Calibri"/>
                <a:cs typeface="Arial"/>
              </a:rPr>
              <a:t> المرجع ص 82.</a:t>
            </a:r>
            <a:endParaRPr lang="fr-FR" sz="1100" dirty="0">
              <a:solidFill>
                <a:schemeClr val="tx1"/>
              </a:solidFill>
              <a:effectLst/>
              <a:latin typeface="Calibri"/>
              <a:ea typeface="Calibri"/>
              <a:cs typeface="Arial"/>
            </a:endParaRPr>
          </a:p>
        </p:txBody>
      </p:sp>
      <p:sp>
        <p:nvSpPr>
          <p:cNvPr id="2" name="Titre 1"/>
          <p:cNvSpPr>
            <a:spLocks noGrp="1"/>
          </p:cNvSpPr>
          <p:nvPr>
            <p:ph type="title"/>
          </p:nvPr>
        </p:nvSpPr>
        <p:spPr>
          <a:xfrm>
            <a:off x="609600" y="274638"/>
            <a:ext cx="9956800" cy="551272"/>
          </a:xfrm>
        </p:spPr>
        <p:txBody>
          <a:bodyPr/>
          <a:lstStyle/>
          <a:p>
            <a:pPr algn="ctr"/>
            <a:r>
              <a:rPr lang="ar-DZ" b="1" dirty="0" smtClean="0">
                <a:latin typeface="Simplified Arabic" pitchFamily="18" charset="-78"/>
                <a:cs typeface="Simplified Arabic" pitchFamily="18" charset="-78"/>
              </a:rPr>
              <a:t>ملاحظة</a:t>
            </a:r>
            <a:endParaRPr lang="fr-FR" b="1" dirty="0">
              <a:latin typeface="Simplified Arabic" pitchFamily="18" charset="-78"/>
              <a:cs typeface="Simplified Arabic" pitchFamily="18" charset="-78"/>
            </a:endParaRPr>
          </a:p>
        </p:txBody>
      </p:sp>
    </p:spTree>
    <p:extLst>
      <p:ext uri="{BB962C8B-B14F-4D97-AF65-F5344CB8AC3E}">
        <p14:creationId xmlns:p14="http://schemas.microsoft.com/office/powerpoint/2010/main" val="1115482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017639" y="825910"/>
            <a:ext cx="10146890" cy="507344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r-FR" sz="2400" b="1" dirty="0" smtClean="0">
                <a:solidFill>
                  <a:schemeClr val="tx1"/>
                </a:solidFill>
                <a:latin typeface="Simplified Arabic" pitchFamily="18" charset="-78"/>
                <a:cs typeface="Simplified Arabic" pitchFamily="18" charset="-78"/>
              </a:rPr>
              <a:t>6</a:t>
            </a:r>
            <a:r>
              <a:rPr lang="ar-DZ" sz="2400" b="1" dirty="0" smtClean="0">
                <a:solidFill>
                  <a:schemeClr val="tx1"/>
                </a:solidFill>
                <a:latin typeface="Simplified Arabic" pitchFamily="18" charset="-78"/>
                <a:cs typeface="Simplified Arabic" pitchFamily="18" charset="-78"/>
              </a:rPr>
              <a:t>- </a:t>
            </a:r>
            <a:r>
              <a:rPr lang="ar-DZ" sz="2400" b="1" dirty="0">
                <a:solidFill>
                  <a:schemeClr val="tx1"/>
                </a:solidFill>
                <a:latin typeface="Simplified Arabic" pitchFamily="18" charset="-78"/>
              </a:rPr>
              <a:t>المعالجات التخطيطية في المدينة الاسلامية .</a:t>
            </a:r>
          </a:p>
          <a:p>
            <a:pPr algn="just" rtl="1"/>
            <a:r>
              <a:rPr lang="ar-DZ" sz="2000" b="1" dirty="0">
                <a:solidFill>
                  <a:schemeClr val="tx1"/>
                </a:solidFill>
                <a:latin typeface="Simplified Arabic" pitchFamily="18" charset="-78"/>
              </a:rPr>
              <a:t>لقد  بنى المسلمون الكثير من المدن مراعين في ذلك الاختيار الحسن للموقع وجودة الهواء والتربة وتفادي المواقع المعرضة للأخطار الطبيعية كالفيضانات </a:t>
            </a:r>
            <a:r>
              <a:rPr lang="fr-FR" sz="2000" b="1" dirty="0" smtClean="0">
                <a:solidFill>
                  <a:schemeClr val="tx1"/>
                </a:solidFill>
                <a:latin typeface="Simplified Arabic" pitchFamily="18" charset="-78"/>
              </a:rPr>
              <a:t>,</a:t>
            </a:r>
            <a:endParaRPr lang="ar-DZ" sz="2000" b="1" dirty="0" smtClean="0">
              <a:solidFill>
                <a:schemeClr val="tx1"/>
              </a:solidFill>
              <a:latin typeface="Simplified Arabic" pitchFamily="18" charset="-78"/>
            </a:endParaRPr>
          </a:p>
          <a:p>
            <a:pPr algn="just" rtl="1"/>
            <a:endParaRPr lang="ar-DZ" sz="2400" b="1" dirty="0">
              <a:solidFill>
                <a:schemeClr val="tx1"/>
              </a:solidFill>
              <a:latin typeface="Simplified Arabic" pitchFamily="18" charset="-78"/>
            </a:endParaRPr>
          </a:p>
          <a:p>
            <a:pPr algn="just" rtl="1"/>
            <a:r>
              <a:rPr lang="ar-DZ" sz="2400" b="1" dirty="0" smtClean="0">
                <a:solidFill>
                  <a:schemeClr val="tx1"/>
                </a:solidFill>
                <a:latin typeface="Simplified Arabic" pitchFamily="18" charset="-78"/>
              </a:rPr>
              <a:t>6-1مميزات </a:t>
            </a:r>
            <a:r>
              <a:rPr lang="ar-DZ" sz="2400" b="1" dirty="0">
                <a:solidFill>
                  <a:schemeClr val="tx1"/>
                </a:solidFill>
                <a:latin typeface="Simplified Arabic" pitchFamily="18" charset="-78"/>
              </a:rPr>
              <a:t>المدينة الإسلامية:</a:t>
            </a:r>
          </a:p>
          <a:p>
            <a:pPr algn="just" rtl="1"/>
            <a:r>
              <a:rPr lang="ar-DZ" sz="2000" b="1" dirty="0" smtClean="0">
                <a:solidFill>
                  <a:schemeClr val="tx1"/>
                </a:solidFill>
                <a:latin typeface="Simplified Arabic" pitchFamily="18" charset="-78"/>
              </a:rPr>
              <a:t>-    تقارب </a:t>
            </a:r>
            <a:r>
              <a:rPr lang="ar-DZ" sz="2000" b="1" dirty="0">
                <a:solidFill>
                  <a:schemeClr val="tx1"/>
                </a:solidFill>
                <a:latin typeface="Simplified Arabic" pitchFamily="18" charset="-78"/>
              </a:rPr>
              <a:t>مباني المدينة بعضها من بعض وهدا لتقليل تعرضها لأشعة الشمس ،ولبحث عن نسبة كبيرة من الظل.</a:t>
            </a:r>
          </a:p>
          <a:p>
            <a:pPr marL="342900" indent="-342900" algn="just" rtl="1">
              <a:buFontTx/>
              <a:buChar char="-"/>
            </a:pPr>
            <a:r>
              <a:rPr lang="ar-DZ" sz="2000" b="1" dirty="0" smtClean="0">
                <a:solidFill>
                  <a:schemeClr val="tx1"/>
                </a:solidFill>
                <a:latin typeface="Simplified Arabic" pitchFamily="18" charset="-78"/>
              </a:rPr>
              <a:t>اللجوء </a:t>
            </a:r>
            <a:r>
              <a:rPr lang="ar-DZ" sz="2000" b="1" dirty="0">
                <a:solidFill>
                  <a:schemeClr val="tx1"/>
                </a:solidFill>
                <a:latin typeface="Simplified Arabic" pitchFamily="18" charset="-78"/>
              </a:rPr>
              <a:t>إلى الشوارع الضيقة  ، وتقليص المساحات والفرغات الخارجية المكشوفة ، حيث نجد أن نسبة </a:t>
            </a:r>
            <a:r>
              <a:rPr lang="ar-DZ" sz="2000" b="1" dirty="0" smtClean="0">
                <a:solidFill>
                  <a:schemeClr val="tx1"/>
                </a:solidFill>
                <a:latin typeface="Simplified Arabic" pitchFamily="18" charset="-78"/>
              </a:rPr>
              <a:t> الفراغات في </a:t>
            </a:r>
            <a:r>
              <a:rPr lang="ar-DZ" sz="2000" b="1" dirty="0">
                <a:solidFill>
                  <a:schemeClr val="tx1"/>
                </a:solidFill>
                <a:latin typeface="Simplified Arabic" pitchFamily="18" charset="-78"/>
              </a:rPr>
              <a:t>المدينة الاسلامية (</a:t>
            </a:r>
            <a:r>
              <a:rPr lang="ar-DZ" sz="2000" b="1" dirty="0" smtClean="0">
                <a:solidFill>
                  <a:schemeClr val="tx1"/>
                </a:solidFill>
                <a:latin typeface="Simplified Arabic" pitchFamily="18" charset="-78"/>
              </a:rPr>
              <a:t>11</a:t>
            </a:r>
            <a:r>
              <a:rPr lang="fr-FR" sz="2000" b="1" dirty="0" smtClean="0">
                <a:solidFill>
                  <a:schemeClr val="tx1"/>
                </a:solidFill>
                <a:latin typeface="Simplified Arabic" pitchFamily="18" charset="-78"/>
              </a:rPr>
              <a:t>o/o </a:t>
            </a:r>
            <a:r>
              <a:rPr lang="ar-DZ" sz="2000" b="1" dirty="0" smtClean="0">
                <a:solidFill>
                  <a:schemeClr val="tx1"/>
                </a:solidFill>
                <a:latin typeface="Simplified Arabic" pitchFamily="18" charset="-78"/>
              </a:rPr>
              <a:t> ) فحين </a:t>
            </a:r>
            <a:r>
              <a:rPr lang="ar-DZ" sz="2000" b="1" dirty="0">
                <a:solidFill>
                  <a:schemeClr val="tx1"/>
                </a:solidFill>
                <a:latin typeface="Simplified Arabic" pitchFamily="18" charset="-78"/>
              </a:rPr>
              <a:t>أنها في المدينة الإغريقية (</a:t>
            </a:r>
            <a:r>
              <a:rPr lang="ar-DZ" sz="2000" b="1" dirty="0" smtClean="0">
                <a:solidFill>
                  <a:schemeClr val="tx1"/>
                </a:solidFill>
                <a:latin typeface="Simplified Arabic" pitchFamily="18" charset="-78"/>
              </a:rPr>
              <a:t>27</a:t>
            </a:r>
            <a:r>
              <a:rPr lang="fr-FR" sz="2000" b="1" dirty="0" smtClean="0">
                <a:solidFill>
                  <a:schemeClr val="tx1"/>
                </a:solidFill>
                <a:latin typeface="Simplified Arabic" pitchFamily="18" charset="-78"/>
              </a:rPr>
              <a:t>o/o </a:t>
            </a:r>
            <a:r>
              <a:rPr lang="ar-DZ" sz="2000" b="1" dirty="0" smtClean="0">
                <a:solidFill>
                  <a:schemeClr val="tx1"/>
                </a:solidFill>
                <a:latin typeface="Simplified Arabic" pitchFamily="18" charset="-78"/>
              </a:rPr>
              <a:t> ) ،  وفي </a:t>
            </a:r>
            <a:r>
              <a:rPr lang="ar-DZ" sz="2000" b="1" dirty="0">
                <a:solidFill>
                  <a:schemeClr val="tx1"/>
                </a:solidFill>
                <a:latin typeface="Simplified Arabic" pitchFamily="18" charset="-78"/>
              </a:rPr>
              <a:t>المدينة الرومانية (31</a:t>
            </a:r>
            <a:r>
              <a:rPr lang="fr-FR" sz="2000" b="1" dirty="0" smtClean="0">
                <a:solidFill>
                  <a:schemeClr val="tx1"/>
                </a:solidFill>
                <a:latin typeface="Simplified Arabic" pitchFamily="18" charset="-78"/>
              </a:rPr>
              <a:t>o/o</a:t>
            </a:r>
            <a:r>
              <a:rPr lang="ar-DZ" sz="2000" b="1" dirty="0">
                <a:solidFill>
                  <a:schemeClr val="tx1"/>
                </a:solidFill>
                <a:latin typeface="Simplified Arabic" pitchFamily="18" charset="-78"/>
              </a:rPr>
              <a:t>)</a:t>
            </a:r>
            <a:r>
              <a:rPr lang="fr-FR" sz="2000" b="1" dirty="0" smtClean="0">
                <a:solidFill>
                  <a:schemeClr val="tx1"/>
                </a:solidFill>
                <a:latin typeface="Simplified Arabic" pitchFamily="18" charset="-78"/>
              </a:rPr>
              <a:t>،  </a:t>
            </a:r>
            <a:r>
              <a:rPr lang="ar-DZ" sz="2000" b="1" dirty="0">
                <a:solidFill>
                  <a:schemeClr val="tx1"/>
                </a:solidFill>
                <a:latin typeface="Simplified Arabic" pitchFamily="18" charset="-78"/>
              </a:rPr>
              <a:t>ولتعويض قلة نسبة الفراغات الخارجية بالمدن الاسلامية تم اعتماد أسلوب  تفريغ كتلة مباني ه المدن عن طريق الافنية والاحواش ، والتي كان يتم من خلالها  التهوية والاضاءة الطبيعية بالإضافة إلى الخصوصية على مستوى المباني السكنية </a:t>
            </a:r>
            <a:r>
              <a:rPr lang="ar-DZ" sz="2000" b="1" dirty="0" smtClean="0">
                <a:solidFill>
                  <a:schemeClr val="tx1"/>
                </a:solidFill>
                <a:latin typeface="Simplified Arabic" pitchFamily="18" charset="-78"/>
              </a:rPr>
              <a:t>.</a:t>
            </a:r>
          </a:p>
          <a:p>
            <a:pPr marL="342900" indent="-342900" algn="just" rtl="1">
              <a:buFontTx/>
              <a:buChar char="-"/>
            </a:pPr>
            <a:r>
              <a:rPr lang="ar-SA" sz="1200" b="1" dirty="0">
                <a:solidFill>
                  <a:schemeClr val="tx1"/>
                </a:solidFill>
                <a:latin typeface="Calibri"/>
                <a:ea typeface="Calibri"/>
                <a:cs typeface="Arial"/>
              </a:rPr>
              <a:t>- </a:t>
            </a:r>
            <a:r>
              <a:rPr lang="ar-DZ" sz="1200" b="1" dirty="0">
                <a:solidFill>
                  <a:schemeClr val="tx1"/>
                </a:solidFill>
                <a:latin typeface="Calibri"/>
                <a:ea typeface="Calibri"/>
                <a:cs typeface="Arial"/>
              </a:rPr>
              <a:t>د.  يحي وزيري .نفس المرجع ص 94</a:t>
            </a:r>
            <a:r>
              <a:rPr lang="ar-DZ" sz="2000" dirty="0">
                <a:solidFill>
                  <a:schemeClr val="tx1"/>
                </a:solidFill>
                <a:latin typeface="Calibri"/>
                <a:ea typeface="Calibri"/>
                <a:cs typeface="Arial"/>
              </a:rPr>
              <a:t>. </a:t>
            </a:r>
            <a:endParaRPr lang="ar-DZ" sz="2000" b="1" dirty="0">
              <a:solidFill>
                <a:schemeClr val="tx1"/>
              </a:solidFill>
              <a:latin typeface="Simplified Arabic" pitchFamily="18" charset="-78"/>
            </a:endParaRPr>
          </a:p>
        </p:txBody>
      </p:sp>
    </p:spTree>
    <p:extLst>
      <p:ext uri="{BB962C8B-B14F-4D97-AF65-F5344CB8AC3E}">
        <p14:creationId xmlns:p14="http://schemas.microsoft.com/office/powerpoint/2010/main" val="3339443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half" idx="2"/>
          </p:nvPr>
        </p:nvSpPr>
        <p:spPr>
          <a:xfrm>
            <a:off x="8450825" y="264795"/>
            <a:ext cx="3185651" cy="5634560"/>
          </a:xfrm>
        </p:spPr>
        <p:txBody>
          <a:bodyPr>
            <a:normAutofit fontScale="32500" lnSpcReduction="20000"/>
          </a:bodyPr>
          <a:lstStyle/>
          <a:p>
            <a:pPr marL="342900" lvl="0" algn="just" rtl="1">
              <a:lnSpc>
                <a:spcPct val="115000"/>
              </a:lnSpc>
              <a:spcAft>
                <a:spcPts val="0"/>
              </a:spcAft>
              <a:buFont typeface="Symbol"/>
              <a:buChar char="-"/>
            </a:pPr>
            <a:r>
              <a:rPr lang="ar-DZ" sz="4900" b="1" dirty="0">
                <a:latin typeface="Calibri"/>
                <a:ea typeface="Calibri"/>
              </a:rPr>
              <a:t>عزل أماكن الضوضاء ، كالأسواق عن السكنات واعتماد الفصل الوظيفي بين مختلف الانشطة.</a:t>
            </a:r>
            <a:endParaRPr lang="fr-FR" sz="4900" b="1" dirty="0">
              <a:latin typeface="Simplified Arabic"/>
              <a:ea typeface="Calibri"/>
            </a:endParaRPr>
          </a:p>
          <a:p>
            <a:pPr marL="342900" lvl="0" algn="just" rtl="1">
              <a:lnSpc>
                <a:spcPct val="115000"/>
              </a:lnSpc>
              <a:spcAft>
                <a:spcPts val="0"/>
              </a:spcAft>
              <a:buFont typeface="Symbol"/>
              <a:buChar char="-"/>
            </a:pPr>
            <a:r>
              <a:rPr lang="ar-DZ" sz="4900" b="1" dirty="0">
                <a:latin typeface="Calibri"/>
                <a:ea typeface="Calibri"/>
              </a:rPr>
              <a:t>اعتماد الفصل الوظيفي بين مختلف الانشطة .</a:t>
            </a:r>
            <a:endParaRPr lang="fr-FR" sz="4900" b="1" dirty="0">
              <a:latin typeface="Simplified Arabic"/>
              <a:ea typeface="Calibri"/>
            </a:endParaRPr>
          </a:p>
          <a:p>
            <a:pPr marL="342900" lvl="0" algn="just" rtl="1">
              <a:lnSpc>
                <a:spcPct val="115000"/>
              </a:lnSpc>
              <a:spcAft>
                <a:spcPts val="0"/>
              </a:spcAft>
              <a:buFont typeface="Symbol"/>
              <a:buChar char="-"/>
            </a:pPr>
            <a:r>
              <a:rPr lang="ar-DZ" sz="4900" b="1" dirty="0">
                <a:latin typeface="Calibri"/>
                <a:ea typeface="Calibri"/>
              </a:rPr>
              <a:t>اعتماد تسقيف بعض المساحات من الشوارع (السقيفة)  لتوفير مساحات مظللة </a:t>
            </a:r>
            <a:r>
              <a:rPr lang="ar-DZ" sz="4900" b="1" dirty="0" smtClean="0">
                <a:latin typeface="Calibri"/>
                <a:ea typeface="Calibri"/>
              </a:rPr>
              <a:t>.</a:t>
            </a:r>
            <a:r>
              <a:rPr lang="ar-DZ" sz="4900" b="1" dirty="0">
                <a:latin typeface="Calibri"/>
                <a:ea typeface="Calibri"/>
              </a:rPr>
              <a:t> </a:t>
            </a:r>
            <a:endParaRPr lang="ar-DZ" sz="4900" b="1" dirty="0" smtClean="0">
              <a:latin typeface="Calibri"/>
              <a:ea typeface="Calibri"/>
            </a:endParaRPr>
          </a:p>
          <a:p>
            <a:pPr marL="342900" lvl="0" algn="just" rtl="1">
              <a:lnSpc>
                <a:spcPct val="115000"/>
              </a:lnSpc>
              <a:spcAft>
                <a:spcPts val="0"/>
              </a:spcAft>
              <a:buFont typeface="Symbol"/>
              <a:buChar char="-"/>
            </a:pPr>
            <a:r>
              <a:rPr lang="ar-DZ" sz="4900" b="1" dirty="0" smtClean="0">
                <a:latin typeface="Calibri"/>
                <a:ea typeface="Calibri"/>
              </a:rPr>
              <a:t>حرص </a:t>
            </a:r>
            <a:r>
              <a:rPr lang="ar-DZ" sz="4900" b="1" dirty="0">
                <a:latin typeface="Calibri"/>
                <a:ea typeface="Calibri"/>
              </a:rPr>
              <a:t>المسلمين على اختيار مواد البناء المتوفرة في البيئة والملائمة في الوقت لخصوصيات المناخ الحار ( الاجر –الحجر – الخشب-الخ...).</a:t>
            </a:r>
            <a:endParaRPr lang="fr-FR" sz="4900" b="1" dirty="0">
              <a:latin typeface="Simplified Arabic"/>
              <a:ea typeface="Calibri"/>
            </a:endParaRPr>
          </a:p>
          <a:p>
            <a:pPr marL="342900" lvl="0" algn="just" rtl="1">
              <a:lnSpc>
                <a:spcPct val="115000"/>
              </a:lnSpc>
              <a:spcAft>
                <a:spcPts val="0"/>
              </a:spcAft>
              <a:buFont typeface="Symbol"/>
              <a:buChar char="-"/>
            </a:pPr>
            <a:r>
              <a:rPr lang="ar-DZ" sz="4900" b="1" dirty="0">
                <a:latin typeface="Calibri"/>
                <a:ea typeface="Calibri"/>
              </a:rPr>
              <a:t>استعمال الفناء الداخلي كأحد الحلول المناخية ، حيث تم استعماله في اغلب  الحضارات المعمارية السابقة ،حيث نجده في </a:t>
            </a:r>
            <a:r>
              <a:rPr lang="ar-DZ" sz="4900" b="1" dirty="0" err="1">
                <a:latin typeface="Calibri"/>
                <a:ea typeface="Calibri"/>
              </a:rPr>
              <a:t>في</a:t>
            </a:r>
            <a:r>
              <a:rPr lang="ar-DZ" sz="4900" b="1" dirty="0">
                <a:latin typeface="Calibri"/>
                <a:ea typeface="Calibri"/>
              </a:rPr>
              <a:t> العمارة الفرعونية ( في مساكن العامة وقصور الفراعنة) وفي الحضارة الاغريقية والفارسية والرومانية ايضا.</a:t>
            </a:r>
            <a:endParaRPr lang="fr-FR" sz="4900" b="1" dirty="0">
              <a:latin typeface="Simplified Arabic"/>
              <a:ea typeface="Calibri"/>
            </a:endParaRPr>
          </a:p>
          <a:p>
            <a:pPr marL="342900" lvl="0" indent="-342900" algn="r" rtl="1">
              <a:lnSpc>
                <a:spcPct val="115000"/>
              </a:lnSpc>
              <a:spcAft>
                <a:spcPts val="1000"/>
              </a:spcAft>
              <a:buFont typeface="Symbol"/>
              <a:buChar char="-"/>
            </a:pPr>
            <a:endParaRPr lang="ar-DZ" sz="1600" b="1" dirty="0" smtClean="0">
              <a:latin typeface="Simplified Arabic"/>
              <a:ea typeface="Calibri"/>
            </a:endParaRPr>
          </a:p>
          <a:p>
            <a:pPr marL="1038860" algn="just" rtl="1">
              <a:lnSpc>
                <a:spcPct val="120000"/>
              </a:lnSpc>
              <a:spcAft>
                <a:spcPts val="0"/>
              </a:spcAft>
            </a:pPr>
            <a:endParaRPr lang="ar-DZ" sz="2000" b="1" dirty="0">
              <a:latin typeface="Simplified Arabic"/>
              <a:ea typeface="Calibri"/>
              <a:cs typeface="Arial"/>
            </a:endParaRPr>
          </a:p>
          <a:p>
            <a:pPr marL="1038860" algn="r" rtl="1">
              <a:lnSpc>
                <a:spcPct val="115000"/>
              </a:lnSpc>
              <a:spcAft>
                <a:spcPts val="1000"/>
              </a:spcAft>
            </a:pPr>
            <a:endParaRPr lang="ar-DZ" sz="2000" b="1" dirty="0" smtClean="0">
              <a:latin typeface="Simplified Arabic"/>
              <a:ea typeface="Calibri"/>
              <a:cs typeface="Arial"/>
            </a:endParaRPr>
          </a:p>
          <a:p>
            <a:pPr marL="1038860" algn="r" rtl="1">
              <a:lnSpc>
                <a:spcPct val="115000"/>
              </a:lnSpc>
              <a:spcBef>
                <a:spcPts val="0"/>
              </a:spcBef>
              <a:spcAft>
                <a:spcPts val="0"/>
              </a:spcAft>
            </a:pPr>
            <a:endParaRPr lang="ar-DZ" sz="2000" b="1" dirty="0">
              <a:latin typeface="Simplified Arabic"/>
              <a:ea typeface="Calibri"/>
              <a:cs typeface="Arial"/>
            </a:endParaRPr>
          </a:p>
          <a:p>
            <a:pPr algn="just" rtl="1">
              <a:lnSpc>
                <a:spcPct val="110000"/>
              </a:lnSpc>
              <a:spcAft>
                <a:spcPts val="0"/>
              </a:spcAft>
            </a:pPr>
            <a:r>
              <a:rPr lang="fr-FR" dirty="0">
                <a:latin typeface="Calibri"/>
                <a:ea typeface="Calibri"/>
                <a:cs typeface="Arial"/>
              </a:rPr>
              <a:t> </a:t>
            </a:r>
            <a:r>
              <a:rPr lang="ar-DZ" sz="3400" dirty="0" smtClean="0">
                <a:latin typeface="Calibri"/>
                <a:ea typeface="Calibri"/>
                <a:cs typeface="Arial"/>
              </a:rPr>
              <a:t>               </a:t>
            </a:r>
            <a:r>
              <a:rPr lang="ar-DZ" sz="3400" b="1" dirty="0" smtClean="0">
                <a:latin typeface="Calibri"/>
                <a:ea typeface="Calibri"/>
                <a:cs typeface="Arial"/>
              </a:rPr>
              <a:t>صورة </a:t>
            </a:r>
            <a:r>
              <a:rPr lang="ar-DZ" sz="3400" b="1" dirty="0">
                <a:latin typeface="Calibri"/>
                <a:ea typeface="Calibri"/>
                <a:cs typeface="Arial"/>
              </a:rPr>
              <a:t>لاحد الشوارع في المدينة </a:t>
            </a:r>
            <a:r>
              <a:rPr lang="ar-DZ" sz="3400" b="1" dirty="0" smtClean="0">
                <a:latin typeface="Calibri"/>
                <a:ea typeface="Calibri"/>
                <a:cs typeface="Arial"/>
              </a:rPr>
              <a:t>القديمة ببوسعادة</a:t>
            </a:r>
            <a:r>
              <a:rPr lang="ar-DZ" sz="3400" b="1" dirty="0">
                <a:latin typeface="Calibri"/>
                <a:ea typeface="Calibri"/>
                <a:cs typeface="Arial"/>
              </a:rPr>
              <a:t>.</a:t>
            </a:r>
            <a:endParaRPr lang="fr-FR" sz="3400" dirty="0">
              <a:latin typeface="Calibri"/>
              <a:ea typeface="Calibri"/>
              <a:cs typeface="Arial"/>
            </a:endParaRPr>
          </a:p>
          <a:p>
            <a:pPr marL="1038860" algn="r" rtl="1">
              <a:lnSpc>
                <a:spcPct val="115000"/>
              </a:lnSpc>
              <a:spcAft>
                <a:spcPts val="1000"/>
              </a:spcAft>
            </a:pPr>
            <a:endParaRPr lang="fr-FR" sz="1050" dirty="0">
              <a:latin typeface="Calibri"/>
              <a:ea typeface="Calibri"/>
              <a:cs typeface="Arial"/>
            </a:endParaRPr>
          </a:p>
          <a:p>
            <a:endParaRPr lang="fr-FR" dirty="0"/>
          </a:p>
        </p:txBody>
      </p:sp>
      <p:pic>
        <p:nvPicPr>
          <p:cNvPr id="6" name="Espace réservé pour une image  5"/>
          <p:cNvPicPr>
            <a:picLocks noGrp="1"/>
          </p:cNvPicPr>
          <p:nvPr>
            <p:ph type="pic" idx="1"/>
          </p:nvPr>
        </p:nvPicPr>
        <p:blipFill>
          <a:blip r:embed="rId2">
            <a:extLst>
              <a:ext uri="{28A0092B-C50C-407E-A947-70E740481C1C}">
                <a14:useLocalDpi xmlns:a14="http://schemas.microsoft.com/office/drawing/2010/main" val="0"/>
              </a:ext>
            </a:extLst>
          </a:blip>
          <a:srcRect t="18750" b="18750"/>
          <a:stretch>
            <a:fillRect/>
          </a:stretch>
        </p:blipFill>
        <p:spPr bwMode="auto">
          <a:prstGeom prst="rect">
            <a:avLst/>
          </a:prstGeom>
          <a:noFill/>
          <a:ln>
            <a:noFill/>
          </a:ln>
        </p:spPr>
      </p:pic>
    </p:spTree>
    <p:extLst>
      <p:ext uri="{BB962C8B-B14F-4D97-AF65-F5344CB8AC3E}">
        <p14:creationId xmlns:p14="http://schemas.microsoft.com/office/powerpoint/2010/main" val="1284481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619433" y="722670"/>
            <a:ext cx="10191136" cy="55158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1000"/>
              </a:spcAft>
            </a:pPr>
            <a:r>
              <a:rPr lang="ar-DZ" sz="2400" b="1" dirty="0" smtClean="0">
                <a:solidFill>
                  <a:schemeClr val="tx1"/>
                </a:solidFill>
                <a:latin typeface="Calibri"/>
                <a:ea typeface="Calibri"/>
                <a:cs typeface="Arial"/>
              </a:rPr>
              <a:t>7- تصميم </a:t>
            </a:r>
            <a:r>
              <a:rPr lang="ar-DZ" sz="2400" b="1" dirty="0">
                <a:solidFill>
                  <a:schemeClr val="tx1"/>
                </a:solidFill>
                <a:latin typeface="Calibri"/>
                <a:ea typeface="Calibri"/>
                <a:cs typeface="Arial"/>
              </a:rPr>
              <a:t>المساجد.</a:t>
            </a:r>
            <a:endParaRPr lang="fr-FR" sz="2400" dirty="0">
              <a:solidFill>
                <a:schemeClr val="tx1"/>
              </a:solidFill>
              <a:latin typeface="Calibri"/>
              <a:ea typeface="Calibri"/>
              <a:cs typeface="Arial"/>
            </a:endParaRPr>
          </a:p>
          <a:p>
            <a:pPr algn="r" rtl="1">
              <a:lnSpc>
                <a:spcPct val="115000"/>
              </a:lnSpc>
              <a:spcAft>
                <a:spcPts val="1000"/>
              </a:spcAft>
            </a:pPr>
            <a:r>
              <a:rPr lang="ar-DZ" sz="2400" dirty="0">
                <a:solidFill>
                  <a:schemeClr val="tx1"/>
                </a:solidFill>
                <a:latin typeface="Calibri"/>
                <a:ea typeface="Calibri"/>
                <a:cs typeface="Arial"/>
              </a:rPr>
              <a:t>لقد تميز المسجد كمبنى له خصوصيته الدينية والوظيفية التعددية ، بتوحد برنامجه وعناصره المعمارية ، بمعنى أنه لا يمكن أن تختلف من بلد إلى آخر، رغم التنوع في الشكل الخارجي أو التصميم الهندسي أو تنوع مواد البناء ، بالإضافة إلى التشكيل البصري داخل البيئة العمرانية ، حيث نجد :</a:t>
            </a:r>
            <a:endParaRPr lang="fr-FR" sz="2400" dirty="0">
              <a:solidFill>
                <a:schemeClr val="tx1"/>
              </a:solidFill>
              <a:latin typeface="Calibri"/>
              <a:ea typeface="Calibri"/>
              <a:cs typeface="Arial"/>
            </a:endParaRPr>
          </a:p>
          <a:p>
            <a:pPr marL="342900" lvl="0" indent="-342900" algn="r" rtl="1">
              <a:lnSpc>
                <a:spcPct val="115000"/>
              </a:lnSpc>
              <a:spcAft>
                <a:spcPts val="1000"/>
              </a:spcAft>
              <a:buFont typeface="Symbol"/>
              <a:buChar char="-"/>
            </a:pPr>
            <a:r>
              <a:rPr lang="ar-DZ" sz="2400" dirty="0">
                <a:solidFill>
                  <a:schemeClr val="tx1"/>
                </a:solidFill>
                <a:latin typeface="Calibri"/>
                <a:ea typeface="Calibri"/>
                <a:cs typeface="Arial"/>
              </a:rPr>
              <a:t>الهيمنة البصرية ، وتعني استلاء مبنى معماري أو فراغ عمراني بصريا على محيطه الفراغي والعمراني والمدينة كلها.</a:t>
            </a:r>
            <a:endParaRPr lang="fr-FR" sz="2400" dirty="0">
              <a:solidFill>
                <a:schemeClr val="tx1"/>
              </a:solidFill>
              <a:latin typeface="Simplified Arabic"/>
              <a:ea typeface="Calibri"/>
              <a:cs typeface="Simplified Arabic"/>
            </a:endParaRPr>
          </a:p>
          <a:p>
            <a:pPr marL="342900" lvl="0" indent="-342900" algn="r" rtl="1">
              <a:lnSpc>
                <a:spcPct val="115000"/>
              </a:lnSpc>
              <a:spcAft>
                <a:spcPts val="1000"/>
              </a:spcAft>
              <a:buFont typeface="Symbol"/>
              <a:buChar char="-"/>
            </a:pPr>
            <a:r>
              <a:rPr lang="ar-DZ" sz="2400" dirty="0">
                <a:solidFill>
                  <a:schemeClr val="tx1"/>
                </a:solidFill>
                <a:latin typeface="Calibri"/>
                <a:ea typeface="Calibri"/>
                <a:cs typeface="Arial"/>
              </a:rPr>
              <a:t>السيطرة البصرية، وهي درجة أقل من الهيمنة البصرية، حيث لا يتعدى التأثير البصري للمبنى أو الفراغ العمراني لمحيطه.</a:t>
            </a:r>
            <a:endParaRPr lang="fr-FR" sz="2400" dirty="0">
              <a:solidFill>
                <a:schemeClr val="tx1"/>
              </a:solidFill>
              <a:latin typeface="Simplified Arabic"/>
              <a:ea typeface="Calibri"/>
              <a:cs typeface="Simplified Arabic"/>
            </a:endParaRPr>
          </a:p>
          <a:p>
            <a:pPr marL="342900" lvl="0" indent="-342900" algn="r" rtl="1">
              <a:lnSpc>
                <a:spcPct val="115000"/>
              </a:lnSpc>
              <a:spcAft>
                <a:spcPts val="1000"/>
              </a:spcAft>
              <a:buFont typeface="Symbol"/>
              <a:buChar char="-"/>
            </a:pPr>
            <a:r>
              <a:rPr lang="ar-DZ" sz="2400" dirty="0">
                <a:solidFill>
                  <a:schemeClr val="tx1"/>
                </a:solidFill>
                <a:latin typeface="Calibri"/>
                <a:ea typeface="Calibri"/>
                <a:cs typeface="Arial"/>
              </a:rPr>
              <a:t>التميز البصري ، أي حصول مبنى أو فراغ على صفات بصري ذات رسائل محددة تفيد في التعرف عليه بصريا وتميزه عما يجاوره من فراغات أو عناصر معمارية .</a:t>
            </a:r>
            <a:endParaRPr lang="fr-FR" sz="2400" dirty="0">
              <a:solidFill>
                <a:schemeClr val="tx1"/>
              </a:solidFill>
              <a:effectLst/>
              <a:latin typeface="Simplified Arabic"/>
              <a:ea typeface="Calibri"/>
              <a:cs typeface="Simplified Arabic"/>
            </a:endParaRPr>
          </a:p>
        </p:txBody>
      </p:sp>
    </p:spTree>
    <p:extLst>
      <p:ext uri="{BB962C8B-B14F-4D97-AF65-F5344CB8AC3E}">
        <p14:creationId xmlns:p14="http://schemas.microsoft.com/office/powerpoint/2010/main" val="2235369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half" idx="2"/>
          </p:nvPr>
        </p:nvSpPr>
        <p:spPr>
          <a:xfrm>
            <a:off x="8391832" y="176981"/>
            <a:ext cx="3259394" cy="6046838"/>
          </a:xfrm>
        </p:spPr>
        <p:txBody>
          <a:bodyPr>
            <a:normAutofit fontScale="92500" lnSpcReduction="20000"/>
          </a:bodyPr>
          <a:lstStyle/>
          <a:p>
            <a:pPr marL="342900" lvl="0" indent="-342900" algn="r" rtl="1">
              <a:lnSpc>
                <a:spcPct val="115000"/>
              </a:lnSpc>
              <a:spcBef>
                <a:spcPts val="0"/>
              </a:spcBef>
              <a:spcAft>
                <a:spcPts val="1000"/>
              </a:spcAft>
              <a:buClrTx/>
              <a:buSzTx/>
              <a:buFont typeface="Symbol"/>
              <a:buChar char="-"/>
            </a:pPr>
            <a:r>
              <a:rPr lang="ar-DZ" sz="2400" dirty="0">
                <a:solidFill>
                  <a:prstClr val="black"/>
                </a:solidFill>
                <a:latin typeface="Calibri"/>
                <a:ea typeface="Calibri"/>
                <a:cs typeface="Arial"/>
              </a:rPr>
              <a:t>الهيمنة البصرية ، وتعني استلاء مبنى معماري أو فراغ عمراني بصريا على محيطه الفراغي والعمراني والمدينة كلها.</a:t>
            </a:r>
            <a:endParaRPr lang="fr-FR" sz="2400" dirty="0">
              <a:solidFill>
                <a:prstClr val="black"/>
              </a:solidFill>
              <a:latin typeface="Simplified Arabic"/>
              <a:ea typeface="Calibri"/>
              <a:cs typeface="Simplified Arabic"/>
            </a:endParaRPr>
          </a:p>
          <a:p>
            <a:pPr marL="342900" lvl="0" indent="-342900" algn="r" rtl="1">
              <a:lnSpc>
                <a:spcPct val="115000"/>
              </a:lnSpc>
              <a:spcBef>
                <a:spcPts val="0"/>
              </a:spcBef>
              <a:spcAft>
                <a:spcPts val="1000"/>
              </a:spcAft>
              <a:buClrTx/>
              <a:buSzTx/>
              <a:buFont typeface="Symbol"/>
              <a:buChar char="-"/>
            </a:pPr>
            <a:r>
              <a:rPr lang="ar-DZ" sz="2400" dirty="0">
                <a:solidFill>
                  <a:prstClr val="black"/>
                </a:solidFill>
                <a:latin typeface="Calibri"/>
                <a:ea typeface="Calibri"/>
                <a:cs typeface="Arial"/>
              </a:rPr>
              <a:t>السيطرة البصرية، وهي درجة أقل من الهيمنة البصرية، حيث لا يتعدى التأثير البصري للمبنى أو الفراغ العمراني لمحيطه.</a:t>
            </a:r>
            <a:endParaRPr lang="fr-FR" sz="2400" dirty="0">
              <a:solidFill>
                <a:prstClr val="black"/>
              </a:solidFill>
              <a:latin typeface="Simplified Arabic"/>
              <a:ea typeface="Calibri"/>
              <a:cs typeface="Simplified Arabic"/>
            </a:endParaRPr>
          </a:p>
          <a:p>
            <a:pPr marL="342900" lvl="0" indent="-342900" algn="r" rtl="1">
              <a:lnSpc>
                <a:spcPct val="115000"/>
              </a:lnSpc>
              <a:spcBef>
                <a:spcPts val="0"/>
              </a:spcBef>
              <a:spcAft>
                <a:spcPts val="1000"/>
              </a:spcAft>
              <a:buClrTx/>
              <a:buSzTx/>
              <a:buFont typeface="Symbol"/>
              <a:buChar char="-"/>
            </a:pPr>
            <a:r>
              <a:rPr lang="ar-DZ" sz="2400" dirty="0">
                <a:solidFill>
                  <a:prstClr val="black"/>
                </a:solidFill>
                <a:latin typeface="Calibri"/>
                <a:ea typeface="Calibri"/>
                <a:cs typeface="Arial"/>
              </a:rPr>
              <a:t>التميز البصري ، أي حصول مبنى أو فراغ على صفات بصري ذات رسائل محددة تفيد في التعرف عليه بصريا وتميزه عما يجاوره من فراغات أو عناصر معمارية .</a:t>
            </a:r>
            <a:endParaRPr lang="fr-FR" sz="2400" dirty="0">
              <a:solidFill>
                <a:prstClr val="black"/>
              </a:solidFill>
              <a:latin typeface="Simplified Arabic"/>
              <a:ea typeface="Calibri"/>
              <a:cs typeface="Simplified Arabic"/>
            </a:endParaRPr>
          </a:p>
          <a:p>
            <a:endParaRPr lang="fr-FR" dirty="0"/>
          </a:p>
        </p:txBody>
      </p:sp>
      <p:pic>
        <p:nvPicPr>
          <p:cNvPr id="6" name="Espace réservé pour une image  5" descr="C:\Users\AHMED\Desktop\مداخلة في ملتقىgtu\صور\غرداية-11.jpg"/>
          <p:cNvPicPr>
            <a:picLocks noGrp="1"/>
          </p:cNvPicPr>
          <p:nvPr>
            <p:ph type="pic" idx="1"/>
          </p:nvPr>
        </p:nvPicPr>
        <p:blipFill>
          <a:blip r:embed="rId2">
            <a:extLst>
              <a:ext uri="{28A0092B-C50C-407E-A947-70E740481C1C}">
                <a14:useLocalDpi xmlns:a14="http://schemas.microsoft.com/office/drawing/2010/main" val="0"/>
              </a:ext>
            </a:extLst>
          </a:blip>
          <a:srcRect l="10100" r="10100"/>
          <a:stretch>
            <a:fillRect/>
          </a:stretch>
        </p:blipFill>
        <p:spPr bwMode="auto">
          <a:prstGeom prst="rect">
            <a:avLst/>
          </a:prstGeom>
          <a:noFill/>
          <a:ln>
            <a:noFill/>
          </a:ln>
        </p:spPr>
      </p:pic>
    </p:spTree>
    <p:extLst>
      <p:ext uri="{BB962C8B-B14F-4D97-AF65-F5344CB8AC3E}">
        <p14:creationId xmlns:p14="http://schemas.microsoft.com/office/powerpoint/2010/main" val="1502681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Rectangle à coins arrondis 2"/>
          <p:cNvSpPr/>
          <p:nvPr/>
        </p:nvSpPr>
        <p:spPr>
          <a:xfrm>
            <a:off x="339213" y="324465"/>
            <a:ext cx="11208774" cy="594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600" b="1" dirty="0">
                <a:solidFill>
                  <a:srgbClr val="FF0000"/>
                </a:solidFill>
              </a:rPr>
              <a:t>مقدمة</a:t>
            </a:r>
          </a:p>
          <a:p>
            <a:pPr algn="r"/>
            <a:r>
              <a:rPr lang="ar-DZ" sz="3600" b="1" dirty="0">
                <a:solidFill>
                  <a:schemeClr val="tx1"/>
                </a:solidFill>
              </a:rPr>
              <a:t>في أي تواصل ،  المحادثة الشفوية تسبق الكتابة،  فالطفل يتحدث قبل الكتابة </a:t>
            </a:r>
            <a:r>
              <a:rPr lang="ar-DZ" sz="3600" b="1" dirty="0" smtClean="0">
                <a:solidFill>
                  <a:schemeClr val="tx1"/>
                </a:solidFill>
              </a:rPr>
              <a:t>في </a:t>
            </a:r>
            <a:r>
              <a:rPr lang="ar-DZ" sz="3600" b="1" dirty="0" err="1" smtClean="0">
                <a:solidFill>
                  <a:schemeClr val="tx1"/>
                </a:solidFill>
              </a:rPr>
              <a:t>لغته،و</a:t>
            </a:r>
            <a:r>
              <a:rPr lang="ar-DZ" sz="3600" b="1" dirty="0" smtClean="0">
                <a:solidFill>
                  <a:schemeClr val="tx1"/>
                </a:solidFill>
              </a:rPr>
              <a:t> </a:t>
            </a:r>
            <a:r>
              <a:rPr lang="ar-DZ" sz="3600" b="1" dirty="0">
                <a:solidFill>
                  <a:schemeClr val="tx1"/>
                </a:solidFill>
              </a:rPr>
              <a:t>الأجنبي  يتعلم شفويًا قبل تعلم الكتابة بلغة جديدة. </a:t>
            </a:r>
            <a:endParaRPr lang="fr-FR" sz="3600" b="1" dirty="0">
              <a:solidFill>
                <a:schemeClr val="tx1"/>
              </a:solidFill>
            </a:endParaRPr>
          </a:p>
        </p:txBody>
      </p:sp>
    </p:spTree>
    <p:extLst>
      <p:ext uri="{BB962C8B-B14F-4D97-AF65-F5344CB8AC3E}">
        <p14:creationId xmlns:p14="http://schemas.microsoft.com/office/powerpoint/2010/main" val="3075948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p:cNvPicPr>
            <a:picLocks noGrp="1" noChangeAspect="1"/>
          </p:cNvPicPr>
          <p:nvPr>
            <p:ph type="pic" idx="1"/>
          </p:nvPr>
        </p:nvPicPr>
        <p:blipFill>
          <a:blip r:embed="rId2">
            <a:extLst>
              <a:ext uri="{28A0092B-C50C-407E-A947-70E740481C1C}">
                <a14:useLocalDpi xmlns:a14="http://schemas.microsoft.com/office/drawing/2010/main" val="0"/>
              </a:ext>
            </a:extLst>
          </a:blip>
          <a:srcRect l="9980" r="9980"/>
          <a:stretch>
            <a:fillRect/>
          </a:stretch>
        </p:blipFill>
        <p:spPr/>
      </p:pic>
      <p:sp>
        <p:nvSpPr>
          <p:cNvPr id="6" name="Espace réservé du texte 5"/>
          <p:cNvSpPr>
            <a:spLocks noGrp="1"/>
          </p:cNvSpPr>
          <p:nvPr>
            <p:ph type="body" sz="half" idx="2"/>
          </p:nvPr>
        </p:nvSpPr>
        <p:spPr>
          <a:xfrm>
            <a:off x="8377083" y="264795"/>
            <a:ext cx="3244645" cy="6342482"/>
          </a:xfrm>
        </p:spPr>
        <p:txBody>
          <a:bodyPr/>
          <a:lstStyle/>
          <a:p>
            <a:pPr algn="r" rtl="1">
              <a:lnSpc>
                <a:spcPct val="115000"/>
              </a:lnSpc>
              <a:spcAft>
                <a:spcPts val="1000"/>
              </a:spcAft>
            </a:pPr>
            <a:r>
              <a:rPr lang="ar-DZ" sz="2800" dirty="0">
                <a:latin typeface="Calibri"/>
                <a:ea typeface="Calibri"/>
                <a:cs typeface="Arial"/>
              </a:rPr>
              <a:t>لقد اهتم المسلمون بتوظيف العناصر الطبيعية (الماء، النبات ) ودمجها في عمارتهم ،خاصة المساجد والقصور </a:t>
            </a:r>
            <a:r>
              <a:rPr lang="ar-DZ" sz="2800" dirty="0" smtClean="0">
                <a:latin typeface="Calibri"/>
                <a:ea typeface="Calibri"/>
                <a:cs typeface="Arial"/>
              </a:rPr>
              <a:t>.</a:t>
            </a:r>
          </a:p>
          <a:p>
            <a:pPr algn="r" rtl="1">
              <a:lnSpc>
                <a:spcPct val="115000"/>
              </a:lnSpc>
              <a:spcAft>
                <a:spcPts val="1000"/>
              </a:spcAft>
            </a:pPr>
            <a:r>
              <a:rPr lang="ar-SA" sz="2800" dirty="0">
                <a:solidFill>
                  <a:srgbClr val="C00000"/>
                </a:solidFill>
                <a:ea typeface="Calibri"/>
                <a:cs typeface="Arial"/>
              </a:rPr>
              <a:t>يقول الرسام الهولندي هنري </a:t>
            </a:r>
            <a:r>
              <a:rPr lang="ar-SA" sz="2800" dirty="0" err="1">
                <a:solidFill>
                  <a:srgbClr val="C00000"/>
                </a:solidFill>
                <a:ea typeface="Calibri"/>
                <a:cs typeface="Arial"/>
              </a:rPr>
              <a:t>رينيو</a:t>
            </a:r>
            <a:r>
              <a:rPr lang="ar-SA" sz="2800" dirty="0">
                <a:solidFill>
                  <a:srgbClr val="C00000"/>
                </a:solidFill>
                <a:ea typeface="Calibri"/>
                <a:cs typeface="Arial"/>
              </a:rPr>
              <a:t> بعدما وقف أمام نقوش قصر الحمراء في غرناطة</a:t>
            </a:r>
            <a:r>
              <a:rPr lang="fr-FR" sz="2800" dirty="0">
                <a:solidFill>
                  <a:srgbClr val="C00000"/>
                </a:solidFill>
                <a:latin typeface="Arial"/>
                <a:ea typeface="Calibri"/>
              </a:rPr>
              <a:t> :</a:t>
            </a:r>
            <a:br>
              <a:rPr lang="fr-FR" sz="2800" dirty="0">
                <a:solidFill>
                  <a:srgbClr val="C00000"/>
                </a:solidFill>
                <a:latin typeface="Arial"/>
                <a:ea typeface="Calibri"/>
              </a:rPr>
            </a:br>
            <a:r>
              <a:rPr lang="fr-FR" sz="2800" dirty="0">
                <a:solidFill>
                  <a:srgbClr val="C00000"/>
                </a:solidFill>
                <a:latin typeface="Arial"/>
                <a:ea typeface="Calibri"/>
              </a:rPr>
              <a:t>" </a:t>
            </a:r>
            <a:r>
              <a:rPr lang="ar-SA" sz="2800" b="1" dirty="0">
                <a:solidFill>
                  <a:srgbClr val="C00000"/>
                </a:solidFill>
                <a:latin typeface="Arial"/>
                <a:ea typeface="Calibri"/>
              </a:rPr>
              <a:t>مقارنة بالمهندس الذي أبدع هذا نحن مجرد متوحشين برابرة </a:t>
            </a:r>
            <a:r>
              <a:rPr lang="fr-FR" sz="2800" dirty="0">
                <a:solidFill>
                  <a:srgbClr val="C00000"/>
                </a:solidFill>
                <a:latin typeface="Arial"/>
                <a:ea typeface="Calibri"/>
              </a:rPr>
              <a:t>"</a:t>
            </a:r>
            <a:r>
              <a:rPr lang="ar-SA" sz="2800" dirty="0">
                <a:solidFill>
                  <a:srgbClr val="C00000"/>
                </a:solidFill>
                <a:latin typeface="Arial"/>
                <a:ea typeface="Calibri"/>
              </a:rPr>
              <a:t> </a:t>
            </a:r>
            <a:endParaRPr lang="fr-FR" sz="2800" dirty="0">
              <a:solidFill>
                <a:srgbClr val="C00000"/>
              </a:solidFill>
              <a:latin typeface="Calibri"/>
              <a:ea typeface="Calibri"/>
              <a:cs typeface="Arial"/>
            </a:endParaRPr>
          </a:p>
          <a:p>
            <a:endParaRPr lang="fr-FR" dirty="0"/>
          </a:p>
        </p:txBody>
      </p:sp>
    </p:spTree>
    <p:extLst>
      <p:ext uri="{BB962C8B-B14F-4D97-AF65-F5344CB8AC3E}">
        <p14:creationId xmlns:p14="http://schemas.microsoft.com/office/powerpoint/2010/main" val="1948591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825910" y="589935"/>
            <a:ext cx="9866671" cy="56338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spcAft>
                <a:spcPts val="0"/>
              </a:spcAft>
            </a:pPr>
            <a:r>
              <a:rPr lang="ar-DZ" sz="2800" b="1" dirty="0" smtClean="0">
                <a:solidFill>
                  <a:schemeClr val="tx1"/>
                </a:solidFill>
                <a:latin typeface="Simplified Arabic" pitchFamily="18" charset="-78"/>
                <a:ea typeface="Times New Roman"/>
              </a:rPr>
              <a:t>خلاصة</a:t>
            </a:r>
          </a:p>
          <a:p>
            <a:pPr algn="r" rtl="1">
              <a:lnSpc>
                <a:spcPct val="150000"/>
              </a:lnSpc>
              <a:spcAft>
                <a:spcPts val="0"/>
              </a:spcAft>
            </a:pPr>
            <a:r>
              <a:rPr lang="ar-DZ" sz="2400" b="1" dirty="0" smtClean="0">
                <a:solidFill>
                  <a:schemeClr val="tx1"/>
                </a:solidFill>
                <a:latin typeface="Simplified Arabic" pitchFamily="18" charset="-78"/>
                <a:ea typeface="Times New Roman"/>
              </a:rPr>
              <a:t>لقد </a:t>
            </a:r>
            <a:r>
              <a:rPr lang="ar-DZ" sz="2400" b="1" dirty="0">
                <a:solidFill>
                  <a:schemeClr val="tx1"/>
                </a:solidFill>
                <a:latin typeface="Simplified Arabic" pitchFamily="18" charset="-78"/>
                <a:ea typeface="Times New Roman"/>
              </a:rPr>
              <a:t>كانت العمارة الإسلامية عبر تاريخها الطويل منفتحة على فنون الحضارات التي سبقتها (قبل الإسلام)، أو التي تزامنت معها كالساسانية والبيزنطية، أو فنون البلاد التي فتحها المسلمون، من خلال دراستها وتحليلها وإعادة طرحها ضمن ثوابت لا تخرج عن عوامل التكوين الروحية والثقافية للإسلام، حيث امتدت العمارة الإسلامية امتداداً جغرافياً واسعاً من الصين شرقاً إلى الأندلس غرباً، وامتداداً زمنياً طويلاً لما يزيد على 14 قرناً، وقد ساهمت، إضافة إلى تأثير فنون الحضارات والأمم السابقة لها، عدة مؤثرات في تكوين شخصية هذه العمارة، منها اختلاف المناخ ومواد وأساليب البناء، والنظم السياسية والتشريعية </a:t>
            </a:r>
            <a:r>
              <a:rPr lang="ar-DZ" sz="2400" b="1" dirty="0" smtClean="0">
                <a:solidFill>
                  <a:schemeClr val="tx1"/>
                </a:solidFill>
                <a:latin typeface="Simplified Arabic" pitchFamily="18" charset="-78"/>
                <a:ea typeface="Times New Roman"/>
              </a:rPr>
              <a:t>والدينية</a:t>
            </a:r>
            <a:r>
              <a:rPr lang="ar-DZ" sz="2400" b="1" dirty="0">
                <a:solidFill>
                  <a:schemeClr val="tx1"/>
                </a:solidFill>
                <a:latin typeface="Simplified Arabic" pitchFamily="18" charset="-78"/>
                <a:ea typeface="Times New Roman"/>
              </a:rPr>
              <a:t>. وفي الاخير نستخلص جملة من التوصيات اهمها:</a:t>
            </a:r>
          </a:p>
        </p:txBody>
      </p:sp>
    </p:spTree>
    <p:extLst>
      <p:ext uri="{BB962C8B-B14F-4D97-AF65-F5344CB8AC3E}">
        <p14:creationId xmlns:p14="http://schemas.microsoft.com/office/powerpoint/2010/main" val="2666438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75187" y="324465"/>
            <a:ext cx="11046542" cy="6076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800" dirty="0">
                <a:solidFill>
                  <a:schemeClr val="tx1"/>
                </a:solidFill>
              </a:rPr>
              <a:t>ماهي مكونات الاتصال اللغوي</a:t>
            </a:r>
            <a:endParaRPr lang="fr-FR" sz="4800" dirty="0">
              <a:solidFill>
                <a:schemeClr val="tx1"/>
              </a:solidFill>
            </a:endParaRPr>
          </a:p>
        </p:txBody>
      </p:sp>
    </p:spTree>
    <p:extLst>
      <p:ext uri="{BB962C8B-B14F-4D97-AF65-F5344CB8AC3E}">
        <p14:creationId xmlns:p14="http://schemas.microsoft.com/office/powerpoint/2010/main" val="2891329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Rectangle à coins arrondis 4"/>
          <p:cNvSpPr/>
          <p:nvPr/>
        </p:nvSpPr>
        <p:spPr>
          <a:xfrm>
            <a:off x="324464" y="280219"/>
            <a:ext cx="11120283" cy="5914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64" y="280219"/>
            <a:ext cx="11120283" cy="591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265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
          </p:nvPr>
        </p:nvSpPr>
        <p:spPr/>
        <p:txBody>
          <a:bodyPr/>
          <a:lstStyle/>
          <a:p>
            <a:endParaRPr lang="fr-FR"/>
          </a:p>
        </p:txBody>
      </p:sp>
      <p:sp>
        <p:nvSpPr>
          <p:cNvPr id="5" name="Titre 4"/>
          <p:cNvSpPr>
            <a:spLocks noGrp="1"/>
          </p:cNvSpPr>
          <p:nvPr>
            <p:ph type="title"/>
          </p:nvPr>
        </p:nvSpPr>
        <p:spPr/>
        <p:txBody>
          <a:bodyPr/>
          <a:lstStyle/>
          <a:p>
            <a:endParaRPr lang="fr-FR"/>
          </a:p>
        </p:txBody>
      </p:sp>
      <p:sp>
        <p:nvSpPr>
          <p:cNvPr id="6" name="Rectangle à coins arrondis 5"/>
          <p:cNvSpPr/>
          <p:nvPr/>
        </p:nvSpPr>
        <p:spPr>
          <a:xfrm>
            <a:off x="634181" y="280219"/>
            <a:ext cx="9925664" cy="6253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dirty="0">
                <a:solidFill>
                  <a:srgbClr val="0070C0"/>
                </a:solidFill>
              </a:rPr>
              <a:t>ماهي مكونات الاتصال اللغوي </a:t>
            </a:r>
            <a:r>
              <a:rPr lang="ar-DZ" sz="3600" dirty="0">
                <a:solidFill>
                  <a:schemeClr val="tx1"/>
                </a:solidFill>
              </a:rPr>
              <a:t>؟ إن الغاية الأساسية التي خلق الله تعالى البشر من أجلها هي </a:t>
            </a:r>
            <a:r>
              <a:rPr lang="ar-DZ" sz="3600" dirty="0" err="1">
                <a:solidFill>
                  <a:schemeClr val="tx1"/>
                </a:solidFill>
              </a:rPr>
              <a:t>الاستخلاف</a:t>
            </a:r>
            <a:r>
              <a:rPr lang="ar-DZ" sz="3600" dirty="0">
                <a:solidFill>
                  <a:schemeClr val="tx1"/>
                </a:solidFill>
              </a:rPr>
              <a:t> في الأرض وعمارتها وتطبيق تعاليم الشريعة الاسلامية، وهذه الغاية السامية </a:t>
            </a:r>
            <a:r>
              <a:rPr lang="ar-DZ" sz="3600" dirty="0" err="1">
                <a:solidFill>
                  <a:schemeClr val="tx1"/>
                </a:solidFill>
              </a:rPr>
              <a:t>لايمكن</a:t>
            </a:r>
            <a:r>
              <a:rPr lang="ar-DZ" sz="3600" dirty="0">
                <a:solidFill>
                  <a:schemeClr val="tx1"/>
                </a:solidFill>
              </a:rPr>
              <a:t> </a:t>
            </a:r>
            <a:r>
              <a:rPr lang="ar-DZ" sz="3600" dirty="0" smtClean="0">
                <a:solidFill>
                  <a:schemeClr val="tx1"/>
                </a:solidFill>
              </a:rPr>
              <a:t>تحقيقها</a:t>
            </a:r>
            <a:r>
              <a:rPr lang="ar-DZ" sz="3600" dirty="0">
                <a:solidFill>
                  <a:schemeClr val="tx1"/>
                </a:solidFill>
              </a:rPr>
              <a:t>، إلا </a:t>
            </a:r>
            <a:r>
              <a:rPr lang="ar-DZ" sz="3600" dirty="0" smtClean="0">
                <a:solidFill>
                  <a:schemeClr val="tx1"/>
                </a:solidFill>
              </a:rPr>
              <a:t>إذا تم التواصل بين مكونات المجتمع، </a:t>
            </a:r>
            <a:r>
              <a:rPr lang="ar-DZ" sz="3600" dirty="0">
                <a:solidFill>
                  <a:schemeClr val="tx1"/>
                </a:solidFill>
              </a:rPr>
              <a:t>ففي هذا المقال الهام </a:t>
            </a:r>
            <a:r>
              <a:rPr lang="ar-DZ" sz="3600" dirty="0" smtClean="0">
                <a:solidFill>
                  <a:schemeClr val="tx1"/>
                </a:solidFill>
              </a:rPr>
              <a:t>،سنتحدث </a:t>
            </a:r>
            <a:r>
              <a:rPr lang="ar-DZ" sz="3600" dirty="0">
                <a:solidFill>
                  <a:schemeClr val="tx1"/>
                </a:solidFill>
              </a:rPr>
              <a:t>عن تعريف الاتصال اللغوي، وأنواعه الأربعة، </a:t>
            </a:r>
            <a:r>
              <a:rPr lang="ar-DZ" sz="3600" dirty="0" smtClean="0">
                <a:solidFill>
                  <a:schemeClr val="tx1"/>
                </a:solidFill>
              </a:rPr>
              <a:t>ومكوناته ,</a:t>
            </a:r>
            <a:endParaRPr lang="fr-FR" sz="3600" dirty="0">
              <a:solidFill>
                <a:schemeClr val="tx1"/>
              </a:solidFill>
            </a:endParaRPr>
          </a:p>
        </p:txBody>
      </p:sp>
    </p:spTree>
    <p:extLst>
      <p:ext uri="{BB962C8B-B14F-4D97-AF65-F5344CB8AC3E}">
        <p14:creationId xmlns:p14="http://schemas.microsoft.com/office/powerpoint/2010/main" val="2101180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2321" y="1445341"/>
            <a:ext cx="8888366" cy="4370764"/>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solidFill>
                <a:schemeClr val="tx1"/>
              </a:solidFill>
              <a:latin typeface="Al-Jazeera-Arabic-Bold" panose="01000500000000020006" pitchFamily="2" charset="-78"/>
              <a:cs typeface="Al-Jazeera-Arabic-Bold" panose="01000500000000020006" pitchFamily="2" charset="-78"/>
            </a:endParaRPr>
          </a:p>
        </p:txBody>
      </p:sp>
      <p:sp>
        <p:nvSpPr>
          <p:cNvPr id="3" name="Titre 2"/>
          <p:cNvSpPr>
            <a:spLocks noGrp="1"/>
          </p:cNvSpPr>
          <p:nvPr>
            <p:ph type="title"/>
          </p:nvPr>
        </p:nvSpPr>
        <p:spPr/>
        <p:txBody>
          <a:bodyPr/>
          <a:lstStyle/>
          <a:p>
            <a:endParaRPr lang="fr-FR"/>
          </a:p>
        </p:txBody>
      </p:sp>
      <p:sp>
        <p:nvSpPr>
          <p:cNvPr id="4" name="Rectangle à coins arrondis 3"/>
          <p:cNvSpPr/>
          <p:nvPr/>
        </p:nvSpPr>
        <p:spPr>
          <a:xfrm>
            <a:off x="280218" y="221225"/>
            <a:ext cx="11297265" cy="64597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b="1" dirty="0">
                <a:solidFill>
                  <a:srgbClr val="FF0000"/>
                </a:solidFill>
              </a:rPr>
              <a:t>الاتصال اللغوي وأنواعه</a:t>
            </a:r>
          </a:p>
          <a:p>
            <a:pPr algn="r"/>
            <a:endParaRPr lang="ar-DZ" sz="2800" dirty="0">
              <a:solidFill>
                <a:schemeClr val="tx1"/>
              </a:solidFill>
            </a:endParaRPr>
          </a:p>
          <a:p>
            <a:pPr algn="r"/>
            <a:r>
              <a:rPr lang="ar-DZ" sz="2800" dirty="0">
                <a:solidFill>
                  <a:schemeClr val="tx1"/>
                </a:solidFill>
              </a:rPr>
              <a:t>الاتصال اللغوي هو العملية التي يتم بها نقل المعلومات، والمعاني والأفكار من شخص إلى آخر، أو آخرين بصورة تحقق الأهداف المنشودة في المنشأة، أو في أي جماعة من الناس ذات نشاط اجتماعي، وللاتصال اللغوي أنواع وهي:</a:t>
            </a:r>
          </a:p>
          <a:p>
            <a:pPr algn="r"/>
            <a:endParaRPr lang="ar-DZ" sz="2800" dirty="0">
              <a:solidFill>
                <a:schemeClr val="tx1"/>
              </a:solidFill>
            </a:endParaRPr>
          </a:p>
          <a:p>
            <a:pPr algn="r"/>
            <a:r>
              <a:rPr lang="ar-DZ" sz="2800" dirty="0">
                <a:solidFill>
                  <a:schemeClr val="tx1"/>
                </a:solidFill>
              </a:rPr>
              <a:t>    </a:t>
            </a:r>
            <a:r>
              <a:rPr lang="ar-DZ" sz="2800" b="1" dirty="0">
                <a:solidFill>
                  <a:srgbClr val="00B0F0"/>
                </a:solidFill>
              </a:rPr>
              <a:t>الاتصال الذاتي: </a:t>
            </a:r>
            <a:r>
              <a:rPr lang="ar-DZ" sz="2800" dirty="0">
                <a:solidFill>
                  <a:schemeClr val="tx1"/>
                </a:solidFill>
              </a:rPr>
              <a:t>وهذا النوع من الاتصال يكون بين الشخص ونفسه فهو تفكير الإنسان بعقله.</a:t>
            </a:r>
          </a:p>
          <a:p>
            <a:pPr algn="r"/>
            <a:r>
              <a:rPr lang="ar-DZ" sz="2800" dirty="0">
                <a:solidFill>
                  <a:schemeClr val="tx1"/>
                </a:solidFill>
              </a:rPr>
              <a:t>    </a:t>
            </a:r>
            <a:r>
              <a:rPr lang="ar-DZ" sz="2800" b="1" dirty="0">
                <a:solidFill>
                  <a:srgbClr val="00B0F0"/>
                </a:solidFill>
              </a:rPr>
              <a:t>الاتصال الشخصي: </a:t>
            </a:r>
            <a:r>
              <a:rPr lang="ar-DZ" sz="2800" dirty="0">
                <a:solidFill>
                  <a:schemeClr val="tx1"/>
                </a:solidFill>
              </a:rPr>
              <a:t>وهذا النوع من الاتصال يكون مباشراً أي وجه لوجه، بين شخص وآخر، وينشأ هذا النوع بين أفراد المجتمع التي بينهم علاقة ودية، كالأسرة، وبيئة العمل المباشرة.</a:t>
            </a:r>
          </a:p>
          <a:p>
            <a:pPr algn="r"/>
            <a:r>
              <a:rPr lang="ar-DZ" sz="2800" dirty="0">
                <a:solidFill>
                  <a:schemeClr val="tx1"/>
                </a:solidFill>
              </a:rPr>
              <a:t>    </a:t>
            </a:r>
            <a:r>
              <a:rPr lang="ar-DZ" sz="2800" b="1" dirty="0">
                <a:solidFill>
                  <a:srgbClr val="00B0F0"/>
                </a:solidFill>
              </a:rPr>
              <a:t>الاتصال الجماعي: </a:t>
            </a:r>
            <a:r>
              <a:rPr lang="ar-DZ" sz="2800" dirty="0">
                <a:solidFill>
                  <a:schemeClr val="tx1"/>
                </a:solidFill>
              </a:rPr>
              <a:t>وهذا النوع من الاتصال ينشأ بين فرد واحد ومجموعة من الأشخاص.</a:t>
            </a:r>
          </a:p>
          <a:p>
            <a:pPr algn="r" rtl="1"/>
            <a:r>
              <a:rPr lang="ar-DZ" sz="2400" dirty="0">
                <a:solidFill>
                  <a:schemeClr val="tx1"/>
                </a:solidFill>
              </a:rPr>
              <a:t>    الاتصال الثقافي والتعليمي: ويعد هذا النوع من الاتصال واسعاً، ويعتمد على اللغة.</a:t>
            </a:r>
          </a:p>
        </p:txBody>
      </p:sp>
    </p:spTree>
    <p:extLst>
      <p:ext uri="{BB962C8B-B14F-4D97-AF65-F5344CB8AC3E}">
        <p14:creationId xmlns:p14="http://schemas.microsoft.com/office/powerpoint/2010/main" val="2657407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Rectangle à coins arrondis 2"/>
          <p:cNvSpPr/>
          <p:nvPr/>
        </p:nvSpPr>
        <p:spPr>
          <a:xfrm>
            <a:off x="191728" y="250723"/>
            <a:ext cx="11400503" cy="62975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400" b="1" dirty="0">
                <a:solidFill>
                  <a:srgbClr val="FF0000"/>
                </a:solidFill>
              </a:rPr>
              <a:t>ماهي مكونات الاتصال اللغوي</a:t>
            </a:r>
          </a:p>
          <a:p>
            <a:pPr algn="r" rtl="1"/>
            <a:endParaRPr lang="ar-DZ" sz="2400" dirty="0">
              <a:solidFill>
                <a:schemeClr val="tx1"/>
              </a:solidFill>
            </a:endParaRPr>
          </a:p>
          <a:p>
            <a:pPr algn="r" rtl="1"/>
            <a:r>
              <a:rPr lang="ar-DZ" sz="2400" dirty="0">
                <a:solidFill>
                  <a:schemeClr val="tx1"/>
                </a:solidFill>
              </a:rPr>
              <a:t>لمكونات الاتصال اللغوي أربعة مكونات رئيسية وهي</a:t>
            </a:r>
            <a:r>
              <a:rPr lang="ar-DZ" sz="2400" dirty="0" smtClean="0">
                <a:solidFill>
                  <a:schemeClr val="tx1"/>
                </a:solidFill>
              </a:rPr>
              <a:t>:</a:t>
            </a:r>
            <a:endParaRPr lang="ar-DZ" sz="2400" dirty="0">
              <a:solidFill>
                <a:schemeClr val="tx1"/>
              </a:solidFill>
            </a:endParaRPr>
          </a:p>
          <a:p>
            <a:pPr algn="r" rtl="1"/>
            <a:r>
              <a:rPr lang="ar-DZ" sz="2400" dirty="0">
                <a:solidFill>
                  <a:schemeClr val="tx1"/>
                </a:solidFill>
              </a:rPr>
              <a:t>    </a:t>
            </a:r>
            <a:r>
              <a:rPr lang="ar-DZ" sz="2400" b="1" dirty="0" smtClean="0">
                <a:solidFill>
                  <a:srgbClr val="0070C0"/>
                </a:solidFill>
              </a:rPr>
              <a:t>المرسل</a:t>
            </a:r>
            <a:r>
              <a:rPr lang="ar-DZ" sz="2400" b="1" dirty="0">
                <a:solidFill>
                  <a:srgbClr val="0070C0"/>
                </a:solidFill>
              </a:rPr>
              <a:t>: </a:t>
            </a:r>
            <a:r>
              <a:rPr lang="ar-DZ" sz="2400" dirty="0">
                <a:solidFill>
                  <a:schemeClr val="tx1"/>
                </a:solidFill>
              </a:rPr>
              <a:t>وهو مصدر الرسالة، أو النقطة </a:t>
            </a:r>
            <a:r>
              <a:rPr lang="ar-DZ" sz="2400" dirty="0" smtClean="0">
                <a:solidFill>
                  <a:schemeClr val="tx1"/>
                </a:solidFill>
              </a:rPr>
              <a:t>التي تبدأ منها </a:t>
            </a:r>
            <a:r>
              <a:rPr lang="ar-DZ" sz="2400" dirty="0">
                <a:solidFill>
                  <a:schemeClr val="tx1"/>
                </a:solidFill>
              </a:rPr>
              <a:t>عملية الاتصال عادة، وقد يكون المصدر هو </a:t>
            </a:r>
            <a:r>
              <a:rPr lang="ar-DZ" sz="2400" dirty="0" smtClean="0">
                <a:solidFill>
                  <a:schemeClr val="tx1"/>
                </a:solidFill>
              </a:rPr>
              <a:t>الإله الإنسان </a:t>
            </a:r>
            <a:r>
              <a:rPr lang="ar-DZ" sz="2400" dirty="0">
                <a:solidFill>
                  <a:schemeClr val="tx1"/>
                </a:solidFill>
              </a:rPr>
              <a:t>أو </a:t>
            </a:r>
            <a:r>
              <a:rPr lang="ar-DZ" sz="2400" dirty="0" smtClean="0">
                <a:solidFill>
                  <a:schemeClr val="tx1"/>
                </a:solidFill>
              </a:rPr>
              <a:t>جهاز، </a:t>
            </a:r>
          </a:p>
          <a:p>
            <a:pPr algn="r" rtl="1"/>
            <a:r>
              <a:rPr lang="ar-DZ" sz="2400" b="1" dirty="0" smtClean="0">
                <a:solidFill>
                  <a:srgbClr val="0070C0"/>
                </a:solidFill>
              </a:rPr>
              <a:t>    المستقبل</a:t>
            </a:r>
            <a:r>
              <a:rPr lang="ar-DZ" sz="2400" b="1" dirty="0">
                <a:solidFill>
                  <a:srgbClr val="0070C0"/>
                </a:solidFill>
              </a:rPr>
              <a:t>: </a:t>
            </a:r>
            <a:r>
              <a:rPr lang="ar-DZ" sz="2400" dirty="0">
                <a:solidFill>
                  <a:schemeClr val="tx1"/>
                </a:solidFill>
              </a:rPr>
              <a:t>هو الجهة أو الشخص الذي توجه إليه الرسالة، ويقوم بحل رموزها، بغية الوصول إلى محتواها.</a:t>
            </a:r>
          </a:p>
          <a:p>
            <a:pPr algn="r" rtl="1"/>
            <a:r>
              <a:rPr lang="ar-DZ" sz="2400" dirty="0">
                <a:solidFill>
                  <a:schemeClr val="tx1"/>
                </a:solidFill>
              </a:rPr>
              <a:t>    </a:t>
            </a:r>
            <a:r>
              <a:rPr lang="ar-DZ" sz="2400" b="1" dirty="0">
                <a:solidFill>
                  <a:srgbClr val="0070C0"/>
                </a:solidFill>
              </a:rPr>
              <a:t>قناة اتصال: </a:t>
            </a:r>
            <a:r>
              <a:rPr lang="ar-DZ" sz="2400" dirty="0">
                <a:solidFill>
                  <a:schemeClr val="tx1"/>
                </a:solidFill>
              </a:rPr>
              <a:t>هي الوسيلة التي تمر </a:t>
            </a:r>
            <a:r>
              <a:rPr lang="ar-DZ" sz="2400" dirty="0" smtClean="0">
                <a:solidFill>
                  <a:schemeClr val="tx1"/>
                </a:solidFill>
              </a:rPr>
              <a:t>من خلالها </a:t>
            </a:r>
            <a:r>
              <a:rPr lang="ar-DZ" sz="2400" dirty="0">
                <a:solidFill>
                  <a:schemeClr val="tx1"/>
                </a:solidFill>
              </a:rPr>
              <a:t>الرسالة بين المرسل والمستقبل، فهي وسيلة نقل الاتصال ونقل المعرفة، ومن قنوات الرسالة: الهواء، الكتابة، الرموز، </a:t>
            </a:r>
            <a:r>
              <a:rPr lang="ar-DZ" sz="2400" dirty="0" err="1" smtClean="0">
                <a:solidFill>
                  <a:schemeClr val="tx1"/>
                </a:solidFill>
              </a:rPr>
              <a:t>الإشارة,,,الخ</a:t>
            </a:r>
            <a:r>
              <a:rPr lang="ar-DZ" sz="2400" dirty="0" smtClean="0">
                <a:solidFill>
                  <a:schemeClr val="tx1"/>
                </a:solidFill>
              </a:rPr>
              <a:t>.</a:t>
            </a:r>
            <a:endParaRPr lang="ar-DZ" sz="2400" dirty="0">
              <a:solidFill>
                <a:schemeClr val="tx1"/>
              </a:solidFill>
            </a:endParaRPr>
          </a:p>
          <a:p>
            <a:pPr algn="r" rtl="1"/>
            <a:r>
              <a:rPr lang="ar-DZ" sz="2400" dirty="0">
                <a:solidFill>
                  <a:schemeClr val="tx1"/>
                </a:solidFill>
              </a:rPr>
              <a:t>   </a:t>
            </a:r>
            <a:r>
              <a:rPr lang="ar-DZ" sz="2400" dirty="0" smtClean="0">
                <a:solidFill>
                  <a:schemeClr val="tx1"/>
                </a:solidFill>
              </a:rPr>
              <a:t> </a:t>
            </a:r>
            <a:r>
              <a:rPr lang="ar-DZ" sz="2400" b="1" dirty="0" smtClean="0">
                <a:solidFill>
                  <a:srgbClr val="0070C0"/>
                </a:solidFill>
              </a:rPr>
              <a:t>الرسالة</a:t>
            </a:r>
            <a:r>
              <a:rPr lang="ar-DZ" sz="2400" b="1" dirty="0">
                <a:solidFill>
                  <a:srgbClr val="0070C0"/>
                </a:solidFill>
              </a:rPr>
              <a:t>: </a:t>
            </a:r>
            <a:r>
              <a:rPr lang="ar-DZ" sz="2400" dirty="0" smtClean="0">
                <a:solidFill>
                  <a:schemeClr val="tx1"/>
                </a:solidFill>
              </a:rPr>
              <a:t>هي </a:t>
            </a:r>
            <a:r>
              <a:rPr lang="ar-DZ" sz="2400" dirty="0">
                <a:solidFill>
                  <a:schemeClr val="tx1"/>
                </a:solidFill>
              </a:rPr>
              <a:t>المحتوى الذي يريد المرسل نقله إلى المستقبل، أو الهدف الذي تهدف عملية الاتصال إلى تحقيقه، ومن الجدير بالذكر أنه هناك الكثير من العوامل التي تؤثر على وضوح الرسالة: </a:t>
            </a:r>
            <a:r>
              <a:rPr lang="ar-DZ" sz="2400" dirty="0" smtClean="0">
                <a:solidFill>
                  <a:schemeClr val="tx1"/>
                </a:solidFill>
              </a:rPr>
              <a:t>بٌعد </a:t>
            </a:r>
            <a:r>
              <a:rPr lang="ar-DZ" sz="2400" dirty="0">
                <a:solidFill>
                  <a:schemeClr val="tx1"/>
                </a:solidFill>
              </a:rPr>
              <a:t>المكان حينما يكون الاتصال بالصوت المباشر، سوء الأحوال الجوية، اضطراب في جهاز نطق المرسل أو المستمع، خلل يتعلق بالصوت نفسه، عطل في </a:t>
            </a:r>
            <a:r>
              <a:rPr lang="ar-DZ" sz="2400" dirty="0" smtClean="0">
                <a:solidFill>
                  <a:schemeClr val="tx1"/>
                </a:solidFill>
              </a:rPr>
              <a:t>أجهزة </a:t>
            </a:r>
            <a:r>
              <a:rPr lang="ar-DZ" sz="2400" dirty="0">
                <a:solidFill>
                  <a:schemeClr val="tx1"/>
                </a:solidFill>
              </a:rPr>
              <a:t>الاستقبال أو أجهزة الاتصال، غموض الرسالة من حيث الأسلوب </a:t>
            </a:r>
            <a:r>
              <a:rPr lang="ar-DZ" sz="2400" dirty="0" smtClean="0">
                <a:solidFill>
                  <a:schemeClr val="tx1"/>
                </a:solidFill>
              </a:rPr>
              <a:t>واللغة,</a:t>
            </a:r>
            <a:r>
              <a:rPr lang="fr-FR" sz="2400" dirty="0">
                <a:solidFill>
                  <a:schemeClr val="tx1"/>
                </a:solidFill>
              </a:rPr>
              <a:t> https://www.elmarjaa.com/.../non-verbal-communication..</a:t>
            </a:r>
          </a:p>
        </p:txBody>
      </p:sp>
    </p:spTree>
    <p:extLst>
      <p:ext uri="{BB962C8B-B14F-4D97-AF65-F5344CB8AC3E}">
        <p14:creationId xmlns:p14="http://schemas.microsoft.com/office/powerpoint/2010/main" val="2921704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4320" lvl="0" indent="-274320" algn="r">
              <a:lnSpc>
                <a:spcPct val="115000"/>
              </a:lnSpc>
              <a:spcBef>
                <a:spcPts val="600"/>
              </a:spcBef>
              <a:spcAft>
                <a:spcPts val="1000"/>
              </a:spcAft>
            </a:pPr>
            <a:r>
              <a:rPr lang="ar-DZ" sz="2400" b="1" cap="none" dirty="0" smtClean="0">
                <a:solidFill>
                  <a:prstClr val="black"/>
                </a:solidFill>
                <a:latin typeface="Calibri"/>
                <a:ea typeface="Calibri"/>
                <a:cs typeface="+mn-cs"/>
              </a:rPr>
              <a:t>2- </a:t>
            </a:r>
            <a:r>
              <a:rPr lang="ar-DZ" sz="2400" b="1" cap="none" dirty="0">
                <a:solidFill>
                  <a:prstClr val="black"/>
                </a:solidFill>
                <a:latin typeface="Calibri"/>
                <a:ea typeface="Calibri"/>
                <a:cs typeface="+mn-cs"/>
              </a:rPr>
              <a:t>العمارة </a:t>
            </a:r>
            <a:r>
              <a:rPr lang="ar-DZ" sz="2400" b="1" cap="none" dirty="0" smtClean="0">
                <a:solidFill>
                  <a:prstClr val="black"/>
                </a:solidFill>
                <a:latin typeface="Calibri"/>
                <a:ea typeface="Calibri"/>
                <a:cs typeface="+mn-cs"/>
              </a:rPr>
              <a:t>الاسلامية </a:t>
            </a:r>
            <a:r>
              <a:rPr lang="ar-DZ" sz="2400" b="1" cap="none" dirty="0">
                <a:solidFill>
                  <a:prstClr val="black"/>
                </a:solidFill>
                <a:latin typeface="Calibri"/>
                <a:ea typeface="Calibri"/>
                <a:cs typeface="+mn-cs"/>
              </a:rPr>
              <a:t>والحضارات الاخرى :</a:t>
            </a:r>
            <a:r>
              <a:rPr lang="fr-FR" sz="2400" b="1" cap="none" dirty="0">
                <a:solidFill>
                  <a:prstClr val="black"/>
                </a:solidFill>
                <a:latin typeface="Calibri"/>
                <a:ea typeface="Calibri"/>
                <a:cs typeface="+mn-cs"/>
              </a:rPr>
              <a:t/>
            </a:r>
            <a:br>
              <a:rPr lang="fr-FR" sz="2400" b="1" cap="none" dirty="0">
                <a:solidFill>
                  <a:prstClr val="black"/>
                </a:solidFill>
                <a:latin typeface="Calibri"/>
                <a:ea typeface="Calibri"/>
                <a:cs typeface="+mn-cs"/>
              </a:rPr>
            </a:br>
            <a:endParaRPr lang="en-US" sz="2400" b="1" dirty="0">
              <a:cs typeface="+mn-cs"/>
            </a:endParaRPr>
          </a:p>
        </p:txBody>
      </p:sp>
      <p:sp>
        <p:nvSpPr>
          <p:cNvPr id="3" name="Espace réservé du contenu 2"/>
          <p:cNvSpPr>
            <a:spLocks noGrp="1"/>
          </p:cNvSpPr>
          <p:nvPr>
            <p:ph sz="quarter" idx="1"/>
          </p:nvPr>
        </p:nvSpPr>
        <p:spPr>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r" rtl="1">
              <a:lnSpc>
                <a:spcPct val="115000"/>
              </a:lnSpc>
              <a:spcAft>
                <a:spcPts val="1000"/>
              </a:spcAft>
            </a:pPr>
            <a:r>
              <a:rPr lang="ar-DZ" dirty="0" smtClean="0">
                <a:latin typeface="Calibri"/>
                <a:ea typeface="Calibri"/>
                <a:cs typeface="Arial"/>
              </a:rPr>
              <a:t>المتبع </a:t>
            </a:r>
            <a:r>
              <a:rPr lang="ar-DZ" dirty="0">
                <a:latin typeface="Calibri"/>
                <a:ea typeface="Calibri"/>
                <a:cs typeface="Arial"/>
              </a:rPr>
              <a:t>لعديد من الحضارات السابقة يدرك  تأثر العمارة الاسلامية بسابقاتها من الحضرات وخاصة في بداية تكوينها. ويقصد هنا حضارة الفرس والروم، إلا أنه يلاحظ ان هذا التأثر والاقتباس من فنون الأمم السابقة قصد صٌبغ بروح العقيدة  والتعاليم الإسلامية وأخذ أساليب والأفكار الفنية  التي لا تتعارض مع الاسلام  ونبذ كل ما يتعارض معه ، ولقد تم تقسيم العمارة الاسلامية بحسب أهم المناطق والاقطار التي ظهرت وتشكلت فيها كما يلي :</a:t>
            </a:r>
            <a:endParaRPr lang="fr-FR" sz="1800" dirty="0">
              <a:latin typeface="Calibri"/>
              <a:ea typeface="Calibri"/>
              <a:cs typeface="Arial"/>
            </a:endParaRPr>
          </a:p>
          <a:p>
            <a:pPr marL="678815" algn="r" rtl="1">
              <a:lnSpc>
                <a:spcPct val="115000"/>
              </a:lnSpc>
              <a:spcAft>
                <a:spcPts val="1000"/>
              </a:spcAft>
            </a:pPr>
            <a:r>
              <a:rPr lang="ar-DZ" dirty="0">
                <a:latin typeface="Calibri"/>
                <a:ea typeface="Calibri"/>
                <a:cs typeface="Arial"/>
              </a:rPr>
              <a:t>مدرسة مصر وسوريا.</a:t>
            </a:r>
            <a:endParaRPr lang="fr-FR" sz="1800" dirty="0">
              <a:latin typeface="Calibri"/>
              <a:ea typeface="Calibri"/>
              <a:cs typeface="Arial"/>
            </a:endParaRPr>
          </a:p>
          <a:p>
            <a:pPr marL="678815" algn="r" rtl="1">
              <a:lnSpc>
                <a:spcPct val="115000"/>
              </a:lnSpc>
              <a:spcAft>
                <a:spcPts val="1000"/>
              </a:spcAft>
            </a:pPr>
            <a:r>
              <a:rPr lang="ar-DZ" dirty="0">
                <a:latin typeface="Calibri"/>
                <a:ea typeface="Calibri"/>
                <a:cs typeface="Arial"/>
              </a:rPr>
              <a:t>مدرسة المغرب العربي(وتشمل تونس المغرب الجزائر واسبانيا).</a:t>
            </a:r>
            <a:endParaRPr lang="fr-FR" sz="1800" dirty="0">
              <a:latin typeface="Calibri"/>
              <a:ea typeface="Calibri"/>
              <a:cs typeface="Arial"/>
            </a:endParaRPr>
          </a:p>
          <a:p>
            <a:pPr marL="678815" algn="r" rtl="1">
              <a:lnSpc>
                <a:spcPct val="115000"/>
              </a:lnSpc>
              <a:spcAft>
                <a:spcPts val="1000"/>
              </a:spcAft>
            </a:pPr>
            <a:r>
              <a:rPr lang="ar-DZ" dirty="0">
                <a:latin typeface="Calibri"/>
                <a:ea typeface="Calibri"/>
                <a:cs typeface="Arial"/>
              </a:rPr>
              <a:t>المدرسة الفارسية.</a:t>
            </a:r>
            <a:endParaRPr lang="fr-FR" sz="1800" dirty="0">
              <a:latin typeface="Calibri"/>
              <a:ea typeface="Calibri"/>
              <a:cs typeface="Arial"/>
            </a:endParaRPr>
          </a:p>
          <a:p>
            <a:pPr marL="678815" algn="r" rtl="1">
              <a:lnSpc>
                <a:spcPct val="115000"/>
              </a:lnSpc>
              <a:spcAft>
                <a:spcPts val="1000"/>
              </a:spcAft>
            </a:pPr>
            <a:r>
              <a:rPr lang="ar-DZ" dirty="0">
                <a:latin typeface="Calibri"/>
                <a:ea typeface="Calibri"/>
                <a:cs typeface="Arial"/>
              </a:rPr>
              <a:t>المدرسة العثمانية (و تشمل تركيا والأناضول).</a:t>
            </a:r>
            <a:endParaRPr lang="fr-FR" sz="1800" dirty="0">
              <a:latin typeface="Calibri"/>
              <a:ea typeface="Calibri"/>
              <a:cs typeface="Arial"/>
            </a:endParaRPr>
          </a:p>
          <a:p>
            <a:pPr marL="678815" algn="r" rtl="1">
              <a:lnSpc>
                <a:spcPct val="115000"/>
              </a:lnSpc>
              <a:spcAft>
                <a:spcPts val="1000"/>
              </a:spcAft>
            </a:pPr>
            <a:r>
              <a:rPr lang="ar-DZ" dirty="0">
                <a:latin typeface="Calibri"/>
                <a:ea typeface="Calibri"/>
                <a:cs typeface="Arial"/>
              </a:rPr>
              <a:t>المدرسة الهندية.</a:t>
            </a:r>
            <a:endParaRPr lang="fr-FR" sz="1800" dirty="0">
              <a:latin typeface="Calibri"/>
              <a:ea typeface="Calibri"/>
              <a:cs typeface="Arial"/>
            </a:endParaRPr>
          </a:p>
          <a:p>
            <a:pPr algn="r" rtl="1"/>
            <a:endParaRPr lang="fr-FR" dirty="0"/>
          </a:p>
        </p:txBody>
      </p:sp>
    </p:spTree>
    <p:extLst>
      <p:ext uri="{BB962C8B-B14F-4D97-AF65-F5344CB8AC3E}">
        <p14:creationId xmlns:p14="http://schemas.microsoft.com/office/powerpoint/2010/main" val="278736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2321" y="1445341"/>
            <a:ext cx="8888366" cy="4370764"/>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endParaRPr lang="en-US" sz="2000" dirty="0">
              <a:solidFill>
                <a:prstClr val="black"/>
              </a:solidFill>
              <a:latin typeface="Al-Jazeera-Arabic-Bold" panose="01000500000000020006" pitchFamily="2" charset="-78"/>
              <a:cs typeface="Al-Jazeera-Arabic-Bold" panose="01000500000000020006" pitchFamily="2" charset="-78"/>
            </a:endParaRPr>
          </a:p>
        </p:txBody>
      </p:sp>
      <p:sp>
        <p:nvSpPr>
          <p:cNvPr id="2" name="Titre 1"/>
          <p:cNvSpPr>
            <a:spLocks noGrp="1"/>
          </p:cNvSpPr>
          <p:nvPr>
            <p:ph type="title"/>
          </p:nvPr>
        </p:nvSpPr>
        <p:spPr/>
        <p:txBody>
          <a:bodyPr>
            <a:normAutofit fontScale="90000"/>
          </a:bodyPr>
          <a:lstStyle/>
          <a:p>
            <a:pPr algn="r" rtl="1"/>
            <a:r>
              <a:rPr lang="ar-DZ" dirty="0" smtClean="0"/>
              <a:t/>
            </a:r>
            <a:br>
              <a:rPr lang="ar-DZ" dirty="0" smtClean="0"/>
            </a:br>
            <a:r>
              <a:rPr lang="ar-DZ" dirty="0"/>
              <a:t/>
            </a:r>
            <a:br>
              <a:rPr lang="ar-DZ" dirty="0"/>
            </a:br>
            <a:r>
              <a:rPr lang="ar-DZ" dirty="0" smtClean="0"/>
              <a:t/>
            </a:r>
            <a:br>
              <a:rPr lang="ar-DZ" dirty="0" smtClean="0"/>
            </a:br>
            <a:r>
              <a:rPr lang="ar-DZ" dirty="0"/>
              <a:t/>
            </a:r>
            <a:br>
              <a:rPr lang="ar-DZ" dirty="0"/>
            </a:br>
            <a:r>
              <a:rPr lang="ar-DZ" sz="2700" dirty="0" smtClean="0">
                <a:solidFill>
                  <a:schemeClr val="tx1"/>
                </a:solidFill>
              </a:rPr>
              <a:t>3- </a:t>
            </a:r>
            <a:r>
              <a:rPr lang="ar-DZ" sz="2700" dirty="0">
                <a:solidFill>
                  <a:schemeClr val="tx1"/>
                </a:solidFill>
              </a:rPr>
              <a:t>العمارة الاسلامية والبيئة :</a:t>
            </a:r>
            <a:r>
              <a:rPr lang="ar-DZ" dirty="0"/>
              <a:t/>
            </a:r>
            <a:br>
              <a:rPr lang="ar-DZ" dirty="0"/>
            </a:br>
            <a:endParaRPr lang="fr-FR" dirty="0"/>
          </a:p>
        </p:txBody>
      </p:sp>
      <p:sp>
        <p:nvSpPr>
          <p:cNvPr id="9" name="Rectangle à coins arrondis 8"/>
          <p:cNvSpPr/>
          <p:nvPr/>
        </p:nvSpPr>
        <p:spPr>
          <a:xfrm>
            <a:off x="412955" y="1179871"/>
            <a:ext cx="10456605" cy="47637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1000"/>
              </a:spcAft>
            </a:pPr>
            <a:r>
              <a:rPr lang="ar-DZ" sz="2000" b="1" dirty="0">
                <a:solidFill>
                  <a:prstClr val="black"/>
                </a:solidFill>
                <a:latin typeface="Calibri"/>
                <a:ea typeface="Calibri"/>
              </a:rPr>
              <a:t>لقد </a:t>
            </a:r>
            <a:r>
              <a:rPr lang="ar-DZ" sz="2000" b="1" dirty="0" smtClean="0">
                <a:solidFill>
                  <a:prstClr val="black"/>
                </a:solidFill>
                <a:latin typeface="Calibri"/>
                <a:ea typeface="Calibri"/>
              </a:rPr>
              <a:t>اشار </a:t>
            </a:r>
            <a:r>
              <a:rPr lang="ar-DZ" sz="2000" b="1" dirty="0">
                <a:solidFill>
                  <a:prstClr val="black"/>
                </a:solidFill>
                <a:latin typeface="Calibri"/>
                <a:ea typeface="Calibri"/>
              </a:rPr>
              <a:t>القران الكريم إلى ظروف البيئة كعامل أساسي ومؤثر في اختيار مواقع المدن  </a:t>
            </a:r>
            <a:r>
              <a:rPr lang="ar-DZ" sz="2000" b="1" dirty="0" smtClean="0">
                <a:solidFill>
                  <a:prstClr val="black"/>
                </a:solidFill>
                <a:latin typeface="Calibri"/>
                <a:ea typeface="Calibri"/>
              </a:rPr>
              <a:t>وتلمح </a:t>
            </a:r>
            <a:r>
              <a:rPr lang="ar-DZ" sz="2000" b="1" dirty="0">
                <a:solidFill>
                  <a:prstClr val="black"/>
                </a:solidFill>
                <a:latin typeface="Calibri"/>
                <a:ea typeface="Calibri"/>
              </a:rPr>
              <a:t>ذلك في قوله سبحانه وتعالى " لقد كان لسبأ في مساكنهم آية جنتان عن يمين وشمال، كلوا من رزق ربكم واشكروا له ، بلدة طيبة ورب غفور "   (  الآية  15 – سورة سبأ )</a:t>
            </a:r>
            <a:endParaRPr lang="fr-FR" sz="2000" b="1" dirty="0">
              <a:solidFill>
                <a:prstClr val="black"/>
              </a:solidFill>
              <a:latin typeface="Calibri"/>
              <a:ea typeface="Calibri"/>
            </a:endParaRPr>
          </a:p>
          <a:p>
            <a:pPr algn="r" rtl="1">
              <a:lnSpc>
                <a:spcPct val="115000"/>
              </a:lnSpc>
              <a:spcAft>
                <a:spcPts val="1000"/>
              </a:spcAft>
            </a:pPr>
            <a:r>
              <a:rPr lang="ar-DZ" sz="2000" b="1" dirty="0">
                <a:solidFill>
                  <a:prstClr val="black"/>
                </a:solidFill>
                <a:latin typeface="Calibri"/>
                <a:ea typeface="Calibri"/>
              </a:rPr>
              <a:t>فالآية الكريمة تلفت النظر إلى ضرورة اختيار مواقع المدن ، حيث المناخ الجيد والهواء الطيب لإيجاد بيئة صحية للعيش.</a:t>
            </a:r>
            <a:endParaRPr lang="fr-FR" sz="2000" b="1" dirty="0">
              <a:solidFill>
                <a:prstClr val="black"/>
              </a:solidFill>
              <a:latin typeface="Calibri"/>
              <a:ea typeface="Calibri"/>
            </a:endParaRPr>
          </a:p>
          <a:p>
            <a:pPr algn="r" rtl="1">
              <a:lnSpc>
                <a:spcPct val="115000"/>
              </a:lnSpc>
              <a:spcAft>
                <a:spcPts val="1000"/>
              </a:spcAft>
            </a:pPr>
            <a:r>
              <a:rPr lang="ar-DZ" sz="2000" b="1" dirty="0">
                <a:solidFill>
                  <a:prstClr val="black"/>
                </a:solidFill>
                <a:latin typeface="Calibri"/>
                <a:ea typeface="Calibri"/>
              </a:rPr>
              <a:t>كما تلفت احدى آيات القران الكريم النظر إلى أهمية دراسة المواقع واختيار أفضل الاتجاهات بالنسبة للشمس والرياح حيث يقول سبحانه وتعالى : واذكر في الكتاب مريم إذ انتبذت من أهلها مكانا شرقيا (الآية 16 سورة مريم).</a:t>
            </a:r>
            <a:endParaRPr lang="fr-FR" sz="2000" b="1" dirty="0">
              <a:solidFill>
                <a:prstClr val="black"/>
              </a:solidFill>
              <a:latin typeface="Calibri"/>
              <a:ea typeface="Calibri"/>
            </a:endParaRPr>
          </a:p>
          <a:p>
            <a:pPr algn="r" rtl="1">
              <a:lnSpc>
                <a:spcPct val="115000"/>
              </a:lnSpc>
              <a:spcAft>
                <a:spcPts val="1000"/>
              </a:spcAft>
            </a:pPr>
            <a:r>
              <a:rPr lang="ar-DZ" sz="2000" b="1" dirty="0">
                <a:solidFill>
                  <a:prstClr val="black"/>
                </a:solidFill>
                <a:latin typeface="Calibri"/>
                <a:ea typeface="Calibri"/>
              </a:rPr>
              <a:t>ولما كانت الحاجة كبرة الى الظل وخاصة في البلاد العربية ، حيث الحرارة الشديدة ، فقد أوضح الله سبحانه وتعالى أن الظلال إحدى النعم التي من بها على البشر، حيث يقول سبحانه " والله جعل لكم مما خلق ظلالا وجعل لكم من الجبال اكنانا وجعل لكم سرابيل تقييكم الحر وسرابيل تقييكم بأسكم،  كذلك يتم نعمته عليكم لعلكم تسلمون"( الآية 81 – النحل</a:t>
            </a:r>
            <a:r>
              <a:rPr lang="ar-DZ" sz="2000" b="1" dirty="0" smtClean="0">
                <a:solidFill>
                  <a:prstClr val="black"/>
                </a:solidFill>
                <a:latin typeface="Calibri"/>
                <a:ea typeface="Calibri"/>
              </a:rPr>
              <a:t>).</a:t>
            </a:r>
            <a:r>
              <a:rPr lang="ar-DZ" sz="2000" dirty="0">
                <a:solidFill>
                  <a:prstClr val="white"/>
                </a:solidFill>
                <a:latin typeface="Calibri"/>
                <a:ea typeface="Calibri"/>
                <a:cs typeface="Arial"/>
              </a:rPr>
              <a:t> </a:t>
            </a:r>
            <a:r>
              <a:rPr lang="ar-DZ" sz="2000" b="1" dirty="0">
                <a:solidFill>
                  <a:prstClr val="black"/>
                </a:solidFill>
                <a:latin typeface="Calibri"/>
                <a:ea typeface="Calibri"/>
              </a:rPr>
              <a:t>ومن هنا ندرك أهمية  توفير الظل في تصاميمنا لتوفير بيئة جيدة ، حيث ان السقيفة وضيق الشوارع  والتوائها  يساعد على خلق بيئة معيشية ملائمة تقي الانسان أشعة الشمس</a:t>
            </a:r>
            <a:endParaRPr lang="fr-FR" sz="2000" b="1" dirty="0">
              <a:solidFill>
                <a:prstClr val="black"/>
              </a:solidFill>
              <a:latin typeface="Calibri"/>
              <a:ea typeface="Calibri"/>
            </a:endParaRPr>
          </a:p>
        </p:txBody>
      </p:sp>
    </p:spTree>
    <p:extLst>
      <p:ext uri="{BB962C8B-B14F-4D97-AF65-F5344CB8AC3E}">
        <p14:creationId xmlns:p14="http://schemas.microsoft.com/office/powerpoint/2010/main" val="33844759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6440</TotalTime>
  <Words>1658</Words>
  <Application>Microsoft Office PowerPoint</Application>
  <PresentationFormat>Personnalisé</PresentationFormat>
  <Paragraphs>93</Paragraphs>
  <Slides>21</Slides>
  <Notes>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Oriel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العمارة الاسلامية والحضارات الاخرى : </vt:lpstr>
      <vt:lpstr>    3- العمارة الاسلامية والبيئة : </vt:lpstr>
      <vt:lpstr>4- مدارس العمارة الاسلامية :</vt:lpstr>
      <vt:lpstr>Présentation PowerPoint</vt:lpstr>
      <vt:lpstr>Présentation PowerPoint</vt:lpstr>
      <vt:lpstr>Présentation PowerPoint</vt:lpstr>
      <vt:lpstr>Présentation PowerPoint</vt:lpstr>
      <vt:lpstr>ملاحظة</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Urbanisme durable et</dc:title>
  <dc:creator>Microsoft account</dc:creator>
  <cp:lastModifiedBy>AHMED</cp:lastModifiedBy>
  <cp:revision>245</cp:revision>
  <dcterms:created xsi:type="dcterms:W3CDTF">2021-11-22T21:56:28Z</dcterms:created>
  <dcterms:modified xsi:type="dcterms:W3CDTF">2024-02-09T09:32:23Z</dcterms:modified>
</cp:coreProperties>
</file>