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0" r:id="rId4"/>
    <p:sldId id="258" r:id="rId5"/>
    <p:sldId id="262" r:id="rId6"/>
    <p:sldId id="263" r:id="rId7"/>
    <p:sldId id="264" r:id="rId8"/>
    <p:sldId id="272" r:id="rId9"/>
    <p:sldId id="270"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610" y="67"/>
      </p:cViewPr>
      <p:guideLst>
        <p:guide orient="horz" pos="2160"/>
        <p:guide pos="2880"/>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D6395B-3080-4EEA-8E1C-41C027A819C8}" type="datetimeFigureOut">
              <a:rPr lang="fr-FR" smtClean="0"/>
              <a:pPr/>
              <a:t>20/12/2020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FA04F5-E79C-472A-B64C-BE34102717E5}" type="slidenum">
              <a:rPr lang="fr-FR" smtClean="0"/>
              <a:pPr/>
              <a:t>‹N°›</a:t>
            </a:fld>
            <a:endParaRPr lang="fr-FR"/>
          </a:p>
        </p:txBody>
      </p:sp>
    </p:spTree>
    <p:extLst>
      <p:ext uri="{BB962C8B-B14F-4D97-AF65-F5344CB8AC3E}">
        <p14:creationId xmlns:p14="http://schemas.microsoft.com/office/powerpoint/2010/main" val="3721052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19" name="Espace réservé du pied de page 18"/>
          <p:cNvSpPr>
            <a:spLocks noGrp="1"/>
          </p:cNvSpPr>
          <p:nvPr>
            <p:ph type="ftr" sz="quarter" idx="11"/>
          </p:nvPr>
        </p:nvSpPr>
        <p:spPr/>
        <p:txBody>
          <a:bodyPr/>
          <a:lstStyle/>
          <a:p>
            <a:endParaRPr kumimoji="0" lang="en-US"/>
          </a:p>
        </p:txBody>
      </p:sp>
      <p:sp>
        <p:nvSpPr>
          <p:cNvPr id="27" name="Espace réservé du numéro de diapositive 26"/>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8" name="Espace réservé du pied de page 7"/>
          <p:cNvSpPr>
            <a:spLocks noGrp="1"/>
          </p:cNvSpPr>
          <p:nvPr>
            <p:ph type="ftr" sz="quarter" idx="11"/>
          </p:nvPr>
        </p:nvSpPr>
        <p:spPr/>
        <p:txBody>
          <a:bodyPr/>
          <a:lstStyle/>
          <a:p>
            <a:endParaRPr kumimoji="0" lang="en-US" dirty="0"/>
          </a:p>
        </p:txBody>
      </p:sp>
      <p:sp>
        <p:nvSpPr>
          <p:cNvPr id="9" name="Espace réservé du numéro de diapositive 8"/>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042AED99-7FB4-404E-8A97-64753DCE42EC}" type="slidenum">
              <a:rPr kumimoji="0" lang="en-US" smtClean="0"/>
              <a:pPr/>
              <a:t>‹N°›</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7C9B81F-C347-4BEF-BFDF-29C42F48304A}" type="datetimeFigureOut">
              <a:rPr lang="en-US" smtClean="0"/>
              <a:pPr/>
              <a:t>12/20/2020</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‹N°›</a:t>
            </a:fld>
            <a:endParaRPr kumimoji="0" lang="en-U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12/20/2020</a:t>
            </a:fld>
            <a:endParaRPr lang="en-US" dirty="0">
              <a:solidFill>
                <a:schemeClr val="tx2">
                  <a:shade val="90000"/>
                </a:schemeClr>
              </a:solidFill>
            </a:endParaRP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‹N°›</a:t>
            </a:fld>
            <a:endParaRPr kumimoji="0" lang="en-US" dirty="0">
              <a:solidFill>
                <a:schemeClr val="tx2">
                  <a:shade val="90000"/>
                </a:schemeClr>
              </a:solidFill>
            </a:endParaRP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6.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image" Target="../media/image7.wmf"/><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oleObject" Target="../embeddings/oleObject7.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0"/>
            <a:ext cx="7272337" cy="1338828"/>
          </a:xfrm>
          <a:prstGeom prst="rect">
            <a:avLst/>
          </a:prstGeom>
        </p:spPr>
        <p:txBody>
          <a:bodyPr>
            <a:spAutoFit/>
          </a:bodyPr>
          <a:lstStyle/>
          <a:p>
            <a:pPr algn="ctr">
              <a:lnSpc>
                <a:spcPct val="150000"/>
              </a:lnSpc>
              <a:defRPr/>
            </a:pPr>
            <a:r>
              <a:rPr lang="fr-FR" b="1" dirty="0">
                <a:effectLst>
                  <a:outerShdw blurRad="38100" dist="38100" dir="2700000" algn="tl">
                    <a:srgbClr val="C0C0C0"/>
                  </a:outerShdw>
                </a:effectLst>
              </a:rPr>
              <a:t>Université de Msila</a:t>
            </a:r>
          </a:p>
          <a:p>
            <a:pPr algn="ctr">
              <a:lnSpc>
                <a:spcPct val="150000"/>
              </a:lnSpc>
              <a:defRPr/>
            </a:pPr>
            <a:r>
              <a:rPr lang="fr-FR" b="1" dirty="0">
                <a:effectLst>
                  <a:outerShdw blurRad="38100" dist="38100" dir="2700000" algn="tl">
                    <a:srgbClr val="C0C0C0"/>
                  </a:outerShdw>
                </a:effectLst>
              </a:rPr>
              <a:t>Faculté </a:t>
            </a:r>
            <a:r>
              <a:rPr lang="fr-FR" b="1" dirty="0" smtClean="0">
                <a:effectLst>
                  <a:outerShdw blurRad="38100" dist="38100" dir="2700000" algn="tl">
                    <a:srgbClr val="C0C0C0"/>
                  </a:outerShdw>
                </a:effectLst>
              </a:rPr>
              <a:t>des mathématiques </a:t>
            </a:r>
            <a:r>
              <a:rPr lang="fr-FR" b="1" smtClean="0">
                <a:effectLst>
                  <a:outerShdw blurRad="38100" dist="38100" dir="2700000" algn="tl">
                    <a:srgbClr val="C0C0C0"/>
                  </a:outerShdw>
                </a:effectLst>
              </a:rPr>
              <a:t>et de l’informatique </a:t>
            </a:r>
            <a:r>
              <a:rPr lang="en-US" b="1" dirty="0" smtClean="0">
                <a:effectLst>
                  <a:outerShdw blurRad="38100" dist="38100" dir="2700000" algn="tl">
                    <a:srgbClr val="C0C0C0"/>
                  </a:outerShdw>
                </a:effectLst>
              </a:rPr>
              <a:t>  </a:t>
            </a:r>
            <a:endParaRPr lang="en-US" b="1" dirty="0">
              <a:effectLst>
                <a:outerShdw blurRad="38100" dist="38100" dir="2700000" algn="tl">
                  <a:srgbClr val="C0C0C0"/>
                </a:outerShdw>
              </a:effectLst>
            </a:endParaRPr>
          </a:p>
          <a:p>
            <a:pPr algn="ctr">
              <a:lnSpc>
                <a:spcPct val="150000"/>
              </a:lnSpc>
              <a:defRPr/>
            </a:pPr>
            <a:r>
              <a:rPr lang="fr-FR" b="1" dirty="0">
                <a:effectLst>
                  <a:outerShdw blurRad="38100" dist="38100" dir="2700000" algn="tl">
                    <a:srgbClr val="C0C0C0"/>
                  </a:outerShdw>
                </a:effectLst>
              </a:rPr>
              <a:t>Département d’informatique</a:t>
            </a:r>
          </a:p>
        </p:txBody>
      </p:sp>
      <p:sp>
        <p:nvSpPr>
          <p:cNvPr id="5" name="Text Box 5"/>
          <p:cNvSpPr txBox="1">
            <a:spLocks noChangeArrowheads="1"/>
          </p:cNvSpPr>
          <p:nvPr/>
        </p:nvSpPr>
        <p:spPr bwMode="auto">
          <a:xfrm>
            <a:off x="2428860" y="1643050"/>
            <a:ext cx="5072098" cy="461665"/>
          </a:xfrm>
          <a:prstGeom prst="rect">
            <a:avLst/>
          </a:prstGeom>
          <a:noFill/>
          <a:ln w="9525">
            <a:noFill/>
            <a:miter lim="800000"/>
            <a:headEnd/>
            <a:tailEnd/>
          </a:ln>
        </p:spPr>
        <p:txBody>
          <a:bodyPr wrap="square">
            <a:spAutoFit/>
          </a:bodyPr>
          <a:lstStyle/>
          <a:p>
            <a:pPr algn="ctr"/>
            <a:r>
              <a:rPr lang="fr-FR" altLang="en-US" sz="2400" dirty="0" smtClean="0">
                <a:latin typeface="Times New Roman" charset="0"/>
                <a:cs typeface="Times New Roman" charset="0"/>
              </a:rPr>
              <a:t>2</a:t>
            </a:r>
            <a:r>
              <a:rPr lang="fr-FR" altLang="en-US" sz="2400" baseline="30000" dirty="0" smtClean="0">
                <a:latin typeface="Times New Roman" charset="0"/>
                <a:cs typeface="Times New Roman" charset="0"/>
              </a:rPr>
              <a:t>ème</a:t>
            </a:r>
            <a:r>
              <a:rPr lang="fr-FR" altLang="en-US" sz="2400" dirty="0" smtClean="0">
                <a:latin typeface="Times New Roman" charset="0"/>
                <a:cs typeface="Times New Roman" charset="0"/>
              </a:rPr>
              <a:t> </a:t>
            </a:r>
            <a:r>
              <a:rPr lang="fr-FR" altLang="en-US" sz="2400" dirty="0">
                <a:latin typeface="Times New Roman" charset="0"/>
                <a:cs typeface="Times New Roman" charset="0"/>
              </a:rPr>
              <a:t>année Master </a:t>
            </a:r>
            <a:r>
              <a:rPr lang="fr-FR" altLang="en-US" sz="2400" dirty="0" smtClean="0">
                <a:latin typeface="Times New Roman" charset="0"/>
                <a:cs typeface="Times New Roman" charset="0"/>
              </a:rPr>
              <a:t>IDO</a:t>
            </a:r>
            <a:endParaRPr lang="fr-FR" altLang="en-US" sz="2400" dirty="0">
              <a:latin typeface="Times New Roman" charset="0"/>
              <a:cs typeface="Times New Roman" charset="0"/>
            </a:endParaRPr>
          </a:p>
        </p:txBody>
      </p:sp>
      <p:sp>
        <p:nvSpPr>
          <p:cNvPr id="6" name="Title 2"/>
          <p:cNvSpPr txBox="1">
            <a:spLocks/>
          </p:cNvSpPr>
          <p:nvPr/>
        </p:nvSpPr>
        <p:spPr bwMode="auto">
          <a:xfrm>
            <a:off x="857224" y="2428868"/>
            <a:ext cx="7577137" cy="3071812"/>
          </a:xfrm>
          <a:prstGeom prst="rect">
            <a:avLst/>
          </a:prstGeom>
          <a:noFill/>
          <a:ln w="9525">
            <a:noFill/>
            <a:miter lim="800000"/>
            <a:headEnd/>
            <a:tailEnd/>
          </a:ln>
          <a:effectLst/>
        </p:spPr>
        <p:txBody>
          <a:bodyPr anchor="ctr"/>
          <a:lstStyle/>
          <a:p>
            <a:pPr algn="ctr" eaLnBrk="0" hangingPunct="0">
              <a:defRPr/>
            </a:pPr>
            <a:r>
              <a:rPr lang="en-US" sz="4400" b="1" kern="0" dirty="0" err="1" smtClean="0">
                <a:solidFill>
                  <a:schemeClr val="tx2"/>
                </a:solidFill>
                <a:latin typeface="+mj-lt"/>
                <a:ea typeface="+mj-ea"/>
                <a:cs typeface="+mj-cs"/>
              </a:rPr>
              <a:t>Modélisation</a:t>
            </a:r>
            <a:r>
              <a:rPr lang="en-US" sz="4400" b="1" kern="0" dirty="0" smtClean="0">
                <a:solidFill>
                  <a:schemeClr val="tx2"/>
                </a:solidFill>
                <a:latin typeface="+mj-lt"/>
                <a:ea typeface="+mj-ea"/>
                <a:cs typeface="+mj-cs"/>
              </a:rPr>
              <a:t> et Simulation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362740"/>
            <a:ext cx="9144000" cy="400110"/>
          </a:xfrm>
          <a:prstGeom prst="rect">
            <a:avLst/>
          </a:prstGeom>
          <a:noFill/>
        </p:spPr>
        <p:txBody>
          <a:bodyPr wrap="square" rtlCol="0">
            <a:spAutoFit/>
          </a:bodyPr>
          <a:lstStyle/>
          <a:p>
            <a:r>
              <a:rPr lang="fr-FR" sz="2000" b="1" dirty="0" smtClean="0">
                <a:latin typeface="Times" pitchFamily="18" charset="0"/>
              </a:rPr>
              <a:t>Les étapes d'une simulation</a:t>
            </a:r>
            <a:endParaRPr lang="fr-FR" sz="2000" b="1" dirty="0">
              <a:latin typeface="Times" pitchFamily="18" charset="0"/>
            </a:endParaRPr>
          </a:p>
        </p:txBody>
      </p:sp>
      <p:sp>
        <p:nvSpPr>
          <p:cNvPr id="7" name="Titre 1"/>
          <p:cNvSpPr>
            <a:spLocks noGrp="1"/>
          </p:cNvSpPr>
          <p:nvPr>
            <p:ph type="title"/>
          </p:nvPr>
        </p:nvSpPr>
        <p:spPr>
          <a:xfrm>
            <a:off x="0" y="0"/>
            <a:ext cx="8229600" cy="571480"/>
          </a:xfrm>
        </p:spPr>
        <p:txBody>
          <a:bodyPr>
            <a:normAutofit fontScale="90000"/>
          </a:bodyPr>
          <a:lstStyle/>
          <a:p>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5600" b="1" dirty="0" smtClean="0"/>
              <a:t>Concept </a:t>
            </a:r>
            <a:r>
              <a:rPr lang="fr-FR" sz="5600" b="1" smtClean="0"/>
              <a:t>de simulation</a:t>
            </a:r>
            <a:endParaRPr lang="fr-FR" sz="5600" b="1" dirty="0"/>
          </a:p>
        </p:txBody>
      </p:sp>
      <p:pic>
        <p:nvPicPr>
          <p:cNvPr id="5" name="Picture 2"/>
          <p:cNvPicPr>
            <a:picLocks noChangeAspect="1" noChangeArrowheads="1"/>
          </p:cNvPicPr>
          <p:nvPr/>
        </p:nvPicPr>
        <p:blipFill>
          <a:blip r:embed="rId2"/>
          <a:srcRect/>
          <a:stretch>
            <a:fillRect/>
          </a:stretch>
        </p:blipFill>
        <p:spPr bwMode="auto">
          <a:xfrm>
            <a:off x="214282" y="714356"/>
            <a:ext cx="8715436" cy="61436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71500"/>
            <a:ext cx="8229600" cy="1143000"/>
          </a:xfrm>
        </p:spPr>
        <p:txBody>
          <a:bodyPr/>
          <a:lstStyle/>
          <a:p>
            <a:r>
              <a:rPr lang="fr-FR" b="1" dirty="0" smtClean="0"/>
              <a:t>Introduction</a:t>
            </a:r>
            <a:endParaRPr lang="fr-FR" b="1" dirty="0"/>
          </a:p>
        </p:txBody>
      </p:sp>
      <p:sp>
        <p:nvSpPr>
          <p:cNvPr id="5" name="Rectangle 3"/>
          <p:cNvSpPr>
            <a:spLocks noChangeArrowheads="1"/>
          </p:cNvSpPr>
          <p:nvPr/>
        </p:nvSpPr>
        <p:spPr bwMode="auto">
          <a:xfrm>
            <a:off x="357158" y="714356"/>
            <a:ext cx="8786842" cy="1016305"/>
          </a:xfrm>
          <a:prstGeom prst="rect">
            <a:avLst/>
          </a:prstGeom>
          <a:noFill/>
          <a:ln w="9525">
            <a:noFill/>
            <a:miter lim="800000"/>
            <a:headEnd/>
            <a:tailEnd/>
          </a:ln>
          <a:effectLst/>
        </p:spPr>
        <p:txBody>
          <a:bodyPr wrap="square" lIns="92075" tIns="46038" rIns="92075" bIns="46038">
            <a:spAutoFit/>
          </a:bodyPr>
          <a:lstStyle/>
          <a:p>
            <a:pPr algn="ctr" defTabSz="762000"/>
            <a:r>
              <a:rPr lang="fr-FR" sz="2000" dirty="0">
                <a:solidFill>
                  <a:schemeClr val="tx1"/>
                </a:solidFill>
                <a:latin typeface="Times" pitchFamily="18" charset="0"/>
              </a:rPr>
              <a:t>" Pour un observateur A, b est un modèle de B si A peut apprendre , </a:t>
            </a:r>
          </a:p>
          <a:p>
            <a:pPr algn="ctr" defTabSz="762000"/>
            <a:r>
              <a:rPr lang="fr-FR" sz="2000" dirty="0">
                <a:solidFill>
                  <a:schemeClr val="tx1"/>
                </a:solidFill>
                <a:latin typeface="Times" pitchFamily="18" charset="0"/>
              </a:rPr>
              <a:t>à partir de b quelque chose d'utile sur le fonctionnement de B " </a:t>
            </a:r>
          </a:p>
          <a:p>
            <a:pPr algn="ctr" defTabSz="762000"/>
            <a:r>
              <a:rPr lang="fr-FR" sz="2000" i="1" dirty="0" err="1" smtClean="0">
                <a:solidFill>
                  <a:schemeClr val="tx1"/>
                </a:solidFill>
                <a:latin typeface="Times" pitchFamily="18" charset="0"/>
              </a:rPr>
              <a:t>Minsky</a:t>
            </a:r>
            <a:endParaRPr lang="fr-FR" sz="2000" i="1" dirty="0">
              <a:solidFill>
                <a:schemeClr val="tx1"/>
              </a:solidFill>
              <a:latin typeface="Times" pitchFamily="18" charset="0"/>
            </a:endParaRPr>
          </a:p>
        </p:txBody>
      </p:sp>
      <p:grpSp>
        <p:nvGrpSpPr>
          <p:cNvPr id="6" name="Group 19"/>
          <p:cNvGrpSpPr>
            <a:grpSpLocks/>
          </p:cNvGrpSpPr>
          <p:nvPr/>
        </p:nvGrpSpPr>
        <p:grpSpPr bwMode="auto">
          <a:xfrm>
            <a:off x="1066800" y="1841500"/>
            <a:ext cx="7010400" cy="2108200"/>
            <a:chOff x="672" y="1160"/>
            <a:chExt cx="4416" cy="1328"/>
          </a:xfrm>
        </p:grpSpPr>
        <p:sp>
          <p:nvSpPr>
            <p:cNvPr id="7" name="Rectangle 9"/>
            <p:cNvSpPr>
              <a:spLocks noChangeArrowheads="1"/>
            </p:cNvSpPr>
            <p:nvPr/>
          </p:nvSpPr>
          <p:spPr bwMode="auto">
            <a:xfrm>
              <a:off x="1085" y="1233"/>
              <a:ext cx="793" cy="231"/>
            </a:xfrm>
            <a:prstGeom prst="rect">
              <a:avLst/>
            </a:prstGeom>
            <a:noFill/>
            <a:ln w="9525">
              <a:noFill/>
              <a:miter lim="800000"/>
              <a:headEnd/>
              <a:tailEnd/>
            </a:ln>
            <a:effectLst/>
          </p:spPr>
          <p:txBody>
            <a:bodyPr wrap="none" lIns="92075" tIns="46038" rIns="92075" bIns="46038">
              <a:spAutoFit/>
            </a:bodyPr>
            <a:lstStyle/>
            <a:p>
              <a:pPr algn="ctr" defTabSz="762000"/>
              <a:r>
                <a:rPr lang="fr-FR">
                  <a:solidFill>
                    <a:schemeClr val="tx1"/>
                  </a:solidFill>
                </a:rPr>
                <a:t>Problème</a:t>
              </a:r>
            </a:p>
          </p:txBody>
        </p:sp>
        <p:grpSp>
          <p:nvGrpSpPr>
            <p:cNvPr id="8" name="Group 12"/>
            <p:cNvGrpSpPr>
              <a:grpSpLocks/>
            </p:cNvGrpSpPr>
            <p:nvPr/>
          </p:nvGrpSpPr>
          <p:grpSpPr bwMode="auto">
            <a:xfrm>
              <a:off x="870" y="1549"/>
              <a:ext cx="1194" cy="803"/>
              <a:chOff x="870" y="1549"/>
              <a:chExt cx="1194" cy="803"/>
            </a:xfrm>
          </p:grpSpPr>
          <p:graphicFrame>
            <p:nvGraphicFramePr>
              <p:cNvPr id="15" name="Object 10"/>
              <p:cNvGraphicFramePr>
                <a:graphicFrameLocks/>
              </p:cNvGraphicFramePr>
              <p:nvPr/>
            </p:nvGraphicFramePr>
            <p:xfrm>
              <a:off x="949" y="1549"/>
              <a:ext cx="1115" cy="607"/>
            </p:xfrm>
            <a:graphic>
              <a:graphicData uri="http://schemas.openxmlformats.org/presentationml/2006/ole">
                <mc:AlternateContent xmlns:mc="http://schemas.openxmlformats.org/markup-compatibility/2006">
                  <mc:Choice xmlns:v="urn:schemas-microsoft-com:vml" Requires="v">
                    <p:oleObj spid="_x0000_s1075" name="ClipArt" r:id="rId3" imgW="5903640" imgH="3695400" progId="">
                      <p:embed/>
                    </p:oleObj>
                  </mc:Choice>
                  <mc:Fallback>
                    <p:oleObj name="ClipArt" r:id="rId3" imgW="5903640" imgH="3695400" progId="">
                      <p:embed/>
                      <p:pic>
                        <p:nvPicPr>
                          <p:cNvPr id="0"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9" y="1549"/>
                            <a:ext cx="1115" cy="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 name="Object 11"/>
              <p:cNvGraphicFramePr>
                <a:graphicFrameLocks/>
              </p:cNvGraphicFramePr>
              <p:nvPr/>
            </p:nvGraphicFramePr>
            <p:xfrm>
              <a:off x="870" y="1955"/>
              <a:ext cx="671" cy="397"/>
            </p:xfrm>
            <a:graphic>
              <a:graphicData uri="http://schemas.openxmlformats.org/presentationml/2006/ole">
                <mc:AlternateContent xmlns:mc="http://schemas.openxmlformats.org/markup-compatibility/2006">
                  <mc:Choice xmlns:v="urn:schemas-microsoft-com:vml" Requires="v">
                    <p:oleObj spid="_x0000_s1076" name="ClipArt" r:id="rId5" imgW="8099280" imgH="5506920" progId="">
                      <p:embed/>
                    </p:oleObj>
                  </mc:Choice>
                  <mc:Fallback>
                    <p:oleObj name="ClipArt" r:id="rId5" imgW="8099280" imgH="5506920" progId="">
                      <p:embed/>
                      <p:pic>
                        <p:nvPicPr>
                          <p:cNvPr id="0" name="Picture 3"/>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0" y="1955"/>
                            <a:ext cx="671" cy="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9" name="Rectangle 13"/>
            <p:cNvSpPr>
              <a:spLocks noChangeArrowheads="1"/>
            </p:cNvSpPr>
            <p:nvPr/>
          </p:nvSpPr>
          <p:spPr bwMode="auto">
            <a:xfrm>
              <a:off x="3112" y="1185"/>
              <a:ext cx="1969" cy="231"/>
            </a:xfrm>
            <a:prstGeom prst="rect">
              <a:avLst/>
            </a:prstGeom>
            <a:noFill/>
            <a:ln w="9525">
              <a:noFill/>
              <a:miter lim="800000"/>
              <a:headEnd/>
              <a:tailEnd/>
            </a:ln>
            <a:effectLst/>
          </p:spPr>
          <p:txBody>
            <a:bodyPr wrap="none" lIns="92075" tIns="46038" rIns="92075" bIns="46038">
              <a:spAutoFit/>
            </a:bodyPr>
            <a:lstStyle/>
            <a:p>
              <a:pPr defTabSz="762000"/>
              <a:r>
                <a:rPr lang="fr-FR"/>
                <a:t>Construction d’un modèle</a:t>
              </a:r>
            </a:p>
          </p:txBody>
        </p:sp>
        <p:graphicFrame>
          <p:nvGraphicFramePr>
            <p:cNvPr id="10" name="Object 14"/>
            <p:cNvGraphicFramePr>
              <a:graphicFrameLocks/>
            </p:cNvGraphicFramePr>
            <p:nvPr/>
          </p:nvGraphicFramePr>
          <p:xfrm>
            <a:off x="3595" y="1601"/>
            <a:ext cx="965" cy="740"/>
          </p:xfrm>
          <a:graphic>
            <a:graphicData uri="http://schemas.openxmlformats.org/presentationml/2006/ole">
              <mc:AlternateContent xmlns:mc="http://schemas.openxmlformats.org/markup-compatibility/2006">
                <mc:Choice xmlns:v="urn:schemas-microsoft-com:vml" Requires="v">
                  <p:oleObj spid="_x0000_s1077" name="ClipArt" r:id="rId7" imgW="2286000" imgH="1757160" progId="">
                    <p:embed/>
                  </p:oleObj>
                </mc:Choice>
                <mc:Fallback>
                  <p:oleObj name="ClipArt" r:id="rId7" imgW="2286000" imgH="1757160" progId="">
                    <p:embed/>
                    <p:pic>
                      <p:nvPicPr>
                        <p:cNvPr id="0" name="Picture 4"/>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95" y="1601"/>
                          <a:ext cx="965" cy="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 name="Rectangle 15"/>
            <p:cNvSpPr>
              <a:spLocks noChangeArrowheads="1"/>
            </p:cNvSpPr>
            <p:nvPr/>
          </p:nvSpPr>
          <p:spPr bwMode="auto">
            <a:xfrm>
              <a:off x="680" y="1208"/>
              <a:ext cx="1568" cy="1280"/>
            </a:xfrm>
            <a:prstGeom prst="rect">
              <a:avLst/>
            </a:prstGeom>
            <a:noFill/>
            <a:ln w="25400">
              <a:solidFill>
                <a:schemeClr val="tx1"/>
              </a:solidFill>
              <a:miter lim="800000"/>
              <a:headEnd/>
              <a:tailEnd/>
            </a:ln>
            <a:effectLst/>
          </p:spPr>
          <p:txBody>
            <a:bodyPr wrap="none" anchor="ctr"/>
            <a:lstStyle/>
            <a:p>
              <a:endParaRPr lang="fr-FR"/>
            </a:p>
          </p:txBody>
        </p:sp>
        <p:sp>
          <p:nvSpPr>
            <p:cNvPr id="12" name="Line 16"/>
            <p:cNvSpPr>
              <a:spLocks noChangeShapeType="1"/>
            </p:cNvSpPr>
            <p:nvPr/>
          </p:nvSpPr>
          <p:spPr bwMode="auto">
            <a:xfrm>
              <a:off x="672" y="1440"/>
              <a:ext cx="1593" cy="1"/>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3" name="Rectangle 17"/>
            <p:cNvSpPr>
              <a:spLocks noChangeArrowheads="1"/>
            </p:cNvSpPr>
            <p:nvPr/>
          </p:nvSpPr>
          <p:spPr bwMode="auto">
            <a:xfrm>
              <a:off x="3080" y="1160"/>
              <a:ext cx="2000" cy="1280"/>
            </a:xfrm>
            <a:prstGeom prst="rect">
              <a:avLst/>
            </a:prstGeom>
            <a:noFill/>
            <a:ln w="25400">
              <a:solidFill>
                <a:schemeClr val="tx1"/>
              </a:solidFill>
              <a:miter lim="800000"/>
              <a:headEnd/>
              <a:tailEnd/>
            </a:ln>
            <a:effectLst/>
          </p:spPr>
          <p:txBody>
            <a:bodyPr wrap="none" anchor="ctr"/>
            <a:lstStyle/>
            <a:p>
              <a:endParaRPr lang="fr-FR"/>
            </a:p>
          </p:txBody>
        </p:sp>
        <p:sp>
          <p:nvSpPr>
            <p:cNvPr id="14" name="Line 18"/>
            <p:cNvSpPr>
              <a:spLocks noChangeShapeType="1"/>
            </p:cNvSpPr>
            <p:nvPr/>
          </p:nvSpPr>
          <p:spPr bwMode="auto">
            <a:xfrm>
              <a:off x="3072" y="1440"/>
              <a:ext cx="2016" cy="0"/>
            </a:xfrm>
            <a:prstGeom prst="line">
              <a:avLst/>
            </a:prstGeom>
            <a:noFill/>
            <a:ln w="12700">
              <a:solidFill>
                <a:schemeClr val="tx1"/>
              </a:solidFill>
              <a:round/>
              <a:headEnd type="none" w="sm" len="sm"/>
              <a:tailEnd type="none" w="sm" len="sm"/>
            </a:ln>
            <a:effectLst/>
          </p:spPr>
          <p:txBody>
            <a:bodyPr wrap="none" anchor="ctr"/>
            <a:lstStyle/>
            <a:p>
              <a:endParaRPr lang="fr-FR"/>
            </a:p>
          </p:txBody>
        </p:sp>
      </p:grpSp>
      <p:sp>
        <p:nvSpPr>
          <p:cNvPr id="17" name="Rectangle 2"/>
          <p:cNvSpPr>
            <a:spLocks noChangeArrowheads="1"/>
          </p:cNvSpPr>
          <p:nvPr/>
        </p:nvSpPr>
        <p:spPr bwMode="auto">
          <a:xfrm>
            <a:off x="1473200" y="4362450"/>
            <a:ext cx="1725613" cy="641350"/>
          </a:xfrm>
          <a:prstGeom prst="rect">
            <a:avLst/>
          </a:prstGeom>
          <a:noFill/>
          <a:ln w="9525">
            <a:noFill/>
            <a:miter lim="800000"/>
            <a:headEnd/>
            <a:tailEnd/>
          </a:ln>
          <a:effectLst/>
        </p:spPr>
        <p:txBody>
          <a:bodyPr wrap="none" lIns="92075" tIns="46038" rIns="92075" bIns="46038">
            <a:spAutoFit/>
          </a:bodyPr>
          <a:lstStyle/>
          <a:p>
            <a:pPr algn="ctr" defTabSz="762000"/>
            <a:r>
              <a:rPr lang="fr-FR" dirty="0">
                <a:solidFill>
                  <a:schemeClr val="tx1"/>
                </a:solidFill>
              </a:rPr>
              <a:t>Implantation</a:t>
            </a:r>
          </a:p>
          <a:p>
            <a:pPr algn="ctr" defTabSz="762000"/>
            <a:r>
              <a:rPr lang="fr-FR" dirty="0">
                <a:solidFill>
                  <a:schemeClr val="tx1"/>
                </a:solidFill>
              </a:rPr>
              <a:t>de la solution</a:t>
            </a:r>
          </a:p>
        </p:txBody>
      </p:sp>
      <p:sp>
        <p:nvSpPr>
          <p:cNvPr id="18" name="Rectangle 5"/>
          <p:cNvSpPr>
            <a:spLocks noChangeArrowheads="1"/>
          </p:cNvSpPr>
          <p:nvPr/>
        </p:nvSpPr>
        <p:spPr bwMode="auto">
          <a:xfrm>
            <a:off x="5165725" y="4319588"/>
            <a:ext cx="2717800" cy="641350"/>
          </a:xfrm>
          <a:prstGeom prst="rect">
            <a:avLst/>
          </a:prstGeom>
          <a:noFill/>
          <a:ln w="9525">
            <a:noFill/>
            <a:miter lim="800000"/>
            <a:headEnd/>
            <a:tailEnd/>
          </a:ln>
          <a:effectLst/>
        </p:spPr>
        <p:txBody>
          <a:bodyPr wrap="none" lIns="92075" tIns="46038" rIns="92075" bIns="46038">
            <a:spAutoFit/>
          </a:bodyPr>
          <a:lstStyle/>
          <a:p>
            <a:pPr defTabSz="762000"/>
            <a:r>
              <a:rPr lang="fr-FR"/>
              <a:t>Recherche de solution</a:t>
            </a:r>
          </a:p>
          <a:p>
            <a:pPr defTabSz="762000"/>
            <a:r>
              <a:rPr lang="fr-FR"/>
              <a:t>sur le modèle</a:t>
            </a:r>
          </a:p>
        </p:txBody>
      </p:sp>
      <p:graphicFrame>
        <p:nvGraphicFramePr>
          <p:cNvPr id="19" name="Object 6"/>
          <p:cNvGraphicFramePr>
            <a:graphicFrameLocks/>
          </p:cNvGraphicFramePr>
          <p:nvPr/>
        </p:nvGraphicFramePr>
        <p:xfrm>
          <a:off x="5557838" y="5097463"/>
          <a:ext cx="995362" cy="1069975"/>
        </p:xfrm>
        <a:graphic>
          <a:graphicData uri="http://schemas.openxmlformats.org/presentationml/2006/ole">
            <mc:AlternateContent xmlns:mc="http://schemas.openxmlformats.org/markup-compatibility/2006">
              <mc:Choice xmlns:v="urn:schemas-microsoft-com:vml" Requires="v">
                <p:oleObj spid="_x0000_s1078" name="ClipArt" r:id="rId9" imgW="2125440" imgH="2286000" progId="">
                  <p:embed/>
                </p:oleObj>
              </mc:Choice>
              <mc:Fallback>
                <p:oleObj name="ClipArt" r:id="rId9" imgW="2125440" imgH="2286000" progId="">
                  <p:embed/>
                  <p:pic>
                    <p:nvPicPr>
                      <p:cNvPr id="0" name="Picture 5"/>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57838" y="5097463"/>
                        <a:ext cx="995362"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 name="Object 7"/>
          <p:cNvGraphicFramePr>
            <a:graphicFrameLocks/>
          </p:cNvGraphicFramePr>
          <p:nvPr/>
        </p:nvGraphicFramePr>
        <p:xfrm>
          <a:off x="1506538" y="5202238"/>
          <a:ext cx="1770062" cy="963612"/>
        </p:xfrm>
        <a:graphic>
          <a:graphicData uri="http://schemas.openxmlformats.org/presentationml/2006/ole">
            <mc:AlternateContent xmlns:mc="http://schemas.openxmlformats.org/markup-compatibility/2006">
              <mc:Choice xmlns:v="urn:schemas-microsoft-com:vml" Requires="v">
                <p:oleObj spid="_x0000_s1079" name="ClipArt" r:id="rId11" imgW="5903640" imgH="3695400" progId="">
                  <p:embed/>
                </p:oleObj>
              </mc:Choice>
              <mc:Fallback>
                <p:oleObj name="ClipArt" r:id="rId11" imgW="5903640" imgH="3695400" progId="">
                  <p:embed/>
                  <p:pic>
                    <p:nvPicPr>
                      <p:cNvPr id="0"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6538" y="5202238"/>
                        <a:ext cx="1770062" cy="96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 name="Object 8"/>
          <p:cNvGraphicFramePr>
            <a:graphicFrameLocks/>
          </p:cNvGraphicFramePr>
          <p:nvPr/>
        </p:nvGraphicFramePr>
        <p:xfrm>
          <a:off x="1287463" y="5683250"/>
          <a:ext cx="617537" cy="546100"/>
        </p:xfrm>
        <a:graphic>
          <a:graphicData uri="http://schemas.openxmlformats.org/presentationml/2006/ole">
            <mc:AlternateContent xmlns:mc="http://schemas.openxmlformats.org/markup-compatibility/2006">
              <mc:Choice xmlns:v="urn:schemas-microsoft-com:vml" Requires="v">
                <p:oleObj spid="_x0000_s1080" name="ClipArt" r:id="rId12" imgW="2286000" imgH="2027160" progId="">
                  <p:embed/>
                </p:oleObj>
              </mc:Choice>
              <mc:Fallback>
                <p:oleObj name="ClipArt" r:id="rId12" imgW="2286000" imgH="2027160" progId="">
                  <p:embed/>
                  <p:pic>
                    <p:nvPicPr>
                      <p:cNvPr id="0" name="Picture 7"/>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87463" y="5683250"/>
                        <a:ext cx="617537" cy="54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 name="Rectangle 20"/>
          <p:cNvSpPr>
            <a:spLocks noChangeArrowheads="1"/>
          </p:cNvSpPr>
          <p:nvPr/>
        </p:nvSpPr>
        <p:spPr bwMode="auto">
          <a:xfrm>
            <a:off x="4965700" y="4279900"/>
            <a:ext cx="3175000" cy="2032000"/>
          </a:xfrm>
          <a:prstGeom prst="rect">
            <a:avLst/>
          </a:prstGeom>
          <a:noFill/>
          <a:ln w="25400">
            <a:solidFill>
              <a:schemeClr val="tx1"/>
            </a:solidFill>
            <a:miter lim="800000"/>
            <a:headEnd/>
            <a:tailEnd/>
          </a:ln>
          <a:effectLst/>
        </p:spPr>
        <p:txBody>
          <a:bodyPr wrap="none" anchor="ctr"/>
          <a:lstStyle/>
          <a:p>
            <a:endParaRPr lang="fr-FR"/>
          </a:p>
        </p:txBody>
      </p:sp>
      <p:grpSp>
        <p:nvGrpSpPr>
          <p:cNvPr id="23" name="Group 162"/>
          <p:cNvGrpSpPr>
            <a:grpSpLocks/>
          </p:cNvGrpSpPr>
          <p:nvPr/>
        </p:nvGrpSpPr>
        <p:grpSpPr bwMode="auto">
          <a:xfrm>
            <a:off x="6486525" y="5210175"/>
            <a:ext cx="1363663" cy="1039813"/>
            <a:chOff x="4086" y="3282"/>
            <a:chExt cx="859" cy="655"/>
          </a:xfrm>
        </p:grpSpPr>
        <p:sp>
          <p:nvSpPr>
            <p:cNvPr id="24" name="Freeform 21"/>
            <p:cNvSpPr>
              <a:spLocks/>
            </p:cNvSpPr>
            <p:nvPr/>
          </p:nvSpPr>
          <p:spPr bwMode="auto">
            <a:xfrm>
              <a:off x="4086" y="3781"/>
              <a:ext cx="85" cy="50"/>
            </a:xfrm>
            <a:custGeom>
              <a:avLst/>
              <a:gdLst/>
              <a:ahLst/>
              <a:cxnLst>
                <a:cxn ang="0">
                  <a:pos x="82" y="0"/>
                </a:cxn>
                <a:cxn ang="0">
                  <a:pos x="63" y="0"/>
                </a:cxn>
                <a:cxn ang="0">
                  <a:pos x="52" y="1"/>
                </a:cxn>
                <a:cxn ang="0">
                  <a:pos x="41" y="3"/>
                </a:cxn>
                <a:cxn ang="0">
                  <a:pos x="29" y="5"/>
                </a:cxn>
                <a:cxn ang="0">
                  <a:pos x="19" y="8"/>
                </a:cxn>
                <a:cxn ang="0">
                  <a:pos x="12" y="10"/>
                </a:cxn>
                <a:cxn ang="0">
                  <a:pos x="8" y="13"/>
                </a:cxn>
                <a:cxn ang="0">
                  <a:pos x="4" y="16"/>
                </a:cxn>
                <a:cxn ang="0">
                  <a:pos x="1" y="18"/>
                </a:cxn>
                <a:cxn ang="0">
                  <a:pos x="0" y="22"/>
                </a:cxn>
                <a:cxn ang="0">
                  <a:pos x="0" y="26"/>
                </a:cxn>
                <a:cxn ang="0">
                  <a:pos x="2" y="29"/>
                </a:cxn>
                <a:cxn ang="0">
                  <a:pos x="6" y="31"/>
                </a:cxn>
                <a:cxn ang="0">
                  <a:pos x="11" y="32"/>
                </a:cxn>
                <a:cxn ang="0">
                  <a:pos x="18" y="32"/>
                </a:cxn>
                <a:cxn ang="0">
                  <a:pos x="26" y="32"/>
                </a:cxn>
                <a:cxn ang="0">
                  <a:pos x="35" y="31"/>
                </a:cxn>
                <a:cxn ang="0">
                  <a:pos x="44" y="31"/>
                </a:cxn>
                <a:cxn ang="0">
                  <a:pos x="50" y="32"/>
                </a:cxn>
                <a:cxn ang="0">
                  <a:pos x="56" y="33"/>
                </a:cxn>
                <a:cxn ang="0">
                  <a:pos x="64" y="37"/>
                </a:cxn>
                <a:cxn ang="0">
                  <a:pos x="84" y="49"/>
                </a:cxn>
                <a:cxn ang="0">
                  <a:pos x="83" y="49"/>
                </a:cxn>
                <a:cxn ang="0">
                  <a:pos x="83" y="48"/>
                </a:cxn>
              </a:cxnLst>
              <a:rect l="0" t="0" r="r" b="b"/>
              <a:pathLst>
                <a:path w="85" h="50">
                  <a:moveTo>
                    <a:pt x="82" y="0"/>
                  </a:moveTo>
                  <a:lnTo>
                    <a:pt x="63" y="0"/>
                  </a:lnTo>
                  <a:lnTo>
                    <a:pt x="52" y="1"/>
                  </a:lnTo>
                  <a:lnTo>
                    <a:pt x="41" y="3"/>
                  </a:lnTo>
                  <a:lnTo>
                    <a:pt x="29" y="5"/>
                  </a:lnTo>
                  <a:lnTo>
                    <a:pt x="19" y="8"/>
                  </a:lnTo>
                  <a:lnTo>
                    <a:pt x="12" y="10"/>
                  </a:lnTo>
                  <a:lnTo>
                    <a:pt x="8" y="13"/>
                  </a:lnTo>
                  <a:lnTo>
                    <a:pt x="4" y="16"/>
                  </a:lnTo>
                  <a:lnTo>
                    <a:pt x="1" y="18"/>
                  </a:lnTo>
                  <a:lnTo>
                    <a:pt x="0" y="22"/>
                  </a:lnTo>
                  <a:lnTo>
                    <a:pt x="0" y="26"/>
                  </a:lnTo>
                  <a:lnTo>
                    <a:pt x="2" y="29"/>
                  </a:lnTo>
                  <a:lnTo>
                    <a:pt x="6" y="31"/>
                  </a:lnTo>
                  <a:lnTo>
                    <a:pt x="11" y="32"/>
                  </a:lnTo>
                  <a:lnTo>
                    <a:pt x="18" y="32"/>
                  </a:lnTo>
                  <a:lnTo>
                    <a:pt x="26" y="32"/>
                  </a:lnTo>
                  <a:lnTo>
                    <a:pt x="35" y="31"/>
                  </a:lnTo>
                  <a:lnTo>
                    <a:pt x="44" y="31"/>
                  </a:lnTo>
                  <a:lnTo>
                    <a:pt x="50" y="32"/>
                  </a:lnTo>
                  <a:lnTo>
                    <a:pt x="56" y="33"/>
                  </a:lnTo>
                  <a:lnTo>
                    <a:pt x="64" y="37"/>
                  </a:lnTo>
                  <a:lnTo>
                    <a:pt x="84" y="49"/>
                  </a:lnTo>
                  <a:lnTo>
                    <a:pt x="83" y="49"/>
                  </a:lnTo>
                  <a:lnTo>
                    <a:pt x="83" y="48"/>
                  </a:lnTo>
                </a:path>
              </a:pathLst>
            </a:custGeom>
            <a:noFill/>
            <a:ln w="12700" cap="rnd" cmpd="sng">
              <a:solidFill>
                <a:srgbClr val="808080"/>
              </a:solidFill>
              <a:prstDash val="solid"/>
              <a:round/>
              <a:headEnd type="none" w="sm" len="sm"/>
              <a:tailEnd type="none" w="sm" len="sm"/>
            </a:ln>
            <a:effectLst/>
          </p:spPr>
          <p:txBody>
            <a:bodyPr/>
            <a:lstStyle/>
            <a:p>
              <a:endParaRPr lang="fr-FR"/>
            </a:p>
          </p:txBody>
        </p:sp>
        <p:grpSp>
          <p:nvGrpSpPr>
            <p:cNvPr id="25" name="Group 29"/>
            <p:cNvGrpSpPr>
              <a:grpSpLocks/>
            </p:cNvGrpSpPr>
            <p:nvPr/>
          </p:nvGrpSpPr>
          <p:grpSpPr bwMode="auto">
            <a:xfrm>
              <a:off x="4158" y="3645"/>
              <a:ext cx="675" cy="225"/>
              <a:chOff x="4158" y="3645"/>
              <a:chExt cx="675" cy="225"/>
            </a:xfrm>
          </p:grpSpPr>
          <p:sp>
            <p:nvSpPr>
              <p:cNvPr id="158" name="Freeform 22"/>
              <p:cNvSpPr>
                <a:spLocks/>
              </p:cNvSpPr>
              <p:nvPr/>
            </p:nvSpPr>
            <p:spPr bwMode="auto">
              <a:xfrm>
                <a:off x="4163" y="3756"/>
                <a:ext cx="670" cy="114"/>
              </a:xfrm>
              <a:custGeom>
                <a:avLst/>
                <a:gdLst/>
                <a:ahLst/>
                <a:cxnLst>
                  <a:cxn ang="0">
                    <a:pos x="0" y="7"/>
                  </a:cxn>
                  <a:cxn ang="0">
                    <a:pos x="0" y="56"/>
                  </a:cxn>
                  <a:cxn ang="0">
                    <a:pos x="542" y="113"/>
                  </a:cxn>
                  <a:cxn ang="0">
                    <a:pos x="669" y="44"/>
                  </a:cxn>
                  <a:cxn ang="0">
                    <a:pos x="669" y="0"/>
                  </a:cxn>
                  <a:cxn ang="0">
                    <a:pos x="538" y="59"/>
                  </a:cxn>
                  <a:cxn ang="0">
                    <a:pos x="0" y="7"/>
                  </a:cxn>
                </a:cxnLst>
                <a:rect l="0" t="0" r="r" b="b"/>
                <a:pathLst>
                  <a:path w="670" h="114">
                    <a:moveTo>
                      <a:pt x="0" y="7"/>
                    </a:moveTo>
                    <a:lnTo>
                      <a:pt x="0" y="56"/>
                    </a:lnTo>
                    <a:lnTo>
                      <a:pt x="542" y="113"/>
                    </a:lnTo>
                    <a:lnTo>
                      <a:pt x="669" y="44"/>
                    </a:lnTo>
                    <a:lnTo>
                      <a:pt x="669" y="0"/>
                    </a:lnTo>
                    <a:lnTo>
                      <a:pt x="538" y="59"/>
                    </a:lnTo>
                    <a:lnTo>
                      <a:pt x="0" y="7"/>
                    </a:lnTo>
                  </a:path>
                </a:pathLst>
              </a:custGeom>
              <a:solidFill>
                <a:srgbClr val="9F9F9F"/>
              </a:solidFill>
              <a:ln w="9525" cap="rnd">
                <a:noFill/>
                <a:round/>
                <a:headEnd/>
                <a:tailEnd/>
              </a:ln>
              <a:effectLst/>
            </p:spPr>
            <p:txBody>
              <a:bodyPr/>
              <a:lstStyle/>
              <a:p>
                <a:endParaRPr lang="fr-FR"/>
              </a:p>
            </p:txBody>
          </p:sp>
          <p:sp>
            <p:nvSpPr>
              <p:cNvPr id="159" name="Freeform 23"/>
              <p:cNvSpPr>
                <a:spLocks/>
              </p:cNvSpPr>
              <p:nvPr/>
            </p:nvSpPr>
            <p:spPr bwMode="auto">
              <a:xfrm>
                <a:off x="4158" y="3645"/>
                <a:ext cx="546" cy="174"/>
              </a:xfrm>
              <a:custGeom>
                <a:avLst/>
                <a:gdLst/>
                <a:ahLst/>
                <a:cxnLst>
                  <a:cxn ang="0">
                    <a:pos x="0" y="0"/>
                  </a:cxn>
                  <a:cxn ang="0">
                    <a:pos x="545" y="37"/>
                  </a:cxn>
                  <a:cxn ang="0">
                    <a:pos x="545" y="173"/>
                  </a:cxn>
                  <a:cxn ang="0">
                    <a:pos x="0" y="120"/>
                  </a:cxn>
                  <a:cxn ang="0">
                    <a:pos x="0" y="0"/>
                  </a:cxn>
                </a:cxnLst>
                <a:rect l="0" t="0" r="r" b="b"/>
                <a:pathLst>
                  <a:path w="546" h="174">
                    <a:moveTo>
                      <a:pt x="0" y="0"/>
                    </a:moveTo>
                    <a:lnTo>
                      <a:pt x="545" y="37"/>
                    </a:lnTo>
                    <a:lnTo>
                      <a:pt x="545" y="173"/>
                    </a:lnTo>
                    <a:lnTo>
                      <a:pt x="0" y="120"/>
                    </a:lnTo>
                    <a:lnTo>
                      <a:pt x="0" y="0"/>
                    </a:lnTo>
                  </a:path>
                </a:pathLst>
              </a:custGeom>
              <a:solidFill>
                <a:srgbClr val="C0C0C0"/>
              </a:solidFill>
              <a:ln w="9525" cap="rnd">
                <a:noFill/>
                <a:round/>
                <a:headEnd/>
                <a:tailEnd/>
              </a:ln>
              <a:effectLst/>
            </p:spPr>
            <p:txBody>
              <a:bodyPr/>
              <a:lstStyle/>
              <a:p>
                <a:endParaRPr lang="fr-FR"/>
              </a:p>
            </p:txBody>
          </p:sp>
          <p:grpSp>
            <p:nvGrpSpPr>
              <p:cNvPr id="160" name="Group 28"/>
              <p:cNvGrpSpPr>
                <a:grpSpLocks/>
              </p:cNvGrpSpPr>
              <p:nvPr/>
            </p:nvGrpSpPr>
            <p:grpSpPr bwMode="auto">
              <a:xfrm>
                <a:off x="4159" y="3676"/>
                <a:ext cx="545" cy="68"/>
                <a:chOff x="4159" y="3676"/>
                <a:chExt cx="545" cy="68"/>
              </a:xfrm>
            </p:grpSpPr>
            <p:sp>
              <p:nvSpPr>
                <p:cNvPr id="161" name="Line 24"/>
                <p:cNvSpPr>
                  <a:spLocks noChangeShapeType="1"/>
                </p:cNvSpPr>
                <p:nvPr/>
              </p:nvSpPr>
              <p:spPr bwMode="auto">
                <a:xfrm>
                  <a:off x="4159" y="3676"/>
                  <a:ext cx="544" cy="39"/>
                </a:xfrm>
                <a:prstGeom prst="line">
                  <a:avLst/>
                </a:prstGeom>
                <a:noFill/>
                <a:ln w="12700">
                  <a:solidFill>
                    <a:srgbClr val="000000"/>
                  </a:solidFill>
                  <a:round/>
                  <a:headEnd type="none" w="sm" len="sm"/>
                  <a:tailEnd type="none" w="sm" len="sm"/>
                </a:ln>
                <a:effectLst/>
              </p:spPr>
              <p:txBody>
                <a:bodyPr wrap="none" anchor="ctr"/>
                <a:lstStyle/>
                <a:p>
                  <a:endParaRPr lang="fr-FR"/>
                </a:p>
              </p:txBody>
            </p:sp>
            <p:sp>
              <p:nvSpPr>
                <p:cNvPr id="162" name="Line 25"/>
                <p:cNvSpPr>
                  <a:spLocks noChangeShapeType="1"/>
                </p:cNvSpPr>
                <p:nvPr/>
              </p:nvSpPr>
              <p:spPr bwMode="auto">
                <a:xfrm>
                  <a:off x="4559" y="3708"/>
                  <a:ext cx="113" cy="9"/>
                </a:xfrm>
                <a:prstGeom prst="line">
                  <a:avLst/>
                </a:prstGeom>
                <a:noFill/>
                <a:ln w="12700">
                  <a:solidFill>
                    <a:srgbClr val="000000"/>
                  </a:solidFill>
                  <a:round/>
                  <a:headEnd type="none" w="sm" len="sm"/>
                  <a:tailEnd type="none" w="sm" len="sm"/>
                </a:ln>
                <a:effectLst/>
              </p:spPr>
              <p:txBody>
                <a:bodyPr wrap="none" anchor="ctr"/>
                <a:lstStyle/>
                <a:p>
                  <a:endParaRPr lang="fr-FR"/>
                </a:p>
              </p:txBody>
            </p:sp>
            <p:sp>
              <p:nvSpPr>
                <p:cNvPr id="163" name="Line 26"/>
                <p:cNvSpPr>
                  <a:spLocks noChangeShapeType="1"/>
                </p:cNvSpPr>
                <p:nvPr/>
              </p:nvSpPr>
              <p:spPr bwMode="auto">
                <a:xfrm>
                  <a:off x="4425" y="3699"/>
                  <a:ext cx="114" cy="9"/>
                </a:xfrm>
                <a:prstGeom prst="line">
                  <a:avLst/>
                </a:prstGeom>
                <a:noFill/>
                <a:ln w="12700">
                  <a:solidFill>
                    <a:srgbClr val="000000"/>
                  </a:solidFill>
                  <a:round/>
                  <a:headEnd type="none" w="sm" len="sm"/>
                  <a:tailEnd type="none" w="sm" len="sm"/>
                </a:ln>
                <a:effectLst/>
              </p:spPr>
              <p:txBody>
                <a:bodyPr wrap="none" anchor="ctr"/>
                <a:lstStyle/>
                <a:p>
                  <a:endParaRPr lang="fr-FR"/>
                </a:p>
              </p:txBody>
            </p:sp>
            <p:sp>
              <p:nvSpPr>
                <p:cNvPr id="164" name="Line 27"/>
                <p:cNvSpPr>
                  <a:spLocks noChangeShapeType="1"/>
                </p:cNvSpPr>
                <p:nvPr/>
              </p:nvSpPr>
              <p:spPr bwMode="auto">
                <a:xfrm>
                  <a:off x="4159" y="3699"/>
                  <a:ext cx="545" cy="45"/>
                </a:xfrm>
                <a:prstGeom prst="line">
                  <a:avLst/>
                </a:prstGeom>
                <a:noFill/>
                <a:ln w="12700">
                  <a:solidFill>
                    <a:srgbClr val="000000"/>
                  </a:solidFill>
                  <a:round/>
                  <a:headEnd type="none" w="sm" len="sm"/>
                  <a:tailEnd type="none" w="sm" len="sm"/>
                </a:ln>
                <a:effectLst/>
              </p:spPr>
              <p:txBody>
                <a:bodyPr wrap="none" anchor="ctr"/>
                <a:lstStyle/>
                <a:p>
                  <a:endParaRPr lang="fr-FR"/>
                </a:p>
              </p:txBody>
            </p:sp>
          </p:grpSp>
        </p:grpSp>
        <p:grpSp>
          <p:nvGrpSpPr>
            <p:cNvPr id="26" name="Group 32"/>
            <p:cNvGrpSpPr>
              <a:grpSpLocks/>
            </p:cNvGrpSpPr>
            <p:nvPr/>
          </p:nvGrpSpPr>
          <p:grpSpPr bwMode="auto">
            <a:xfrm>
              <a:off x="4158" y="3621"/>
              <a:ext cx="676" cy="62"/>
              <a:chOff x="4158" y="3621"/>
              <a:chExt cx="676" cy="62"/>
            </a:xfrm>
          </p:grpSpPr>
          <p:sp>
            <p:nvSpPr>
              <p:cNvPr id="156" name="Freeform 30"/>
              <p:cNvSpPr>
                <a:spLocks/>
              </p:cNvSpPr>
              <p:nvPr/>
            </p:nvSpPr>
            <p:spPr bwMode="auto">
              <a:xfrm>
                <a:off x="4158" y="3621"/>
                <a:ext cx="676" cy="62"/>
              </a:xfrm>
              <a:custGeom>
                <a:avLst/>
                <a:gdLst/>
                <a:ahLst/>
                <a:cxnLst>
                  <a:cxn ang="0">
                    <a:pos x="0" y="23"/>
                  </a:cxn>
                  <a:cxn ang="0">
                    <a:pos x="545" y="61"/>
                  </a:cxn>
                  <a:cxn ang="0">
                    <a:pos x="675" y="25"/>
                  </a:cxn>
                  <a:cxn ang="0">
                    <a:pos x="629" y="20"/>
                  </a:cxn>
                  <a:cxn ang="0">
                    <a:pos x="208" y="0"/>
                  </a:cxn>
                  <a:cxn ang="0">
                    <a:pos x="0" y="23"/>
                  </a:cxn>
                </a:cxnLst>
                <a:rect l="0" t="0" r="r" b="b"/>
                <a:pathLst>
                  <a:path w="676" h="62">
                    <a:moveTo>
                      <a:pt x="0" y="23"/>
                    </a:moveTo>
                    <a:lnTo>
                      <a:pt x="545" y="61"/>
                    </a:lnTo>
                    <a:lnTo>
                      <a:pt x="675" y="25"/>
                    </a:lnTo>
                    <a:lnTo>
                      <a:pt x="629" y="20"/>
                    </a:lnTo>
                    <a:lnTo>
                      <a:pt x="208" y="0"/>
                    </a:lnTo>
                    <a:lnTo>
                      <a:pt x="0" y="23"/>
                    </a:lnTo>
                  </a:path>
                </a:pathLst>
              </a:custGeom>
              <a:solidFill>
                <a:srgbClr val="DFDFDF"/>
              </a:solidFill>
              <a:ln w="9525" cap="rnd">
                <a:noFill/>
                <a:round/>
                <a:headEnd/>
                <a:tailEnd/>
              </a:ln>
              <a:effectLst/>
            </p:spPr>
            <p:txBody>
              <a:bodyPr/>
              <a:lstStyle/>
              <a:p>
                <a:endParaRPr lang="fr-FR"/>
              </a:p>
            </p:txBody>
          </p:sp>
          <p:sp>
            <p:nvSpPr>
              <p:cNvPr id="157" name="Freeform 31"/>
              <p:cNvSpPr>
                <a:spLocks/>
              </p:cNvSpPr>
              <p:nvPr/>
            </p:nvSpPr>
            <p:spPr bwMode="auto">
              <a:xfrm>
                <a:off x="4311" y="3633"/>
                <a:ext cx="499" cy="41"/>
              </a:xfrm>
              <a:custGeom>
                <a:avLst/>
                <a:gdLst/>
                <a:ahLst/>
                <a:cxnLst>
                  <a:cxn ang="0">
                    <a:pos x="39" y="0"/>
                  </a:cxn>
                  <a:cxn ang="0">
                    <a:pos x="0" y="14"/>
                  </a:cxn>
                  <a:cxn ang="0">
                    <a:pos x="401" y="40"/>
                  </a:cxn>
                  <a:cxn ang="0">
                    <a:pos x="467" y="22"/>
                  </a:cxn>
                  <a:cxn ang="0">
                    <a:pos x="461" y="20"/>
                  </a:cxn>
                  <a:cxn ang="0">
                    <a:pos x="498" y="10"/>
                  </a:cxn>
                  <a:cxn ang="0">
                    <a:pos x="475" y="8"/>
                  </a:cxn>
                  <a:cxn ang="0">
                    <a:pos x="39" y="0"/>
                  </a:cxn>
                </a:cxnLst>
                <a:rect l="0" t="0" r="r" b="b"/>
                <a:pathLst>
                  <a:path w="499" h="41">
                    <a:moveTo>
                      <a:pt x="39" y="0"/>
                    </a:moveTo>
                    <a:lnTo>
                      <a:pt x="0" y="14"/>
                    </a:lnTo>
                    <a:lnTo>
                      <a:pt x="401" y="40"/>
                    </a:lnTo>
                    <a:lnTo>
                      <a:pt x="467" y="22"/>
                    </a:lnTo>
                    <a:lnTo>
                      <a:pt x="461" y="20"/>
                    </a:lnTo>
                    <a:lnTo>
                      <a:pt x="498" y="10"/>
                    </a:lnTo>
                    <a:lnTo>
                      <a:pt x="475" y="8"/>
                    </a:lnTo>
                    <a:lnTo>
                      <a:pt x="39" y="0"/>
                    </a:lnTo>
                  </a:path>
                </a:pathLst>
              </a:custGeom>
              <a:solidFill>
                <a:srgbClr val="5F5F5F"/>
              </a:solidFill>
              <a:ln w="9525" cap="rnd">
                <a:noFill/>
                <a:round/>
                <a:headEnd/>
                <a:tailEnd/>
              </a:ln>
              <a:effectLst/>
            </p:spPr>
            <p:txBody>
              <a:bodyPr/>
              <a:lstStyle/>
              <a:p>
                <a:endParaRPr lang="fr-FR"/>
              </a:p>
            </p:txBody>
          </p:sp>
        </p:grpSp>
        <p:grpSp>
          <p:nvGrpSpPr>
            <p:cNvPr id="27" name="Group 63"/>
            <p:cNvGrpSpPr>
              <a:grpSpLocks/>
            </p:cNvGrpSpPr>
            <p:nvPr/>
          </p:nvGrpSpPr>
          <p:grpSpPr bwMode="auto">
            <a:xfrm>
              <a:off x="4710" y="3290"/>
              <a:ext cx="123" cy="375"/>
              <a:chOff x="4710" y="3290"/>
              <a:chExt cx="123" cy="375"/>
            </a:xfrm>
          </p:grpSpPr>
          <p:grpSp>
            <p:nvGrpSpPr>
              <p:cNvPr id="126" name="Group 59"/>
              <p:cNvGrpSpPr>
                <a:grpSpLocks/>
              </p:cNvGrpSpPr>
              <p:nvPr/>
            </p:nvGrpSpPr>
            <p:grpSpPr bwMode="auto">
              <a:xfrm>
                <a:off x="4757" y="3337"/>
                <a:ext cx="76" cy="315"/>
                <a:chOff x="4757" y="3337"/>
                <a:chExt cx="76" cy="315"/>
              </a:xfrm>
            </p:grpSpPr>
            <p:sp>
              <p:nvSpPr>
                <p:cNvPr id="130" name="Freeform 33"/>
                <p:cNvSpPr>
                  <a:spLocks/>
                </p:cNvSpPr>
                <p:nvPr/>
              </p:nvSpPr>
              <p:spPr bwMode="auto">
                <a:xfrm>
                  <a:off x="4757" y="3337"/>
                  <a:ext cx="76" cy="315"/>
                </a:xfrm>
                <a:custGeom>
                  <a:avLst/>
                  <a:gdLst/>
                  <a:ahLst/>
                  <a:cxnLst>
                    <a:cxn ang="0">
                      <a:pos x="7" y="0"/>
                    </a:cxn>
                    <a:cxn ang="0">
                      <a:pos x="75" y="25"/>
                    </a:cxn>
                    <a:cxn ang="0">
                      <a:pos x="68" y="148"/>
                    </a:cxn>
                    <a:cxn ang="0">
                      <a:pos x="61" y="296"/>
                    </a:cxn>
                    <a:cxn ang="0">
                      <a:pos x="0" y="314"/>
                    </a:cxn>
                    <a:cxn ang="0">
                      <a:pos x="7" y="0"/>
                    </a:cxn>
                  </a:cxnLst>
                  <a:rect l="0" t="0" r="r" b="b"/>
                  <a:pathLst>
                    <a:path w="76" h="315">
                      <a:moveTo>
                        <a:pt x="7" y="0"/>
                      </a:moveTo>
                      <a:lnTo>
                        <a:pt x="75" y="25"/>
                      </a:lnTo>
                      <a:lnTo>
                        <a:pt x="68" y="148"/>
                      </a:lnTo>
                      <a:lnTo>
                        <a:pt x="61" y="296"/>
                      </a:lnTo>
                      <a:lnTo>
                        <a:pt x="0" y="314"/>
                      </a:lnTo>
                      <a:lnTo>
                        <a:pt x="7" y="0"/>
                      </a:lnTo>
                    </a:path>
                  </a:pathLst>
                </a:custGeom>
                <a:solidFill>
                  <a:srgbClr val="9F9F9F"/>
                </a:solidFill>
                <a:ln w="9525" cap="rnd">
                  <a:noFill/>
                  <a:round/>
                  <a:headEnd/>
                  <a:tailEnd/>
                </a:ln>
                <a:effectLst/>
              </p:spPr>
              <p:txBody>
                <a:bodyPr/>
                <a:lstStyle/>
                <a:p>
                  <a:endParaRPr lang="fr-FR"/>
                </a:p>
              </p:txBody>
            </p:sp>
            <p:grpSp>
              <p:nvGrpSpPr>
                <p:cNvPr id="131" name="Group 58"/>
                <p:cNvGrpSpPr>
                  <a:grpSpLocks/>
                </p:cNvGrpSpPr>
                <p:nvPr/>
              </p:nvGrpSpPr>
              <p:grpSpPr bwMode="auto">
                <a:xfrm>
                  <a:off x="4757" y="3351"/>
                  <a:ext cx="74" cy="264"/>
                  <a:chOff x="4757" y="3351"/>
                  <a:chExt cx="74" cy="264"/>
                </a:xfrm>
              </p:grpSpPr>
              <p:grpSp>
                <p:nvGrpSpPr>
                  <p:cNvPr id="132" name="Group 56"/>
                  <p:cNvGrpSpPr>
                    <a:grpSpLocks/>
                  </p:cNvGrpSpPr>
                  <p:nvPr/>
                </p:nvGrpSpPr>
                <p:grpSpPr bwMode="auto">
                  <a:xfrm>
                    <a:off x="4757" y="3351"/>
                    <a:ext cx="74" cy="264"/>
                    <a:chOff x="4757" y="3351"/>
                    <a:chExt cx="74" cy="264"/>
                  </a:xfrm>
                </p:grpSpPr>
                <p:grpSp>
                  <p:nvGrpSpPr>
                    <p:cNvPr id="134" name="Group 46"/>
                    <p:cNvGrpSpPr>
                      <a:grpSpLocks/>
                    </p:cNvGrpSpPr>
                    <p:nvPr/>
                  </p:nvGrpSpPr>
                  <p:grpSpPr bwMode="auto">
                    <a:xfrm>
                      <a:off x="4757" y="3351"/>
                      <a:ext cx="74" cy="158"/>
                      <a:chOff x="4757" y="3351"/>
                      <a:chExt cx="74" cy="158"/>
                    </a:xfrm>
                  </p:grpSpPr>
                  <p:grpSp>
                    <p:nvGrpSpPr>
                      <p:cNvPr id="144" name="Group 40"/>
                      <p:cNvGrpSpPr>
                        <a:grpSpLocks/>
                      </p:cNvGrpSpPr>
                      <p:nvPr/>
                    </p:nvGrpSpPr>
                    <p:grpSpPr bwMode="auto">
                      <a:xfrm>
                        <a:off x="4762" y="3351"/>
                        <a:ext cx="69" cy="85"/>
                        <a:chOff x="4762" y="3351"/>
                        <a:chExt cx="69" cy="85"/>
                      </a:xfrm>
                    </p:grpSpPr>
                    <p:sp>
                      <p:nvSpPr>
                        <p:cNvPr id="150" name="Line 34"/>
                        <p:cNvSpPr>
                          <a:spLocks noChangeShapeType="1"/>
                        </p:cNvSpPr>
                        <p:nvPr/>
                      </p:nvSpPr>
                      <p:spPr bwMode="auto">
                        <a:xfrm>
                          <a:off x="4765" y="3351"/>
                          <a:ext cx="66" cy="25"/>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51" name="Line 35"/>
                        <p:cNvSpPr>
                          <a:spLocks noChangeShapeType="1"/>
                        </p:cNvSpPr>
                        <p:nvPr/>
                      </p:nvSpPr>
                      <p:spPr bwMode="auto">
                        <a:xfrm>
                          <a:off x="4764" y="3365"/>
                          <a:ext cx="65" cy="22"/>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52" name="Line 36"/>
                        <p:cNvSpPr>
                          <a:spLocks noChangeShapeType="1"/>
                        </p:cNvSpPr>
                        <p:nvPr/>
                      </p:nvSpPr>
                      <p:spPr bwMode="auto">
                        <a:xfrm>
                          <a:off x="4764" y="3378"/>
                          <a:ext cx="65" cy="22"/>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53" name="Line 37"/>
                        <p:cNvSpPr>
                          <a:spLocks noChangeShapeType="1"/>
                        </p:cNvSpPr>
                        <p:nvPr/>
                      </p:nvSpPr>
                      <p:spPr bwMode="auto">
                        <a:xfrm>
                          <a:off x="4764" y="3392"/>
                          <a:ext cx="65" cy="20"/>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54" name="Line 38"/>
                        <p:cNvSpPr>
                          <a:spLocks noChangeShapeType="1"/>
                        </p:cNvSpPr>
                        <p:nvPr/>
                      </p:nvSpPr>
                      <p:spPr bwMode="auto">
                        <a:xfrm>
                          <a:off x="4762" y="3405"/>
                          <a:ext cx="67" cy="19"/>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55" name="Line 39"/>
                        <p:cNvSpPr>
                          <a:spLocks noChangeShapeType="1"/>
                        </p:cNvSpPr>
                        <p:nvPr/>
                      </p:nvSpPr>
                      <p:spPr bwMode="auto">
                        <a:xfrm>
                          <a:off x="4762" y="3420"/>
                          <a:ext cx="66" cy="16"/>
                        </a:xfrm>
                        <a:prstGeom prst="line">
                          <a:avLst/>
                        </a:prstGeom>
                        <a:noFill/>
                        <a:ln w="12700">
                          <a:solidFill>
                            <a:srgbClr val="7F7F7F"/>
                          </a:solidFill>
                          <a:round/>
                          <a:headEnd type="none" w="sm" len="sm"/>
                          <a:tailEnd type="none" w="sm" len="sm"/>
                        </a:ln>
                        <a:effectLst/>
                      </p:spPr>
                      <p:txBody>
                        <a:bodyPr wrap="none" anchor="ctr"/>
                        <a:lstStyle/>
                        <a:p>
                          <a:endParaRPr lang="fr-FR"/>
                        </a:p>
                      </p:txBody>
                    </p:sp>
                  </p:grpSp>
                  <p:sp>
                    <p:nvSpPr>
                      <p:cNvPr id="145" name="Line 41"/>
                      <p:cNvSpPr>
                        <a:spLocks noChangeShapeType="1"/>
                      </p:cNvSpPr>
                      <p:nvPr/>
                    </p:nvSpPr>
                    <p:spPr bwMode="auto">
                      <a:xfrm>
                        <a:off x="4757" y="3447"/>
                        <a:ext cx="68" cy="13"/>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6" name="Line 42"/>
                      <p:cNvSpPr>
                        <a:spLocks noChangeShapeType="1"/>
                      </p:cNvSpPr>
                      <p:nvPr/>
                    </p:nvSpPr>
                    <p:spPr bwMode="auto">
                      <a:xfrm>
                        <a:off x="4757" y="3460"/>
                        <a:ext cx="68" cy="11"/>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7" name="Line 43"/>
                      <p:cNvSpPr>
                        <a:spLocks noChangeShapeType="1"/>
                      </p:cNvSpPr>
                      <p:nvPr/>
                    </p:nvSpPr>
                    <p:spPr bwMode="auto">
                      <a:xfrm>
                        <a:off x="4757" y="3474"/>
                        <a:ext cx="67" cy="11"/>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8" name="Line 44"/>
                      <p:cNvSpPr>
                        <a:spLocks noChangeShapeType="1"/>
                      </p:cNvSpPr>
                      <p:nvPr/>
                    </p:nvSpPr>
                    <p:spPr bwMode="auto">
                      <a:xfrm>
                        <a:off x="4757" y="3488"/>
                        <a:ext cx="67" cy="8"/>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9" name="Line 45"/>
                      <p:cNvSpPr>
                        <a:spLocks noChangeShapeType="1"/>
                      </p:cNvSpPr>
                      <p:nvPr/>
                    </p:nvSpPr>
                    <p:spPr bwMode="auto">
                      <a:xfrm>
                        <a:off x="4758" y="3503"/>
                        <a:ext cx="66" cy="6"/>
                      </a:xfrm>
                      <a:prstGeom prst="line">
                        <a:avLst/>
                      </a:prstGeom>
                      <a:noFill/>
                      <a:ln w="12700">
                        <a:solidFill>
                          <a:srgbClr val="7F7F7F"/>
                        </a:solidFill>
                        <a:round/>
                        <a:headEnd type="none" w="sm" len="sm"/>
                        <a:tailEnd type="none" w="sm" len="sm"/>
                      </a:ln>
                      <a:effectLst/>
                    </p:spPr>
                    <p:txBody>
                      <a:bodyPr wrap="none" anchor="ctr"/>
                      <a:lstStyle/>
                      <a:p>
                        <a:endParaRPr lang="fr-FR"/>
                      </a:p>
                    </p:txBody>
                  </p:sp>
                </p:grpSp>
                <p:grpSp>
                  <p:nvGrpSpPr>
                    <p:cNvPr id="135" name="Group 55"/>
                    <p:cNvGrpSpPr>
                      <a:grpSpLocks/>
                    </p:cNvGrpSpPr>
                    <p:nvPr/>
                  </p:nvGrpSpPr>
                  <p:grpSpPr bwMode="auto">
                    <a:xfrm>
                      <a:off x="4757" y="3518"/>
                      <a:ext cx="66" cy="97"/>
                      <a:chOff x="4757" y="3518"/>
                      <a:chExt cx="66" cy="97"/>
                    </a:xfrm>
                  </p:grpSpPr>
                  <p:sp>
                    <p:nvSpPr>
                      <p:cNvPr id="136" name="Line 47"/>
                      <p:cNvSpPr>
                        <a:spLocks noChangeShapeType="1"/>
                      </p:cNvSpPr>
                      <p:nvPr/>
                    </p:nvSpPr>
                    <p:spPr bwMode="auto">
                      <a:xfrm>
                        <a:off x="4758" y="3518"/>
                        <a:ext cx="65" cy="4"/>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37" name="Line 48"/>
                      <p:cNvSpPr>
                        <a:spLocks noChangeShapeType="1"/>
                      </p:cNvSpPr>
                      <p:nvPr/>
                    </p:nvSpPr>
                    <p:spPr bwMode="auto">
                      <a:xfrm>
                        <a:off x="4758" y="3531"/>
                        <a:ext cx="65" cy="2"/>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38" name="Line 49"/>
                      <p:cNvSpPr>
                        <a:spLocks noChangeShapeType="1"/>
                      </p:cNvSpPr>
                      <p:nvPr/>
                    </p:nvSpPr>
                    <p:spPr bwMode="auto">
                      <a:xfrm>
                        <a:off x="4758" y="3546"/>
                        <a:ext cx="64" cy="0"/>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39" name="Line 50"/>
                      <p:cNvSpPr>
                        <a:spLocks noChangeShapeType="1"/>
                      </p:cNvSpPr>
                      <p:nvPr/>
                    </p:nvSpPr>
                    <p:spPr bwMode="auto">
                      <a:xfrm>
                        <a:off x="4758" y="3559"/>
                        <a:ext cx="62" cy="0"/>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0" name="Line 51"/>
                      <p:cNvSpPr>
                        <a:spLocks noChangeShapeType="1"/>
                      </p:cNvSpPr>
                      <p:nvPr/>
                    </p:nvSpPr>
                    <p:spPr bwMode="auto">
                      <a:xfrm flipV="1">
                        <a:off x="4758" y="3571"/>
                        <a:ext cx="62" cy="2"/>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1" name="Line 52"/>
                      <p:cNvSpPr>
                        <a:spLocks noChangeShapeType="1"/>
                      </p:cNvSpPr>
                      <p:nvPr/>
                    </p:nvSpPr>
                    <p:spPr bwMode="auto">
                      <a:xfrm flipV="1">
                        <a:off x="4758" y="3582"/>
                        <a:ext cx="62" cy="5"/>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2" name="Line 53"/>
                      <p:cNvSpPr>
                        <a:spLocks noChangeShapeType="1"/>
                      </p:cNvSpPr>
                      <p:nvPr/>
                    </p:nvSpPr>
                    <p:spPr bwMode="auto">
                      <a:xfrm flipV="1">
                        <a:off x="4757" y="3594"/>
                        <a:ext cx="63" cy="7"/>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43" name="Line 54"/>
                      <p:cNvSpPr>
                        <a:spLocks noChangeShapeType="1"/>
                      </p:cNvSpPr>
                      <p:nvPr/>
                    </p:nvSpPr>
                    <p:spPr bwMode="auto">
                      <a:xfrm flipV="1">
                        <a:off x="4758" y="3608"/>
                        <a:ext cx="61" cy="7"/>
                      </a:xfrm>
                      <a:prstGeom prst="line">
                        <a:avLst/>
                      </a:prstGeom>
                      <a:noFill/>
                      <a:ln w="12700">
                        <a:solidFill>
                          <a:srgbClr val="7F7F7F"/>
                        </a:solidFill>
                        <a:round/>
                        <a:headEnd type="none" w="sm" len="sm"/>
                        <a:tailEnd type="none" w="sm" len="sm"/>
                      </a:ln>
                      <a:effectLst/>
                    </p:spPr>
                    <p:txBody>
                      <a:bodyPr wrap="none" anchor="ctr"/>
                      <a:lstStyle/>
                      <a:p>
                        <a:endParaRPr lang="fr-FR"/>
                      </a:p>
                    </p:txBody>
                  </p:sp>
                </p:grpSp>
              </p:grpSp>
              <p:sp>
                <p:nvSpPr>
                  <p:cNvPr id="133" name="Line 57"/>
                  <p:cNvSpPr>
                    <a:spLocks noChangeShapeType="1"/>
                  </p:cNvSpPr>
                  <p:nvPr/>
                </p:nvSpPr>
                <p:spPr bwMode="auto">
                  <a:xfrm>
                    <a:off x="4761" y="3435"/>
                    <a:ext cx="66" cy="14"/>
                  </a:xfrm>
                  <a:prstGeom prst="line">
                    <a:avLst/>
                  </a:prstGeom>
                  <a:noFill/>
                  <a:ln w="12700">
                    <a:solidFill>
                      <a:srgbClr val="7F7F7F"/>
                    </a:solidFill>
                    <a:round/>
                    <a:headEnd type="none" w="sm" len="sm"/>
                    <a:tailEnd type="none" w="sm" len="sm"/>
                  </a:ln>
                  <a:effectLst/>
                </p:spPr>
                <p:txBody>
                  <a:bodyPr wrap="none" anchor="ctr"/>
                  <a:lstStyle/>
                  <a:p>
                    <a:endParaRPr lang="fr-FR"/>
                  </a:p>
                </p:txBody>
              </p:sp>
            </p:grpSp>
          </p:grpSp>
          <p:grpSp>
            <p:nvGrpSpPr>
              <p:cNvPr id="127" name="Group 62"/>
              <p:cNvGrpSpPr>
                <a:grpSpLocks/>
              </p:cNvGrpSpPr>
              <p:nvPr/>
            </p:nvGrpSpPr>
            <p:grpSpPr bwMode="auto">
              <a:xfrm>
                <a:off x="4710" y="3290"/>
                <a:ext cx="70" cy="375"/>
                <a:chOff x="4710" y="3290"/>
                <a:chExt cx="70" cy="375"/>
              </a:xfrm>
            </p:grpSpPr>
            <p:sp>
              <p:nvSpPr>
                <p:cNvPr id="128" name="Freeform 60"/>
                <p:cNvSpPr>
                  <a:spLocks/>
                </p:cNvSpPr>
                <p:nvPr/>
              </p:nvSpPr>
              <p:spPr bwMode="auto">
                <a:xfrm>
                  <a:off x="4710" y="3290"/>
                  <a:ext cx="65" cy="375"/>
                </a:xfrm>
                <a:custGeom>
                  <a:avLst/>
                  <a:gdLst/>
                  <a:ahLst/>
                  <a:cxnLst>
                    <a:cxn ang="0">
                      <a:pos x="15" y="0"/>
                    </a:cxn>
                    <a:cxn ang="0">
                      <a:pos x="60" y="19"/>
                    </a:cxn>
                    <a:cxn ang="0">
                      <a:pos x="64" y="23"/>
                    </a:cxn>
                    <a:cxn ang="0">
                      <a:pos x="50" y="359"/>
                    </a:cxn>
                    <a:cxn ang="0">
                      <a:pos x="44" y="363"/>
                    </a:cxn>
                    <a:cxn ang="0">
                      <a:pos x="0" y="374"/>
                    </a:cxn>
                    <a:cxn ang="0">
                      <a:pos x="5" y="367"/>
                    </a:cxn>
                    <a:cxn ang="0">
                      <a:pos x="6" y="363"/>
                    </a:cxn>
                    <a:cxn ang="0">
                      <a:pos x="15" y="0"/>
                    </a:cxn>
                  </a:cxnLst>
                  <a:rect l="0" t="0" r="r" b="b"/>
                  <a:pathLst>
                    <a:path w="65" h="375">
                      <a:moveTo>
                        <a:pt x="15" y="0"/>
                      </a:moveTo>
                      <a:lnTo>
                        <a:pt x="60" y="19"/>
                      </a:lnTo>
                      <a:lnTo>
                        <a:pt x="64" y="23"/>
                      </a:lnTo>
                      <a:lnTo>
                        <a:pt x="50" y="359"/>
                      </a:lnTo>
                      <a:lnTo>
                        <a:pt x="44" y="363"/>
                      </a:lnTo>
                      <a:lnTo>
                        <a:pt x="0" y="374"/>
                      </a:lnTo>
                      <a:lnTo>
                        <a:pt x="5" y="367"/>
                      </a:lnTo>
                      <a:lnTo>
                        <a:pt x="6" y="363"/>
                      </a:lnTo>
                      <a:lnTo>
                        <a:pt x="15" y="0"/>
                      </a:lnTo>
                    </a:path>
                  </a:pathLst>
                </a:custGeom>
                <a:solidFill>
                  <a:srgbClr val="BFBFBF"/>
                </a:solidFill>
                <a:ln w="9525" cap="rnd">
                  <a:noFill/>
                  <a:round/>
                  <a:headEnd/>
                  <a:tailEnd/>
                </a:ln>
                <a:effectLst/>
              </p:spPr>
              <p:txBody>
                <a:bodyPr/>
                <a:lstStyle/>
                <a:p>
                  <a:endParaRPr lang="fr-FR"/>
                </a:p>
              </p:txBody>
            </p:sp>
            <p:sp>
              <p:nvSpPr>
                <p:cNvPr id="129" name="Arc 61"/>
                <p:cNvSpPr>
                  <a:spLocks/>
                </p:cNvSpPr>
                <p:nvPr/>
              </p:nvSpPr>
              <p:spPr bwMode="auto">
                <a:xfrm>
                  <a:off x="4770" y="3308"/>
                  <a:ext cx="10" cy="10"/>
                </a:xfrm>
                <a:custGeom>
                  <a:avLst/>
                  <a:gdLst>
                    <a:gd name="G0" fmla="+- 0 0 0"/>
                    <a:gd name="G1" fmla="+- 21502 0 0"/>
                    <a:gd name="G2" fmla="+- 21600 0 0"/>
                    <a:gd name="T0" fmla="*/ 2052 w 21503"/>
                    <a:gd name="T1" fmla="*/ 0 h 21502"/>
                    <a:gd name="T2" fmla="*/ 21503 w 21503"/>
                    <a:gd name="T3" fmla="*/ 19454 h 21502"/>
                    <a:gd name="T4" fmla="*/ 0 w 21503"/>
                    <a:gd name="T5" fmla="*/ 21502 h 21502"/>
                  </a:gdLst>
                  <a:ahLst/>
                  <a:cxnLst>
                    <a:cxn ang="0">
                      <a:pos x="T0" y="T1"/>
                    </a:cxn>
                    <a:cxn ang="0">
                      <a:pos x="T2" y="T3"/>
                    </a:cxn>
                    <a:cxn ang="0">
                      <a:pos x="T4" y="T5"/>
                    </a:cxn>
                  </a:cxnLst>
                  <a:rect l="0" t="0" r="r" b="b"/>
                  <a:pathLst>
                    <a:path w="21503" h="21502" fill="none" extrusionOk="0">
                      <a:moveTo>
                        <a:pt x="2052" y="-1"/>
                      </a:moveTo>
                      <a:cubicBezTo>
                        <a:pt x="12360" y="983"/>
                        <a:pt x="20520" y="9145"/>
                        <a:pt x="21502" y="19454"/>
                      </a:cubicBezTo>
                    </a:path>
                    <a:path w="21503" h="21502" stroke="0" extrusionOk="0">
                      <a:moveTo>
                        <a:pt x="2052" y="-1"/>
                      </a:moveTo>
                      <a:cubicBezTo>
                        <a:pt x="12360" y="983"/>
                        <a:pt x="20520" y="9145"/>
                        <a:pt x="21502" y="19454"/>
                      </a:cubicBezTo>
                      <a:lnTo>
                        <a:pt x="0" y="21502"/>
                      </a:lnTo>
                      <a:close/>
                    </a:path>
                  </a:pathLst>
                </a:custGeom>
                <a:solidFill>
                  <a:srgbClr val="BFBFBF"/>
                </a:solidFill>
                <a:ln w="9525" cap="rnd">
                  <a:noFill/>
                  <a:round/>
                  <a:headEnd/>
                  <a:tailEnd/>
                </a:ln>
                <a:effectLst/>
              </p:spPr>
              <p:txBody>
                <a:bodyPr wrap="none" anchor="ctr"/>
                <a:lstStyle/>
                <a:p>
                  <a:endParaRPr lang="fr-FR"/>
                </a:p>
              </p:txBody>
            </p:sp>
          </p:grpSp>
        </p:grpSp>
        <p:grpSp>
          <p:nvGrpSpPr>
            <p:cNvPr id="28" name="Group 75"/>
            <p:cNvGrpSpPr>
              <a:grpSpLocks/>
            </p:cNvGrpSpPr>
            <p:nvPr/>
          </p:nvGrpSpPr>
          <p:grpSpPr bwMode="auto">
            <a:xfrm>
              <a:off x="4734" y="3855"/>
              <a:ext cx="211" cy="82"/>
              <a:chOff x="4734" y="3855"/>
              <a:chExt cx="211" cy="82"/>
            </a:xfrm>
          </p:grpSpPr>
          <p:sp>
            <p:nvSpPr>
              <p:cNvPr id="115" name="Freeform 64"/>
              <p:cNvSpPr>
                <a:spLocks/>
              </p:cNvSpPr>
              <p:nvPr/>
            </p:nvSpPr>
            <p:spPr bwMode="auto">
              <a:xfrm>
                <a:off x="4734" y="3855"/>
                <a:ext cx="211" cy="54"/>
              </a:xfrm>
              <a:custGeom>
                <a:avLst/>
                <a:gdLst/>
                <a:ahLst/>
                <a:cxnLst>
                  <a:cxn ang="0">
                    <a:pos x="0" y="0"/>
                  </a:cxn>
                  <a:cxn ang="0">
                    <a:pos x="39" y="2"/>
                  </a:cxn>
                  <a:cxn ang="0">
                    <a:pos x="68" y="3"/>
                  </a:cxn>
                  <a:cxn ang="0">
                    <a:pos x="93" y="6"/>
                  </a:cxn>
                  <a:cxn ang="0">
                    <a:pos x="120" y="9"/>
                  </a:cxn>
                  <a:cxn ang="0">
                    <a:pos x="138" y="12"/>
                  </a:cxn>
                  <a:cxn ang="0">
                    <a:pos x="160" y="15"/>
                  </a:cxn>
                  <a:cxn ang="0">
                    <a:pos x="172" y="18"/>
                  </a:cxn>
                  <a:cxn ang="0">
                    <a:pos x="182" y="20"/>
                  </a:cxn>
                  <a:cxn ang="0">
                    <a:pos x="187" y="21"/>
                  </a:cxn>
                  <a:cxn ang="0">
                    <a:pos x="191" y="22"/>
                  </a:cxn>
                  <a:cxn ang="0">
                    <a:pos x="197" y="23"/>
                  </a:cxn>
                  <a:cxn ang="0">
                    <a:pos x="202" y="25"/>
                  </a:cxn>
                  <a:cxn ang="0">
                    <a:pos x="207" y="28"/>
                  </a:cxn>
                  <a:cxn ang="0">
                    <a:pos x="210" y="30"/>
                  </a:cxn>
                  <a:cxn ang="0">
                    <a:pos x="210" y="33"/>
                  </a:cxn>
                  <a:cxn ang="0">
                    <a:pos x="209" y="37"/>
                  </a:cxn>
                  <a:cxn ang="0">
                    <a:pos x="207" y="40"/>
                  </a:cxn>
                  <a:cxn ang="0">
                    <a:pos x="204" y="44"/>
                  </a:cxn>
                  <a:cxn ang="0">
                    <a:pos x="200" y="45"/>
                  </a:cxn>
                  <a:cxn ang="0">
                    <a:pos x="196" y="49"/>
                  </a:cxn>
                  <a:cxn ang="0">
                    <a:pos x="191" y="51"/>
                  </a:cxn>
                  <a:cxn ang="0">
                    <a:pos x="186" y="51"/>
                  </a:cxn>
                  <a:cxn ang="0">
                    <a:pos x="180" y="53"/>
                  </a:cxn>
                  <a:cxn ang="0">
                    <a:pos x="171" y="53"/>
                  </a:cxn>
                  <a:cxn ang="0">
                    <a:pos x="164" y="52"/>
                  </a:cxn>
                  <a:cxn ang="0">
                    <a:pos x="152" y="50"/>
                  </a:cxn>
                </a:cxnLst>
                <a:rect l="0" t="0" r="r" b="b"/>
                <a:pathLst>
                  <a:path w="211" h="54">
                    <a:moveTo>
                      <a:pt x="0" y="0"/>
                    </a:moveTo>
                    <a:lnTo>
                      <a:pt x="39" y="2"/>
                    </a:lnTo>
                    <a:lnTo>
                      <a:pt x="68" y="3"/>
                    </a:lnTo>
                    <a:lnTo>
                      <a:pt x="93" y="6"/>
                    </a:lnTo>
                    <a:lnTo>
                      <a:pt x="120" y="9"/>
                    </a:lnTo>
                    <a:lnTo>
                      <a:pt x="138" y="12"/>
                    </a:lnTo>
                    <a:lnTo>
                      <a:pt x="160" y="15"/>
                    </a:lnTo>
                    <a:lnTo>
                      <a:pt x="172" y="18"/>
                    </a:lnTo>
                    <a:lnTo>
                      <a:pt x="182" y="20"/>
                    </a:lnTo>
                    <a:lnTo>
                      <a:pt x="187" y="21"/>
                    </a:lnTo>
                    <a:lnTo>
                      <a:pt x="191" y="22"/>
                    </a:lnTo>
                    <a:lnTo>
                      <a:pt x="197" y="23"/>
                    </a:lnTo>
                    <a:lnTo>
                      <a:pt x="202" y="25"/>
                    </a:lnTo>
                    <a:lnTo>
                      <a:pt x="207" y="28"/>
                    </a:lnTo>
                    <a:lnTo>
                      <a:pt x="210" y="30"/>
                    </a:lnTo>
                    <a:lnTo>
                      <a:pt x="210" y="33"/>
                    </a:lnTo>
                    <a:lnTo>
                      <a:pt x="209" y="37"/>
                    </a:lnTo>
                    <a:lnTo>
                      <a:pt x="207" y="40"/>
                    </a:lnTo>
                    <a:lnTo>
                      <a:pt x="204" y="44"/>
                    </a:lnTo>
                    <a:lnTo>
                      <a:pt x="200" y="45"/>
                    </a:lnTo>
                    <a:lnTo>
                      <a:pt x="196" y="49"/>
                    </a:lnTo>
                    <a:lnTo>
                      <a:pt x="191" y="51"/>
                    </a:lnTo>
                    <a:lnTo>
                      <a:pt x="186" y="51"/>
                    </a:lnTo>
                    <a:lnTo>
                      <a:pt x="180" y="53"/>
                    </a:lnTo>
                    <a:lnTo>
                      <a:pt x="171" y="53"/>
                    </a:lnTo>
                    <a:lnTo>
                      <a:pt x="164" y="52"/>
                    </a:lnTo>
                    <a:lnTo>
                      <a:pt x="152" y="50"/>
                    </a:lnTo>
                  </a:path>
                </a:pathLst>
              </a:custGeom>
              <a:noFill/>
              <a:ln w="12700" cap="rnd" cmpd="sng">
                <a:solidFill>
                  <a:srgbClr val="C0C0C0"/>
                </a:solidFill>
                <a:prstDash val="solid"/>
                <a:round/>
                <a:headEnd type="none" w="sm" len="sm"/>
                <a:tailEnd type="none" w="sm" len="sm"/>
              </a:ln>
              <a:effectLst/>
            </p:spPr>
            <p:txBody>
              <a:bodyPr/>
              <a:lstStyle/>
              <a:p>
                <a:endParaRPr lang="fr-FR"/>
              </a:p>
            </p:txBody>
          </p:sp>
          <p:grpSp>
            <p:nvGrpSpPr>
              <p:cNvPr id="116" name="Group 74"/>
              <p:cNvGrpSpPr>
                <a:grpSpLocks/>
              </p:cNvGrpSpPr>
              <p:nvPr/>
            </p:nvGrpSpPr>
            <p:grpSpPr bwMode="auto">
              <a:xfrm>
                <a:off x="4743" y="3881"/>
                <a:ext cx="148" cy="56"/>
                <a:chOff x="4743" y="3881"/>
                <a:chExt cx="148" cy="56"/>
              </a:xfrm>
            </p:grpSpPr>
            <p:grpSp>
              <p:nvGrpSpPr>
                <p:cNvPr id="117" name="Group 69"/>
                <p:cNvGrpSpPr>
                  <a:grpSpLocks/>
                </p:cNvGrpSpPr>
                <p:nvPr/>
              </p:nvGrpSpPr>
              <p:grpSpPr bwMode="auto">
                <a:xfrm>
                  <a:off x="4743" y="3881"/>
                  <a:ext cx="148" cy="56"/>
                  <a:chOff x="4743" y="3881"/>
                  <a:chExt cx="148" cy="56"/>
                </a:xfrm>
              </p:grpSpPr>
              <p:sp>
                <p:nvSpPr>
                  <p:cNvPr id="122" name="Freeform 65"/>
                  <p:cNvSpPr>
                    <a:spLocks/>
                  </p:cNvSpPr>
                  <p:nvPr/>
                </p:nvSpPr>
                <p:spPr bwMode="auto">
                  <a:xfrm>
                    <a:off x="4743" y="3881"/>
                    <a:ext cx="92" cy="37"/>
                  </a:xfrm>
                  <a:custGeom>
                    <a:avLst/>
                    <a:gdLst/>
                    <a:ahLst/>
                    <a:cxnLst>
                      <a:cxn ang="0">
                        <a:pos x="0" y="21"/>
                      </a:cxn>
                      <a:cxn ang="0">
                        <a:pos x="24" y="0"/>
                      </a:cxn>
                      <a:cxn ang="0">
                        <a:pos x="91" y="12"/>
                      </a:cxn>
                      <a:cxn ang="0">
                        <a:pos x="64" y="36"/>
                      </a:cxn>
                      <a:cxn ang="0">
                        <a:pos x="0" y="21"/>
                      </a:cxn>
                    </a:cxnLst>
                    <a:rect l="0" t="0" r="r" b="b"/>
                    <a:pathLst>
                      <a:path w="92" h="37">
                        <a:moveTo>
                          <a:pt x="0" y="21"/>
                        </a:moveTo>
                        <a:lnTo>
                          <a:pt x="24" y="0"/>
                        </a:lnTo>
                        <a:lnTo>
                          <a:pt x="91" y="12"/>
                        </a:lnTo>
                        <a:lnTo>
                          <a:pt x="64" y="36"/>
                        </a:lnTo>
                        <a:lnTo>
                          <a:pt x="0" y="21"/>
                        </a:lnTo>
                      </a:path>
                    </a:pathLst>
                  </a:custGeom>
                  <a:solidFill>
                    <a:srgbClr val="DFDFDF"/>
                  </a:solidFill>
                  <a:ln w="9525" cap="rnd">
                    <a:noFill/>
                    <a:round/>
                    <a:headEnd/>
                    <a:tailEnd/>
                  </a:ln>
                  <a:effectLst/>
                </p:spPr>
                <p:txBody>
                  <a:bodyPr/>
                  <a:lstStyle/>
                  <a:p>
                    <a:endParaRPr lang="fr-FR"/>
                  </a:p>
                </p:txBody>
              </p:sp>
              <p:sp>
                <p:nvSpPr>
                  <p:cNvPr id="123" name="Freeform 66"/>
                  <p:cNvSpPr>
                    <a:spLocks/>
                  </p:cNvSpPr>
                  <p:nvPr/>
                </p:nvSpPr>
                <p:spPr bwMode="auto">
                  <a:xfrm>
                    <a:off x="4743" y="3903"/>
                    <a:ext cx="65" cy="34"/>
                  </a:xfrm>
                  <a:custGeom>
                    <a:avLst/>
                    <a:gdLst/>
                    <a:ahLst/>
                    <a:cxnLst>
                      <a:cxn ang="0">
                        <a:pos x="0" y="0"/>
                      </a:cxn>
                      <a:cxn ang="0">
                        <a:pos x="0" y="18"/>
                      </a:cxn>
                      <a:cxn ang="0">
                        <a:pos x="0" y="18"/>
                      </a:cxn>
                      <a:cxn ang="0">
                        <a:pos x="64" y="33"/>
                      </a:cxn>
                      <a:cxn ang="0">
                        <a:pos x="64" y="13"/>
                      </a:cxn>
                      <a:cxn ang="0">
                        <a:pos x="0" y="0"/>
                      </a:cxn>
                    </a:cxnLst>
                    <a:rect l="0" t="0" r="r" b="b"/>
                    <a:pathLst>
                      <a:path w="65" h="34">
                        <a:moveTo>
                          <a:pt x="0" y="0"/>
                        </a:moveTo>
                        <a:lnTo>
                          <a:pt x="0" y="18"/>
                        </a:lnTo>
                        <a:lnTo>
                          <a:pt x="0" y="18"/>
                        </a:lnTo>
                        <a:lnTo>
                          <a:pt x="64" y="33"/>
                        </a:lnTo>
                        <a:lnTo>
                          <a:pt x="64" y="13"/>
                        </a:lnTo>
                        <a:lnTo>
                          <a:pt x="0" y="0"/>
                        </a:lnTo>
                      </a:path>
                    </a:pathLst>
                  </a:custGeom>
                  <a:solidFill>
                    <a:srgbClr val="C0C0C0"/>
                  </a:solidFill>
                  <a:ln w="9525" cap="rnd">
                    <a:noFill/>
                    <a:round/>
                    <a:headEnd/>
                    <a:tailEnd/>
                  </a:ln>
                  <a:effectLst/>
                </p:spPr>
                <p:txBody>
                  <a:bodyPr/>
                  <a:lstStyle/>
                  <a:p>
                    <a:endParaRPr lang="fr-FR"/>
                  </a:p>
                </p:txBody>
              </p:sp>
              <p:sp>
                <p:nvSpPr>
                  <p:cNvPr id="124" name="Freeform 67"/>
                  <p:cNvSpPr>
                    <a:spLocks/>
                  </p:cNvSpPr>
                  <p:nvPr/>
                </p:nvSpPr>
                <p:spPr bwMode="auto">
                  <a:xfrm>
                    <a:off x="4807" y="3894"/>
                    <a:ext cx="84" cy="43"/>
                  </a:xfrm>
                  <a:custGeom>
                    <a:avLst/>
                    <a:gdLst/>
                    <a:ahLst/>
                    <a:cxnLst>
                      <a:cxn ang="0">
                        <a:pos x="0" y="22"/>
                      </a:cxn>
                      <a:cxn ang="0">
                        <a:pos x="26" y="0"/>
                      </a:cxn>
                      <a:cxn ang="0">
                        <a:pos x="83" y="5"/>
                      </a:cxn>
                      <a:cxn ang="0">
                        <a:pos x="83" y="23"/>
                      </a:cxn>
                      <a:cxn ang="0">
                        <a:pos x="0" y="42"/>
                      </a:cxn>
                      <a:cxn ang="0">
                        <a:pos x="0" y="22"/>
                      </a:cxn>
                    </a:cxnLst>
                    <a:rect l="0" t="0" r="r" b="b"/>
                    <a:pathLst>
                      <a:path w="84" h="43">
                        <a:moveTo>
                          <a:pt x="0" y="22"/>
                        </a:moveTo>
                        <a:lnTo>
                          <a:pt x="26" y="0"/>
                        </a:lnTo>
                        <a:lnTo>
                          <a:pt x="83" y="5"/>
                        </a:lnTo>
                        <a:lnTo>
                          <a:pt x="83" y="23"/>
                        </a:lnTo>
                        <a:lnTo>
                          <a:pt x="0" y="42"/>
                        </a:lnTo>
                        <a:lnTo>
                          <a:pt x="0" y="22"/>
                        </a:lnTo>
                      </a:path>
                    </a:pathLst>
                  </a:custGeom>
                  <a:solidFill>
                    <a:srgbClr val="9F9F9F"/>
                  </a:solidFill>
                  <a:ln w="9525" cap="rnd">
                    <a:noFill/>
                    <a:round/>
                    <a:headEnd/>
                    <a:tailEnd/>
                  </a:ln>
                  <a:effectLst/>
                </p:spPr>
                <p:txBody>
                  <a:bodyPr/>
                  <a:lstStyle/>
                  <a:p>
                    <a:endParaRPr lang="fr-FR"/>
                  </a:p>
                </p:txBody>
              </p:sp>
              <p:sp>
                <p:nvSpPr>
                  <p:cNvPr id="125" name="Freeform 68"/>
                  <p:cNvSpPr>
                    <a:spLocks/>
                  </p:cNvSpPr>
                  <p:nvPr/>
                </p:nvSpPr>
                <p:spPr bwMode="auto">
                  <a:xfrm>
                    <a:off x="4768" y="3881"/>
                    <a:ext cx="123" cy="21"/>
                  </a:xfrm>
                  <a:custGeom>
                    <a:avLst/>
                    <a:gdLst/>
                    <a:ahLst/>
                    <a:cxnLst>
                      <a:cxn ang="0">
                        <a:pos x="0" y="0"/>
                      </a:cxn>
                      <a:cxn ang="0">
                        <a:pos x="61" y="5"/>
                      </a:cxn>
                      <a:cxn ang="0">
                        <a:pos x="122" y="20"/>
                      </a:cxn>
                      <a:cxn ang="0">
                        <a:pos x="66" y="14"/>
                      </a:cxn>
                      <a:cxn ang="0">
                        <a:pos x="0" y="0"/>
                      </a:cxn>
                    </a:cxnLst>
                    <a:rect l="0" t="0" r="r" b="b"/>
                    <a:pathLst>
                      <a:path w="123" h="21">
                        <a:moveTo>
                          <a:pt x="0" y="0"/>
                        </a:moveTo>
                        <a:lnTo>
                          <a:pt x="61" y="5"/>
                        </a:lnTo>
                        <a:lnTo>
                          <a:pt x="122" y="20"/>
                        </a:lnTo>
                        <a:lnTo>
                          <a:pt x="66" y="14"/>
                        </a:lnTo>
                        <a:lnTo>
                          <a:pt x="0" y="0"/>
                        </a:lnTo>
                      </a:path>
                    </a:pathLst>
                  </a:custGeom>
                  <a:solidFill>
                    <a:srgbClr val="7F7F7F"/>
                  </a:solidFill>
                  <a:ln w="9525" cap="rnd">
                    <a:noFill/>
                    <a:round/>
                    <a:headEnd/>
                    <a:tailEnd/>
                  </a:ln>
                  <a:effectLst/>
                </p:spPr>
                <p:txBody>
                  <a:bodyPr/>
                  <a:lstStyle/>
                  <a:p>
                    <a:endParaRPr lang="fr-FR"/>
                  </a:p>
                </p:txBody>
              </p:sp>
            </p:grpSp>
            <p:grpSp>
              <p:nvGrpSpPr>
                <p:cNvPr id="118" name="Group 73"/>
                <p:cNvGrpSpPr>
                  <a:grpSpLocks/>
                </p:cNvGrpSpPr>
                <p:nvPr/>
              </p:nvGrpSpPr>
              <p:grpSpPr bwMode="auto">
                <a:xfrm>
                  <a:off x="4743" y="3898"/>
                  <a:ext cx="147" cy="23"/>
                  <a:chOff x="4743" y="3898"/>
                  <a:chExt cx="147" cy="23"/>
                </a:xfrm>
              </p:grpSpPr>
              <p:sp>
                <p:nvSpPr>
                  <p:cNvPr id="119" name="Line 70"/>
                  <p:cNvSpPr>
                    <a:spLocks noChangeShapeType="1"/>
                  </p:cNvSpPr>
                  <p:nvPr/>
                </p:nvSpPr>
                <p:spPr bwMode="auto">
                  <a:xfrm>
                    <a:off x="4743" y="3907"/>
                    <a:ext cx="66" cy="14"/>
                  </a:xfrm>
                  <a:prstGeom prst="line">
                    <a:avLst/>
                  </a:prstGeom>
                  <a:noFill/>
                  <a:ln w="12700">
                    <a:solidFill>
                      <a:srgbClr val="7F7F7F"/>
                    </a:solidFill>
                    <a:round/>
                    <a:headEnd type="none" w="sm" len="sm"/>
                    <a:tailEnd type="none" w="sm" len="sm"/>
                  </a:ln>
                  <a:effectLst/>
                </p:spPr>
                <p:txBody>
                  <a:bodyPr wrap="none" anchor="ctr"/>
                  <a:lstStyle/>
                  <a:p>
                    <a:endParaRPr lang="fr-FR"/>
                  </a:p>
                </p:txBody>
              </p:sp>
              <p:sp>
                <p:nvSpPr>
                  <p:cNvPr id="120" name="Line 71"/>
                  <p:cNvSpPr>
                    <a:spLocks noChangeShapeType="1"/>
                  </p:cNvSpPr>
                  <p:nvPr/>
                </p:nvSpPr>
                <p:spPr bwMode="auto">
                  <a:xfrm flipV="1">
                    <a:off x="4809" y="3898"/>
                    <a:ext cx="27" cy="23"/>
                  </a:xfrm>
                  <a:prstGeom prst="line">
                    <a:avLst/>
                  </a:prstGeom>
                  <a:noFill/>
                  <a:ln w="12700">
                    <a:solidFill>
                      <a:srgbClr val="5F5F5F"/>
                    </a:solidFill>
                    <a:round/>
                    <a:headEnd type="none" w="sm" len="sm"/>
                    <a:tailEnd type="none" w="sm" len="sm"/>
                  </a:ln>
                  <a:effectLst/>
                </p:spPr>
                <p:txBody>
                  <a:bodyPr wrap="none" anchor="ctr"/>
                  <a:lstStyle/>
                  <a:p>
                    <a:endParaRPr lang="fr-FR"/>
                  </a:p>
                </p:txBody>
              </p:sp>
              <p:sp>
                <p:nvSpPr>
                  <p:cNvPr id="121" name="Line 72"/>
                  <p:cNvSpPr>
                    <a:spLocks noChangeShapeType="1"/>
                  </p:cNvSpPr>
                  <p:nvPr/>
                </p:nvSpPr>
                <p:spPr bwMode="auto">
                  <a:xfrm>
                    <a:off x="4836" y="3898"/>
                    <a:ext cx="54" cy="3"/>
                  </a:xfrm>
                  <a:prstGeom prst="line">
                    <a:avLst/>
                  </a:prstGeom>
                  <a:noFill/>
                  <a:ln w="12700">
                    <a:solidFill>
                      <a:srgbClr val="5F5F5F"/>
                    </a:solidFill>
                    <a:round/>
                    <a:headEnd type="none" w="sm" len="sm"/>
                    <a:tailEnd type="none" w="sm" len="sm"/>
                  </a:ln>
                  <a:effectLst/>
                </p:spPr>
                <p:txBody>
                  <a:bodyPr wrap="none" anchor="ctr"/>
                  <a:lstStyle/>
                  <a:p>
                    <a:endParaRPr lang="fr-FR"/>
                  </a:p>
                </p:txBody>
              </p:sp>
            </p:grpSp>
          </p:grpSp>
        </p:grpSp>
        <p:sp>
          <p:nvSpPr>
            <p:cNvPr id="29" name="Freeform 76"/>
            <p:cNvSpPr>
              <a:spLocks/>
            </p:cNvSpPr>
            <p:nvPr/>
          </p:nvSpPr>
          <p:spPr bwMode="auto">
            <a:xfrm>
              <a:off x="4704" y="3754"/>
              <a:ext cx="129" cy="116"/>
            </a:xfrm>
            <a:custGeom>
              <a:avLst/>
              <a:gdLst/>
              <a:ahLst/>
              <a:cxnLst>
                <a:cxn ang="0">
                  <a:pos x="0" y="57"/>
                </a:cxn>
                <a:cxn ang="0">
                  <a:pos x="128" y="0"/>
                </a:cxn>
                <a:cxn ang="0">
                  <a:pos x="128" y="46"/>
                </a:cxn>
                <a:cxn ang="0">
                  <a:pos x="0" y="115"/>
                </a:cxn>
                <a:cxn ang="0">
                  <a:pos x="0" y="57"/>
                </a:cxn>
              </a:cxnLst>
              <a:rect l="0" t="0" r="r" b="b"/>
              <a:pathLst>
                <a:path w="129" h="116">
                  <a:moveTo>
                    <a:pt x="0" y="57"/>
                  </a:moveTo>
                  <a:lnTo>
                    <a:pt x="128" y="0"/>
                  </a:lnTo>
                  <a:lnTo>
                    <a:pt x="128" y="46"/>
                  </a:lnTo>
                  <a:lnTo>
                    <a:pt x="0" y="115"/>
                  </a:lnTo>
                  <a:lnTo>
                    <a:pt x="0" y="57"/>
                  </a:lnTo>
                </a:path>
              </a:pathLst>
            </a:custGeom>
            <a:solidFill>
              <a:srgbClr val="5F5F5F"/>
            </a:solidFill>
            <a:ln w="9525" cap="rnd">
              <a:noFill/>
              <a:round/>
              <a:headEnd/>
              <a:tailEnd/>
            </a:ln>
            <a:effectLst/>
          </p:spPr>
          <p:txBody>
            <a:bodyPr/>
            <a:lstStyle/>
            <a:p>
              <a:endParaRPr lang="fr-FR"/>
            </a:p>
          </p:txBody>
        </p:sp>
        <p:sp>
          <p:nvSpPr>
            <p:cNvPr id="30" name="Freeform 77"/>
            <p:cNvSpPr>
              <a:spLocks/>
            </p:cNvSpPr>
            <p:nvPr/>
          </p:nvSpPr>
          <p:spPr bwMode="auto">
            <a:xfrm>
              <a:off x="4703" y="3646"/>
              <a:ext cx="132" cy="172"/>
            </a:xfrm>
            <a:custGeom>
              <a:avLst/>
              <a:gdLst/>
              <a:ahLst/>
              <a:cxnLst>
                <a:cxn ang="0">
                  <a:pos x="0" y="36"/>
                </a:cxn>
                <a:cxn ang="0">
                  <a:pos x="131" y="0"/>
                </a:cxn>
                <a:cxn ang="0">
                  <a:pos x="131" y="113"/>
                </a:cxn>
                <a:cxn ang="0">
                  <a:pos x="0" y="171"/>
                </a:cxn>
                <a:cxn ang="0">
                  <a:pos x="0" y="36"/>
                </a:cxn>
              </a:cxnLst>
              <a:rect l="0" t="0" r="r" b="b"/>
              <a:pathLst>
                <a:path w="132" h="172">
                  <a:moveTo>
                    <a:pt x="0" y="36"/>
                  </a:moveTo>
                  <a:lnTo>
                    <a:pt x="131" y="0"/>
                  </a:lnTo>
                  <a:lnTo>
                    <a:pt x="131" y="113"/>
                  </a:lnTo>
                  <a:lnTo>
                    <a:pt x="0" y="171"/>
                  </a:lnTo>
                  <a:lnTo>
                    <a:pt x="0" y="36"/>
                  </a:lnTo>
                </a:path>
              </a:pathLst>
            </a:custGeom>
            <a:solidFill>
              <a:srgbClr val="BFBFBF"/>
            </a:solidFill>
            <a:ln w="9525" cap="rnd">
              <a:noFill/>
              <a:round/>
              <a:headEnd/>
              <a:tailEnd/>
            </a:ln>
            <a:effectLst/>
          </p:spPr>
          <p:txBody>
            <a:bodyPr/>
            <a:lstStyle/>
            <a:p>
              <a:endParaRPr lang="fr-FR"/>
            </a:p>
          </p:txBody>
        </p:sp>
        <p:sp>
          <p:nvSpPr>
            <p:cNvPr id="31" name="Freeform 78"/>
            <p:cNvSpPr>
              <a:spLocks/>
            </p:cNvSpPr>
            <p:nvPr/>
          </p:nvSpPr>
          <p:spPr bwMode="auto">
            <a:xfrm>
              <a:off x="4349" y="3342"/>
              <a:ext cx="324" cy="260"/>
            </a:xfrm>
            <a:custGeom>
              <a:avLst/>
              <a:gdLst/>
              <a:ahLst/>
              <a:cxnLst>
                <a:cxn ang="0">
                  <a:pos x="13" y="0"/>
                </a:cxn>
                <a:cxn ang="0">
                  <a:pos x="323" y="0"/>
                </a:cxn>
                <a:cxn ang="0">
                  <a:pos x="310" y="259"/>
                </a:cxn>
                <a:cxn ang="0">
                  <a:pos x="0" y="244"/>
                </a:cxn>
                <a:cxn ang="0">
                  <a:pos x="13" y="0"/>
                </a:cxn>
              </a:cxnLst>
              <a:rect l="0" t="0" r="r" b="b"/>
              <a:pathLst>
                <a:path w="324" h="260">
                  <a:moveTo>
                    <a:pt x="13" y="0"/>
                  </a:moveTo>
                  <a:lnTo>
                    <a:pt x="323" y="0"/>
                  </a:lnTo>
                  <a:lnTo>
                    <a:pt x="310" y="259"/>
                  </a:lnTo>
                  <a:lnTo>
                    <a:pt x="0" y="244"/>
                  </a:lnTo>
                  <a:lnTo>
                    <a:pt x="13" y="0"/>
                  </a:lnTo>
                </a:path>
              </a:pathLst>
            </a:custGeom>
            <a:solidFill>
              <a:srgbClr val="C0C0C0"/>
            </a:solidFill>
            <a:ln w="9525" cap="rnd">
              <a:noFill/>
              <a:round/>
              <a:headEnd/>
              <a:tailEnd/>
            </a:ln>
            <a:effectLst/>
          </p:spPr>
          <p:txBody>
            <a:bodyPr/>
            <a:lstStyle/>
            <a:p>
              <a:endParaRPr lang="fr-FR"/>
            </a:p>
          </p:txBody>
        </p:sp>
        <p:sp>
          <p:nvSpPr>
            <p:cNvPr id="32" name="Freeform 79"/>
            <p:cNvSpPr>
              <a:spLocks/>
            </p:cNvSpPr>
            <p:nvPr/>
          </p:nvSpPr>
          <p:spPr bwMode="auto">
            <a:xfrm>
              <a:off x="4139" y="3780"/>
              <a:ext cx="602" cy="119"/>
            </a:xfrm>
            <a:custGeom>
              <a:avLst/>
              <a:gdLst/>
              <a:ahLst/>
              <a:cxnLst>
                <a:cxn ang="0">
                  <a:pos x="97" y="0"/>
                </a:cxn>
                <a:cxn ang="0">
                  <a:pos x="601" y="47"/>
                </a:cxn>
                <a:cxn ang="0">
                  <a:pos x="565" y="91"/>
                </a:cxn>
                <a:cxn ang="0">
                  <a:pos x="531" y="118"/>
                </a:cxn>
                <a:cxn ang="0">
                  <a:pos x="0" y="59"/>
                </a:cxn>
                <a:cxn ang="0">
                  <a:pos x="39" y="42"/>
                </a:cxn>
                <a:cxn ang="0">
                  <a:pos x="97" y="0"/>
                </a:cxn>
              </a:cxnLst>
              <a:rect l="0" t="0" r="r" b="b"/>
              <a:pathLst>
                <a:path w="602" h="119">
                  <a:moveTo>
                    <a:pt x="97" y="0"/>
                  </a:moveTo>
                  <a:lnTo>
                    <a:pt x="601" y="47"/>
                  </a:lnTo>
                  <a:lnTo>
                    <a:pt x="565" y="91"/>
                  </a:lnTo>
                  <a:lnTo>
                    <a:pt x="531" y="118"/>
                  </a:lnTo>
                  <a:lnTo>
                    <a:pt x="0" y="59"/>
                  </a:lnTo>
                  <a:lnTo>
                    <a:pt x="39" y="42"/>
                  </a:lnTo>
                  <a:lnTo>
                    <a:pt x="97" y="0"/>
                  </a:lnTo>
                </a:path>
              </a:pathLst>
            </a:custGeom>
            <a:solidFill>
              <a:srgbClr val="DFDFDF"/>
            </a:solidFill>
            <a:ln w="9525" cap="rnd">
              <a:noFill/>
              <a:round/>
              <a:headEnd/>
              <a:tailEnd/>
            </a:ln>
            <a:effectLst/>
          </p:spPr>
          <p:txBody>
            <a:bodyPr/>
            <a:lstStyle/>
            <a:p>
              <a:endParaRPr lang="fr-FR"/>
            </a:p>
          </p:txBody>
        </p:sp>
        <p:grpSp>
          <p:nvGrpSpPr>
            <p:cNvPr id="33" name="Group 89"/>
            <p:cNvGrpSpPr>
              <a:grpSpLocks/>
            </p:cNvGrpSpPr>
            <p:nvPr/>
          </p:nvGrpSpPr>
          <p:grpSpPr bwMode="auto">
            <a:xfrm>
              <a:off x="4703" y="3658"/>
              <a:ext cx="130" cy="148"/>
              <a:chOff x="4703" y="3658"/>
              <a:chExt cx="130" cy="148"/>
            </a:xfrm>
          </p:grpSpPr>
          <p:sp>
            <p:nvSpPr>
              <p:cNvPr id="106" name="Line 80"/>
              <p:cNvSpPr>
                <a:spLocks noChangeShapeType="1"/>
              </p:cNvSpPr>
              <p:nvPr/>
            </p:nvSpPr>
            <p:spPr bwMode="auto">
              <a:xfrm flipV="1">
                <a:off x="4703" y="3699"/>
                <a:ext cx="130" cy="45"/>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07" name="Line 81"/>
              <p:cNvSpPr>
                <a:spLocks noChangeShapeType="1"/>
              </p:cNvSpPr>
              <p:nvPr/>
            </p:nvSpPr>
            <p:spPr bwMode="auto">
              <a:xfrm flipV="1">
                <a:off x="4726" y="3712"/>
                <a:ext cx="106" cy="41"/>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08" name="Line 82"/>
              <p:cNvSpPr>
                <a:spLocks noChangeShapeType="1"/>
              </p:cNvSpPr>
              <p:nvPr/>
            </p:nvSpPr>
            <p:spPr bwMode="auto">
              <a:xfrm flipV="1">
                <a:off x="4725" y="3724"/>
                <a:ext cx="107" cy="43"/>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09" name="Line 83"/>
              <p:cNvSpPr>
                <a:spLocks noChangeShapeType="1"/>
              </p:cNvSpPr>
              <p:nvPr/>
            </p:nvSpPr>
            <p:spPr bwMode="auto">
              <a:xfrm flipV="1">
                <a:off x="4726" y="3736"/>
                <a:ext cx="107" cy="45"/>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10" name="Line 84"/>
              <p:cNvSpPr>
                <a:spLocks noChangeShapeType="1"/>
              </p:cNvSpPr>
              <p:nvPr/>
            </p:nvSpPr>
            <p:spPr bwMode="auto">
              <a:xfrm flipV="1">
                <a:off x="4726" y="3749"/>
                <a:ext cx="107" cy="46"/>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11" name="Line 85"/>
              <p:cNvSpPr>
                <a:spLocks noChangeShapeType="1"/>
              </p:cNvSpPr>
              <p:nvPr/>
            </p:nvSpPr>
            <p:spPr bwMode="auto">
              <a:xfrm flipV="1">
                <a:off x="4725" y="3686"/>
                <a:ext cx="107" cy="36"/>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12" name="Line 86"/>
              <p:cNvSpPr>
                <a:spLocks noChangeShapeType="1"/>
              </p:cNvSpPr>
              <p:nvPr/>
            </p:nvSpPr>
            <p:spPr bwMode="auto">
              <a:xfrm flipV="1">
                <a:off x="4726" y="3673"/>
                <a:ext cx="106" cy="31"/>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13" name="Line 87"/>
              <p:cNvSpPr>
                <a:spLocks noChangeShapeType="1"/>
              </p:cNvSpPr>
              <p:nvPr/>
            </p:nvSpPr>
            <p:spPr bwMode="auto">
              <a:xfrm flipV="1">
                <a:off x="4725" y="3658"/>
                <a:ext cx="107" cy="31"/>
              </a:xfrm>
              <a:prstGeom prst="line">
                <a:avLst/>
              </a:prstGeom>
              <a:noFill/>
              <a:ln w="12700">
                <a:solidFill>
                  <a:srgbClr val="808080"/>
                </a:solidFill>
                <a:round/>
                <a:headEnd type="none" w="sm" len="sm"/>
                <a:tailEnd type="none" w="sm" len="sm"/>
              </a:ln>
              <a:effectLst/>
            </p:spPr>
            <p:txBody>
              <a:bodyPr wrap="none" anchor="ctr"/>
              <a:lstStyle/>
              <a:p>
                <a:endParaRPr lang="fr-FR"/>
              </a:p>
            </p:txBody>
          </p:sp>
          <p:sp>
            <p:nvSpPr>
              <p:cNvPr id="114" name="Line 88"/>
              <p:cNvSpPr>
                <a:spLocks noChangeShapeType="1"/>
              </p:cNvSpPr>
              <p:nvPr/>
            </p:nvSpPr>
            <p:spPr bwMode="auto">
              <a:xfrm flipH="1">
                <a:off x="4725" y="3678"/>
                <a:ext cx="1" cy="128"/>
              </a:xfrm>
              <a:prstGeom prst="line">
                <a:avLst/>
              </a:prstGeom>
              <a:noFill/>
              <a:ln w="12700">
                <a:solidFill>
                  <a:srgbClr val="808080"/>
                </a:solidFill>
                <a:round/>
                <a:headEnd type="none" w="sm" len="sm"/>
                <a:tailEnd type="none" w="sm" len="sm"/>
              </a:ln>
              <a:effectLst/>
            </p:spPr>
            <p:txBody>
              <a:bodyPr wrap="none" anchor="ctr"/>
              <a:lstStyle/>
              <a:p>
                <a:endParaRPr lang="fr-FR"/>
              </a:p>
            </p:txBody>
          </p:sp>
        </p:grpSp>
        <p:grpSp>
          <p:nvGrpSpPr>
            <p:cNvPr id="34" name="Group 94"/>
            <p:cNvGrpSpPr>
              <a:grpSpLocks/>
            </p:cNvGrpSpPr>
            <p:nvPr/>
          </p:nvGrpSpPr>
          <p:grpSpPr bwMode="auto">
            <a:xfrm>
              <a:off x="4305" y="3282"/>
              <a:ext cx="427" cy="384"/>
              <a:chOff x="4305" y="3282"/>
              <a:chExt cx="427" cy="384"/>
            </a:xfrm>
          </p:grpSpPr>
          <p:sp>
            <p:nvSpPr>
              <p:cNvPr id="102" name="Freeform 90"/>
              <p:cNvSpPr>
                <a:spLocks/>
              </p:cNvSpPr>
              <p:nvPr/>
            </p:nvSpPr>
            <p:spPr bwMode="auto">
              <a:xfrm>
                <a:off x="4305" y="3282"/>
                <a:ext cx="427" cy="384"/>
              </a:xfrm>
              <a:custGeom>
                <a:avLst/>
                <a:gdLst/>
                <a:ahLst/>
                <a:cxnLst>
                  <a:cxn ang="0">
                    <a:pos x="33" y="7"/>
                  </a:cxn>
                  <a:cxn ang="0">
                    <a:pos x="69" y="5"/>
                  </a:cxn>
                  <a:cxn ang="0">
                    <a:pos x="119" y="1"/>
                  </a:cxn>
                  <a:cxn ang="0">
                    <a:pos x="171" y="0"/>
                  </a:cxn>
                  <a:cxn ang="0">
                    <a:pos x="231" y="0"/>
                  </a:cxn>
                  <a:cxn ang="0">
                    <a:pos x="274" y="0"/>
                  </a:cxn>
                  <a:cxn ang="0">
                    <a:pos x="339" y="3"/>
                  </a:cxn>
                  <a:cxn ang="0">
                    <a:pos x="403" y="6"/>
                  </a:cxn>
                  <a:cxn ang="0">
                    <a:pos x="417" y="7"/>
                  </a:cxn>
                  <a:cxn ang="0">
                    <a:pos x="421" y="8"/>
                  </a:cxn>
                  <a:cxn ang="0">
                    <a:pos x="423" y="9"/>
                  </a:cxn>
                  <a:cxn ang="0">
                    <a:pos x="425" y="13"/>
                  </a:cxn>
                  <a:cxn ang="0">
                    <a:pos x="426" y="15"/>
                  </a:cxn>
                  <a:cxn ang="0">
                    <a:pos x="409" y="375"/>
                  </a:cxn>
                  <a:cxn ang="0">
                    <a:pos x="407" y="381"/>
                  </a:cxn>
                  <a:cxn ang="0">
                    <a:pos x="403" y="383"/>
                  </a:cxn>
                  <a:cxn ang="0">
                    <a:pos x="265" y="373"/>
                  </a:cxn>
                  <a:cxn ang="0">
                    <a:pos x="129" y="364"/>
                  </a:cxn>
                  <a:cxn ang="0">
                    <a:pos x="6" y="355"/>
                  </a:cxn>
                  <a:cxn ang="0">
                    <a:pos x="0" y="345"/>
                  </a:cxn>
                  <a:cxn ang="0">
                    <a:pos x="19" y="18"/>
                  </a:cxn>
                  <a:cxn ang="0">
                    <a:pos x="33" y="7"/>
                  </a:cxn>
                </a:cxnLst>
                <a:rect l="0" t="0" r="r" b="b"/>
                <a:pathLst>
                  <a:path w="427" h="384">
                    <a:moveTo>
                      <a:pt x="33" y="7"/>
                    </a:moveTo>
                    <a:lnTo>
                      <a:pt x="69" y="5"/>
                    </a:lnTo>
                    <a:lnTo>
                      <a:pt x="119" y="1"/>
                    </a:lnTo>
                    <a:lnTo>
                      <a:pt x="171" y="0"/>
                    </a:lnTo>
                    <a:lnTo>
                      <a:pt x="231" y="0"/>
                    </a:lnTo>
                    <a:lnTo>
                      <a:pt x="274" y="0"/>
                    </a:lnTo>
                    <a:lnTo>
                      <a:pt x="339" y="3"/>
                    </a:lnTo>
                    <a:lnTo>
                      <a:pt x="403" y="6"/>
                    </a:lnTo>
                    <a:lnTo>
                      <a:pt x="417" y="7"/>
                    </a:lnTo>
                    <a:lnTo>
                      <a:pt x="421" y="8"/>
                    </a:lnTo>
                    <a:lnTo>
                      <a:pt x="423" y="9"/>
                    </a:lnTo>
                    <a:lnTo>
                      <a:pt x="425" y="13"/>
                    </a:lnTo>
                    <a:lnTo>
                      <a:pt x="426" y="15"/>
                    </a:lnTo>
                    <a:lnTo>
                      <a:pt x="409" y="375"/>
                    </a:lnTo>
                    <a:lnTo>
                      <a:pt x="407" y="381"/>
                    </a:lnTo>
                    <a:lnTo>
                      <a:pt x="403" y="383"/>
                    </a:lnTo>
                    <a:lnTo>
                      <a:pt x="265" y="373"/>
                    </a:lnTo>
                    <a:lnTo>
                      <a:pt x="129" y="364"/>
                    </a:lnTo>
                    <a:lnTo>
                      <a:pt x="6" y="355"/>
                    </a:lnTo>
                    <a:lnTo>
                      <a:pt x="0" y="345"/>
                    </a:lnTo>
                    <a:lnTo>
                      <a:pt x="19" y="18"/>
                    </a:lnTo>
                    <a:lnTo>
                      <a:pt x="33" y="7"/>
                    </a:lnTo>
                  </a:path>
                </a:pathLst>
              </a:custGeom>
              <a:solidFill>
                <a:srgbClr val="C0C0C0"/>
              </a:solidFill>
              <a:ln w="9525" cap="rnd">
                <a:noFill/>
                <a:round/>
                <a:headEnd/>
                <a:tailEnd/>
              </a:ln>
              <a:effectLst/>
            </p:spPr>
            <p:txBody>
              <a:bodyPr/>
              <a:lstStyle/>
              <a:p>
                <a:endParaRPr lang="fr-FR"/>
              </a:p>
            </p:txBody>
          </p:sp>
          <p:sp>
            <p:nvSpPr>
              <p:cNvPr id="103" name="Arc 91"/>
              <p:cNvSpPr>
                <a:spLocks/>
              </p:cNvSpPr>
              <p:nvPr/>
            </p:nvSpPr>
            <p:spPr bwMode="auto">
              <a:xfrm>
                <a:off x="4721" y="3289"/>
                <a:ext cx="11" cy="11"/>
              </a:xfrm>
              <a:custGeom>
                <a:avLst/>
                <a:gdLst>
                  <a:gd name="G0" fmla="+- 1956 0 0"/>
                  <a:gd name="G1" fmla="+- 21600 0 0"/>
                  <a:gd name="G2" fmla="+- 21600 0 0"/>
                  <a:gd name="T0" fmla="*/ 0 w 23449"/>
                  <a:gd name="T1" fmla="*/ 89 h 21600"/>
                  <a:gd name="T2" fmla="*/ 23449 w 23449"/>
                  <a:gd name="T3" fmla="*/ 19451 h 21600"/>
                  <a:gd name="T4" fmla="*/ 1956 w 23449"/>
                  <a:gd name="T5" fmla="*/ 21600 h 21600"/>
                </a:gdLst>
                <a:ahLst/>
                <a:cxnLst>
                  <a:cxn ang="0">
                    <a:pos x="T0" y="T1"/>
                  </a:cxn>
                  <a:cxn ang="0">
                    <a:pos x="T2" y="T3"/>
                  </a:cxn>
                  <a:cxn ang="0">
                    <a:pos x="T4" y="T5"/>
                  </a:cxn>
                </a:cxnLst>
                <a:rect l="0" t="0" r="r" b="b"/>
                <a:pathLst>
                  <a:path w="23449" h="21600" fill="none" extrusionOk="0">
                    <a:moveTo>
                      <a:pt x="-1" y="88"/>
                    </a:moveTo>
                    <a:cubicBezTo>
                      <a:pt x="650" y="29"/>
                      <a:pt x="1302" y="-1"/>
                      <a:pt x="1956" y="0"/>
                    </a:cubicBezTo>
                    <a:cubicBezTo>
                      <a:pt x="13053" y="0"/>
                      <a:pt x="22344" y="8408"/>
                      <a:pt x="23448" y="19451"/>
                    </a:cubicBezTo>
                  </a:path>
                  <a:path w="23449" h="21600" stroke="0" extrusionOk="0">
                    <a:moveTo>
                      <a:pt x="-1" y="88"/>
                    </a:moveTo>
                    <a:cubicBezTo>
                      <a:pt x="650" y="29"/>
                      <a:pt x="1302" y="-1"/>
                      <a:pt x="1956" y="0"/>
                    </a:cubicBezTo>
                    <a:cubicBezTo>
                      <a:pt x="13053" y="0"/>
                      <a:pt x="22344" y="8408"/>
                      <a:pt x="23448" y="19451"/>
                    </a:cubicBezTo>
                    <a:lnTo>
                      <a:pt x="1956" y="21600"/>
                    </a:lnTo>
                    <a:close/>
                  </a:path>
                </a:pathLst>
              </a:custGeom>
              <a:solidFill>
                <a:srgbClr val="C0C0C0"/>
              </a:solidFill>
              <a:ln w="9525" cap="rnd">
                <a:noFill/>
                <a:round/>
                <a:headEnd/>
                <a:tailEnd/>
              </a:ln>
              <a:effectLst/>
            </p:spPr>
            <p:txBody>
              <a:bodyPr wrap="none" anchor="ctr"/>
              <a:lstStyle/>
              <a:p>
                <a:endParaRPr lang="fr-FR"/>
              </a:p>
            </p:txBody>
          </p:sp>
          <p:sp>
            <p:nvSpPr>
              <p:cNvPr id="104" name="Arc 92"/>
              <p:cNvSpPr>
                <a:spLocks/>
              </p:cNvSpPr>
              <p:nvPr/>
            </p:nvSpPr>
            <p:spPr bwMode="auto">
              <a:xfrm>
                <a:off x="4324" y="3291"/>
                <a:ext cx="22" cy="15"/>
              </a:xfrm>
              <a:custGeom>
                <a:avLst/>
                <a:gdLst>
                  <a:gd name="G0" fmla="+- 21600 0 0"/>
                  <a:gd name="G1" fmla="+- 21578 0 0"/>
                  <a:gd name="G2" fmla="+- 21600 0 0"/>
                  <a:gd name="T0" fmla="*/ 0 w 21600"/>
                  <a:gd name="T1" fmla="*/ 21578 h 21578"/>
                  <a:gd name="T2" fmla="*/ 20619 w 21600"/>
                  <a:gd name="T3" fmla="*/ 0 h 21578"/>
                  <a:gd name="T4" fmla="*/ 21600 w 21600"/>
                  <a:gd name="T5" fmla="*/ 21578 h 21578"/>
                </a:gdLst>
                <a:ahLst/>
                <a:cxnLst>
                  <a:cxn ang="0">
                    <a:pos x="T0" y="T1"/>
                  </a:cxn>
                  <a:cxn ang="0">
                    <a:pos x="T2" y="T3"/>
                  </a:cxn>
                  <a:cxn ang="0">
                    <a:pos x="T4" y="T5"/>
                  </a:cxn>
                </a:cxnLst>
                <a:rect l="0" t="0" r="r" b="b"/>
                <a:pathLst>
                  <a:path w="21600" h="21578" fill="none" extrusionOk="0">
                    <a:moveTo>
                      <a:pt x="0" y="21578"/>
                    </a:moveTo>
                    <a:cubicBezTo>
                      <a:pt x="0" y="10030"/>
                      <a:pt x="9083" y="524"/>
                      <a:pt x="20619" y="0"/>
                    </a:cubicBezTo>
                  </a:path>
                  <a:path w="21600" h="21578" stroke="0" extrusionOk="0">
                    <a:moveTo>
                      <a:pt x="0" y="21578"/>
                    </a:moveTo>
                    <a:cubicBezTo>
                      <a:pt x="0" y="10030"/>
                      <a:pt x="9083" y="524"/>
                      <a:pt x="20619" y="0"/>
                    </a:cubicBezTo>
                    <a:lnTo>
                      <a:pt x="21600" y="21578"/>
                    </a:lnTo>
                    <a:close/>
                  </a:path>
                </a:pathLst>
              </a:custGeom>
              <a:solidFill>
                <a:srgbClr val="C0C0C0"/>
              </a:solidFill>
              <a:ln w="9525" cap="rnd">
                <a:noFill/>
                <a:round/>
                <a:headEnd/>
                <a:tailEnd/>
              </a:ln>
              <a:effectLst/>
            </p:spPr>
            <p:txBody>
              <a:bodyPr wrap="none" anchor="ctr"/>
              <a:lstStyle/>
              <a:p>
                <a:endParaRPr lang="fr-FR"/>
              </a:p>
            </p:txBody>
          </p:sp>
          <p:sp>
            <p:nvSpPr>
              <p:cNvPr id="105" name="Arc 93"/>
              <p:cNvSpPr>
                <a:spLocks/>
              </p:cNvSpPr>
              <p:nvPr/>
            </p:nvSpPr>
            <p:spPr bwMode="auto">
              <a:xfrm>
                <a:off x="4305" y="3628"/>
                <a:ext cx="10" cy="11"/>
              </a:xfrm>
              <a:custGeom>
                <a:avLst/>
                <a:gdLst>
                  <a:gd name="G0" fmla="+- 21600 0 0"/>
                  <a:gd name="G1" fmla="+- 2048 0 0"/>
                  <a:gd name="G2" fmla="+- 21600 0 0"/>
                  <a:gd name="T0" fmla="*/ 21600 w 21600"/>
                  <a:gd name="T1" fmla="*/ 23648 h 23648"/>
                  <a:gd name="T2" fmla="*/ 97 w 21600"/>
                  <a:gd name="T3" fmla="*/ 0 h 23648"/>
                  <a:gd name="T4" fmla="*/ 21600 w 21600"/>
                  <a:gd name="T5" fmla="*/ 2048 h 23648"/>
                </a:gdLst>
                <a:ahLst/>
                <a:cxnLst>
                  <a:cxn ang="0">
                    <a:pos x="T0" y="T1"/>
                  </a:cxn>
                  <a:cxn ang="0">
                    <a:pos x="T2" y="T3"/>
                  </a:cxn>
                  <a:cxn ang="0">
                    <a:pos x="T4" y="T5"/>
                  </a:cxn>
                </a:cxnLst>
                <a:rect l="0" t="0" r="r" b="b"/>
                <a:pathLst>
                  <a:path w="21600" h="23648" fill="none" extrusionOk="0">
                    <a:moveTo>
                      <a:pt x="21600" y="23648"/>
                    </a:moveTo>
                    <a:cubicBezTo>
                      <a:pt x="9670" y="23648"/>
                      <a:pt x="0" y="13977"/>
                      <a:pt x="0" y="2048"/>
                    </a:cubicBezTo>
                    <a:cubicBezTo>
                      <a:pt x="-1" y="1364"/>
                      <a:pt x="32" y="680"/>
                      <a:pt x="97" y="0"/>
                    </a:cubicBezTo>
                  </a:path>
                  <a:path w="21600" h="23648" stroke="0" extrusionOk="0">
                    <a:moveTo>
                      <a:pt x="21600" y="23648"/>
                    </a:moveTo>
                    <a:cubicBezTo>
                      <a:pt x="9670" y="23648"/>
                      <a:pt x="0" y="13977"/>
                      <a:pt x="0" y="2048"/>
                    </a:cubicBezTo>
                    <a:cubicBezTo>
                      <a:pt x="-1" y="1364"/>
                      <a:pt x="32" y="680"/>
                      <a:pt x="97" y="0"/>
                    </a:cubicBezTo>
                    <a:lnTo>
                      <a:pt x="21600" y="2048"/>
                    </a:lnTo>
                    <a:close/>
                  </a:path>
                </a:pathLst>
              </a:custGeom>
              <a:solidFill>
                <a:srgbClr val="C0C0C0"/>
              </a:solidFill>
              <a:ln w="9525" cap="rnd">
                <a:noFill/>
                <a:round/>
                <a:headEnd/>
                <a:tailEnd/>
              </a:ln>
              <a:effectLst/>
            </p:spPr>
            <p:txBody>
              <a:bodyPr wrap="none" anchor="ctr"/>
              <a:lstStyle/>
              <a:p>
                <a:endParaRPr lang="fr-FR"/>
              </a:p>
            </p:txBody>
          </p:sp>
        </p:grpSp>
        <p:sp>
          <p:nvSpPr>
            <p:cNvPr id="35" name="Freeform 95"/>
            <p:cNvSpPr>
              <a:spLocks/>
            </p:cNvSpPr>
            <p:nvPr/>
          </p:nvSpPr>
          <p:spPr bwMode="auto">
            <a:xfrm>
              <a:off x="4363" y="3341"/>
              <a:ext cx="310" cy="22"/>
            </a:xfrm>
            <a:custGeom>
              <a:avLst/>
              <a:gdLst/>
              <a:ahLst/>
              <a:cxnLst>
                <a:cxn ang="0">
                  <a:pos x="0" y="0"/>
                </a:cxn>
                <a:cxn ang="0">
                  <a:pos x="309" y="3"/>
                </a:cxn>
                <a:cxn ang="0">
                  <a:pos x="301" y="21"/>
                </a:cxn>
                <a:cxn ang="0">
                  <a:pos x="6" y="21"/>
                </a:cxn>
                <a:cxn ang="0">
                  <a:pos x="0" y="0"/>
                </a:cxn>
              </a:cxnLst>
              <a:rect l="0" t="0" r="r" b="b"/>
              <a:pathLst>
                <a:path w="310" h="22">
                  <a:moveTo>
                    <a:pt x="0" y="0"/>
                  </a:moveTo>
                  <a:lnTo>
                    <a:pt x="309" y="3"/>
                  </a:lnTo>
                  <a:lnTo>
                    <a:pt x="301" y="21"/>
                  </a:lnTo>
                  <a:lnTo>
                    <a:pt x="6" y="21"/>
                  </a:lnTo>
                  <a:lnTo>
                    <a:pt x="0" y="0"/>
                  </a:lnTo>
                </a:path>
              </a:pathLst>
            </a:custGeom>
            <a:solidFill>
              <a:srgbClr val="808080"/>
            </a:solidFill>
            <a:ln w="9525" cap="rnd">
              <a:noFill/>
              <a:round/>
              <a:headEnd/>
              <a:tailEnd/>
            </a:ln>
            <a:effectLst/>
          </p:spPr>
          <p:txBody>
            <a:bodyPr/>
            <a:lstStyle/>
            <a:p>
              <a:endParaRPr lang="fr-FR"/>
            </a:p>
          </p:txBody>
        </p:sp>
        <p:sp>
          <p:nvSpPr>
            <p:cNvPr id="36" name="Freeform 96"/>
            <p:cNvSpPr>
              <a:spLocks/>
            </p:cNvSpPr>
            <p:nvPr/>
          </p:nvSpPr>
          <p:spPr bwMode="auto">
            <a:xfrm>
              <a:off x="4653" y="3341"/>
              <a:ext cx="21" cy="261"/>
            </a:xfrm>
            <a:custGeom>
              <a:avLst/>
              <a:gdLst/>
              <a:ahLst/>
              <a:cxnLst>
                <a:cxn ang="0">
                  <a:pos x="12" y="5"/>
                </a:cxn>
                <a:cxn ang="0">
                  <a:pos x="20" y="0"/>
                </a:cxn>
                <a:cxn ang="0">
                  <a:pos x="13" y="141"/>
                </a:cxn>
                <a:cxn ang="0">
                  <a:pos x="7" y="260"/>
                </a:cxn>
                <a:cxn ang="0">
                  <a:pos x="0" y="252"/>
                </a:cxn>
                <a:cxn ang="0">
                  <a:pos x="12" y="5"/>
                </a:cxn>
              </a:cxnLst>
              <a:rect l="0" t="0" r="r" b="b"/>
              <a:pathLst>
                <a:path w="21" h="261">
                  <a:moveTo>
                    <a:pt x="12" y="5"/>
                  </a:moveTo>
                  <a:lnTo>
                    <a:pt x="20" y="0"/>
                  </a:lnTo>
                  <a:lnTo>
                    <a:pt x="13" y="141"/>
                  </a:lnTo>
                  <a:lnTo>
                    <a:pt x="7" y="260"/>
                  </a:lnTo>
                  <a:lnTo>
                    <a:pt x="0" y="252"/>
                  </a:lnTo>
                  <a:lnTo>
                    <a:pt x="12" y="5"/>
                  </a:lnTo>
                </a:path>
              </a:pathLst>
            </a:custGeom>
            <a:solidFill>
              <a:srgbClr val="FFFFFF"/>
            </a:solidFill>
            <a:ln w="9525" cap="rnd">
              <a:noFill/>
              <a:round/>
              <a:headEnd/>
              <a:tailEnd/>
            </a:ln>
            <a:effectLst/>
          </p:spPr>
          <p:txBody>
            <a:bodyPr/>
            <a:lstStyle/>
            <a:p>
              <a:endParaRPr lang="fr-FR"/>
            </a:p>
          </p:txBody>
        </p:sp>
        <p:sp>
          <p:nvSpPr>
            <p:cNvPr id="37" name="Freeform 97"/>
            <p:cNvSpPr>
              <a:spLocks/>
            </p:cNvSpPr>
            <p:nvPr/>
          </p:nvSpPr>
          <p:spPr bwMode="auto">
            <a:xfrm>
              <a:off x="4350" y="3581"/>
              <a:ext cx="312" cy="21"/>
            </a:xfrm>
            <a:custGeom>
              <a:avLst/>
              <a:gdLst/>
              <a:ahLst/>
              <a:cxnLst>
                <a:cxn ang="0">
                  <a:pos x="7" y="0"/>
                </a:cxn>
                <a:cxn ang="0">
                  <a:pos x="0" y="6"/>
                </a:cxn>
                <a:cxn ang="0">
                  <a:pos x="311" y="20"/>
                </a:cxn>
                <a:cxn ang="0">
                  <a:pos x="303" y="13"/>
                </a:cxn>
                <a:cxn ang="0">
                  <a:pos x="7" y="0"/>
                </a:cxn>
              </a:cxnLst>
              <a:rect l="0" t="0" r="r" b="b"/>
              <a:pathLst>
                <a:path w="312" h="21">
                  <a:moveTo>
                    <a:pt x="7" y="0"/>
                  </a:moveTo>
                  <a:lnTo>
                    <a:pt x="0" y="6"/>
                  </a:lnTo>
                  <a:lnTo>
                    <a:pt x="311" y="20"/>
                  </a:lnTo>
                  <a:lnTo>
                    <a:pt x="303" y="13"/>
                  </a:lnTo>
                  <a:lnTo>
                    <a:pt x="7" y="0"/>
                  </a:lnTo>
                </a:path>
              </a:pathLst>
            </a:custGeom>
            <a:solidFill>
              <a:srgbClr val="DFDFDF"/>
            </a:solidFill>
            <a:ln w="9525" cap="rnd">
              <a:noFill/>
              <a:round/>
              <a:headEnd/>
              <a:tailEnd/>
            </a:ln>
            <a:effectLst/>
          </p:spPr>
          <p:txBody>
            <a:bodyPr/>
            <a:lstStyle/>
            <a:p>
              <a:endParaRPr lang="fr-FR"/>
            </a:p>
          </p:txBody>
        </p:sp>
        <p:sp>
          <p:nvSpPr>
            <p:cNvPr id="38" name="Freeform 98"/>
            <p:cNvSpPr>
              <a:spLocks/>
            </p:cNvSpPr>
            <p:nvPr/>
          </p:nvSpPr>
          <p:spPr bwMode="auto">
            <a:xfrm>
              <a:off x="4350" y="3342"/>
              <a:ext cx="22" cy="246"/>
            </a:xfrm>
            <a:custGeom>
              <a:avLst/>
              <a:gdLst/>
              <a:ahLst/>
              <a:cxnLst>
                <a:cxn ang="0">
                  <a:pos x="14" y="0"/>
                </a:cxn>
                <a:cxn ang="0">
                  <a:pos x="21" y="5"/>
                </a:cxn>
                <a:cxn ang="0">
                  <a:pos x="8" y="237"/>
                </a:cxn>
                <a:cxn ang="0">
                  <a:pos x="0" y="245"/>
                </a:cxn>
                <a:cxn ang="0">
                  <a:pos x="14" y="0"/>
                </a:cxn>
              </a:cxnLst>
              <a:rect l="0" t="0" r="r" b="b"/>
              <a:pathLst>
                <a:path w="22" h="246">
                  <a:moveTo>
                    <a:pt x="14" y="0"/>
                  </a:moveTo>
                  <a:lnTo>
                    <a:pt x="21" y="5"/>
                  </a:lnTo>
                  <a:lnTo>
                    <a:pt x="8" y="237"/>
                  </a:lnTo>
                  <a:lnTo>
                    <a:pt x="0" y="245"/>
                  </a:lnTo>
                  <a:lnTo>
                    <a:pt x="14" y="0"/>
                  </a:lnTo>
                </a:path>
              </a:pathLst>
            </a:custGeom>
            <a:solidFill>
              <a:srgbClr val="BFBFBF"/>
            </a:solidFill>
            <a:ln w="9525" cap="rnd">
              <a:noFill/>
              <a:round/>
              <a:headEnd/>
              <a:tailEnd/>
            </a:ln>
            <a:effectLst/>
          </p:spPr>
          <p:txBody>
            <a:bodyPr/>
            <a:lstStyle/>
            <a:p>
              <a:endParaRPr lang="fr-FR"/>
            </a:p>
          </p:txBody>
        </p:sp>
        <p:sp>
          <p:nvSpPr>
            <p:cNvPr id="39" name="Freeform 99"/>
            <p:cNvSpPr>
              <a:spLocks/>
            </p:cNvSpPr>
            <p:nvPr/>
          </p:nvSpPr>
          <p:spPr bwMode="auto">
            <a:xfrm>
              <a:off x="4357" y="3347"/>
              <a:ext cx="310" cy="249"/>
            </a:xfrm>
            <a:custGeom>
              <a:avLst/>
              <a:gdLst/>
              <a:ahLst/>
              <a:cxnLst>
                <a:cxn ang="0">
                  <a:pos x="12" y="0"/>
                </a:cxn>
                <a:cxn ang="0">
                  <a:pos x="309" y="0"/>
                </a:cxn>
                <a:cxn ang="0">
                  <a:pos x="296" y="248"/>
                </a:cxn>
                <a:cxn ang="0">
                  <a:pos x="0" y="233"/>
                </a:cxn>
                <a:cxn ang="0">
                  <a:pos x="12" y="0"/>
                </a:cxn>
              </a:cxnLst>
              <a:rect l="0" t="0" r="r" b="b"/>
              <a:pathLst>
                <a:path w="310" h="249">
                  <a:moveTo>
                    <a:pt x="12" y="0"/>
                  </a:moveTo>
                  <a:lnTo>
                    <a:pt x="309" y="0"/>
                  </a:lnTo>
                  <a:lnTo>
                    <a:pt x="296" y="248"/>
                  </a:lnTo>
                  <a:lnTo>
                    <a:pt x="0" y="233"/>
                  </a:lnTo>
                  <a:lnTo>
                    <a:pt x="12" y="0"/>
                  </a:lnTo>
                </a:path>
              </a:pathLst>
            </a:custGeom>
            <a:solidFill>
              <a:srgbClr val="000000"/>
            </a:solidFill>
            <a:ln w="9525" cap="rnd">
              <a:noFill/>
              <a:round/>
              <a:headEnd/>
              <a:tailEnd/>
            </a:ln>
            <a:effectLst/>
          </p:spPr>
          <p:txBody>
            <a:bodyPr/>
            <a:lstStyle/>
            <a:p>
              <a:endParaRPr lang="fr-FR"/>
            </a:p>
          </p:txBody>
        </p:sp>
        <p:sp>
          <p:nvSpPr>
            <p:cNvPr id="40" name="Freeform 100"/>
            <p:cNvSpPr>
              <a:spLocks/>
            </p:cNvSpPr>
            <p:nvPr/>
          </p:nvSpPr>
          <p:spPr bwMode="auto">
            <a:xfrm>
              <a:off x="4367" y="3356"/>
              <a:ext cx="289" cy="231"/>
            </a:xfrm>
            <a:custGeom>
              <a:avLst/>
              <a:gdLst/>
              <a:ahLst/>
              <a:cxnLst>
                <a:cxn ang="0">
                  <a:pos x="10" y="0"/>
                </a:cxn>
                <a:cxn ang="0">
                  <a:pos x="288" y="0"/>
                </a:cxn>
                <a:cxn ang="0">
                  <a:pos x="276" y="230"/>
                </a:cxn>
                <a:cxn ang="0">
                  <a:pos x="0" y="218"/>
                </a:cxn>
                <a:cxn ang="0">
                  <a:pos x="10" y="0"/>
                </a:cxn>
              </a:cxnLst>
              <a:rect l="0" t="0" r="r" b="b"/>
              <a:pathLst>
                <a:path w="289" h="231">
                  <a:moveTo>
                    <a:pt x="10" y="0"/>
                  </a:moveTo>
                  <a:lnTo>
                    <a:pt x="288" y="0"/>
                  </a:lnTo>
                  <a:lnTo>
                    <a:pt x="276" y="230"/>
                  </a:lnTo>
                  <a:lnTo>
                    <a:pt x="0" y="218"/>
                  </a:lnTo>
                  <a:lnTo>
                    <a:pt x="10" y="0"/>
                  </a:lnTo>
                </a:path>
              </a:pathLst>
            </a:custGeom>
            <a:solidFill>
              <a:srgbClr val="C0C0C0"/>
            </a:solidFill>
            <a:ln w="9525" cap="rnd">
              <a:noFill/>
              <a:round/>
              <a:headEnd/>
              <a:tailEnd/>
            </a:ln>
            <a:effectLst/>
          </p:spPr>
          <p:txBody>
            <a:bodyPr/>
            <a:lstStyle/>
            <a:p>
              <a:endParaRPr lang="fr-FR"/>
            </a:p>
          </p:txBody>
        </p:sp>
        <p:sp>
          <p:nvSpPr>
            <p:cNvPr id="41" name="Freeform 101"/>
            <p:cNvSpPr>
              <a:spLocks/>
            </p:cNvSpPr>
            <p:nvPr/>
          </p:nvSpPr>
          <p:spPr bwMode="auto">
            <a:xfrm>
              <a:off x="4646" y="3633"/>
              <a:ext cx="22" cy="22"/>
            </a:xfrm>
            <a:custGeom>
              <a:avLst/>
              <a:gdLst/>
              <a:ahLst/>
              <a:cxnLst>
                <a:cxn ang="0">
                  <a:pos x="0" y="0"/>
                </a:cxn>
                <a:cxn ang="0">
                  <a:pos x="21" y="3"/>
                </a:cxn>
                <a:cxn ang="0">
                  <a:pos x="21" y="21"/>
                </a:cxn>
                <a:cxn ang="0">
                  <a:pos x="0" y="18"/>
                </a:cxn>
                <a:cxn ang="0">
                  <a:pos x="0" y="0"/>
                </a:cxn>
              </a:cxnLst>
              <a:rect l="0" t="0" r="r" b="b"/>
              <a:pathLst>
                <a:path w="22" h="22">
                  <a:moveTo>
                    <a:pt x="0" y="0"/>
                  </a:moveTo>
                  <a:lnTo>
                    <a:pt x="21" y="3"/>
                  </a:lnTo>
                  <a:lnTo>
                    <a:pt x="21" y="21"/>
                  </a:lnTo>
                  <a:lnTo>
                    <a:pt x="0" y="18"/>
                  </a:lnTo>
                  <a:lnTo>
                    <a:pt x="0" y="0"/>
                  </a:lnTo>
                </a:path>
              </a:pathLst>
            </a:custGeom>
            <a:solidFill>
              <a:srgbClr val="008000"/>
            </a:solidFill>
            <a:ln w="9525" cap="rnd">
              <a:noFill/>
              <a:round/>
              <a:headEnd/>
              <a:tailEnd/>
            </a:ln>
            <a:effectLst/>
          </p:spPr>
          <p:txBody>
            <a:bodyPr/>
            <a:lstStyle/>
            <a:p>
              <a:endParaRPr lang="fr-FR"/>
            </a:p>
          </p:txBody>
        </p:sp>
        <p:grpSp>
          <p:nvGrpSpPr>
            <p:cNvPr id="42" name="Group 160"/>
            <p:cNvGrpSpPr>
              <a:grpSpLocks/>
            </p:cNvGrpSpPr>
            <p:nvPr/>
          </p:nvGrpSpPr>
          <p:grpSpPr bwMode="auto">
            <a:xfrm>
              <a:off x="4139" y="3787"/>
              <a:ext cx="602" cy="132"/>
              <a:chOff x="4139" y="3787"/>
              <a:chExt cx="602" cy="132"/>
            </a:xfrm>
          </p:grpSpPr>
          <p:sp>
            <p:nvSpPr>
              <p:cNvPr id="44" name="Freeform 102"/>
              <p:cNvSpPr>
                <a:spLocks/>
              </p:cNvSpPr>
              <p:nvPr/>
            </p:nvSpPr>
            <p:spPr bwMode="auto">
              <a:xfrm>
                <a:off x="4554" y="3827"/>
                <a:ext cx="145" cy="57"/>
              </a:xfrm>
              <a:custGeom>
                <a:avLst/>
                <a:gdLst/>
                <a:ahLst/>
                <a:cxnLst>
                  <a:cxn ang="0">
                    <a:pos x="55" y="0"/>
                  </a:cxn>
                  <a:cxn ang="0">
                    <a:pos x="21" y="32"/>
                  </a:cxn>
                  <a:cxn ang="0">
                    <a:pos x="0" y="46"/>
                  </a:cxn>
                  <a:cxn ang="0">
                    <a:pos x="94" y="56"/>
                  </a:cxn>
                  <a:cxn ang="0">
                    <a:pos x="115" y="37"/>
                  </a:cxn>
                  <a:cxn ang="0">
                    <a:pos x="144" y="6"/>
                  </a:cxn>
                  <a:cxn ang="0">
                    <a:pos x="55" y="0"/>
                  </a:cxn>
                </a:cxnLst>
                <a:rect l="0" t="0" r="r" b="b"/>
                <a:pathLst>
                  <a:path w="145" h="57">
                    <a:moveTo>
                      <a:pt x="55" y="0"/>
                    </a:moveTo>
                    <a:lnTo>
                      <a:pt x="21" y="32"/>
                    </a:lnTo>
                    <a:lnTo>
                      <a:pt x="0" y="46"/>
                    </a:lnTo>
                    <a:lnTo>
                      <a:pt x="94" y="56"/>
                    </a:lnTo>
                    <a:lnTo>
                      <a:pt x="115" y="37"/>
                    </a:lnTo>
                    <a:lnTo>
                      <a:pt x="144" y="6"/>
                    </a:lnTo>
                    <a:lnTo>
                      <a:pt x="55" y="0"/>
                    </a:lnTo>
                  </a:path>
                </a:pathLst>
              </a:custGeom>
              <a:solidFill>
                <a:srgbClr val="808080"/>
              </a:solidFill>
              <a:ln w="9525" cap="rnd">
                <a:noFill/>
                <a:round/>
                <a:headEnd/>
                <a:tailEnd/>
              </a:ln>
              <a:effectLst/>
            </p:spPr>
            <p:txBody>
              <a:bodyPr/>
              <a:lstStyle/>
              <a:p>
                <a:endParaRPr lang="fr-FR"/>
              </a:p>
            </p:txBody>
          </p:sp>
          <p:grpSp>
            <p:nvGrpSpPr>
              <p:cNvPr id="45" name="Group 159"/>
              <p:cNvGrpSpPr>
                <a:grpSpLocks/>
              </p:cNvGrpSpPr>
              <p:nvPr/>
            </p:nvGrpSpPr>
            <p:grpSpPr bwMode="auto">
              <a:xfrm>
                <a:off x="4139" y="3787"/>
                <a:ext cx="602" cy="132"/>
                <a:chOff x="4139" y="3787"/>
                <a:chExt cx="602" cy="132"/>
              </a:xfrm>
            </p:grpSpPr>
            <p:sp>
              <p:nvSpPr>
                <p:cNvPr id="46" name="Freeform 103"/>
                <p:cNvSpPr>
                  <a:spLocks/>
                </p:cNvSpPr>
                <p:nvPr/>
              </p:nvSpPr>
              <p:spPr bwMode="auto">
                <a:xfrm>
                  <a:off x="4139" y="3839"/>
                  <a:ext cx="533" cy="80"/>
                </a:xfrm>
                <a:custGeom>
                  <a:avLst/>
                  <a:gdLst/>
                  <a:ahLst/>
                  <a:cxnLst>
                    <a:cxn ang="0">
                      <a:pos x="0" y="0"/>
                    </a:cxn>
                    <a:cxn ang="0">
                      <a:pos x="0" y="20"/>
                    </a:cxn>
                    <a:cxn ang="0">
                      <a:pos x="532" y="79"/>
                    </a:cxn>
                    <a:cxn ang="0">
                      <a:pos x="532" y="58"/>
                    </a:cxn>
                    <a:cxn ang="0">
                      <a:pos x="0" y="0"/>
                    </a:cxn>
                  </a:cxnLst>
                  <a:rect l="0" t="0" r="r" b="b"/>
                  <a:pathLst>
                    <a:path w="533" h="80">
                      <a:moveTo>
                        <a:pt x="0" y="0"/>
                      </a:moveTo>
                      <a:lnTo>
                        <a:pt x="0" y="20"/>
                      </a:lnTo>
                      <a:lnTo>
                        <a:pt x="532" y="79"/>
                      </a:lnTo>
                      <a:lnTo>
                        <a:pt x="532" y="58"/>
                      </a:lnTo>
                      <a:lnTo>
                        <a:pt x="0" y="0"/>
                      </a:lnTo>
                    </a:path>
                  </a:pathLst>
                </a:custGeom>
                <a:solidFill>
                  <a:srgbClr val="C0C0C0"/>
                </a:solidFill>
                <a:ln w="9525" cap="rnd">
                  <a:noFill/>
                  <a:round/>
                  <a:headEnd/>
                  <a:tailEnd/>
                </a:ln>
                <a:effectLst/>
              </p:spPr>
              <p:txBody>
                <a:bodyPr/>
                <a:lstStyle/>
                <a:p>
                  <a:endParaRPr lang="fr-FR"/>
                </a:p>
              </p:txBody>
            </p:sp>
            <p:sp>
              <p:nvSpPr>
                <p:cNvPr id="47" name="Freeform 104"/>
                <p:cNvSpPr>
                  <a:spLocks/>
                </p:cNvSpPr>
                <p:nvPr/>
              </p:nvSpPr>
              <p:spPr bwMode="auto">
                <a:xfrm>
                  <a:off x="4671" y="3827"/>
                  <a:ext cx="70" cy="92"/>
                </a:xfrm>
                <a:custGeom>
                  <a:avLst/>
                  <a:gdLst/>
                  <a:ahLst/>
                  <a:cxnLst>
                    <a:cxn ang="0">
                      <a:pos x="0" y="70"/>
                    </a:cxn>
                    <a:cxn ang="0">
                      <a:pos x="0" y="91"/>
                    </a:cxn>
                    <a:cxn ang="0">
                      <a:pos x="29" y="70"/>
                    </a:cxn>
                    <a:cxn ang="0">
                      <a:pos x="42" y="58"/>
                    </a:cxn>
                    <a:cxn ang="0">
                      <a:pos x="69" y="26"/>
                    </a:cxn>
                    <a:cxn ang="0">
                      <a:pos x="69" y="0"/>
                    </a:cxn>
                    <a:cxn ang="0">
                      <a:pos x="34" y="43"/>
                    </a:cxn>
                    <a:cxn ang="0">
                      <a:pos x="0" y="70"/>
                    </a:cxn>
                  </a:cxnLst>
                  <a:rect l="0" t="0" r="r" b="b"/>
                  <a:pathLst>
                    <a:path w="70" h="92">
                      <a:moveTo>
                        <a:pt x="0" y="70"/>
                      </a:moveTo>
                      <a:lnTo>
                        <a:pt x="0" y="91"/>
                      </a:lnTo>
                      <a:lnTo>
                        <a:pt x="29" y="70"/>
                      </a:lnTo>
                      <a:lnTo>
                        <a:pt x="42" y="58"/>
                      </a:lnTo>
                      <a:lnTo>
                        <a:pt x="69" y="26"/>
                      </a:lnTo>
                      <a:lnTo>
                        <a:pt x="69" y="0"/>
                      </a:lnTo>
                      <a:lnTo>
                        <a:pt x="34" y="43"/>
                      </a:lnTo>
                      <a:lnTo>
                        <a:pt x="0" y="70"/>
                      </a:lnTo>
                    </a:path>
                  </a:pathLst>
                </a:custGeom>
                <a:solidFill>
                  <a:srgbClr val="5F5F5F"/>
                </a:solidFill>
                <a:ln w="9525" cap="rnd">
                  <a:noFill/>
                  <a:round/>
                  <a:headEnd/>
                  <a:tailEnd/>
                </a:ln>
                <a:effectLst/>
              </p:spPr>
              <p:txBody>
                <a:bodyPr/>
                <a:lstStyle/>
                <a:p>
                  <a:endParaRPr lang="fr-FR"/>
                </a:p>
              </p:txBody>
            </p:sp>
            <p:sp>
              <p:nvSpPr>
                <p:cNvPr id="48" name="Line 105"/>
                <p:cNvSpPr>
                  <a:spLocks noChangeShapeType="1"/>
                </p:cNvSpPr>
                <p:nvPr/>
              </p:nvSpPr>
              <p:spPr bwMode="auto">
                <a:xfrm>
                  <a:off x="4140" y="3845"/>
                  <a:ext cx="532" cy="59"/>
                </a:xfrm>
                <a:prstGeom prst="line">
                  <a:avLst/>
                </a:prstGeom>
                <a:noFill/>
                <a:ln w="12700">
                  <a:solidFill>
                    <a:srgbClr val="7F7F7F"/>
                  </a:solidFill>
                  <a:round/>
                  <a:headEnd type="none" w="sm" len="sm"/>
                  <a:tailEnd type="none" w="sm" len="sm"/>
                </a:ln>
                <a:effectLst/>
              </p:spPr>
              <p:txBody>
                <a:bodyPr wrap="none" anchor="ctr"/>
                <a:lstStyle/>
                <a:p>
                  <a:endParaRPr lang="fr-FR"/>
                </a:p>
              </p:txBody>
            </p:sp>
            <p:grpSp>
              <p:nvGrpSpPr>
                <p:cNvPr id="49" name="Group 155"/>
                <p:cNvGrpSpPr>
                  <a:grpSpLocks/>
                </p:cNvGrpSpPr>
                <p:nvPr/>
              </p:nvGrpSpPr>
              <p:grpSpPr bwMode="auto">
                <a:xfrm>
                  <a:off x="4174" y="3787"/>
                  <a:ext cx="512" cy="98"/>
                  <a:chOff x="4174" y="3787"/>
                  <a:chExt cx="512" cy="98"/>
                </a:xfrm>
              </p:grpSpPr>
              <p:sp>
                <p:nvSpPr>
                  <p:cNvPr id="53" name="Freeform 106"/>
                  <p:cNvSpPr>
                    <a:spLocks/>
                  </p:cNvSpPr>
                  <p:nvPr/>
                </p:nvSpPr>
                <p:spPr bwMode="auto">
                  <a:xfrm>
                    <a:off x="4174" y="3790"/>
                    <a:ext cx="395" cy="80"/>
                  </a:xfrm>
                  <a:custGeom>
                    <a:avLst/>
                    <a:gdLst/>
                    <a:ahLst/>
                    <a:cxnLst>
                      <a:cxn ang="0">
                        <a:pos x="67" y="0"/>
                      </a:cxn>
                      <a:cxn ang="0">
                        <a:pos x="20" y="34"/>
                      </a:cxn>
                      <a:cxn ang="0">
                        <a:pos x="0" y="45"/>
                      </a:cxn>
                      <a:cxn ang="0">
                        <a:pos x="334" y="79"/>
                      </a:cxn>
                      <a:cxn ang="0">
                        <a:pos x="357" y="63"/>
                      </a:cxn>
                      <a:cxn ang="0">
                        <a:pos x="394" y="31"/>
                      </a:cxn>
                      <a:cxn ang="0">
                        <a:pos x="67" y="0"/>
                      </a:cxn>
                    </a:cxnLst>
                    <a:rect l="0" t="0" r="r" b="b"/>
                    <a:pathLst>
                      <a:path w="395" h="80">
                        <a:moveTo>
                          <a:pt x="67" y="0"/>
                        </a:moveTo>
                        <a:lnTo>
                          <a:pt x="20" y="34"/>
                        </a:lnTo>
                        <a:lnTo>
                          <a:pt x="0" y="45"/>
                        </a:lnTo>
                        <a:lnTo>
                          <a:pt x="334" y="79"/>
                        </a:lnTo>
                        <a:lnTo>
                          <a:pt x="357" y="63"/>
                        </a:lnTo>
                        <a:lnTo>
                          <a:pt x="394" y="31"/>
                        </a:lnTo>
                        <a:lnTo>
                          <a:pt x="67" y="0"/>
                        </a:lnTo>
                      </a:path>
                    </a:pathLst>
                  </a:custGeom>
                  <a:solidFill>
                    <a:srgbClr val="808080"/>
                  </a:solidFill>
                  <a:ln w="9525" cap="rnd">
                    <a:noFill/>
                    <a:round/>
                    <a:headEnd/>
                    <a:tailEnd/>
                  </a:ln>
                  <a:effectLst/>
                </p:spPr>
                <p:txBody>
                  <a:bodyPr/>
                  <a:lstStyle/>
                  <a:p>
                    <a:endParaRPr lang="fr-FR"/>
                  </a:p>
                </p:txBody>
              </p:sp>
              <p:grpSp>
                <p:nvGrpSpPr>
                  <p:cNvPr id="54" name="Group 154"/>
                  <p:cNvGrpSpPr>
                    <a:grpSpLocks/>
                  </p:cNvGrpSpPr>
                  <p:nvPr/>
                </p:nvGrpSpPr>
                <p:grpSpPr bwMode="auto">
                  <a:xfrm>
                    <a:off x="4184" y="3787"/>
                    <a:ext cx="502" cy="98"/>
                    <a:chOff x="4184" y="3787"/>
                    <a:chExt cx="502" cy="98"/>
                  </a:xfrm>
                </p:grpSpPr>
                <p:grpSp>
                  <p:nvGrpSpPr>
                    <p:cNvPr id="55" name="Group 140"/>
                    <p:cNvGrpSpPr>
                      <a:grpSpLocks/>
                    </p:cNvGrpSpPr>
                    <p:nvPr/>
                  </p:nvGrpSpPr>
                  <p:grpSpPr bwMode="auto">
                    <a:xfrm>
                      <a:off x="4192" y="3787"/>
                      <a:ext cx="367" cy="81"/>
                      <a:chOff x="4192" y="3787"/>
                      <a:chExt cx="367" cy="81"/>
                    </a:xfrm>
                  </p:grpSpPr>
                  <p:grpSp>
                    <p:nvGrpSpPr>
                      <p:cNvPr id="69" name="Group 109"/>
                      <p:cNvGrpSpPr>
                        <a:grpSpLocks/>
                      </p:cNvGrpSpPr>
                      <p:nvPr/>
                    </p:nvGrpSpPr>
                    <p:grpSpPr bwMode="auto">
                      <a:xfrm>
                        <a:off x="4192" y="3787"/>
                        <a:ext cx="77" cy="54"/>
                        <a:chOff x="4192" y="3787"/>
                        <a:chExt cx="77" cy="54"/>
                      </a:xfrm>
                    </p:grpSpPr>
                    <p:sp>
                      <p:nvSpPr>
                        <p:cNvPr id="100" name="Line 107"/>
                        <p:cNvSpPr>
                          <a:spLocks noChangeShapeType="1"/>
                        </p:cNvSpPr>
                        <p:nvPr/>
                      </p:nvSpPr>
                      <p:spPr bwMode="auto">
                        <a:xfrm flipV="1">
                          <a:off x="4192" y="3828"/>
                          <a:ext cx="24" cy="1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101" name="Line 108"/>
                        <p:cNvSpPr>
                          <a:spLocks noChangeShapeType="1"/>
                        </p:cNvSpPr>
                        <p:nvPr/>
                      </p:nvSpPr>
                      <p:spPr bwMode="auto">
                        <a:xfrm flipV="1">
                          <a:off x="4216" y="3787"/>
                          <a:ext cx="53"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0" name="Group 112"/>
                      <p:cNvGrpSpPr>
                        <a:grpSpLocks/>
                      </p:cNvGrpSpPr>
                      <p:nvPr/>
                    </p:nvGrpSpPr>
                    <p:grpSpPr bwMode="auto">
                      <a:xfrm>
                        <a:off x="4221" y="3790"/>
                        <a:ext cx="78" cy="54"/>
                        <a:chOff x="4221" y="3790"/>
                        <a:chExt cx="78" cy="54"/>
                      </a:xfrm>
                    </p:grpSpPr>
                    <p:sp>
                      <p:nvSpPr>
                        <p:cNvPr id="98" name="Line 110"/>
                        <p:cNvSpPr>
                          <a:spLocks noChangeShapeType="1"/>
                        </p:cNvSpPr>
                        <p:nvPr/>
                      </p:nvSpPr>
                      <p:spPr bwMode="auto">
                        <a:xfrm flipV="1">
                          <a:off x="4221" y="3831"/>
                          <a:ext cx="26" cy="1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9" name="Line 111"/>
                        <p:cNvSpPr>
                          <a:spLocks noChangeShapeType="1"/>
                        </p:cNvSpPr>
                        <p:nvPr/>
                      </p:nvSpPr>
                      <p:spPr bwMode="auto">
                        <a:xfrm flipV="1">
                          <a:off x="4247" y="3790"/>
                          <a:ext cx="52"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1" name="Group 115"/>
                      <p:cNvGrpSpPr>
                        <a:grpSpLocks/>
                      </p:cNvGrpSpPr>
                      <p:nvPr/>
                    </p:nvGrpSpPr>
                    <p:grpSpPr bwMode="auto">
                      <a:xfrm>
                        <a:off x="4252" y="3791"/>
                        <a:ext cx="77" cy="54"/>
                        <a:chOff x="4252" y="3791"/>
                        <a:chExt cx="77" cy="54"/>
                      </a:xfrm>
                    </p:grpSpPr>
                    <p:sp>
                      <p:nvSpPr>
                        <p:cNvPr id="96" name="Line 113"/>
                        <p:cNvSpPr>
                          <a:spLocks noChangeShapeType="1"/>
                        </p:cNvSpPr>
                        <p:nvPr/>
                      </p:nvSpPr>
                      <p:spPr bwMode="auto">
                        <a:xfrm flipV="1">
                          <a:off x="4252" y="3832"/>
                          <a:ext cx="26" cy="1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7" name="Line 114"/>
                        <p:cNvSpPr>
                          <a:spLocks noChangeShapeType="1"/>
                        </p:cNvSpPr>
                        <p:nvPr/>
                      </p:nvSpPr>
                      <p:spPr bwMode="auto">
                        <a:xfrm flipV="1">
                          <a:off x="4278" y="3791"/>
                          <a:ext cx="51"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2" name="Group 118"/>
                      <p:cNvGrpSpPr>
                        <a:grpSpLocks/>
                      </p:cNvGrpSpPr>
                      <p:nvPr/>
                    </p:nvGrpSpPr>
                    <p:grpSpPr bwMode="auto">
                      <a:xfrm>
                        <a:off x="4281" y="3795"/>
                        <a:ext cx="77" cy="54"/>
                        <a:chOff x="4281" y="3795"/>
                        <a:chExt cx="77" cy="54"/>
                      </a:xfrm>
                    </p:grpSpPr>
                    <p:sp>
                      <p:nvSpPr>
                        <p:cNvPr id="94" name="Line 116"/>
                        <p:cNvSpPr>
                          <a:spLocks noChangeShapeType="1"/>
                        </p:cNvSpPr>
                        <p:nvPr/>
                      </p:nvSpPr>
                      <p:spPr bwMode="auto">
                        <a:xfrm flipV="1">
                          <a:off x="4281" y="3837"/>
                          <a:ext cx="24"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5" name="Line 117"/>
                        <p:cNvSpPr>
                          <a:spLocks noChangeShapeType="1"/>
                        </p:cNvSpPr>
                        <p:nvPr/>
                      </p:nvSpPr>
                      <p:spPr bwMode="auto">
                        <a:xfrm flipV="1">
                          <a:off x="4305" y="3795"/>
                          <a:ext cx="53"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3" name="Group 121"/>
                      <p:cNvGrpSpPr>
                        <a:grpSpLocks/>
                      </p:cNvGrpSpPr>
                      <p:nvPr/>
                    </p:nvGrpSpPr>
                    <p:grpSpPr bwMode="auto">
                      <a:xfrm>
                        <a:off x="4311" y="3798"/>
                        <a:ext cx="76" cy="53"/>
                        <a:chOff x="4311" y="3798"/>
                        <a:chExt cx="76" cy="53"/>
                      </a:xfrm>
                    </p:grpSpPr>
                    <p:sp>
                      <p:nvSpPr>
                        <p:cNvPr id="92" name="Line 119"/>
                        <p:cNvSpPr>
                          <a:spLocks noChangeShapeType="1"/>
                        </p:cNvSpPr>
                        <p:nvPr/>
                      </p:nvSpPr>
                      <p:spPr bwMode="auto">
                        <a:xfrm flipV="1">
                          <a:off x="4311" y="3839"/>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3" name="Line 120"/>
                        <p:cNvSpPr>
                          <a:spLocks noChangeShapeType="1"/>
                        </p:cNvSpPr>
                        <p:nvPr/>
                      </p:nvSpPr>
                      <p:spPr bwMode="auto">
                        <a:xfrm flipV="1">
                          <a:off x="4336" y="3798"/>
                          <a:ext cx="51"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4" name="Group 124"/>
                      <p:cNvGrpSpPr>
                        <a:grpSpLocks/>
                      </p:cNvGrpSpPr>
                      <p:nvPr/>
                    </p:nvGrpSpPr>
                    <p:grpSpPr bwMode="auto">
                      <a:xfrm>
                        <a:off x="4341" y="3799"/>
                        <a:ext cx="76" cy="54"/>
                        <a:chOff x="4341" y="3799"/>
                        <a:chExt cx="76" cy="54"/>
                      </a:xfrm>
                    </p:grpSpPr>
                    <p:sp>
                      <p:nvSpPr>
                        <p:cNvPr id="90" name="Line 122"/>
                        <p:cNvSpPr>
                          <a:spLocks noChangeShapeType="1"/>
                        </p:cNvSpPr>
                        <p:nvPr/>
                      </p:nvSpPr>
                      <p:spPr bwMode="auto">
                        <a:xfrm flipV="1">
                          <a:off x="4341" y="3841"/>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91" name="Line 123"/>
                        <p:cNvSpPr>
                          <a:spLocks noChangeShapeType="1"/>
                        </p:cNvSpPr>
                        <p:nvPr/>
                      </p:nvSpPr>
                      <p:spPr bwMode="auto">
                        <a:xfrm flipV="1">
                          <a:off x="4366" y="3799"/>
                          <a:ext cx="51"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5" name="Group 127"/>
                      <p:cNvGrpSpPr>
                        <a:grpSpLocks/>
                      </p:cNvGrpSpPr>
                      <p:nvPr/>
                    </p:nvGrpSpPr>
                    <p:grpSpPr bwMode="auto">
                      <a:xfrm>
                        <a:off x="4369" y="3801"/>
                        <a:ext cx="76" cy="55"/>
                        <a:chOff x="4369" y="3801"/>
                        <a:chExt cx="76" cy="55"/>
                      </a:xfrm>
                    </p:grpSpPr>
                    <p:sp>
                      <p:nvSpPr>
                        <p:cNvPr id="88" name="Line 125"/>
                        <p:cNvSpPr>
                          <a:spLocks noChangeShapeType="1"/>
                        </p:cNvSpPr>
                        <p:nvPr/>
                      </p:nvSpPr>
                      <p:spPr bwMode="auto">
                        <a:xfrm flipV="1">
                          <a:off x="4369" y="3844"/>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9" name="Line 126"/>
                        <p:cNvSpPr>
                          <a:spLocks noChangeShapeType="1"/>
                        </p:cNvSpPr>
                        <p:nvPr/>
                      </p:nvSpPr>
                      <p:spPr bwMode="auto">
                        <a:xfrm flipV="1">
                          <a:off x="4394" y="3801"/>
                          <a:ext cx="51" cy="43"/>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6" name="Group 130"/>
                      <p:cNvGrpSpPr>
                        <a:grpSpLocks/>
                      </p:cNvGrpSpPr>
                      <p:nvPr/>
                    </p:nvGrpSpPr>
                    <p:grpSpPr bwMode="auto">
                      <a:xfrm>
                        <a:off x="4396" y="3806"/>
                        <a:ext cx="78" cy="54"/>
                        <a:chOff x="4396" y="3806"/>
                        <a:chExt cx="78" cy="54"/>
                      </a:xfrm>
                    </p:grpSpPr>
                    <p:sp>
                      <p:nvSpPr>
                        <p:cNvPr id="86" name="Line 128"/>
                        <p:cNvSpPr>
                          <a:spLocks noChangeShapeType="1"/>
                        </p:cNvSpPr>
                        <p:nvPr/>
                      </p:nvSpPr>
                      <p:spPr bwMode="auto">
                        <a:xfrm flipV="1">
                          <a:off x="4396" y="3848"/>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7" name="Line 129"/>
                        <p:cNvSpPr>
                          <a:spLocks noChangeShapeType="1"/>
                        </p:cNvSpPr>
                        <p:nvPr/>
                      </p:nvSpPr>
                      <p:spPr bwMode="auto">
                        <a:xfrm flipV="1">
                          <a:off x="4421" y="3806"/>
                          <a:ext cx="53"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7" name="Group 133"/>
                      <p:cNvGrpSpPr>
                        <a:grpSpLocks/>
                      </p:cNvGrpSpPr>
                      <p:nvPr/>
                    </p:nvGrpSpPr>
                    <p:grpSpPr bwMode="auto">
                      <a:xfrm>
                        <a:off x="4425" y="3809"/>
                        <a:ext cx="76" cy="54"/>
                        <a:chOff x="4425" y="3809"/>
                        <a:chExt cx="76" cy="54"/>
                      </a:xfrm>
                    </p:grpSpPr>
                    <p:sp>
                      <p:nvSpPr>
                        <p:cNvPr id="84" name="Line 131"/>
                        <p:cNvSpPr>
                          <a:spLocks noChangeShapeType="1"/>
                        </p:cNvSpPr>
                        <p:nvPr/>
                      </p:nvSpPr>
                      <p:spPr bwMode="auto">
                        <a:xfrm flipV="1">
                          <a:off x="4425" y="3851"/>
                          <a:ext cx="24"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5" name="Line 132"/>
                        <p:cNvSpPr>
                          <a:spLocks noChangeShapeType="1"/>
                        </p:cNvSpPr>
                        <p:nvPr/>
                      </p:nvSpPr>
                      <p:spPr bwMode="auto">
                        <a:xfrm flipV="1">
                          <a:off x="4449" y="3809"/>
                          <a:ext cx="52"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8" name="Group 136"/>
                      <p:cNvGrpSpPr>
                        <a:grpSpLocks/>
                      </p:cNvGrpSpPr>
                      <p:nvPr/>
                    </p:nvGrpSpPr>
                    <p:grpSpPr bwMode="auto">
                      <a:xfrm>
                        <a:off x="4454" y="3812"/>
                        <a:ext cx="76" cy="53"/>
                        <a:chOff x="4454" y="3812"/>
                        <a:chExt cx="76" cy="53"/>
                      </a:xfrm>
                    </p:grpSpPr>
                    <p:sp>
                      <p:nvSpPr>
                        <p:cNvPr id="82" name="Line 134"/>
                        <p:cNvSpPr>
                          <a:spLocks noChangeShapeType="1"/>
                        </p:cNvSpPr>
                        <p:nvPr/>
                      </p:nvSpPr>
                      <p:spPr bwMode="auto">
                        <a:xfrm flipV="1">
                          <a:off x="4454" y="3853"/>
                          <a:ext cx="25" cy="12"/>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3" name="Line 135"/>
                        <p:cNvSpPr>
                          <a:spLocks noChangeShapeType="1"/>
                        </p:cNvSpPr>
                        <p:nvPr/>
                      </p:nvSpPr>
                      <p:spPr bwMode="auto">
                        <a:xfrm flipV="1">
                          <a:off x="4479" y="3812"/>
                          <a:ext cx="51" cy="41"/>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79" name="Group 139"/>
                      <p:cNvGrpSpPr>
                        <a:grpSpLocks/>
                      </p:cNvGrpSpPr>
                      <p:nvPr/>
                    </p:nvGrpSpPr>
                    <p:grpSpPr bwMode="auto">
                      <a:xfrm>
                        <a:off x="4483" y="3813"/>
                        <a:ext cx="76" cy="55"/>
                        <a:chOff x="4483" y="3813"/>
                        <a:chExt cx="76" cy="55"/>
                      </a:xfrm>
                    </p:grpSpPr>
                    <p:sp>
                      <p:nvSpPr>
                        <p:cNvPr id="80" name="Line 137"/>
                        <p:cNvSpPr>
                          <a:spLocks noChangeShapeType="1"/>
                        </p:cNvSpPr>
                        <p:nvPr/>
                      </p:nvSpPr>
                      <p:spPr bwMode="auto">
                        <a:xfrm flipV="1">
                          <a:off x="4483" y="3855"/>
                          <a:ext cx="24" cy="1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81" name="Line 138"/>
                        <p:cNvSpPr>
                          <a:spLocks noChangeShapeType="1"/>
                        </p:cNvSpPr>
                        <p:nvPr/>
                      </p:nvSpPr>
                      <p:spPr bwMode="auto">
                        <a:xfrm flipV="1">
                          <a:off x="4507" y="3813"/>
                          <a:ext cx="52"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grpSp>
                  <p:nvGrpSpPr>
                    <p:cNvPr id="56" name="Group 150"/>
                    <p:cNvGrpSpPr>
                      <a:grpSpLocks/>
                    </p:cNvGrpSpPr>
                    <p:nvPr/>
                  </p:nvGrpSpPr>
                  <p:grpSpPr bwMode="auto">
                    <a:xfrm>
                      <a:off x="4572" y="3822"/>
                      <a:ext cx="110" cy="63"/>
                      <a:chOff x="4572" y="3822"/>
                      <a:chExt cx="110" cy="63"/>
                    </a:xfrm>
                  </p:grpSpPr>
                  <p:grpSp>
                    <p:nvGrpSpPr>
                      <p:cNvPr id="60" name="Group 143"/>
                      <p:cNvGrpSpPr>
                        <a:grpSpLocks/>
                      </p:cNvGrpSpPr>
                      <p:nvPr/>
                    </p:nvGrpSpPr>
                    <p:grpSpPr bwMode="auto">
                      <a:xfrm>
                        <a:off x="4618" y="3827"/>
                        <a:ext cx="64" cy="58"/>
                        <a:chOff x="4618" y="3827"/>
                        <a:chExt cx="64" cy="58"/>
                      </a:xfrm>
                    </p:grpSpPr>
                    <p:sp>
                      <p:nvSpPr>
                        <p:cNvPr id="67" name="Line 141"/>
                        <p:cNvSpPr>
                          <a:spLocks noChangeShapeType="1"/>
                        </p:cNvSpPr>
                        <p:nvPr/>
                      </p:nvSpPr>
                      <p:spPr bwMode="auto">
                        <a:xfrm flipV="1">
                          <a:off x="4618" y="3869"/>
                          <a:ext cx="21" cy="16"/>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68" name="Line 142"/>
                        <p:cNvSpPr>
                          <a:spLocks noChangeShapeType="1"/>
                        </p:cNvSpPr>
                        <p:nvPr/>
                      </p:nvSpPr>
                      <p:spPr bwMode="auto">
                        <a:xfrm flipV="1">
                          <a:off x="4639" y="3827"/>
                          <a:ext cx="43"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61" name="Group 146"/>
                      <p:cNvGrpSpPr>
                        <a:grpSpLocks/>
                      </p:cNvGrpSpPr>
                      <p:nvPr/>
                    </p:nvGrpSpPr>
                    <p:grpSpPr bwMode="auto">
                      <a:xfrm>
                        <a:off x="4595" y="3823"/>
                        <a:ext cx="66" cy="60"/>
                        <a:chOff x="4595" y="3823"/>
                        <a:chExt cx="66" cy="60"/>
                      </a:xfrm>
                    </p:grpSpPr>
                    <p:sp>
                      <p:nvSpPr>
                        <p:cNvPr id="65" name="Line 144"/>
                        <p:cNvSpPr>
                          <a:spLocks noChangeShapeType="1"/>
                        </p:cNvSpPr>
                        <p:nvPr/>
                      </p:nvSpPr>
                      <p:spPr bwMode="auto">
                        <a:xfrm flipV="1">
                          <a:off x="4595" y="3868"/>
                          <a:ext cx="22" cy="15"/>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66" name="Line 145"/>
                        <p:cNvSpPr>
                          <a:spLocks noChangeShapeType="1"/>
                        </p:cNvSpPr>
                        <p:nvPr/>
                      </p:nvSpPr>
                      <p:spPr bwMode="auto">
                        <a:xfrm flipV="1">
                          <a:off x="4617" y="3823"/>
                          <a:ext cx="44" cy="45"/>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nvGrpSpPr>
                      <p:cNvPr id="62" name="Group 149"/>
                      <p:cNvGrpSpPr>
                        <a:grpSpLocks/>
                      </p:cNvGrpSpPr>
                      <p:nvPr/>
                    </p:nvGrpSpPr>
                    <p:grpSpPr bwMode="auto">
                      <a:xfrm>
                        <a:off x="4572" y="3822"/>
                        <a:ext cx="64" cy="59"/>
                        <a:chOff x="4572" y="3822"/>
                        <a:chExt cx="64" cy="59"/>
                      </a:xfrm>
                    </p:grpSpPr>
                    <p:sp>
                      <p:nvSpPr>
                        <p:cNvPr id="63" name="Line 147"/>
                        <p:cNvSpPr>
                          <a:spLocks noChangeShapeType="1"/>
                        </p:cNvSpPr>
                        <p:nvPr/>
                      </p:nvSpPr>
                      <p:spPr bwMode="auto">
                        <a:xfrm flipV="1">
                          <a:off x="4572" y="3864"/>
                          <a:ext cx="22" cy="17"/>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64" name="Line 148"/>
                        <p:cNvSpPr>
                          <a:spLocks noChangeShapeType="1"/>
                        </p:cNvSpPr>
                        <p:nvPr/>
                      </p:nvSpPr>
                      <p:spPr bwMode="auto">
                        <a:xfrm flipV="1">
                          <a:off x="4594" y="3822"/>
                          <a:ext cx="42" cy="42"/>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sp>
                  <p:nvSpPr>
                    <p:cNvPr id="57" name="Line 151"/>
                    <p:cNvSpPr>
                      <a:spLocks noChangeShapeType="1"/>
                    </p:cNvSpPr>
                    <p:nvPr/>
                  </p:nvSpPr>
                  <p:spPr bwMode="auto">
                    <a:xfrm>
                      <a:off x="4219" y="3803"/>
                      <a:ext cx="467" cy="43"/>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58" name="Line 152"/>
                    <p:cNvSpPr>
                      <a:spLocks noChangeShapeType="1"/>
                    </p:cNvSpPr>
                    <p:nvPr/>
                  </p:nvSpPr>
                  <p:spPr bwMode="auto">
                    <a:xfrm>
                      <a:off x="4201" y="3814"/>
                      <a:ext cx="478" cy="45"/>
                    </a:xfrm>
                    <a:prstGeom prst="line">
                      <a:avLst/>
                    </a:prstGeom>
                    <a:noFill/>
                    <a:ln w="12700">
                      <a:solidFill>
                        <a:srgbClr val="DFDFDF"/>
                      </a:solidFill>
                      <a:round/>
                      <a:headEnd type="none" w="sm" len="sm"/>
                      <a:tailEnd type="none" w="sm" len="sm"/>
                    </a:ln>
                    <a:effectLst/>
                  </p:spPr>
                  <p:txBody>
                    <a:bodyPr wrap="none" anchor="ctr"/>
                    <a:lstStyle/>
                    <a:p>
                      <a:endParaRPr lang="fr-FR"/>
                    </a:p>
                  </p:txBody>
                </p:sp>
                <p:sp>
                  <p:nvSpPr>
                    <p:cNvPr id="59" name="Line 153"/>
                    <p:cNvSpPr>
                      <a:spLocks noChangeShapeType="1"/>
                    </p:cNvSpPr>
                    <p:nvPr/>
                  </p:nvSpPr>
                  <p:spPr bwMode="auto">
                    <a:xfrm>
                      <a:off x="4184" y="3827"/>
                      <a:ext cx="482" cy="47"/>
                    </a:xfrm>
                    <a:prstGeom prst="line">
                      <a:avLst/>
                    </a:prstGeom>
                    <a:noFill/>
                    <a:ln w="12700">
                      <a:solidFill>
                        <a:srgbClr val="DFDFDF"/>
                      </a:solidFill>
                      <a:round/>
                      <a:headEnd type="none" w="sm" len="sm"/>
                      <a:tailEnd type="none" w="sm" len="sm"/>
                    </a:ln>
                    <a:effectLst/>
                  </p:spPr>
                  <p:txBody>
                    <a:bodyPr wrap="none" anchor="ctr"/>
                    <a:lstStyle/>
                    <a:p>
                      <a:endParaRPr lang="fr-FR"/>
                    </a:p>
                  </p:txBody>
                </p:sp>
              </p:grpSp>
            </p:grpSp>
            <p:grpSp>
              <p:nvGrpSpPr>
                <p:cNvPr id="50" name="Group 158"/>
                <p:cNvGrpSpPr>
                  <a:grpSpLocks/>
                </p:cNvGrpSpPr>
                <p:nvPr/>
              </p:nvGrpSpPr>
              <p:grpSpPr bwMode="auto">
                <a:xfrm>
                  <a:off x="4671" y="3835"/>
                  <a:ext cx="69" cy="69"/>
                  <a:chOff x="4671" y="3835"/>
                  <a:chExt cx="69" cy="69"/>
                </a:xfrm>
              </p:grpSpPr>
              <p:sp>
                <p:nvSpPr>
                  <p:cNvPr id="51" name="Line 156"/>
                  <p:cNvSpPr>
                    <a:spLocks noChangeShapeType="1"/>
                  </p:cNvSpPr>
                  <p:nvPr/>
                </p:nvSpPr>
                <p:spPr bwMode="auto">
                  <a:xfrm flipV="1">
                    <a:off x="4671" y="3874"/>
                    <a:ext cx="36" cy="30"/>
                  </a:xfrm>
                  <a:prstGeom prst="line">
                    <a:avLst/>
                  </a:prstGeom>
                  <a:noFill/>
                  <a:ln w="12700">
                    <a:solidFill>
                      <a:srgbClr val="3F3F3F"/>
                    </a:solidFill>
                    <a:round/>
                    <a:headEnd type="none" w="sm" len="sm"/>
                    <a:tailEnd type="none" w="sm" len="sm"/>
                  </a:ln>
                  <a:effectLst/>
                </p:spPr>
                <p:txBody>
                  <a:bodyPr wrap="none" anchor="ctr"/>
                  <a:lstStyle/>
                  <a:p>
                    <a:endParaRPr lang="fr-FR"/>
                  </a:p>
                </p:txBody>
              </p:sp>
              <p:sp>
                <p:nvSpPr>
                  <p:cNvPr id="52" name="Line 157"/>
                  <p:cNvSpPr>
                    <a:spLocks noChangeShapeType="1"/>
                  </p:cNvSpPr>
                  <p:nvPr/>
                </p:nvSpPr>
                <p:spPr bwMode="auto">
                  <a:xfrm flipV="1">
                    <a:off x="4707" y="3835"/>
                    <a:ext cx="33" cy="39"/>
                  </a:xfrm>
                  <a:prstGeom prst="line">
                    <a:avLst/>
                  </a:prstGeom>
                  <a:noFill/>
                  <a:ln w="12700">
                    <a:solidFill>
                      <a:srgbClr val="3F3F3F"/>
                    </a:solidFill>
                    <a:round/>
                    <a:headEnd type="none" w="sm" len="sm"/>
                    <a:tailEnd type="none" w="sm" len="sm"/>
                  </a:ln>
                  <a:effectLst/>
                </p:spPr>
                <p:txBody>
                  <a:bodyPr wrap="none" anchor="ctr"/>
                  <a:lstStyle/>
                  <a:p>
                    <a:endParaRPr lang="fr-FR"/>
                  </a:p>
                </p:txBody>
              </p:sp>
            </p:grpSp>
          </p:grpSp>
        </p:grpSp>
        <p:graphicFrame>
          <p:nvGraphicFramePr>
            <p:cNvPr id="43" name="Object 161"/>
            <p:cNvGraphicFramePr>
              <a:graphicFrameLocks/>
            </p:cNvGraphicFramePr>
            <p:nvPr/>
          </p:nvGraphicFramePr>
          <p:xfrm>
            <a:off x="4381" y="3412"/>
            <a:ext cx="265" cy="144"/>
          </p:xfrm>
          <a:graphic>
            <a:graphicData uri="http://schemas.openxmlformats.org/presentationml/2006/ole">
              <mc:AlternateContent xmlns:mc="http://schemas.openxmlformats.org/markup-compatibility/2006">
                <mc:Choice xmlns:v="urn:schemas-microsoft-com:vml" Requires="v">
                  <p:oleObj spid="_x0000_s1081" name="ClipArt" r:id="rId14" imgW="2286000" imgH="1290600" progId="">
                    <p:embed/>
                  </p:oleObj>
                </mc:Choice>
                <mc:Fallback>
                  <p:oleObj name="ClipArt" r:id="rId14" imgW="2286000" imgH="1290600" progId="">
                    <p:embed/>
                    <p:pic>
                      <p:nvPicPr>
                        <p:cNvPr id="0" name="Picture 8"/>
                        <p:cNvPicPr>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381" y="3412"/>
                          <a:ext cx="265" cy="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65" name="Line 163"/>
          <p:cNvSpPr>
            <a:spLocks noChangeShapeType="1"/>
          </p:cNvSpPr>
          <p:nvPr/>
        </p:nvSpPr>
        <p:spPr bwMode="auto">
          <a:xfrm>
            <a:off x="4953000" y="4953000"/>
            <a:ext cx="3200400" cy="0"/>
          </a:xfrm>
          <a:prstGeom prst="line">
            <a:avLst/>
          </a:prstGeom>
          <a:noFill/>
          <a:ln w="12700">
            <a:solidFill>
              <a:schemeClr val="tx1"/>
            </a:solidFill>
            <a:round/>
            <a:headEnd type="none" w="sm" len="sm"/>
            <a:tailEnd type="none" w="sm" len="sm"/>
          </a:ln>
          <a:effectLst/>
        </p:spPr>
        <p:txBody>
          <a:bodyPr wrap="none" anchor="ctr"/>
          <a:lstStyle/>
          <a:p>
            <a:endParaRPr lang="fr-FR"/>
          </a:p>
        </p:txBody>
      </p:sp>
      <p:sp>
        <p:nvSpPr>
          <p:cNvPr id="166" name="Rectangle 164"/>
          <p:cNvSpPr>
            <a:spLocks noChangeArrowheads="1"/>
          </p:cNvSpPr>
          <p:nvPr/>
        </p:nvSpPr>
        <p:spPr bwMode="auto">
          <a:xfrm>
            <a:off x="1079500" y="4279900"/>
            <a:ext cx="2489200" cy="2032000"/>
          </a:xfrm>
          <a:prstGeom prst="rect">
            <a:avLst/>
          </a:prstGeom>
          <a:noFill/>
          <a:ln w="25400">
            <a:solidFill>
              <a:schemeClr val="tx1"/>
            </a:solidFill>
            <a:miter lim="800000"/>
            <a:headEnd/>
            <a:tailEnd/>
          </a:ln>
          <a:effectLst/>
        </p:spPr>
        <p:txBody>
          <a:bodyPr wrap="none" anchor="ctr"/>
          <a:lstStyle/>
          <a:p>
            <a:endParaRPr lang="fr-FR"/>
          </a:p>
        </p:txBody>
      </p:sp>
      <p:sp>
        <p:nvSpPr>
          <p:cNvPr id="167" name="Line 165"/>
          <p:cNvSpPr>
            <a:spLocks noChangeShapeType="1"/>
          </p:cNvSpPr>
          <p:nvPr/>
        </p:nvSpPr>
        <p:spPr bwMode="auto">
          <a:xfrm>
            <a:off x="1066800" y="5029200"/>
            <a:ext cx="2514600" cy="0"/>
          </a:xfrm>
          <a:prstGeom prst="line">
            <a:avLst/>
          </a:prstGeom>
          <a:noFill/>
          <a:ln w="12700">
            <a:solidFill>
              <a:schemeClr val="tx1"/>
            </a:solidFill>
            <a:round/>
            <a:headEnd type="none" w="sm" len="sm"/>
            <a:tailEnd type="none" w="sm" len="sm"/>
          </a:ln>
          <a:effectLst/>
        </p:spPr>
        <p:txBody>
          <a:bodyPr wrap="none" anchor="ctr"/>
          <a:lstStyle/>
          <a:p>
            <a:endParaRPr lang="fr-FR"/>
          </a:p>
        </p:txBody>
      </p:sp>
      <p:grpSp>
        <p:nvGrpSpPr>
          <p:cNvPr id="168" name="Group 177"/>
          <p:cNvGrpSpPr>
            <a:grpSpLocks/>
          </p:cNvGrpSpPr>
          <p:nvPr/>
        </p:nvGrpSpPr>
        <p:grpSpPr bwMode="auto">
          <a:xfrm>
            <a:off x="3992563" y="5613400"/>
            <a:ext cx="501650" cy="379413"/>
            <a:chOff x="2515" y="3536"/>
            <a:chExt cx="316" cy="239"/>
          </a:xfrm>
        </p:grpSpPr>
        <p:sp>
          <p:nvSpPr>
            <p:cNvPr id="169" name="Freeform 172"/>
            <p:cNvSpPr>
              <a:spLocks/>
            </p:cNvSpPr>
            <p:nvPr/>
          </p:nvSpPr>
          <p:spPr bwMode="auto">
            <a:xfrm>
              <a:off x="2515" y="3536"/>
              <a:ext cx="300" cy="225"/>
            </a:xfrm>
            <a:custGeom>
              <a:avLst/>
              <a:gdLst/>
              <a:ahLst/>
              <a:cxnLst>
                <a:cxn ang="0">
                  <a:pos x="299" y="49"/>
                </a:cxn>
                <a:cxn ang="0">
                  <a:pos x="299" y="176"/>
                </a:cxn>
                <a:cxn ang="0">
                  <a:pos x="113" y="176"/>
                </a:cxn>
                <a:cxn ang="0">
                  <a:pos x="113" y="224"/>
                </a:cxn>
                <a:cxn ang="0">
                  <a:pos x="0" y="112"/>
                </a:cxn>
                <a:cxn ang="0">
                  <a:pos x="113" y="0"/>
                </a:cxn>
                <a:cxn ang="0">
                  <a:pos x="113" y="49"/>
                </a:cxn>
                <a:cxn ang="0">
                  <a:pos x="299" y="49"/>
                </a:cxn>
              </a:cxnLst>
              <a:rect l="0" t="0" r="r" b="b"/>
              <a:pathLst>
                <a:path w="300" h="225">
                  <a:moveTo>
                    <a:pt x="299" y="49"/>
                  </a:moveTo>
                  <a:lnTo>
                    <a:pt x="299" y="176"/>
                  </a:lnTo>
                  <a:lnTo>
                    <a:pt x="113" y="176"/>
                  </a:lnTo>
                  <a:lnTo>
                    <a:pt x="113" y="224"/>
                  </a:lnTo>
                  <a:lnTo>
                    <a:pt x="0" y="112"/>
                  </a:lnTo>
                  <a:lnTo>
                    <a:pt x="113" y="0"/>
                  </a:lnTo>
                  <a:lnTo>
                    <a:pt x="113" y="49"/>
                  </a:lnTo>
                  <a:lnTo>
                    <a:pt x="299" y="49"/>
                  </a:lnTo>
                </a:path>
              </a:pathLst>
            </a:custGeom>
            <a:solidFill>
              <a:srgbClr val="00FF00"/>
            </a:solidFill>
            <a:ln w="12700" cap="rnd" cmpd="sng">
              <a:solidFill>
                <a:srgbClr val="000000"/>
              </a:solidFill>
              <a:prstDash val="solid"/>
              <a:round/>
              <a:headEnd/>
              <a:tailEnd/>
            </a:ln>
            <a:effectLst/>
          </p:spPr>
          <p:txBody>
            <a:bodyPr/>
            <a:lstStyle/>
            <a:p>
              <a:endParaRPr lang="fr-FR"/>
            </a:p>
          </p:txBody>
        </p:sp>
        <p:sp>
          <p:nvSpPr>
            <p:cNvPr id="170" name="Freeform 173"/>
            <p:cNvSpPr>
              <a:spLocks/>
            </p:cNvSpPr>
            <p:nvPr/>
          </p:nvSpPr>
          <p:spPr bwMode="auto">
            <a:xfrm>
              <a:off x="2627" y="3711"/>
              <a:ext cx="202" cy="17"/>
            </a:xfrm>
            <a:custGeom>
              <a:avLst/>
              <a:gdLst/>
              <a:ahLst/>
              <a:cxnLst>
                <a:cxn ang="0">
                  <a:pos x="14" y="16"/>
                </a:cxn>
                <a:cxn ang="0">
                  <a:pos x="0" y="0"/>
                </a:cxn>
                <a:cxn ang="0">
                  <a:pos x="188" y="0"/>
                </a:cxn>
                <a:cxn ang="0">
                  <a:pos x="201" y="16"/>
                </a:cxn>
                <a:cxn ang="0">
                  <a:pos x="14" y="16"/>
                </a:cxn>
              </a:cxnLst>
              <a:rect l="0" t="0" r="r" b="b"/>
              <a:pathLst>
                <a:path w="202" h="17">
                  <a:moveTo>
                    <a:pt x="14" y="16"/>
                  </a:moveTo>
                  <a:lnTo>
                    <a:pt x="0" y="0"/>
                  </a:lnTo>
                  <a:lnTo>
                    <a:pt x="188" y="0"/>
                  </a:lnTo>
                  <a:lnTo>
                    <a:pt x="201" y="16"/>
                  </a:lnTo>
                  <a:lnTo>
                    <a:pt x="14" y="16"/>
                  </a:lnTo>
                </a:path>
              </a:pathLst>
            </a:custGeom>
            <a:solidFill>
              <a:srgbClr val="004000"/>
            </a:solidFill>
            <a:ln w="12700" cap="rnd" cmpd="sng">
              <a:solidFill>
                <a:srgbClr val="000000"/>
              </a:solidFill>
              <a:prstDash val="solid"/>
              <a:round/>
              <a:headEnd/>
              <a:tailEnd/>
            </a:ln>
            <a:effectLst/>
          </p:spPr>
          <p:txBody>
            <a:bodyPr/>
            <a:lstStyle/>
            <a:p>
              <a:endParaRPr lang="fr-FR"/>
            </a:p>
          </p:txBody>
        </p:sp>
        <p:sp>
          <p:nvSpPr>
            <p:cNvPr id="171" name="Freeform 174"/>
            <p:cNvSpPr>
              <a:spLocks/>
            </p:cNvSpPr>
            <p:nvPr/>
          </p:nvSpPr>
          <p:spPr bwMode="auto">
            <a:xfrm>
              <a:off x="2628" y="3711"/>
              <a:ext cx="17" cy="64"/>
            </a:xfrm>
            <a:custGeom>
              <a:avLst/>
              <a:gdLst/>
              <a:ahLst/>
              <a:cxnLst>
                <a:cxn ang="0">
                  <a:pos x="16" y="14"/>
                </a:cxn>
                <a:cxn ang="0">
                  <a:pos x="0" y="0"/>
                </a:cxn>
                <a:cxn ang="0">
                  <a:pos x="0" y="49"/>
                </a:cxn>
                <a:cxn ang="0">
                  <a:pos x="16" y="63"/>
                </a:cxn>
                <a:cxn ang="0">
                  <a:pos x="16" y="14"/>
                </a:cxn>
              </a:cxnLst>
              <a:rect l="0" t="0" r="r" b="b"/>
              <a:pathLst>
                <a:path w="17" h="64">
                  <a:moveTo>
                    <a:pt x="16" y="14"/>
                  </a:moveTo>
                  <a:lnTo>
                    <a:pt x="0" y="0"/>
                  </a:lnTo>
                  <a:lnTo>
                    <a:pt x="0" y="49"/>
                  </a:lnTo>
                  <a:lnTo>
                    <a:pt x="16" y="63"/>
                  </a:lnTo>
                  <a:lnTo>
                    <a:pt x="16" y="14"/>
                  </a:lnTo>
                </a:path>
              </a:pathLst>
            </a:custGeom>
            <a:solidFill>
              <a:srgbClr val="008000"/>
            </a:solidFill>
            <a:ln w="12700" cap="rnd" cmpd="sng">
              <a:solidFill>
                <a:srgbClr val="000000"/>
              </a:solidFill>
              <a:prstDash val="solid"/>
              <a:round/>
              <a:headEnd/>
              <a:tailEnd/>
            </a:ln>
            <a:effectLst/>
          </p:spPr>
          <p:txBody>
            <a:bodyPr/>
            <a:lstStyle/>
            <a:p>
              <a:endParaRPr lang="fr-FR"/>
            </a:p>
          </p:txBody>
        </p:sp>
        <p:sp>
          <p:nvSpPr>
            <p:cNvPr id="172" name="Freeform 175"/>
            <p:cNvSpPr>
              <a:spLocks/>
            </p:cNvSpPr>
            <p:nvPr/>
          </p:nvSpPr>
          <p:spPr bwMode="auto">
            <a:xfrm>
              <a:off x="2814" y="3585"/>
              <a:ext cx="17" cy="141"/>
            </a:xfrm>
            <a:custGeom>
              <a:avLst/>
              <a:gdLst/>
              <a:ahLst/>
              <a:cxnLst>
                <a:cxn ang="0">
                  <a:pos x="16" y="15"/>
                </a:cxn>
                <a:cxn ang="0">
                  <a:pos x="0" y="0"/>
                </a:cxn>
                <a:cxn ang="0">
                  <a:pos x="0" y="126"/>
                </a:cxn>
                <a:cxn ang="0">
                  <a:pos x="16" y="140"/>
                </a:cxn>
                <a:cxn ang="0">
                  <a:pos x="16" y="15"/>
                </a:cxn>
              </a:cxnLst>
              <a:rect l="0" t="0" r="r" b="b"/>
              <a:pathLst>
                <a:path w="17" h="141">
                  <a:moveTo>
                    <a:pt x="16" y="15"/>
                  </a:moveTo>
                  <a:lnTo>
                    <a:pt x="0" y="0"/>
                  </a:lnTo>
                  <a:lnTo>
                    <a:pt x="0" y="126"/>
                  </a:lnTo>
                  <a:lnTo>
                    <a:pt x="16" y="140"/>
                  </a:lnTo>
                  <a:lnTo>
                    <a:pt x="16" y="15"/>
                  </a:lnTo>
                </a:path>
              </a:pathLst>
            </a:custGeom>
            <a:solidFill>
              <a:srgbClr val="008000"/>
            </a:solidFill>
            <a:ln w="12700" cap="rnd" cmpd="sng">
              <a:solidFill>
                <a:srgbClr val="000000"/>
              </a:solidFill>
              <a:prstDash val="solid"/>
              <a:round/>
              <a:headEnd/>
              <a:tailEnd/>
            </a:ln>
            <a:effectLst/>
          </p:spPr>
          <p:txBody>
            <a:bodyPr/>
            <a:lstStyle/>
            <a:p>
              <a:endParaRPr lang="fr-FR"/>
            </a:p>
          </p:txBody>
        </p:sp>
        <p:sp>
          <p:nvSpPr>
            <p:cNvPr id="173" name="Freeform 176"/>
            <p:cNvSpPr>
              <a:spLocks/>
            </p:cNvSpPr>
            <p:nvPr/>
          </p:nvSpPr>
          <p:spPr bwMode="auto">
            <a:xfrm>
              <a:off x="2628" y="3536"/>
              <a:ext cx="17" cy="50"/>
            </a:xfrm>
            <a:custGeom>
              <a:avLst/>
              <a:gdLst/>
              <a:ahLst/>
              <a:cxnLst>
                <a:cxn ang="0">
                  <a:pos x="16" y="49"/>
                </a:cxn>
                <a:cxn ang="0">
                  <a:pos x="0" y="49"/>
                </a:cxn>
                <a:cxn ang="0">
                  <a:pos x="0" y="0"/>
                </a:cxn>
                <a:cxn ang="0">
                  <a:pos x="16" y="13"/>
                </a:cxn>
                <a:cxn ang="0">
                  <a:pos x="16" y="49"/>
                </a:cxn>
              </a:cxnLst>
              <a:rect l="0" t="0" r="r" b="b"/>
              <a:pathLst>
                <a:path w="17" h="50">
                  <a:moveTo>
                    <a:pt x="16" y="49"/>
                  </a:moveTo>
                  <a:lnTo>
                    <a:pt x="0" y="49"/>
                  </a:lnTo>
                  <a:lnTo>
                    <a:pt x="0" y="0"/>
                  </a:lnTo>
                  <a:lnTo>
                    <a:pt x="16" y="13"/>
                  </a:lnTo>
                  <a:lnTo>
                    <a:pt x="16" y="49"/>
                  </a:lnTo>
                </a:path>
              </a:pathLst>
            </a:custGeom>
            <a:solidFill>
              <a:srgbClr val="008000"/>
            </a:solidFill>
            <a:ln w="12700" cap="rnd" cmpd="sng">
              <a:solidFill>
                <a:srgbClr val="000000"/>
              </a:solidFill>
              <a:prstDash val="solid"/>
              <a:round/>
              <a:headEnd/>
              <a:tailEnd/>
            </a:ln>
            <a:effectLst/>
          </p:spPr>
          <p:txBody>
            <a:bodyPr/>
            <a:lstStyle/>
            <a:p>
              <a:endParaRPr lang="fr-FR"/>
            </a:p>
          </p:txBody>
        </p:sp>
      </p:grpSp>
      <p:grpSp>
        <p:nvGrpSpPr>
          <p:cNvPr id="174" name="Group 171"/>
          <p:cNvGrpSpPr>
            <a:grpSpLocks/>
          </p:cNvGrpSpPr>
          <p:nvPr/>
        </p:nvGrpSpPr>
        <p:grpSpPr bwMode="auto">
          <a:xfrm>
            <a:off x="3929058" y="2786058"/>
            <a:ext cx="498475" cy="379413"/>
            <a:chOff x="2543" y="1520"/>
            <a:chExt cx="314" cy="239"/>
          </a:xfrm>
        </p:grpSpPr>
        <p:sp>
          <p:nvSpPr>
            <p:cNvPr id="175" name="Freeform 166"/>
            <p:cNvSpPr>
              <a:spLocks/>
            </p:cNvSpPr>
            <p:nvPr/>
          </p:nvSpPr>
          <p:spPr bwMode="auto">
            <a:xfrm>
              <a:off x="2557" y="1520"/>
              <a:ext cx="300" cy="225"/>
            </a:xfrm>
            <a:custGeom>
              <a:avLst/>
              <a:gdLst/>
              <a:ahLst/>
              <a:cxnLst>
                <a:cxn ang="0">
                  <a:pos x="0" y="49"/>
                </a:cxn>
                <a:cxn ang="0">
                  <a:pos x="0" y="176"/>
                </a:cxn>
                <a:cxn ang="0">
                  <a:pos x="186" y="176"/>
                </a:cxn>
                <a:cxn ang="0">
                  <a:pos x="186" y="224"/>
                </a:cxn>
                <a:cxn ang="0">
                  <a:pos x="299" y="112"/>
                </a:cxn>
                <a:cxn ang="0">
                  <a:pos x="186" y="0"/>
                </a:cxn>
                <a:cxn ang="0">
                  <a:pos x="186" y="49"/>
                </a:cxn>
                <a:cxn ang="0">
                  <a:pos x="0" y="49"/>
                </a:cxn>
              </a:cxnLst>
              <a:rect l="0" t="0" r="r" b="b"/>
              <a:pathLst>
                <a:path w="300" h="225">
                  <a:moveTo>
                    <a:pt x="0" y="49"/>
                  </a:moveTo>
                  <a:lnTo>
                    <a:pt x="0" y="176"/>
                  </a:lnTo>
                  <a:lnTo>
                    <a:pt x="186" y="176"/>
                  </a:lnTo>
                  <a:lnTo>
                    <a:pt x="186" y="224"/>
                  </a:lnTo>
                  <a:lnTo>
                    <a:pt x="299" y="112"/>
                  </a:lnTo>
                  <a:lnTo>
                    <a:pt x="186" y="0"/>
                  </a:lnTo>
                  <a:lnTo>
                    <a:pt x="186" y="49"/>
                  </a:lnTo>
                  <a:lnTo>
                    <a:pt x="0" y="49"/>
                  </a:lnTo>
                </a:path>
              </a:pathLst>
            </a:custGeom>
            <a:solidFill>
              <a:srgbClr val="FF8000"/>
            </a:solidFill>
            <a:ln w="12700" cap="rnd" cmpd="sng">
              <a:solidFill>
                <a:srgbClr val="000000"/>
              </a:solidFill>
              <a:prstDash val="solid"/>
              <a:round/>
              <a:headEnd/>
              <a:tailEnd/>
            </a:ln>
            <a:effectLst/>
          </p:spPr>
          <p:txBody>
            <a:bodyPr/>
            <a:lstStyle/>
            <a:p>
              <a:endParaRPr lang="fr-FR"/>
            </a:p>
          </p:txBody>
        </p:sp>
        <p:sp>
          <p:nvSpPr>
            <p:cNvPr id="176" name="Freeform 167"/>
            <p:cNvSpPr>
              <a:spLocks/>
            </p:cNvSpPr>
            <p:nvPr/>
          </p:nvSpPr>
          <p:spPr bwMode="auto">
            <a:xfrm>
              <a:off x="2543" y="1695"/>
              <a:ext cx="202" cy="17"/>
            </a:xfrm>
            <a:custGeom>
              <a:avLst/>
              <a:gdLst/>
              <a:ahLst/>
              <a:cxnLst>
                <a:cxn ang="0">
                  <a:pos x="187" y="16"/>
                </a:cxn>
                <a:cxn ang="0">
                  <a:pos x="201" y="0"/>
                </a:cxn>
                <a:cxn ang="0">
                  <a:pos x="13" y="0"/>
                </a:cxn>
                <a:cxn ang="0">
                  <a:pos x="0" y="16"/>
                </a:cxn>
                <a:cxn ang="0">
                  <a:pos x="187" y="16"/>
                </a:cxn>
              </a:cxnLst>
              <a:rect l="0" t="0" r="r" b="b"/>
              <a:pathLst>
                <a:path w="202" h="17">
                  <a:moveTo>
                    <a:pt x="187" y="16"/>
                  </a:moveTo>
                  <a:lnTo>
                    <a:pt x="201" y="0"/>
                  </a:lnTo>
                  <a:lnTo>
                    <a:pt x="13" y="0"/>
                  </a:lnTo>
                  <a:lnTo>
                    <a:pt x="0" y="16"/>
                  </a:lnTo>
                  <a:lnTo>
                    <a:pt x="187" y="16"/>
                  </a:lnTo>
                </a:path>
              </a:pathLst>
            </a:custGeom>
            <a:solidFill>
              <a:srgbClr val="804000"/>
            </a:solidFill>
            <a:ln w="12700" cap="rnd" cmpd="sng">
              <a:solidFill>
                <a:srgbClr val="000000"/>
              </a:solidFill>
              <a:prstDash val="solid"/>
              <a:round/>
              <a:headEnd/>
              <a:tailEnd/>
            </a:ln>
            <a:effectLst/>
          </p:spPr>
          <p:txBody>
            <a:bodyPr/>
            <a:lstStyle/>
            <a:p>
              <a:endParaRPr lang="fr-FR"/>
            </a:p>
          </p:txBody>
        </p:sp>
        <p:sp>
          <p:nvSpPr>
            <p:cNvPr id="177" name="Freeform 168"/>
            <p:cNvSpPr>
              <a:spLocks/>
            </p:cNvSpPr>
            <p:nvPr/>
          </p:nvSpPr>
          <p:spPr bwMode="auto">
            <a:xfrm>
              <a:off x="2730" y="1695"/>
              <a:ext cx="17" cy="64"/>
            </a:xfrm>
            <a:custGeom>
              <a:avLst/>
              <a:gdLst/>
              <a:ahLst/>
              <a:cxnLst>
                <a:cxn ang="0">
                  <a:pos x="0" y="14"/>
                </a:cxn>
                <a:cxn ang="0">
                  <a:pos x="16" y="0"/>
                </a:cxn>
                <a:cxn ang="0">
                  <a:pos x="16" y="49"/>
                </a:cxn>
                <a:cxn ang="0">
                  <a:pos x="0" y="63"/>
                </a:cxn>
                <a:cxn ang="0">
                  <a:pos x="0" y="14"/>
                </a:cxn>
              </a:cxnLst>
              <a:rect l="0" t="0" r="r" b="b"/>
              <a:pathLst>
                <a:path w="17" h="64">
                  <a:moveTo>
                    <a:pt x="0" y="14"/>
                  </a:moveTo>
                  <a:lnTo>
                    <a:pt x="16" y="0"/>
                  </a:lnTo>
                  <a:lnTo>
                    <a:pt x="16" y="49"/>
                  </a:lnTo>
                  <a:lnTo>
                    <a:pt x="0" y="63"/>
                  </a:lnTo>
                  <a:lnTo>
                    <a:pt x="0" y="14"/>
                  </a:lnTo>
                </a:path>
              </a:pathLst>
            </a:custGeom>
            <a:solidFill>
              <a:srgbClr val="C06000"/>
            </a:solidFill>
            <a:ln w="12700" cap="rnd" cmpd="sng">
              <a:solidFill>
                <a:srgbClr val="000000"/>
              </a:solidFill>
              <a:prstDash val="solid"/>
              <a:round/>
              <a:headEnd/>
              <a:tailEnd/>
            </a:ln>
            <a:effectLst/>
          </p:spPr>
          <p:txBody>
            <a:bodyPr/>
            <a:lstStyle/>
            <a:p>
              <a:endParaRPr lang="fr-FR"/>
            </a:p>
          </p:txBody>
        </p:sp>
        <p:sp>
          <p:nvSpPr>
            <p:cNvPr id="178" name="Freeform 169"/>
            <p:cNvSpPr>
              <a:spLocks/>
            </p:cNvSpPr>
            <p:nvPr/>
          </p:nvSpPr>
          <p:spPr bwMode="auto">
            <a:xfrm>
              <a:off x="2543" y="1569"/>
              <a:ext cx="17" cy="141"/>
            </a:xfrm>
            <a:custGeom>
              <a:avLst/>
              <a:gdLst/>
              <a:ahLst/>
              <a:cxnLst>
                <a:cxn ang="0">
                  <a:pos x="0" y="15"/>
                </a:cxn>
                <a:cxn ang="0">
                  <a:pos x="16" y="0"/>
                </a:cxn>
                <a:cxn ang="0">
                  <a:pos x="16" y="126"/>
                </a:cxn>
                <a:cxn ang="0">
                  <a:pos x="0" y="140"/>
                </a:cxn>
                <a:cxn ang="0">
                  <a:pos x="0" y="15"/>
                </a:cxn>
              </a:cxnLst>
              <a:rect l="0" t="0" r="r" b="b"/>
              <a:pathLst>
                <a:path w="17" h="141">
                  <a:moveTo>
                    <a:pt x="0" y="15"/>
                  </a:moveTo>
                  <a:lnTo>
                    <a:pt x="16" y="0"/>
                  </a:lnTo>
                  <a:lnTo>
                    <a:pt x="16" y="126"/>
                  </a:lnTo>
                  <a:lnTo>
                    <a:pt x="0" y="140"/>
                  </a:lnTo>
                  <a:lnTo>
                    <a:pt x="0" y="15"/>
                  </a:lnTo>
                </a:path>
              </a:pathLst>
            </a:custGeom>
            <a:solidFill>
              <a:srgbClr val="C06000"/>
            </a:solidFill>
            <a:ln w="12700" cap="rnd" cmpd="sng">
              <a:solidFill>
                <a:srgbClr val="000000"/>
              </a:solidFill>
              <a:prstDash val="solid"/>
              <a:round/>
              <a:headEnd/>
              <a:tailEnd/>
            </a:ln>
            <a:effectLst/>
          </p:spPr>
          <p:txBody>
            <a:bodyPr/>
            <a:lstStyle/>
            <a:p>
              <a:endParaRPr lang="fr-FR"/>
            </a:p>
          </p:txBody>
        </p:sp>
        <p:sp>
          <p:nvSpPr>
            <p:cNvPr id="179" name="Freeform 170"/>
            <p:cNvSpPr>
              <a:spLocks/>
            </p:cNvSpPr>
            <p:nvPr/>
          </p:nvSpPr>
          <p:spPr bwMode="auto">
            <a:xfrm>
              <a:off x="2730" y="1520"/>
              <a:ext cx="17" cy="50"/>
            </a:xfrm>
            <a:custGeom>
              <a:avLst/>
              <a:gdLst/>
              <a:ahLst/>
              <a:cxnLst>
                <a:cxn ang="0">
                  <a:pos x="0" y="49"/>
                </a:cxn>
                <a:cxn ang="0">
                  <a:pos x="16" y="49"/>
                </a:cxn>
                <a:cxn ang="0">
                  <a:pos x="16" y="0"/>
                </a:cxn>
                <a:cxn ang="0">
                  <a:pos x="0" y="13"/>
                </a:cxn>
                <a:cxn ang="0">
                  <a:pos x="0" y="49"/>
                </a:cxn>
              </a:cxnLst>
              <a:rect l="0" t="0" r="r" b="b"/>
              <a:pathLst>
                <a:path w="17" h="50">
                  <a:moveTo>
                    <a:pt x="0" y="49"/>
                  </a:moveTo>
                  <a:lnTo>
                    <a:pt x="16" y="49"/>
                  </a:lnTo>
                  <a:lnTo>
                    <a:pt x="16" y="0"/>
                  </a:lnTo>
                  <a:lnTo>
                    <a:pt x="0" y="13"/>
                  </a:lnTo>
                  <a:lnTo>
                    <a:pt x="0" y="49"/>
                  </a:lnTo>
                </a:path>
              </a:pathLst>
            </a:custGeom>
            <a:solidFill>
              <a:srgbClr val="C06000"/>
            </a:solidFill>
            <a:ln w="12700" cap="rnd" cmpd="sng">
              <a:solidFill>
                <a:srgbClr val="000000"/>
              </a:solidFill>
              <a:prstDash val="solid"/>
              <a:round/>
              <a:headEnd/>
              <a:tailEnd/>
            </a:ln>
            <a:effectLst/>
          </p:spPr>
          <p:txBody>
            <a:bodyPr/>
            <a:lstStyle/>
            <a:p>
              <a:endParaRPr lang="fr-F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14422"/>
            <a:ext cx="9144000" cy="4389120"/>
          </a:xfrm>
        </p:spPr>
        <p:txBody>
          <a:bodyPr>
            <a:noAutofit/>
          </a:bodyPr>
          <a:lstStyle/>
          <a:p>
            <a:pPr algn="just"/>
            <a:r>
              <a:rPr lang="fr-FR" sz="2400" dirty="0" smtClean="0">
                <a:latin typeface="Times" pitchFamily="18" charset="0"/>
              </a:rPr>
              <a:t>La simulation est un outil d'aide a la décision très utilise par les concepteurs et les gestionnaires des systèmes complexes, </a:t>
            </a:r>
          </a:p>
          <a:p>
            <a:pPr algn="just"/>
            <a:r>
              <a:rPr lang="fr-FR" sz="2400" dirty="0" smtClean="0">
                <a:latin typeface="Times" pitchFamily="18" charset="0"/>
              </a:rPr>
              <a:t>Elle consiste a construire un modèle d'un système réel (physique, économique, humain … etc.) et a conduire des expériences sur ce modèle afin de bien comprendre le comportement de ce système et d'en améliorer les performances.</a:t>
            </a:r>
          </a:p>
          <a:p>
            <a:pPr algn="just"/>
            <a:r>
              <a:rPr lang="fr-FR" sz="2400" b="1" dirty="0" smtClean="0">
                <a:latin typeface="Times" pitchFamily="18" charset="0"/>
              </a:rPr>
              <a:t>Exemples de champs d'application:</a:t>
            </a:r>
          </a:p>
          <a:p>
            <a:pPr algn="just">
              <a:buNone/>
            </a:pPr>
            <a:r>
              <a:rPr lang="fr-FR" sz="2400" dirty="0" smtClean="0">
                <a:latin typeface="Times" pitchFamily="18" charset="0"/>
              </a:rPr>
              <a:t>- La météorologie: elle permet d'</a:t>
            </a:r>
            <a:r>
              <a:rPr lang="fr-FR" sz="2400" dirty="0" err="1" smtClean="0">
                <a:latin typeface="Times" pitchFamily="18" charset="0"/>
              </a:rPr>
              <a:t>eviter</a:t>
            </a:r>
            <a:r>
              <a:rPr lang="fr-FR" sz="2400" dirty="0" smtClean="0">
                <a:latin typeface="Times" pitchFamily="18" charset="0"/>
              </a:rPr>
              <a:t> des catastrophes naturelles.</a:t>
            </a:r>
          </a:p>
          <a:p>
            <a:pPr algn="just">
              <a:buNone/>
            </a:pPr>
            <a:r>
              <a:rPr lang="fr-FR" sz="2400" dirty="0" smtClean="0">
                <a:latin typeface="Times" pitchFamily="18" charset="0"/>
              </a:rPr>
              <a:t>- La médecine: chirurgie, produits pharmaceutiques …etc.</a:t>
            </a:r>
          </a:p>
          <a:p>
            <a:pPr algn="just">
              <a:buNone/>
            </a:pPr>
            <a:r>
              <a:rPr lang="fr-FR" sz="2400" dirty="0" smtClean="0">
                <a:latin typeface="Times" pitchFamily="18" charset="0"/>
              </a:rPr>
              <a:t>- L'industrie: conception de l'automobile par ordinateur, simulateur de vol …etc.</a:t>
            </a:r>
          </a:p>
          <a:p>
            <a:pPr algn="just">
              <a:buNone/>
            </a:pPr>
            <a:r>
              <a:rPr lang="fr-FR" sz="2400" dirty="0" smtClean="0">
                <a:latin typeface="Times" pitchFamily="18" charset="0"/>
              </a:rPr>
              <a:t>- Les jeux vidéo.</a:t>
            </a:r>
          </a:p>
          <a:p>
            <a:pPr algn="just">
              <a:buFontTx/>
              <a:buChar char="-"/>
            </a:pPr>
            <a:r>
              <a:rPr lang="fr-FR" sz="2400" dirty="0" smtClean="0">
                <a:latin typeface="Times" pitchFamily="18" charset="0"/>
              </a:rPr>
              <a:t>L'astronautique (navigation dans l'espace): simuler la vie dans une navette spatiale.</a:t>
            </a:r>
            <a:endParaRPr lang="fr-FR" sz="2400" dirty="0">
              <a:latin typeface="Times" pitchFamily="18" charset="0"/>
              <a:cs typeface="Times New Roman" pitchFamily="18" charset="0"/>
            </a:endParaRPr>
          </a:p>
        </p:txBody>
      </p:sp>
      <p:sp>
        <p:nvSpPr>
          <p:cNvPr id="5" name="Titre 1"/>
          <p:cNvSpPr>
            <a:spLocks noGrp="1"/>
          </p:cNvSpPr>
          <p:nvPr>
            <p:ph type="title"/>
          </p:nvPr>
        </p:nvSpPr>
        <p:spPr>
          <a:xfrm>
            <a:off x="571472" y="0"/>
            <a:ext cx="8229600" cy="1143000"/>
          </a:xfrm>
        </p:spPr>
        <p:txBody>
          <a:bodyPr/>
          <a:lstStyle/>
          <a:p>
            <a:r>
              <a:rPr lang="fr-FR" b="1" dirty="0" smtClean="0"/>
              <a:t>Introduction</a:t>
            </a:r>
            <a:endParaRPr lang="fr-F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4624"/>
            <a:ext cx="8229600" cy="571480"/>
          </a:xfrm>
        </p:spPr>
        <p:txBody>
          <a:bodyPr>
            <a:normAutofit fontScale="90000"/>
          </a:bodyPr>
          <a:lstStyle/>
          <a:p>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5600" b="1" dirty="0" smtClean="0"/>
              <a:t>Concept de système</a:t>
            </a:r>
            <a:endParaRPr lang="fr-FR" sz="5600" b="1" dirty="0"/>
          </a:p>
        </p:txBody>
      </p:sp>
      <p:sp>
        <p:nvSpPr>
          <p:cNvPr id="4" name="Espace réservé du contenu 2"/>
          <p:cNvSpPr txBox="1">
            <a:spLocks/>
          </p:cNvSpPr>
          <p:nvPr/>
        </p:nvSpPr>
        <p:spPr>
          <a:xfrm>
            <a:off x="0" y="620688"/>
            <a:ext cx="9144000" cy="5929330"/>
          </a:xfrm>
          <a:prstGeom prst="rect">
            <a:avLst/>
          </a:prstGeom>
        </p:spPr>
        <p:txBody>
          <a:bodyPr vert="horz">
            <a:normAutofit fontScale="85000" lnSpcReduction="20000"/>
          </a:bodyPr>
          <a:lstStyle/>
          <a:p>
            <a:pPr algn="just">
              <a:buFont typeface="Wingdings" pitchFamily="2" charset="2"/>
              <a:buChar char="Ø"/>
            </a:pPr>
            <a:r>
              <a:rPr lang="fr-FR" sz="2600" b="1" dirty="0" smtClean="0">
                <a:latin typeface="Times" pitchFamily="18" charset="0"/>
              </a:rPr>
              <a:t> </a:t>
            </a:r>
            <a:r>
              <a:rPr lang="fr-FR" sz="2000" b="1" dirty="0" smtClean="0">
                <a:latin typeface="Times" pitchFamily="18" charset="0"/>
              </a:rPr>
              <a:t>Définition </a:t>
            </a:r>
            <a:r>
              <a:rPr lang="fr-FR" sz="2000" dirty="0" smtClean="0">
                <a:latin typeface="Times" pitchFamily="18" charset="0"/>
              </a:rPr>
              <a:t>Un système est un ensemble d'</a:t>
            </a:r>
            <a:r>
              <a:rPr lang="fr-FR" sz="2000" dirty="0" err="1" smtClean="0">
                <a:latin typeface="Times" pitchFamily="18" charset="0"/>
              </a:rPr>
              <a:t>elements</a:t>
            </a:r>
            <a:r>
              <a:rPr lang="fr-FR" sz="2000" dirty="0" smtClean="0">
                <a:latin typeface="Times" pitchFamily="18" charset="0"/>
              </a:rPr>
              <a:t> qui interagissent pour atteindre un objectif</a:t>
            </a:r>
            <a:r>
              <a:rPr lang="fr-FR" sz="2000" dirty="0" smtClean="0">
                <a:latin typeface="Times" pitchFamily="18" charset="0"/>
              </a:rPr>
              <a:t>.</a:t>
            </a:r>
          </a:p>
          <a:p>
            <a:pPr algn="just">
              <a:buFont typeface="Wingdings" pitchFamily="2" charset="2"/>
              <a:buChar char="Ø"/>
            </a:pPr>
            <a:endParaRPr lang="fr-FR" sz="2000" dirty="0" smtClean="0">
              <a:latin typeface="Times" pitchFamily="18" charset="0"/>
            </a:endParaRPr>
          </a:p>
          <a:p>
            <a:pPr>
              <a:buFont typeface="Wingdings" pitchFamily="2" charset="2"/>
              <a:buChar char="Ø"/>
            </a:pPr>
            <a:r>
              <a:rPr lang="fr-FR" sz="2200" dirty="0" smtClean="0">
                <a:latin typeface="Times" pitchFamily="18" charset="0"/>
              </a:rPr>
              <a:t> </a:t>
            </a:r>
            <a:r>
              <a:rPr lang="fr-FR" sz="2800" b="1" dirty="0">
                <a:latin typeface="Times" pitchFamily="18" charset="0"/>
              </a:rPr>
              <a:t>Les différents types de systèmes</a:t>
            </a:r>
            <a:r>
              <a:rPr lang="fr-FR" sz="2800" b="1" dirty="0" smtClean="0">
                <a:latin typeface="Times" pitchFamily="18" charset="0"/>
              </a:rPr>
              <a:t>:</a:t>
            </a:r>
          </a:p>
          <a:p>
            <a:pPr>
              <a:buFont typeface="Wingdings" pitchFamily="2" charset="2"/>
              <a:buChar char="Ø"/>
            </a:pPr>
            <a:endParaRPr lang="fr-FR" sz="2800" b="1" dirty="0">
              <a:latin typeface="Times" pitchFamily="18" charset="0"/>
            </a:endParaRPr>
          </a:p>
          <a:p>
            <a:pPr algn="just">
              <a:buFont typeface="Wingdings" pitchFamily="2" charset="2"/>
              <a:buChar char="§"/>
            </a:pPr>
            <a:r>
              <a:rPr lang="fr-FR" sz="2400" b="1" dirty="0" err="1">
                <a:latin typeface="Times" pitchFamily="18" charset="0"/>
              </a:rPr>
              <a:t>Systeme</a:t>
            </a:r>
            <a:r>
              <a:rPr lang="fr-FR" sz="2400" b="1" dirty="0">
                <a:latin typeface="Times" pitchFamily="18" charset="0"/>
              </a:rPr>
              <a:t> </a:t>
            </a:r>
            <a:r>
              <a:rPr lang="fr-FR" sz="2400" b="1" dirty="0" err="1">
                <a:latin typeface="Times" pitchFamily="18" charset="0"/>
              </a:rPr>
              <a:t>deterministe</a:t>
            </a:r>
            <a:r>
              <a:rPr lang="fr-FR" sz="2400" b="1" dirty="0">
                <a:latin typeface="Times" pitchFamily="18" charset="0"/>
              </a:rPr>
              <a:t>: </a:t>
            </a:r>
            <a:r>
              <a:rPr lang="fr-FR" sz="2400" dirty="0">
                <a:latin typeface="Times" pitchFamily="18" charset="0"/>
              </a:rPr>
              <a:t>Il fonctionne de </a:t>
            </a:r>
            <a:r>
              <a:rPr lang="fr-FR" sz="2400" dirty="0" err="1">
                <a:latin typeface="Times" pitchFamily="18" charset="0"/>
              </a:rPr>
              <a:t>maniere</a:t>
            </a:r>
            <a:r>
              <a:rPr lang="fr-FR" sz="2400" dirty="0">
                <a:latin typeface="Times" pitchFamily="18" charset="0"/>
              </a:rPr>
              <a:t> </a:t>
            </a:r>
            <a:r>
              <a:rPr lang="fr-FR" sz="2400" dirty="0" err="1">
                <a:latin typeface="Times" pitchFamily="18" charset="0"/>
              </a:rPr>
              <a:t>previsible</a:t>
            </a:r>
            <a:r>
              <a:rPr lang="fr-FR" sz="2400" dirty="0">
                <a:latin typeface="Times" pitchFamily="18" charset="0"/>
              </a:rPr>
              <a:t>. L'interaction entre ses </a:t>
            </a:r>
            <a:r>
              <a:rPr lang="fr-FR" sz="2400" dirty="0" err="1">
                <a:latin typeface="Times" pitchFamily="18" charset="0"/>
              </a:rPr>
              <a:t>differentes</a:t>
            </a:r>
            <a:r>
              <a:rPr lang="fr-FR" sz="2400" dirty="0">
                <a:latin typeface="Times" pitchFamily="18" charset="0"/>
              </a:rPr>
              <a:t> parties est connue avec certitude. Si l'on </a:t>
            </a:r>
            <a:r>
              <a:rPr lang="fr-FR" sz="2400" dirty="0" err="1">
                <a:latin typeface="Times" pitchFamily="18" charset="0"/>
              </a:rPr>
              <a:t>possede</a:t>
            </a:r>
            <a:r>
              <a:rPr lang="fr-FR" sz="2400" dirty="0">
                <a:latin typeface="Times" pitchFamily="18" charset="0"/>
              </a:rPr>
              <a:t> une description de l'</a:t>
            </a:r>
            <a:r>
              <a:rPr lang="fr-FR" sz="2400" dirty="0" err="1">
                <a:latin typeface="Times" pitchFamily="18" charset="0"/>
              </a:rPr>
              <a:t>etat</a:t>
            </a:r>
            <a:r>
              <a:rPr lang="fr-FR" sz="2400" dirty="0">
                <a:latin typeface="Times" pitchFamily="18" charset="0"/>
              </a:rPr>
              <a:t> du </a:t>
            </a:r>
            <a:r>
              <a:rPr lang="fr-FR" sz="2400" dirty="0" err="1">
                <a:latin typeface="Times" pitchFamily="18" charset="0"/>
              </a:rPr>
              <a:t>systeme</a:t>
            </a:r>
            <a:r>
              <a:rPr lang="fr-FR" sz="2400" dirty="0">
                <a:latin typeface="Times" pitchFamily="18" charset="0"/>
              </a:rPr>
              <a:t> a un moment donne, le prochain </a:t>
            </a:r>
            <a:r>
              <a:rPr lang="fr-FR" sz="2400" dirty="0" err="1">
                <a:latin typeface="Times" pitchFamily="18" charset="0"/>
              </a:rPr>
              <a:t>etat</a:t>
            </a:r>
            <a:r>
              <a:rPr lang="fr-FR" sz="2400" dirty="0">
                <a:latin typeface="Times" pitchFamily="18" charset="0"/>
              </a:rPr>
              <a:t> du </a:t>
            </a:r>
            <a:r>
              <a:rPr lang="fr-FR" sz="2400" dirty="0" err="1">
                <a:latin typeface="Times" pitchFamily="18" charset="0"/>
              </a:rPr>
              <a:t>systeme</a:t>
            </a:r>
            <a:r>
              <a:rPr lang="fr-FR" sz="2400" dirty="0">
                <a:latin typeface="Times" pitchFamily="18" charset="0"/>
              </a:rPr>
              <a:t> peut </a:t>
            </a:r>
            <a:r>
              <a:rPr lang="fr-FR" sz="2400" dirty="0" err="1">
                <a:latin typeface="Times" pitchFamily="18" charset="0"/>
              </a:rPr>
              <a:t>etre</a:t>
            </a:r>
            <a:r>
              <a:rPr lang="fr-FR" sz="2400" dirty="0">
                <a:latin typeface="Times" pitchFamily="18" charset="0"/>
              </a:rPr>
              <a:t> donne exactement et sans erreurs.</a:t>
            </a:r>
          </a:p>
          <a:p>
            <a:pPr algn="just"/>
            <a:r>
              <a:rPr lang="fr-FR" sz="2400" b="1" dirty="0">
                <a:latin typeface="Times" pitchFamily="18" charset="0"/>
              </a:rPr>
              <a:t>Exemple:</a:t>
            </a:r>
          </a:p>
          <a:p>
            <a:pPr algn="just"/>
            <a:r>
              <a:rPr lang="fr-FR" sz="2400" dirty="0">
                <a:latin typeface="Times" pitchFamily="18" charset="0"/>
              </a:rPr>
              <a:t>● Le </a:t>
            </a:r>
            <a:r>
              <a:rPr lang="fr-FR" sz="2400" dirty="0" err="1">
                <a:latin typeface="Times" pitchFamily="18" charset="0"/>
              </a:rPr>
              <a:t>systeme</a:t>
            </a:r>
            <a:r>
              <a:rPr lang="fr-FR" sz="2400" dirty="0">
                <a:latin typeface="Times" pitchFamily="18" charset="0"/>
              </a:rPr>
              <a:t> solaire: les mouvements des </a:t>
            </a:r>
            <a:r>
              <a:rPr lang="fr-FR" sz="2400" dirty="0" err="1">
                <a:latin typeface="Times" pitchFamily="18" charset="0"/>
              </a:rPr>
              <a:t>planetes</a:t>
            </a:r>
            <a:r>
              <a:rPr lang="fr-FR" sz="2400" dirty="0">
                <a:latin typeface="Times" pitchFamily="18" charset="0"/>
              </a:rPr>
              <a:t> autour du soleil sont bien connus.</a:t>
            </a:r>
          </a:p>
          <a:p>
            <a:pPr algn="just"/>
            <a:r>
              <a:rPr lang="fr-FR" sz="2400" dirty="0">
                <a:latin typeface="Times" pitchFamily="18" charset="0"/>
              </a:rPr>
              <a:t>● Un programme qui s'</a:t>
            </a:r>
            <a:r>
              <a:rPr lang="fr-FR" sz="2400" dirty="0" err="1">
                <a:latin typeface="Times" pitchFamily="18" charset="0"/>
              </a:rPr>
              <a:t>execute</a:t>
            </a:r>
            <a:r>
              <a:rPr lang="fr-FR" sz="2400" dirty="0">
                <a:latin typeface="Times" pitchFamily="18" charset="0"/>
              </a:rPr>
              <a:t> en monoprogrammation est bien </a:t>
            </a:r>
            <a:r>
              <a:rPr lang="fr-FR" sz="2400" dirty="0" err="1">
                <a:latin typeface="Times" pitchFamily="18" charset="0"/>
              </a:rPr>
              <a:t>deterministe</a:t>
            </a:r>
            <a:r>
              <a:rPr lang="fr-FR" sz="2400" dirty="0">
                <a:latin typeface="Times" pitchFamily="18" charset="0"/>
              </a:rPr>
              <a:t>.</a:t>
            </a:r>
          </a:p>
          <a:p>
            <a:pPr algn="just"/>
            <a:r>
              <a:rPr lang="fr-FR" sz="2400" dirty="0">
                <a:latin typeface="Times" pitchFamily="18" charset="0"/>
              </a:rPr>
              <a:t>Par contre en multiprogrammation , il peut exister des interactions non </a:t>
            </a:r>
            <a:r>
              <a:rPr lang="fr-FR" sz="2400" dirty="0" err="1">
                <a:latin typeface="Times" pitchFamily="18" charset="0"/>
              </a:rPr>
              <a:t>prevues</a:t>
            </a:r>
            <a:r>
              <a:rPr lang="fr-FR" sz="2400" dirty="0">
                <a:latin typeface="Times" pitchFamily="18" charset="0"/>
              </a:rPr>
              <a:t> entre</a:t>
            </a:r>
          </a:p>
          <a:p>
            <a:pPr algn="just"/>
            <a:r>
              <a:rPr lang="fr-FR" sz="2400" dirty="0">
                <a:latin typeface="Times" pitchFamily="18" charset="0"/>
              </a:rPr>
              <a:t>les programmes</a:t>
            </a:r>
            <a:r>
              <a:rPr lang="fr-FR" sz="2400" dirty="0" smtClean="0">
                <a:latin typeface="Times" pitchFamily="18" charset="0"/>
              </a:rPr>
              <a:t>.</a:t>
            </a:r>
          </a:p>
          <a:p>
            <a:pPr algn="just"/>
            <a:endParaRPr lang="fr-FR" sz="2400" dirty="0">
              <a:latin typeface="Times" pitchFamily="18" charset="0"/>
            </a:endParaRPr>
          </a:p>
          <a:p>
            <a:pPr algn="just">
              <a:buFont typeface="Wingdings" pitchFamily="2" charset="2"/>
              <a:buChar char="§"/>
            </a:pPr>
            <a:r>
              <a:rPr lang="fr-FR" sz="2400" dirty="0">
                <a:latin typeface="Times" pitchFamily="18" charset="0"/>
              </a:rPr>
              <a:t> </a:t>
            </a:r>
            <a:r>
              <a:rPr lang="fr-FR" sz="2400" b="1" dirty="0" err="1">
                <a:latin typeface="Times" pitchFamily="18" charset="0"/>
              </a:rPr>
              <a:t>Systeme</a:t>
            </a:r>
            <a:r>
              <a:rPr lang="fr-FR" sz="2400" b="1" dirty="0">
                <a:latin typeface="Times" pitchFamily="18" charset="0"/>
              </a:rPr>
              <a:t> probabiliste (stochastique): </a:t>
            </a:r>
            <a:r>
              <a:rPr lang="fr-FR" sz="2400" dirty="0">
                <a:latin typeface="Times" pitchFamily="18" charset="0"/>
              </a:rPr>
              <a:t>Il est </a:t>
            </a:r>
            <a:r>
              <a:rPr lang="fr-FR" sz="2400" dirty="0" err="1">
                <a:latin typeface="Times" pitchFamily="18" charset="0"/>
              </a:rPr>
              <a:t>decrit</a:t>
            </a:r>
            <a:r>
              <a:rPr lang="fr-FR" sz="2400" dirty="0">
                <a:latin typeface="Times" pitchFamily="18" charset="0"/>
              </a:rPr>
              <a:t> en terme de comportement probable (qui </a:t>
            </a:r>
            <a:r>
              <a:rPr lang="fr-FR" sz="2400" dirty="0" err="1">
                <a:latin typeface="Times" pitchFamily="18" charset="0"/>
              </a:rPr>
              <a:t>depend</a:t>
            </a:r>
            <a:r>
              <a:rPr lang="fr-FR" sz="2400" dirty="0">
                <a:latin typeface="Times" pitchFamily="18" charset="0"/>
              </a:rPr>
              <a:t> du hasard). Une certaine marge d'erreur accompagne toujours la </a:t>
            </a:r>
            <a:r>
              <a:rPr lang="fr-FR" sz="2400" dirty="0" err="1">
                <a:latin typeface="Times" pitchFamily="18" charset="0"/>
              </a:rPr>
              <a:t>prediction</a:t>
            </a:r>
            <a:r>
              <a:rPr lang="fr-FR" sz="2400" dirty="0">
                <a:latin typeface="Times" pitchFamily="18" charset="0"/>
              </a:rPr>
              <a:t> de ce que fera le </a:t>
            </a:r>
            <a:r>
              <a:rPr lang="fr-FR" sz="2400" dirty="0" err="1">
                <a:latin typeface="Times" pitchFamily="18" charset="0"/>
              </a:rPr>
              <a:t>systeme</a:t>
            </a:r>
            <a:r>
              <a:rPr lang="fr-FR" sz="2400" dirty="0">
                <a:latin typeface="Times" pitchFamily="18" charset="0"/>
              </a:rPr>
              <a:t>.</a:t>
            </a:r>
          </a:p>
          <a:p>
            <a:pPr algn="just"/>
            <a:r>
              <a:rPr lang="fr-FR" sz="2400" b="1" dirty="0">
                <a:latin typeface="Times" pitchFamily="18" charset="0"/>
              </a:rPr>
              <a:t>Exemple:</a:t>
            </a:r>
          </a:p>
          <a:p>
            <a:pPr algn="just"/>
            <a:r>
              <a:rPr lang="fr-FR" sz="2400" dirty="0">
                <a:latin typeface="Times" pitchFamily="18" charset="0"/>
              </a:rPr>
              <a:t>Dans le </a:t>
            </a:r>
            <a:r>
              <a:rPr lang="fr-FR" sz="2400" dirty="0" err="1">
                <a:latin typeface="Times" pitchFamily="18" charset="0"/>
              </a:rPr>
              <a:t>systeme</a:t>
            </a:r>
            <a:r>
              <a:rPr lang="fr-FR" sz="2400" dirty="0">
                <a:latin typeface="Times" pitchFamily="18" charset="0"/>
              </a:rPr>
              <a:t> de gestion de stock, la demande moyenne, le temps de </a:t>
            </a:r>
            <a:r>
              <a:rPr lang="fr-FR" sz="2400" dirty="0" err="1">
                <a:latin typeface="Times" pitchFamily="18" charset="0"/>
              </a:rPr>
              <a:t>reapprovisionnement</a:t>
            </a:r>
            <a:r>
              <a:rPr lang="fr-FR" sz="2400" dirty="0">
                <a:latin typeface="Times" pitchFamily="18" charset="0"/>
              </a:rPr>
              <a:t> et autres facteurs peuvent </a:t>
            </a:r>
            <a:r>
              <a:rPr lang="fr-FR" sz="2400" dirty="0" err="1">
                <a:latin typeface="Times" pitchFamily="18" charset="0"/>
              </a:rPr>
              <a:t>etre</a:t>
            </a:r>
            <a:r>
              <a:rPr lang="fr-FR" sz="2400" dirty="0">
                <a:latin typeface="Times" pitchFamily="18" charset="0"/>
              </a:rPr>
              <a:t> </a:t>
            </a:r>
            <a:r>
              <a:rPr lang="fr-FR" sz="2400" dirty="0" err="1">
                <a:latin typeface="Times" pitchFamily="18" charset="0"/>
              </a:rPr>
              <a:t>definis</a:t>
            </a:r>
            <a:r>
              <a:rPr lang="fr-FR" sz="2400" dirty="0">
                <a:latin typeface="Times" pitchFamily="18" charset="0"/>
              </a:rPr>
              <a:t>, mais leurs valeurs exactes a un moment donne ne sont pas connues. (puisque les demandes d'achat arrivent de </a:t>
            </a:r>
            <a:r>
              <a:rPr lang="fr-FR" sz="2400" dirty="0" err="1">
                <a:latin typeface="Times" pitchFamily="18" charset="0"/>
              </a:rPr>
              <a:t>facon</a:t>
            </a:r>
            <a:r>
              <a:rPr lang="fr-FR" sz="2400" dirty="0">
                <a:latin typeface="Times" pitchFamily="18" charset="0"/>
              </a:rPr>
              <a:t> </a:t>
            </a:r>
            <a:r>
              <a:rPr lang="fr-FR" sz="2400" dirty="0" err="1">
                <a:latin typeface="Times" pitchFamily="18" charset="0"/>
              </a:rPr>
              <a:t>aleatoire</a:t>
            </a:r>
            <a:r>
              <a:rPr lang="fr-FR" sz="2400" dirty="0">
                <a:latin typeface="Times" pitchFamily="18" charset="0"/>
              </a:rPr>
              <a:t>.)</a:t>
            </a:r>
          </a:p>
          <a:p>
            <a:pPr algn="just"/>
            <a:endParaRPr lang="fr-FR" sz="2200" b="1" dirty="0" smtClean="0">
              <a:latin typeface="Times" pitchFamily="18" charset="0"/>
            </a:endParaRPr>
          </a:p>
          <a:p>
            <a:endParaRPr lang="fr-FR" sz="2200" dirty="0">
              <a:latin typeface="Times"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357166"/>
            <a:ext cx="9144000" cy="7017306"/>
          </a:xfrm>
          <a:prstGeom prst="rect">
            <a:avLst/>
          </a:prstGeom>
          <a:noFill/>
        </p:spPr>
        <p:txBody>
          <a:bodyPr wrap="square" rtlCol="0">
            <a:spAutoFit/>
          </a:bodyPr>
          <a:lstStyle/>
          <a:p>
            <a:pPr algn="just">
              <a:lnSpc>
                <a:spcPct val="150000"/>
              </a:lnSpc>
              <a:buFont typeface="Wingdings" pitchFamily="2" charset="2"/>
              <a:buChar char="§"/>
            </a:pPr>
            <a:r>
              <a:rPr lang="fr-FR" sz="2000" b="1" dirty="0" err="1" smtClean="0">
                <a:latin typeface="Times" pitchFamily="18" charset="0"/>
              </a:rPr>
              <a:t>Systeme</a:t>
            </a:r>
            <a:r>
              <a:rPr lang="fr-FR" sz="2000" b="1" dirty="0" smtClean="0">
                <a:latin typeface="Times" pitchFamily="18" charset="0"/>
              </a:rPr>
              <a:t> continu:</a:t>
            </a:r>
          </a:p>
          <a:p>
            <a:pPr algn="just">
              <a:lnSpc>
                <a:spcPct val="150000"/>
              </a:lnSpc>
            </a:pPr>
            <a:r>
              <a:rPr lang="fr-FR" sz="2000" dirty="0" smtClean="0">
                <a:latin typeface="Times" pitchFamily="18" charset="0"/>
              </a:rPr>
              <a:t>Les changements de l'</a:t>
            </a:r>
            <a:r>
              <a:rPr lang="fr-FR" sz="2000" dirty="0" err="1" smtClean="0">
                <a:latin typeface="Times" pitchFamily="18" charset="0"/>
              </a:rPr>
              <a:t>etat</a:t>
            </a:r>
            <a:r>
              <a:rPr lang="fr-FR" sz="2000" dirty="0" smtClean="0">
                <a:latin typeface="Times" pitchFamily="18" charset="0"/>
              </a:rPr>
              <a:t> du </a:t>
            </a:r>
            <a:r>
              <a:rPr lang="fr-FR" sz="2000" dirty="0" err="1" smtClean="0">
                <a:latin typeface="Times" pitchFamily="18" charset="0"/>
              </a:rPr>
              <a:t>systeme</a:t>
            </a:r>
            <a:r>
              <a:rPr lang="fr-FR" sz="2000" dirty="0" smtClean="0">
                <a:latin typeface="Times" pitchFamily="18" charset="0"/>
              </a:rPr>
              <a:t> se font en permanence avec le temps (il </a:t>
            </a:r>
            <a:r>
              <a:rPr lang="fr-FR" sz="2000" dirty="0" err="1" smtClean="0">
                <a:latin typeface="Times" pitchFamily="18" charset="0"/>
              </a:rPr>
              <a:t>depend</a:t>
            </a:r>
            <a:r>
              <a:rPr lang="fr-FR" sz="2000" dirty="0" smtClean="0">
                <a:latin typeface="Times" pitchFamily="18" charset="0"/>
              </a:rPr>
              <a:t> d'une variable </a:t>
            </a:r>
            <a:r>
              <a:rPr lang="fr-FR" sz="2000" dirty="0" err="1" smtClean="0">
                <a:latin typeface="Times" pitchFamily="18" charset="0"/>
              </a:rPr>
              <a:t>liee</a:t>
            </a:r>
            <a:r>
              <a:rPr lang="fr-FR" sz="2000" dirty="0" smtClean="0">
                <a:latin typeface="Times" pitchFamily="18" charset="0"/>
              </a:rPr>
              <a:t> au temps: vitesse, </a:t>
            </a:r>
            <a:r>
              <a:rPr lang="fr-FR" sz="2000" dirty="0" err="1" smtClean="0">
                <a:latin typeface="Times" pitchFamily="18" charset="0"/>
              </a:rPr>
              <a:t>acceleration</a:t>
            </a:r>
            <a:r>
              <a:rPr lang="fr-FR" sz="2000" dirty="0" smtClean="0">
                <a:latin typeface="Times" pitchFamily="18" charset="0"/>
              </a:rPr>
              <a:t> …)</a:t>
            </a:r>
          </a:p>
          <a:p>
            <a:pPr algn="just">
              <a:lnSpc>
                <a:spcPct val="150000"/>
              </a:lnSpc>
            </a:pPr>
            <a:r>
              <a:rPr lang="fr-FR" sz="2000" b="1" dirty="0" smtClean="0">
                <a:latin typeface="Times" pitchFamily="18" charset="0"/>
              </a:rPr>
              <a:t>Exemple:</a:t>
            </a:r>
          </a:p>
          <a:p>
            <a:pPr algn="just">
              <a:lnSpc>
                <a:spcPct val="150000"/>
              </a:lnSpc>
            </a:pPr>
            <a:r>
              <a:rPr lang="fr-FR" sz="2000" dirty="0" smtClean="0">
                <a:latin typeface="Times" pitchFamily="18" charset="0"/>
              </a:rPr>
              <a:t>- Les mouvements des ailes d'un avion durant le vol.</a:t>
            </a:r>
          </a:p>
          <a:p>
            <a:pPr algn="just">
              <a:lnSpc>
                <a:spcPct val="150000"/>
              </a:lnSpc>
              <a:buFontTx/>
              <a:buChar char="-"/>
            </a:pPr>
            <a:r>
              <a:rPr lang="fr-FR" sz="2000" dirty="0" smtClean="0">
                <a:latin typeface="Times" pitchFamily="18" charset="0"/>
              </a:rPr>
              <a:t>La croissance d'une population (naissances et </a:t>
            </a:r>
            <a:r>
              <a:rPr lang="fr-FR" sz="2000" dirty="0" err="1" smtClean="0">
                <a:latin typeface="Times" pitchFamily="18" charset="0"/>
              </a:rPr>
              <a:t>deces</a:t>
            </a:r>
            <a:r>
              <a:rPr lang="fr-FR" sz="2000" dirty="0" smtClean="0">
                <a:latin typeface="Times" pitchFamily="18" charset="0"/>
              </a:rPr>
              <a:t>)</a:t>
            </a:r>
          </a:p>
          <a:p>
            <a:pPr algn="just">
              <a:lnSpc>
                <a:spcPct val="150000"/>
              </a:lnSpc>
              <a:buFontTx/>
              <a:buChar char="-"/>
            </a:pPr>
            <a:endParaRPr lang="fr-FR" sz="2000" dirty="0" smtClean="0">
              <a:latin typeface="Times" pitchFamily="18" charset="0"/>
            </a:endParaRPr>
          </a:p>
          <a:p>
            <a:pPr algn="just">
              <a:lnSpc>
                <a:spcPct val="150000"/>
              </a:lnSpc>
              <a:buFont typeface="Wingdings" pitchFamily="2" charset="2"/>
              <a:buChar char="§"/>
            </a:pPr>
            <a:r>
              <a:rPr lang="fr-FR" sz="2000" dirty="0" smtClean="0">
                <a:latin typeface="Times" pitchFamily="18" charset="0"/>
              </a:rPr>
              <a:t> </a:t>
            </a:r>
            <a:r>
              <a:rPr lang="fr-FR" sz="2000" b="1" dirty="0" err="1" smtClean="0">
                <a:latin typeface="Times" pitchFamily="18" charset="0"/>
              </a:rPr>
              <a:t>Systeme</a:t>
            </a:r>
            <a:r>
              <a:rPr lang="fr-FR" sz="2000" b="1" dirty="0" smtClean="0">
                <a:latin typeface="Times" pitchFamily="18" charset="0"/>
              </a:rPr>
              <a:t> discret (discontinu):</a:t>
            </a:r>
          </a:p>
          <a:p>
            <a:pPr algn="just">
              <a:lnSpc>
                <a:spcPct val="150000"/>
              </a:lnSpc>
            </a:pPr>
            <a:r>
              <a:rPr lang="fr-FR" sz="2000" dirty="0" smtClean="0">
                <a:latin typeface="Times" pitchFamily="18" charset="0"/>
              </a:rPr>
              <a:t>Le système est </a:t>
            </a:r>
            <a:r>
              <a:rPr lang="fr-FR" sz="2000" dirty="0" err="1" smtClean="0">
                <a:latin typeface="Times" pitchFamily="18" charset="0"/>
              </a:rPr>
              <a:t>caracterise</a:t>
            </a:r>
            <a:r>
              <a:rPr lang="fr-FR" sz="2000" dirty="0" smtClean="0">
                <a:latin typeface="Times" pitchFamily="18" charset="0"/>
              </a:rPr>
              <a:t> par des </a:t>
            </a:r>
            <a:r>
              <a:rPr lang="fr-FR" sz="2000" dirty="0" err="1" smtClean="0">
                <a:latin typeface="Times" pitchFamily="18" charset="0"/>
              </a:rPr>
              <a:t>evenements</a:t>
            </a:r>
            <a:r>
              <a:rPr lang="fr-FR" sz="2000" dirty="0" smtClean="0">
                <a:latin typeface="Times" pitchFamily="18" charset="0"/>
              </a:rPr>
              <a:t> qui surviennent a des instants non fixes et engendrent des changements de l'</a:t>
            </a:r>
            <a:r>
              <a:rPr lang="fr-FR" sz="2000" dirty="0" err="1" smtClean="0">
                <a:latin typeface="Times" pitchFamily="18" charset="0"/>
              </a:rPr>
              <a:t>etat</a:t>
            </a:r>
            <a:r>
              <a:rPr lang="fr-FR" sz="2000" dirty="0" smtClean="0">
                <a:latin typeface="Times" pitchFamily="18" charset="0"/>
              </a:rPr>
              <a:t> du </a:t>
            </a:r>
            <a:r>
              <a:rPr lang="fr-FR" sz="2000" dirty="0" err="1" smtClean="0">
                <a:latin typeface="Times" pitchFamily="18" charset="0"/>
              </a:rPr>
              <a:t>systeme</a:t>
            </a:r>
            <a:r>
              <a:rPr lang="fr-FR" sz="2000" dirty="0" smtClean="0">
                <a:latin typeface="Times" pitchFamily="18" charset="0"/>
              </a:rPr>
              <a:t>. Le </a:t>
            </a:r>
            <a:r>
              <a:rPr lang="fr-FR" sz="2000" dirty="0" err="1" smtClean="0">
                <a:latin typeface="Times" pitchFamily="18" charset="0"/>
              </a:rPr>
              <a:t>systeme</a:t>
            </a:r>
            <a:r>
              <a:rPr lang="fr-FR" sz="2000" dirty="0" smtClean="0">
                <a:latin typeface="Times" pitchFamily="18" charset="0"/>
              </a:rPr>
              <a:t> garde cet </a:t>
            </a:r>
            <a:r>
              <a:rPr lang="fr-FR" sz="2000" dirty="0" err="1" smtClean="0">
                <a:latin typeface="Times" pitchFamily="18" charset="0"/>
              </a:rPr>
              <a:t>etat</a:t>
            </a:r>
            <a:r>
              <a:rPr lang="fr-FR" sz="2000" dirty="0" smtClean="0">
                <a:latin typeface="Times" pitchFamily="18" charset="0"/>
              </a:rPr>
              <a:t> jusqu'au prochain  </a:t>
            </a:r>
            <a:r>
              <a:rPr lang="fr-FR" sz="2000" dirty="0" err="1" smtClean="0">
                <a:latin typeface="Times" pitchFamily="18" charset="0"/>
              </a:rPr>
              <a:t>evenement</a:t>
            </a:r>
            <a:r>
              <a:rPr lang="fr-FR" sz="2000" dirty="0" smtClean="0">
                <a:latin typeface="Times" pitchFamily="18" charset="0"/>
              </a:rPr>
              <a:t>.</a:t>
            </a:r>
          </a:p>
          <a:p>
            <a:pPr algn="just">
              <a:lnSpc>
                <a:spcPct val="150000"/>
              </a:lnSpc>
            </a:pPr>
            <a:r>
              <a:rPr lang="fr-FR" sz="2000" b="1" dirty="0" smtClean="0">
                <a:latin typeface="Times" pitchFamily="18" charset="0"/>
              </a:rPr>
              <a:t>Exemple:</a:t>
            </a:r>
          </a:p>
          <a:p>
            <a:pPr algn="just">
              <a:lnSpc>
                <a:spcPct val="150000"/>
              </a:lnSpc>
            </a:pPr>
            <a:r>
              <a:rPr lang="fr-FR" sz="2000" dirty="0" smtClean="0">
                <a:latin typeface="Times" pitchFamily="18" charset="0"/>
              </a:rPr>
              <a:t>- </a:t>
            </a:r>
            <a:r>
              <a:rPr lang="fr-FR" sz="2000" dirty="0" err="1" smtClean="0">
                <a:latin typeface="Times" pitchFamily="18" charset="0"/>
              </a:rPr>
              <a:t>Arrivee</a:t>
            </a:r>
            <a:r>
              <a:rPr lang="fr-FR" sz="2000" dirty="0" smtClean="0">
                <a:latin typeface="Times" pitchFamily="18" charset="0"/>
              </a:rPr>
              <a:t> d'un client devant un guichet d'une poste. Si l'</a:t>
            </a:r>
            <a:r>
              <a:rPr lang="fr-FR" sz="2000" dirty="0" err="1" smtClean="0">
                <a:latin typeface="Times" pitchFamily="18" charset="0"/>
              </a:rPr>
              <a:t>employe</a:t>
            </a:r>
            <a:r>
              <a:rPr lang="fr-FR" sz="2000" dirty="0" smtClean="0">
                <a:latin typeface="Times" pitchFamily="18" charset="0"/>
              </a:rPr>
              <a:t> est libre, le client sera servi </a:t>
            </a:r>
            <a:r>
              <a:rPr lang="fr-FR" sz="2000" dirty="0" err="1" smtClean="0">
                <a:latin typeface="Times" pitchFamily="18" charset="0"/>
              </a:rPr>
              <a:t>immediatement</a:t>
            </a:r>
            <a:r>
              <a:rPr lang="fr-FR" sz="2000" dirty="0" smtClean="0">
                <a:latin typeface="Times" pitchFamily="18" charset="0"/>
              </a:rPr>
              <a:t> sinon il rejoint une file d'attente. L'</a:t>
            </a:r>
            <a:r>
              <a:rPr lang="fr-FR" sz="2000" dirty="0" err="1" smtClean="0">
                <a:latin typeface="Times" pitchFamily="18" charset="0"/>
              </a:rPr>
              <a:t>etat</a:t>
            </a:r>
            <a:r>
              <a:rPr lang="fr-FR" sz="2000" dirty="0" smtClean="0">
                <a:latin typeface="Times" pitchFamily="18" charset="0"/>
              </a:rPr>
              <a:t> du </a:t>
            </a:r>
            <a:r>
              <a:rPr lang="fr-FR" sz="2000" dirty="0" err="1" smtClean="0">
                <a:latin typeface="Times" pitchFamily="18" charset="0"/>
              </a:rPr>
              <a:t>systeme</a:t>
            </a:r>
            <a:r>
              <a:rPr lang="fr-FR" sz="2000" dirty="0" smtClean="0">
                <a:latin typeface="Times" pitchFamily="18" charset="0"/>
              </a:rPr>
              <a:t> change a chaque </a:t>
            </a:r>
            <a:r>
              <a:rPr lang="fr-FR" sz="2000" dirty="0" err="1" smtClean="0">
                <a:latin typeface="Times" pitchFamily="18" charset="0"/>
              </a:rPr>
              <a:t>arrivee</a:t>
            </a:r>
            <a:r>
              <a:rPr lang="fr-FR" sz="2000" dirty="0" smtClean="0">
                <a:latin typeface="Times" pitchFamily="18" charset="0"/>
              </a:rPr>
              <a:t> et a chaque </a:t>
            </a:r>
            <a:r>
              <a:rPr lang="fr-FR" sz="2000" dirty="0" err="1" smtClean="0">
                <a:latin typeface="Times" pitchFamily="18" charset="0"/>
              </a:rPr>
              <a:t>depart</a:t>
            </a:r>
            <a:r>
              <a:rPr lang="fr-FR" sz="2000" dirty="0" smtClean="0">
                <a:latin typeface="Times" pitchFamily="18" charset="0"/>
              </a:rPr>
              <a:t> d'un client.</a:t>
            </a:r>
            <a:endParaRPr lang="fr-FR" sz="2000" dirty="0">
              <a:latin typeface="Times" pitchFamily="18" charset="0"/>
            </a:endParaRPr>
          </a:p>
        </p:txBody>
      </p:sp>
      <p:sp>
        <p:nvSpPr>
          <p:cNvPr id="5" name="Titre 1"/>
          <p:cNvSpPr>
            <a:spLocks noGrp="1"/>
          </p:cNvSpPr>
          <p:nvPr>
            <p:ph type="title"/>
          </p:nvPr>
        </p:nvSpPr>
        <p:spPr>
          <a:xfrm>
            <a:off x="0" y="0"/>
            <a:ext cx="8229600" cy="571480"/>
          </a:xfrm>
        </p:spPr>
        <p:txBody>
          <a:bodyPr>
            <a:normAutofit fontScale="90000"/>
          </a:bodyPr>
          <a:lstStyle/>
          <a:p>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5600" b="1" dirty="0" smtClean="0"/>
              <a:t>Concept de système</a:t>
            </a:r>
            <a:endParaRPr lang="fr-FR" sz="5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703622"/>
            <a:ext cx="9144000" cy="3170099"/>
          </a:xfrm>
          <a:prstGeom prst="rect">
            <a:avLst/>
          </a:prstGeom>
          <a:noFill/>
        </p:spPr>
        <p:txBody>
          <a:bodyPr wrap="square" rtlCol="0">
            <a:spAutoFit/>
          </a:bodyPr>
          <a:lstStyle/>
          <a:p>
            <a:pPr algn="just">
              <a:buFont typeface="Wingdings" pitchFamily="2" charset="2"/>
              <a:buChar char="§"/>
            </a:pPr>
            <a:r>
              <a:rPr lang="fr-FR" sz="2000" b="1" dirty="0" smtClean="0">
                <a:latin typeface="Times" pitchFamily="18" charset="0"/>
              </a:rPr>
              <a:t>Un système dynamique </a:t>
            </a:r>
            <a:r>
              <a:rPr lang="fr-FR" sz="2000" dirty="0" smtClean="0">
                <a:latin typeface="Times" pitchFamily="18" charset="0"/>
              </a:rPr>
              <a:t>est: une entité physique dont la caractéristique principale est d’évoluer dans le temps. une entité sur laquelle une certaine action est exercée par le biais d’une entrée </a:t>
            </a:r>
            <a:r>
              <a:rPr lang="fr-FR" sz="2000" b="1" dirty="0" smtClean="0">
                <a:latin typeface="Times" pitchFamily="18" charset="0"/>
              </a:rPr>
              <a:t>u </a:t>
            </a:r>
            <a:r>
              <a:rPr lang="fr-FR" sz="2000" dirty="0" smtClean="0">
                <a:latin typeface="Times" pitchFamily="18" charset="0"/>
              </a:rPr>
              <a:t>et qui fournit comme réaction une certain sortie </a:t>
            </a:r>
            <a:r>
              <a:rPr lang="fr-FR" sz="2000" b="1" dirty="0" smtClean="0">
                <a:latin typeface="Times" pitchFamily="18" charset="0"/>
              </a:rPr>
              <a:t>y</a:t>
            </a:r>
            <a:r>
              <a:rPr lang="fr-FR" sz="2000" dirty="0" smtClean="0">
                <a:latin typeface="Times" pitchFamily="18" charset="0"/>
              </a:rPr>
              <a:t>.</a:t>
            </a:r>
          </a:p>
          <a:p>
            <a:pPr algn="just">
              <a:buFont typeface="Arial" pitchFamily="34" charset="0"/>
              <a:buChar char="•"/>
            </a:pPr>
            <a:r>
              <a:rPr lang="fr-FR" sz="2000" dirty="0" smtClean="0">
                <a:latin typeface="Times" pitchFamily="18" charset="0"/>
              </a:rPr>
              <a:t>l’attribut dynamique met l’accent sur le fait que les phénomènes concernant le système ont lieu dans le temps.</a:t>
            </a:r>
          </a:p>
          <a:p>
            <a:pPr algn="just">
              <a:buFont typeface="Arial" pitchFamily="34" charset="0"/>
              <a:buChar char="•"/>
            </a:pPr>
            <a:r>
              <a:rPr lang="fr-FR" sz="2000" dirty="0" smtClean="0">
                <a:latin typeface="Times" pitchFamily="18" charset="0"/>
              </a:rPr>
              <a:t> l’entrée est normalement associée à une cause (par exemple une force) et la sortie à un effet (par exemple une accélération).</a:t>
            </a:r>
          </a:p>
          <a:p>
            <a:pPr algn="just">
              <a:buFont typeface="Arial" pitchFamily="34" charset="0"/>
              <a:buChar char="•"/>
            </a:pPr>
            <a:r>
              <a:rPr lang="fr-FR" sz="2000" dirty="0" smtClean="0">
                <a:latin typeface="Times" pitchFamily="18" charset="0"/>
              </a:rPr>
              <a:t> les entrées sont typiquement des quantités qui peuvent être contrôlées (par exemple la position de la pédale de l’</a:t>
            </a:r>
            <a:r>
              <a:rPr lang="fr-FR" sz="2000" dirty="0" err="1" smtClean="0">
                <a:latin typeface="Times" pitchFamily="18" charset="0"/>
              </a:rPr>
              <a:t>accelerateur</a:t>
            </a:r>
            <a:r>
              <a:rPr lang="fr-FR" sz="2000" dirty="0" smtClean="0">
                <a:latin typeface="Times" pitchFamily="18" charset="0"/>
              </a:rPr>
              <a:t>) et les sorties sont des quantités qui peuvent être observées (par exemple la position de la voiture).</a:t>
            </a:r>
            <a:endParaRPr lang="fr-FR" sz="2000" dirty="0">
              <a:latin typeface="Times" pitchFamily="18" charset="0"/>
            </a:endParaRPr>
          </a:p>
        </p:txBody>
      </p:sp>
      <p:sp>
        <p:nvSpPr>
          <p:cNvPr id="5" name="Titre 1"/>
          <p:cNvSpPr>
            <a:spLocks noGrp="1"/>
          </p:cNvSpPr>
          <p:nvPr>
            <p:ph type="title"/>
          </p:nvPr>
        </p:nvSpPr>
        <p:spPr>
          <a:xfrm>
            <a:off x="0" y="0"/>
            <a:ext cx="8229600" cy="571480"/>
          </a:xfrm>
        </p:spPr>
        <p:txBody>
          <a:bodyPr>
            <a:normAutofit fontScale="90000"/>
          </a:bodyPr>
          <a:lstStyle/>
          <a:p>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5600" b="1" dirty="0" smtClean="0"/>
              <a:t>Concept de système</a:t>
            </a:r>
            <a:endParaRPr lang="fr-FR" sz="5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642918"/>
            <a:ext cx="9144000" cy="4401205"/>
          </a:xfrm>
          <a:prstGeom prst="rect">
            <a:avLst/>
          </a:prstGeom>
          <a:noFill/>
        </p:spPr>
        <p:txBody>
          <a:bodyPr wrap="square" rtlCol="0">
            <a:spAutoFit/>
          </a:bodyPr>
          <a:lstStyle/>
          <a:p>
            <a:pPr>
              <a:buFont typeface="Wingdings" pitchFamily="2" charset="2"/>
              <a:buChar char="Ø"/>
            </a:pPr>
            <a:r>
              <a:rPr lang="fr-FR" sz="2000" b="1" dirty="0" err="1" smtClean="0">
                <a:latin typeface="Times" pitchFamily="18" charset="0"/>
              </a:rPr>
              <a:t>Definition</a:t>
            </a:r>
            <a:endParaRPr lang="fr-FR" sz="2000" b="1" dirty="0" smtClean="0">
              <a:latin typeface="Times" pitchFamily="18" charset="0"/>
            </a:endParaRPr>
          </a:p>
          <a:p>
            <a:pPr algn="just">
              <a:buFont typeface="Wingdings" pitchFamily="2" charset="2"/>
              <a:buChar char="§"/>
            </a:pPr>
            <a:r>
              <a:rPr lang="fr-FR" sz="2000" dirty="0" smtClean="0">
                <a:latin typeface="Times" pitchFamily="18" charset="0"/>
              </a:rPr>
              <a:t> Un modèle est une représentation d'un système réel (physique, </a:t>
            </a:r>
            <a:r>
              <a:rPr lang="fr-FR" sz="2000" dirty="0" err="1" smtClean="0">
                <a:latin typeface="Times" pitchFamily="18" charset="0"/>
              </a:rPr>
              <a:t>economique</a:t>
            </a:r>
            <a:r>
              <a:rPr lang="fr-FR" sz="2000" dirty="0" smtClean="0">
                <a:latin typeface="Times" pitchFamily="18" charset="0"/>
              </a:rPr>
              <a:t>, humain…etc.) réalisée dans le but de mieux étudier ce </a:t>
            </a:r>
            <a:r>
              <a:rPr lang="fr-FR" sz="2000" dirty="0" err="1" smtClean="0">
                <a:latin typeface="Times" pitchFamily="18" charset="0"/>
              </a:rPr>
              <a:t>systeme</a:t>
            </a:r>
            <a:r>
              <a:rPr lang="fr-FR" sz="2000" dirty="0" smtClean="0">
                <a:latin typeface="Times" pitchFamily="18" charset="0"/>
              </a:rPr>
              <a:t> et d'expliquer certains aspects de son comportement.</a:t>
            </a:r>
          </a:p>
          <a:p>
            <a:pPr algn="just">
              <a:buFont typeface="Wingdings" pitchFamily="2" charset="2"/>
              <a:buChar char="§"/>
            </a:pPr>
            <a:r>
              <a:rPr lang="fr-FR" sz="2000" dirty="0" smtClean="0">
                <a:latin typeface="Times" pitchFamily="18" charset="0"/>
              </a:rPr>
              <a:t> Parfois, il est impossible d'</a:t>
            </a:r>
            <a:r>
              <a:rPr lang="fr-FR" sz="2000" dirty="0" err="1" smtClean="0">
                <a:latin typeface="Times" pitchFamily="18" charset="0"/>
              </a:rPr>
              <a:t>etudier</a:t>
            </a:r>
            <a:r>
              <a:rPr lang="fr-FR" sz="2000" dirty="0" smtClean="0">
                <a:latin typeface="Times" pitchFamily="18" charset="0"/>
              </a:rPr>
              <a:t> le </a:t>
            </a:r>
            <a:r>
              <a:rPr lang="fr-FR" sz="2000" dirty="0" err="1" smtClean="0">
                <a:latin typeface="Times" pitchFamily="18" charset="0"/>
              </a:rPr>
              <a:t>systeme</a:t>
            </a:r>
            <a:r>
              <a:rPr lang="fr-FR" sz="2000" dirty="0" smtClean="0">
                <a:latin typeface="Times" pitchFamily="18" charset="0"/>
              </a:rPr>
              <a:t> directement du fait qu'il est inaccessible (système solaire), trop couteux, il change trop rapidement (tir </a:t>
            </a:r>
            <a:r>
              <a:rPr lang="fr-FR" sz="2000" dirty="0" err="1" smtClean="0">
                <a:latin typeface="Times" pitchFamily="18" charset="0"/>
              </a:rPr>
              <a:t>nucleaire</a:t>
            </a:r>
            <a:r>
              <a:rPr lang="fr-FR" sz="2000" dirty="0" smtClean="0">
                <a:latin typeface="Times" pitchFamily="18" charset="0"/>
              </a:rPr>
              <a:t>), ou lentement (mouvement d'une </a:t>
            </a:r>
            <a:r>
              <a:rPr lang="fr-FR" sz="2000" dirty="0" err="1" smtClean="0">
                <a:latin typeface="Times" pitchFamily="18" charset="0"/>
              </a:rPr>
              <a:t>comete</a:t>
            </a:r>
            <a:r>
              <a:rPr lang="fr-FR" sz="2000" dirty="0" smtClean="0">
                <a:latin typeface="Times" pitchFamily="18" charset="0"/>
              </a:rPr>
              <a:t>).</a:t>
            </a:r>
          </a:p>
          <a:p>
            <a:pPr algn="just">
              <a:buFont typeface="Wingdings" pitchFamily="2" charset="2"/>
              <a:buChar char="§"/>
            </a:pPr>
            <a:r>
              <a:rPr lang="fr-FR" sz="2000" dirty="0" smtClean="0">
                <a:latin typeface="Times" pitchFamily="18" charset="0"/>
              </a:rPr>
              <a:t> Dans ce cas, l'</a:t>
            </a:r>
            <a:r>
              <a:rPr lang="fr-FR" sz="2000" dirty="0" err="1" smtClean="0">
                <a:latin typeface="Times" pitchFamily="18" charset="0"/>
              </a:rPr>
              <a:t>etude</a:t>
            </a:r>
            <a:r>
              <a:rPr lang="fr-FR" sz="2000" dirty="0" smtClean="0">
                <a:latin typeface="Times" pitchFamily="18" charset="0"/>
              </a:rPr>
              <a:t> est faite sur un modèle, </a:t>
            </a:r>
            <a:r>
              <a:rPr lang="fr-FR" sz="2000" dirty="0" err="1" smtClean="0">
                <a:latin typeface="Times" pitchFamily="18" charset="0"/>
              </a:rPr>
              <a:t>cad</a:t>
            </a:r>
            <a:r>
              <a:rPr lang="fr-FR" sz="2000" dirty="0" smtClean="0">
                <a:latin typeface="Times" pitchFamily="18" charset="0"/>
              </a:rPr>
              <a:t> un deuxième </a:t>
            </a:r>
            <a:r>
              <a:rPr lang="fr-FR" sz="2000" dirty="0" err="1" smtClean="0">
                <a:latin typeface="Times" pitchFamily="18" charset="0"/>
              </a:rPr>
              <a:t>systeme</a:t>
            </a:r>
            <a:r>
              <a:rPr lang="fr-FR" sz="2000" dirty="0" smtClean="0">
                <a:latin typeface="Times" pitchFamily="18" charset="0"/>
              </a:rPr>
              <a:t> construit pour l'occasion, et dont la similitude avec le </a:t>
            </a:r>
            <a:r>
              <a:rPr lang="fr-FR" sz="2000" dirty="0" err="1" smtClean="0">
                <a:latin typeface="Times" pitchFamily="18" charset="0"/>
              </a:rPr>
              <a:t>systeme</a:t>
            </a:r>
            <a:r>
              <a:rPr lang="fr-FR" sz="2000" dirty="0" smtClean="0">
                <a:latin typeface="Times" pitchFamily="18" charset="0"/>
              </a:rPr>
              <a:t> original est aussi parfaite que l'</a:t>
            </a:r>
            <a:r>
              <a:rPr lang="fr-FR" sz="2000" dirty="0" err="1" smtClean="0">
                <a:latin typeface="Times" pitchFamily="18" charset="0"/>
              </a:rPr>
              <a:t>etude</a:t>
            </a:r>
            <a:r>
              <a:rPr lang="fr-FR" sz="2000" dirty="0" smtClean="0">
                <a:latin typeface="Times" pitchFamily="18" charset="0"/>
              </a:rPr>
              <a:t> l'exige.</a:t>
            </a:r>
          </a:p>
          <a:p>
            <a:pPr algn="just">
              <a:buFont typeface="Wingdings" pitchFamily="2" charset="2"/>
              <a:buChar char="Ø"/>
            </a:pPr>
            <a:r>
              <a:rPr lang="fr-FR" sz="2000" b="1" dirty="0" smtClean="0">
                <a:latin typeface="Times" pitchFamily="18" charset="0"/>
              </a:rPr>
              <a:t> Exemple</a:t>
            </a:r>
            <a:r>
              <a:rPr lang="fr-FR" sz="2000" dirty="0" smtClean="0">
                <a:latin typeface="Times" pitchFamily="18" charset="0"/>
              </a:rPr>
              <a:t> : Un projet de construction d’un avion comprend les étapes suivantes</a:t>
            </a:r>
          </a:p>
          <a:p>
            <a:pPr marL="177800" indent="-177800" algn="just">
              <a:buAutoNum type="arabicParenR"/>
            </a:pPr>
            <a:r>
              <a:rPr lang="fr-FR" sz="2000" dirty="0" smtClean="0">
                <a:latin typeface="Times" pitchFamily="18" charset="0"/>
              </a:rPr>
              <a:t>Dessine un avion prototype puis on construit un modèle grandeur nature mais en utilisant du bois et du contre-plaqué</a:t>
            </a:r>
          </a:p>
          <a:p>
            <a:pPr algn="just"/>
            <a:r>
              <a:rPr lang="fr-FR" sz="2000" dirty="0" smtClean="0">
                <a:latin typeface="Times" pitchFamily="18" charset="0"/>
              </a:rPr>
              <a:t>2) On construit des modèles réduits de l’avion en utilisant les vrais matériaux.</a:t>
            </a:r>
          </a:p>
          <a:p>
            <a:pPr algn="just"/>
            <a:r>
              <a:rPr lang="fr-FR" sz="2000" dirty="0" smtClean="0">
                <a:latin typeface="Times" pitchFamily="18" charset="0"/>
              </a:rPr>
              <a:t>Ces modèles vont servir à expliquer certains aspects (test résistances des matériaux, vitesses en vol , à l’atterrissage, ....)</a:t>
            </a:r>
          </a:p>
          <a:p>
            <a:pPr algn="just"/>
            <a:r>
              <a:rPr lang="fr-FR" sz="2000" dirty="0" smtClean="0">
                <a:latin typeface="Times" pitchFamily="18" charset="0"/>
              </a:rPr>
              <a:t>3) On construit un premier ''vrai'' avion grandeur nature pour essai. Des résultats issus des essais en vol sont recueillis, puis comparés à ceux obtenus à l’aide des modèles réduits. Une mise à jour de nouveaux paramètres est faite et les tests avec les modèles réduits sont refaits.</a:t>
            </a:r>
            <a:endParaRPr lang="fr-FR" sz="2000" dirty="0">
              <a:latin typeface="Times" pitchFamily="18" charset="0"/>
            </a:endParaRPr>
          </a:p>
        </p:txBody>
      </p:sp>
      <p:sp>
        <p:nvSpPr>
          <p:cNvPr id="5" name="Titre 1"/>
          <p:cNvSpPr>
            <a:spLocks noGrp="1"/>
          </p:cNvSpPr>
          <p:nvPr>
            <p:ph type="title"/>
          </p:nvPr>
        </p:nvSpPr>
        <p:spPr>
          <a:xfrm>
            <a:off x="0" y="0"/>
            <a:ext cx="8229600" cy="571480"/>
          </a:xfrm>
        </p:spPr>
        <p:txBody>
          <a:bodyPr>
            <a:normAutofit fontScale="90000"/>
          </a:bodyPr>
          <a:lstStyle/>
          <a:p>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5600" b="1" dirty="0" smtClean="0"/>
              <a:t>Concept de modèle</a:t>
            </a:r>
            <a:endParaRPr lang="fr-FR" sz="5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642918"/>
            <a:ext cx="9144000" cy="1015663"/>
          </a:xfrm>
          <a:prstGeom prst="rect">
            <a:avLst/>
          </a:prstGeom>
          <a:noFill/>
        </p:spPr>
        <p:txBody>
          <a:bodyPr wrap="square" rtlCol="0">
            <a:spAutoFit/>
          </a:bodyPr>
          <a:lstStyle/>
          <a:p>
            <a:pPr>
              <a:buFont typeface="Wingdings" pitchFamily="2" charset="2"/>
              <a:buChar char="Ø"/>
            </a:pPr>
            <a:r>
              <a:rPr lang="fr-FR" sz="2000" b="1" dirty="0" smtClean="0">
                <a:latin typeface="Times" pitchFamily="18" charset="0"/>
              </a:rPr>
              <a:t>Processus de modélisation</a:t>
            </a:r>
          </a:p>
          <a:p>
            <a:r>
              <a:rPr lang="fr-FR" sz="2000" dirty="0" smtClean="0">
                <a:latin typeface="Times" pitchFamily="18" charset="0"/>
              </a:rPr>
              <a:t>Le processus de construction d’un modèle de simulation peut être schématisé comme suit :</a:t>
            </a:r>
          </a:p>
        </p:txBody>
      </p:sp>
      <p:sp>
        <p:nvSpPr>
          <p:cNvPr id="5" name="Titre 1"/>
          <p:cNvSpPr>
            <a:spLocks noGrp="1"/>
          </p:cNvSpPr>
          <p:nvPr>
            <p:ph type="title"/>
          </p:nvPr>
        </p:nvSpPr>
        <p:spPr>
          <a:xfrm>
            <a:off x="0" y="0"/>
            <a:ext cx="8229600" cy="571480"/>
          </a:xfrm>
        </p:spPr>
        <p:txBody>
          <a:bodyPr>
            <a:normAutofit fontScale="90000"/>
          </a:bodyPr>
          <a:lstStyle/>
          <a:p>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5600" b="1" dirty="0" smtClean="0"/>
              <a:t>Concept de modèle</a:t>
            </a:r>
            <a:endParaRPr lang="fr-FR" sz="5600" b="1" dirty="0"/>
          </a:p>
        </p:txBody>
      </p:sp>
      <p:pic>
        <p:nvPicPr>
          <p:cNvPr id="17410" name="Picture 2"/>
          <p:cNvPicPr>
            <a:picLocks noChangeAspect="1" noChangeArrowheads="1"/>
          </p:cNvPicPr>
          <p:nvPr/>
        </p:nvPicPr>
        <p:blipFill>
          <a:blip r:embed="rId2"/>
          <a:srcRect/>
          <a:stretch>
            <a:fillRect/>
          </a:stretch>
        </p:blipFill>
        <p:spPr bwMode="auto">
          <a:xfrm>
            <a:off x="1547664" y="1988840"/>
            <a:ext cx="4788306" cy="4214818"/>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0" y="0"/>
            <a:ext cx="8229600" cy="571480"/>
          </a:xfrm>
        </p:spPr>
        <p:txBody>
          <a:bodyPr>
            <a:normAutofit fontScale="90000"/>
          </a:bodyPr>
          <a:lstStyle/>
          <a:p>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3200" b="1" dirty="0" smtClean="0"/>
              <a:t/>
            </a:r>
            <a:br>
              <a:rPr lang="fr-FR" sz="3200" b="1" dirty="0" smtClean="0"/>
            </a:br>
            <a:r>
              <a:rPr lang="fr-FR" sz="5600" b="1" dirty="0" smtClean="0"/>
              <a:t>Concept de simulation</a:t>
            </a:r>
            <a:endParaRPr lang="fr-FR" sz="5600" b="1" dirty="0"/>
          </a:p>
        </p:txBody>
      </p:sp>
      <p:sp>
        <p:nvSpPr>
          <p:cNvPr id="5" name="ZoneTexte 4"/>
          <p:cNvSpPr txBox="1"/>
          <p:nvPr/>
        </p:nvSpPr>
        <p:spPr>
          <a:xfrm>
            <a:off x="0" y="642918"/>
            <a:ext cx="9144000" cy="4708981"/>
          </a:xfrm>
          <a:prstGeom prst="rect">
            <a:avLst/>
          </a:prstGeom>
          <a:noFill/>
        </p:spPr>
        <p:txBody>
          <a:bodyPr wrap="square" rtlCol="0">
            <a:spAutoFit/>
          </a:bodyPr>
          <a:lstStyle/>
          <a:p>
            <a:pPr algn="just">
              <a:buFont typeface="Wingdings" pitchFamily="2" charset="2"/>
              <a:buChar char="Ø"/>
            </a:pPr>
            <a:r>
              <a:rPr lang="fr-FR" sz="2000" b="1" dirty="0" err="1" smtClean="0">
                <a:latin typeface="Times" pitchFamily="18" charset="0"/>
              </a:rPr>
              <a:t>Défiition</a:t>
            </a:r>
            <a:r>
              <a:rPr lang="fr-FR" sz="2000" b="1" dirty="0" smtClean="0">
                <a:latin typeface="Times" pitchFamily="18" charset="0"/>
              </a:rPr>
              <a:t>:</a:t>
            </a:r>
          </a:p>
          <a:p>
            <a:pPr algn="just"/>
            <a:r>
              <a:rPr lang="fr-FR" sz="2000" dirty="0" smtClean="0">
                <a:latin typeface="Times" pitchFamily="18" charset="0"/>
              </a:rPr>
              <a:t>La simulation est l'étude du comportement dynamique d'un système, grâce à un modèle que l'on fait évoluer dans le temps en fonction de règles bien définies, à des fins de prédiction</a:t>
            </a:r>
          </a:p>
          <a:p>
            <a:pPr algn="just"/>
            <a:r>
              <a:rPr lang="fr-FR" sz="2000" dirty="0" smtClean="0">
                <a:latin typeface="Times" pitchFamily="18" charset="0"/>
              </a:rPr>
              <a:t>on peut dire que le terme de simulation pourrait être caractérisé par les mots clefs suivants :</a:t>
            </a:r>
          </a:p>
          <a:p>
            <a:pPr algn="just">
              <a:buFont typeface="Wingdings" pitchFamily="2" charset="2"/>
              <a:buChar char="§"/>
            </a:pPr>
            <a:r>
              <a:rPr lang="fr-FR" sz="2000" dirty="0" smtClean="0">
                <a:latin typeface="Times" pitchFamily="18" charset="0"/>
              </a:rPr>
              <a:t> Un élément fondamental qui est le </a:t>
            </a:r>
            <a:r>
              <a:rPr lang="fr-FR" sz="2000" b="1" dirty="0" smtClean="0">
                <a:latin typeface="Times" pitchFamily="18" charset="0"/>
              </a:rPr>
              <a:t>modèle</a:t>
            </a:r>
          </a:p>
          <a:p>
            <a:pPr algn="just">
              <a:buFont typeface="Wingdings" pitchFamily="2" charset="2"/>
              <a:buChar char="§"/>
            </a:pPr>
            <a:r>
              <a:rPr lang="fr-FR" sz="2000" dirty="0" smtClean="0">
                <a:latin typeface="Times" pitchFamily="18" charset="0"/>
              </a:rPr>
              <a:t> Le modèle est manipulé (sur ordinateur), cette manipulation fournissant des solutions trouvées sont celles du modèle et non du système modélisé</a:t>
            </a:r>
          </a:p>
          <a:p>
            <a:pPr algn="just">
              <a:buFont typeface="Wingdings" pitchFamily="2" charset="2"/>
              <a:buChar char="§"/>
            </a:pPr>
            <a:r>
              <a:rPr lang="fr-FR" sz="2000" dirty="0" smtClean="0">
                <a:latin typeface="Times" pitchFamily="18" charset="0"/>
              </a:rPr>
              <a:t> Son but est de choisir parmi les solutions celle qui semble être la meilleure</a:t>
            </a:r>
          </a:p>
          <a:p>
            <a:pPr algn="just">
              <a:buFont typeface="Wingdings" pitchFamily="2" charset="2"/>
              <a:buChar char="§"/>
            </a:pPr>
            <a:endParaRPr lang="fr-FR" sz="2000" dirty="0" smtClean="0">
              <a:latin typeface="Times" pitchFamily="18" charset="0"/>
            </a:endParaRPr>
          </a:p>
          <a:p>
            <a:pPr algn="just"/>
            <a:r>
              <a:rPr lang="fr-FR" sz="2000" dirty="0" smtClean="0">
                <a:latin typeface="Times" pitchFamily="18" charset="0"/>
              </a:rPr>
              <a:t>La simulation peut aussi être vue comme la conduite d’une expérimentation indirecte (sur le modèle et non sur le système) dans le but de comparer plusieurs façons de procéder. Elle ne résout pas le problème posé en trouvant la bonne solution. Elle aide seulement à prendre parmi plusieurs solutions la meilleure possible.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3344</TotalTime>
  <Words>1052</Words>
  <Application>Microsoft Office PowerPoint</Application>
  <PresentationFormat>Affichage à l'écran (4:3)</PresentationFormat>
  <Paragraphs>79</Paragraphs>
  <Slides>10</Slides>
  <Notes>0</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Serveurs OLE incorporés</vt:lpstr>
      </vt:variant>
      <vt:variant>
        <vt:i4>1</vt:i4>
      </vt:variant>
      <vt:variant>
        <vt:lpstr>Titres des diapositives</vt:lpstr>
      </vt:variant>
      <vt:variant>
        <vt:i4>10</vt:i4>
      </vt:variant>
    </vt:vector>
  </HeadingPairs>
  <TitlesOfParts>
    <vt:vector size="19" baseType="lpstr">
      <vt:lpstr>Arial</vt:lpstr>
      <vt:lpstr>Calibri</vt:lpstr>
      <vt:lpstr>Constantia</vt:lpstr>
      <vt:lpstr>Times</vt:lpstr>
      <vt:lpstr>Times New Roman</vt:lpstr>
      <vt:lpstr>Wingdings</vt:lpstr>
      <vt:lpstr>Wingdings 2</vt:lpstr>
      <vt:lpstr>Flow</vt:lpstr>
      <vt:lpstr>ClipArt</vt:lpstr>
      <vt:lpstr>Présentation PowerPoint</vt:lpstr>
      <vt:lpstr>Introduction</vt:lpstr>
      <vt:lpstr>Introduction</vt:lpstr>
      <vt:lpstr>    Concept de système</vt:lpstr>
      <vt:lpstr>    Concept de système</vt:lpstr>
      <vt:lpstr>    Concept de système</vt:lpstr>
      <vt:lpstr>    Concept de modèle</vt:lpstr>
      <vt:lpstr>    Concept de modèle</vt:lpstr>
      <vt:lpstr>    Concept de simulation</vt:lpstr>
      <vt:lpstr>    Concept de simulation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MEL</dc:creator>
  <cp:lastModifiedBy>Mel</cp:lastModifiedBy>
  <cp:revision>126</cp:revision>
  <cp:lastPrinted>2019-05-10T03:33:40Z</cp:lastPrinted>
  <dcterms:created xsi:type="dcterms:W3CDTF">2017-01-21T23:58:42Z</dcterms:created>
  <dcterms:modified xsi:type="dcterms:W3CDTF">2020-12-20T12:26:19Z</dcterms:modified>
</cp:coreProperties>
</file>