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59" r:id="rId4"/>
    <p:sldId id="260" r:id="rId5"/>
    <p:sldId id="261" r:id="rId6"/>
    <p:sldId id="262" r:id="rId7"/>
    <p:sldId id="263" r:id="rId8"/>
    <p:sldId id="296" r:id="rId9"/>
    <p:sldId id="270" r:id="rId10"/>
    <p:sldId id="264" r:id="rId11"/>
    <p:sldId id="299" r:id="rId12"/>
    <p:sldId id="265" r:id="rId13"/>
    <p:sldId id="276" r:id="rId14"/>
    <p:sldId id="272" r:id="rId15"/>
    <p:sldId id="273" r:id="rId16"/>
    <p:sldId id="274" r:id="rId17"/>
    <p:sldId id="275" r:id="rId18"/>
    <p:sldId id="26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7FAD6A-7129-4BE9-AF05-B1B0092CD735}" type="datetimeFigureOut">
              <a:rPr lang="en-US" smtClean="0"/>
              <a:t>10/31/2023</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5CE38-055A-4BEF-A8A1-5F77BE61A174}" type="slidenum">
              <a:rPr lang="en-US" smtClean="0"/>
              <a:t>‹N°›</a:t>
            </a:fld>
            <a:endParaRPr lang="en-US"/>
          </a:p>
        </p:txBody>
      </p:sp>
    </p:spTree>
    <p:extLst>
      <p:ext uri="{BB962C8B-B14F-4D97-AF65-F5344CB8AC3E}">
        <p14:creationId xmlns:p14="http://schemas.microsoft.com/office/powerpoint/2010/main" val="2701588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22E31940-A47F-4C41-AFDA-143A57D7F801}" type="slidenum">
              <a:rPr lang="en-US" smtClean="0"/>
              <a:t>3</a:t>
            </a:fld>
            <a:endParaRPr lang="en-US"/>
          </a:p>
        </p:txBody>
      </p:sp>
    </p:spTree>
    <p:extLst>
      <p:ext uri="{BB962C8B-B14F-4D97-AF65-F5344CB8AC3E}">
        <p14:creationId xmlns:p14="http://schemas.microsoft.com/office/powerpoint/2010/main" val="468826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8235CE38-055A-4BEF-A8A1-5F77BE61A174}" type="slidenum">
              <a:rPr lang="en-US" smtClean="0"/>
              <a:t>7</a:t>
            </a:fld>
            <a:endParaRPr lang="en-US"/>
          </a:p>
        </p:txBody>
      </p:sp>
    </p:spTree>
    <p:extLst>
      <p:ext uri="{BB962C8B-B14F-4D97-AF65-F5344CB8AC3E}">
        <p14:creationId xmlns:p14="http://schemas.microsoft.com/office/powerpoint/2010/main" val="435137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12312017-606E-4B42-900E-E87AC4F04C3E}" type="datetimeFigureOut">
              <a:rPr lang="en-US" smtClean="0"/>
              <a:t>10/31/2023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2E67B7B-0B4E-4041-ACC9-2738BC60B8D2}" type="slidenum">
              <a:rPr lang="en-US" smtClean="0"/>
              <a:t>‹N°›</a:t>
            </a:fld>
            <a:endParaRPr lang="en-US"/>
          </a:p>
        </p:txBody>
      </p:sp>
    </p:spTree>
    <p:extLst>
      <p:ext uri="{BB962C8B-B14F-4D97-AF65-F5344CB8AC3E}">
        <p14:creationId xmlns:p14="http://schemas.microsoft.com/office/powerpoint/2010/main" val="3955503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12312017-606E-4B42-900E-E87AC4F04C3E}" type="datetimeFigureOut">
              <a:rPr lang="en-US" smtClean="0"/>
              <a:t>10/31/2023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2E67B7B-0B4E-4041-ACC9-2738BC60B8D2}" type="slidenum">
              <a:rPr lang="en-US" smtClean="0"/>
              <a:t>‹N°›</a:t>
            </a:fld>
            <a:endParaRPr lang="en-US"/>
          </a:p>
        </p:txBody>
      </p:sp>
    </p:spTree>
    <p:extLst>
      <p:ext uri="{BB962C8B-B14F-4D97-AF65-F5344CB8AC3E}">
        <p14:creationId xmlns:p14="http://schemas.microsoft.com/office/powerpoint/2010/main" val="372865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12312017-606E-4B42-900E-E87AC4F04C3E}" type="datetimeFigureOut">
              <a:rPr lang="en-US" smtClean="0"/>
              <a:t>10/31/2023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2E67B7B-0B4E-4041-ACC9-2738BC60B8D2}" type="slidenum">
              <a:rPr lang="en-US" smtClean="0"/>
              <a:t>‹N°›</a:t>
            </a:fld>
            <a:endParaRPr lang="en-US"/>
          </a:p>
        </p:txBody>
      </p:sp>
    </p:spTree>
    <p:extLst>
      <p:ext uri="{BB962C8B-B14F-4D97-AF65-F5344CB8AC3E}">
        <p14:creationId xmlns:p14="http://schemas.microsoft.com/office/powerpoint/2010/main" val="658769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12312017-606E-4B42-900E-E87AC4F04C3E}" type="datetimeFigureOut">
              <a:rPr lang="en-US" smtClean="0"/>
              <a:t>10/31/2023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2E67B7B-0B4E-4041-ACC9-2738BC60B8D2}" type="slidenum">
              <a:rPr lang="en-US" smtClean="0"/>
              <a:t>‹N°›</a:t>
            </a:fld>
            <a:endParaRPr lang="en-US"/>
          </a:p>
        </p:txBody>
      </p:sp>
    </p:spTree>
    <p:extLst>
      <p:ext uri="{BB962C8B-B14F-4D97-AF65-F5344CB8AC3E}">
        <p14:creationId xmlns:p14="http://schemas.microsoft.com/office/powerpoint/2010/main" val="3409606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2312017-606E-4B42-900E-E87AC4F04C3E}" type="datetimeFigureOut">
              <a:rPr lang="en-US" smtClean="0"/>
              <a:t>10/31/2023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2E67B7B-0B4E-4041-ACC9-2738BC60B8D2}" type="slidenum">
              <a:rPr lang="en-US" smtClean="0"/>
              <a:t>‹N°›</a:t>
            </a:fld>
            <a:endParaRPr lang="en-US"/>
          </a:p>
        </p:txBody>
      </p:sp>
    </p:spTree>
    <p:extLst>
      <p:ext uri="{BB962C8B-B14F-4D97-AF65-F5344CB8AC3E}">
        <p14:creationId xmlns:p14="http://schemas.microsoft.com/office/powerpoint/2010/main" val="630729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12312017-606E-4B42-900E-E87AC4F04C3E}" type="datetimeFigureOut">
              <a:rPr lang="en-US" smtClean="0"/>
              <a:t>10/31/2023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2E67B7B-0B4E-4041-ACC9-2738BC60B8D2}" type="slidenum">
              <a:rPr lang="en-US" smtClean="0"/>
              <a:t>‹N°›</a:t>
            </a:fld>
            <a:endParaRPr lang="en-US"/>
          </a:p>
        </p:txBody>
      </p:sp>
    </p:spTree>
    <p:extLst>
      <p:ext uri="{BB962C8B-B14F-4D97-AF65-F5344CB8AC3E}">
        <p14:creationId xmlns:p14="http://schemas.microsoft.com/office/powerpoint/2010/main" val="1332203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12312017-606E-4B42-900E-E87AC4F04C3E}" type="datetimeFigureOut">
              <a:rPr lang="en-US" smtClean="0"/>
              <a:t>10/31/2023</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12E67B7B-0B4E-4041-ACC9-2738BC60B8D2}" type="slidenum">
              <a:rPr lang="en-US" smtClean="0"/>
              <a:t>‹N°›</a:t>
            </a:fld>
            <a:endParaRPr lang="en-US"/>
          </a:p>
        </p:txBody>
      </p:sp>
    </p:spTree>
    <p:extLst>
      <p:ext uri="{BB962C8B-B14F-4D97-AF65-F5344CB8AC3E}">
        <p14:creationId xmlns:p14="http://schemas.microsoft.com/office/powerpoint/2010/main" val="2422707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12312017-606E-4B42-900E-E87AC4F04C3E}" type="datetimeFigureOut">
              <a:rPr lang="en-US" smtClean="0"/>
              <a:t>10/31/2023</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12E67B7B-0B4E-4041-ACC9-2738BC60B8D2}" type="slidenum">
              <a:rPr lang="en-US" smtClean="0"/>
              <a:t>‹N°›</a:t>
            </a:fld>
            <a:endParaRPr lang="en-US"/>
          </a:p>
        </p:txBody>
      </p:sp>
    </p:spTree>
    <p:extLst>
      <p:ext uri="{BB962C8B-B14F-4D97-AF65-F5344CB8AC3E}">
        <p14:creationId xmlns:p14="http://schemas.microsoft.com/office/powerpoint/2010/main" val="2517012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2312017-606E-4B42-900E-E87AC4F04C3E}" type="datetimeFigureOut">
              <a:rPr lang="en-US" smtClean="0"/>
              <a:t>10/31/2023</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12E67B7B-0B4E-4041-ACC9-2738BC60B8D2}" type="slidenum">
              <a:rPr lang="en-US" smtClean="0"/>
              <a:t>‹N°›</a:t>
            </a:fld>
            <a:endParaRPr lang="en-US"/>
          </a:p>
        </p:txBody>
      </p:sp>
    </p:spTree>
    <p:extLst>
      <p:ext uri="{BB962C8B-B14F-4D97-AF65-F5344CB8AC3E}">
        <p14:creationId xmlns:p14="http://schemas.microsoft.com/office/powerpoint/2010/main" val="1926377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2312017-606E-4B42-900E-E87AC4F04C3E}" type="datetimeFigureOut">
              <a:rPr lang="en-US" smtClean="0"/>
              <a:t>10/31/2023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2E67B7B-0B4E-4041-ACC9-2738BC60B8D2}" type="slidenum">
              <a:rPr lang="en-US" smtClean="0"/>
              <a:t>‹N°›</a:t>
            </a:fld>
            <a:endParaRPr lang="en-US"/>
          </a:p>
        </p:txBody>
      </p:sp>
    </p:spTree>
    <p:extLst>
      <p:ext uri="{BB962C8B-B14F-4D97-AF65-F5344CB8AC3E}">
        <p14:creationId xmlns:p14="http://schemas.microsoft.com/office/powerpoint/2010/main" val="3880552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2312017-606E-4B42-900E-E87AC4F04C3E}" type="datetimeFigureOut">
              <a:rPr lang="en-US" smtClean="0"/>
              <a:t>10/31/2023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2E67B7B-0B4E-4041-ACC9-2738BC60B8D2}" type="slidenum">
              <a:rPr lang="en-US" smtClean="0"/>
              <a:t>‹N°›</a:t>
            </a:fld>
            <a:endParaRPr lang="en-US"/>
          </a:p>
        </p:txBody>
      </p:sp>
    </p:spTree>
    <p:extLst>
      <p:ext uri="{BB962C8B-B14F-4D97-AF65-F5344CB8AC3E}">
        <p14:creationId xmlns:p14="http://schemas.microsoft.com/office/powerpoint/2010/main" val="2706620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312017-606E-4B42-900E-E87AC4F04C3E}" type="datetimeFigureOut">
              <a:rPr lang="en-US" smtClean="0"/>
              <a:t>10/31/2023</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67B7B-0B4E-4041-ACC9-2738BC60B8D2}" type="slidenum">
              <a:rPr lang="en-US" smtClean="0"/>
              <a:t>‹N°›</a:t>
            </a:fld>
            <a:endParaRPr lang="en-US"/>
          </a:p>
        </p:txBody>
      </p:sp>
    </p:spTree>
    <p:extLst>
      <p:ext uri="{BB962C8B-B14F-4D97-AF65-F5344CB8AC3E}">
        <p14:creationId xmlns:p14="http://schemas.microsoft.com/office/powerpoint/2010/main" val="1349909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www.slideshare.net/yhesth/high-context-and-low-context#4"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slideshare.net/yhesth/high-context-and-low-context#6"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700808"/>
            <a:ext cx="8892480" cy="4001184"/>
          </a:xfrm>
        </p:spPr>
        <p:txBody>
          <a:bodyPr>
            <a:noAutofit/>
          </a:bodyPr>
          <a:lstStyle/>
          <a:p>
            <a:pPr algn="ctr"/>
            <a:r>
              <a:rPr lang="fr-FR" sz="5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fr-FR" sz="5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sz="5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ous-titre 2"/>
          <p:cNvSpPr>
            <a:spLocks noGrp="1"/>
          </p:cNvSpPr>
          <p:nvPr>
            <p:ph sz="half" idx="1"/>
          </p:nvPr>
        </p:nvSpPr>
        <p:spPr>
          <a:xfrm>
            <a:off x="2123728" y="54410"/>
            <a:ext cx="4626159" cy="1202712"/>
          </a:xfrm>
        </p:spPr>
        <p:txBody>
          <a:bodyPr>
            <a:normAutofit/>
          </a:bodyPr>
          <a:lstStyle/>
          <a:p>
            <a:pPr marL="0" indent="0" algn="ctr">
              <a:buNone/>
            </a:pPr>
            <a:r>
              <a:rPr lang="en-US" sz="1400" dirty="0" smtClean="0">
                <a:solidFill>
                  <a:schemeClr val="tx1"/>
                </a:solidFill>
                <a:latin typeface="Andalus" panose="02020603050405020304" pitchFamily="18" charset="-78"/>
                <a:cs typeface="Andalus" panose="02020603050405020304" pitchFamily="18" charset="-78"/>
              </a:rPr>
              <a:t>Ministry of Higher Education</a:t>
            </a:r>
          </a:p>
          <a:p>
            <a:pPr marL="0" indent="0" algn="ctr">
              <a:buNone/>
            </a:pPr>
            <a:r>
              <a:rPr lang="fr-FR" sz="1400" dirty="0" smtClean="0">
                <a:solidFill>
                  <a:schemeClr val="tx1"/>
                </a:solidFill>
                <a:latin typeface="Andalus" panose="02020603050405020304" pitchFamily="18" charset="-78"/>
                <a:cs typeface="Andalus" panose="02020603050405020304" pitchFamily="18" charset="-78"/>
              </a:rPr>
              <a:t>Mohamed Boudiaf </a:t>
            </a:r>
            <a:r>
              <a:rPr lang="fr-FR" sz="1400" dirty="0" err="1" smtClean="0">
                <a:solidFill>
                  <a:schemeClr val="tx1"/>
                </a:solidFill>
                <a:latin typeface="Andalus" panose="02020603050405020304" pitchFamily="18" charset="-78"/>
                <a:cs typeface="Andalus" panose="02020603050405020304" pitchFamily="18" charset="-78"/>
              </a:rPr>
              <a:t>University</a:t>
            </a:r>
            <a:r>
              <a:rPr lang="fr-FR" sz="1400" dirty="0" smtClean="0">
                <a:solidFill>
                  <a:schemeClr val="tx1"/>
                </a:solidFill>
                <a:latin typeface="Andalus" panose="02020603050405020304" pitchFamily="18" charset="-78"/>
                <a:cs typeface="Andalus" panose="02020603050405020304" pitchFamily="18" charset="-78"/>
              </a:rPr>
              <a:t>- M’</a:t>
            </a:r>
            <a:r>
              <a:rPr lang="fr-FR" sz="1400" dirty="0" err="1" smtClean="0">
                <a:solidFill>
                  <a:schemeClr val="tx1"/>
                </a:solidFill>
                <a:latin typeface="Andalus" panose="02020603050405020304" pitchFamily="18" charset="-78"/>
                <a:cs typeface="Andalus" panose="02020603050405020304" pitchFamily="18" charset="-78"/>
              </a:rPr>
              <a:t>sila</a:t>
            </a:r>
            <a:endParaRPr lang="fr-FR" sz="1400" dirty="0" smtClean="0">
              <a:solidFill>
                <a:schemeClr val="tx1"/>
              </a:solidFill>
              <a:latin typeface="Andalus" panose="02020603050405020304" pitchFamily="18" charset="-78"/>
              <a:cs typeface="Andalus" panose="02020603050405020304" pitchFamily="18" charset="-78"/>
            </a:endParaRPr>
          </a:p>
          <a:p>
            <a:pPr marL="0" indent="0" algn="ctr">
              <a:buNone/>
            </a:pPr>
            <a:r>
              <a:rPr lang="en-US" sz="1400" dirty="0">
                <a:latin typeface="Andalus" panose="02020603050405020304" pitchFamily="18" charset="-78"/>
                <a:cs typeface="Andalus" panose="02020603050405020304" pitchFamily="18" charset="-78"/>
              </a:rPr>
              <a:t>Faculty of Letters and </a:t>
            </a:r>
            <a:r>
              <a:rPr lang="en-US" sz="1400" dirty="0" smtClean="0">
                <a:latin typeface="Andalus" panose="02020603050405020304" pitchFamily="18" charset="-78"/>
                <a:cs typeface="Andalus" panose="02020603050405020304" pitchFamily="18" charset="-78"/>
              </a:rPr>
              <a:t>Languages</a:t>
            </a:r>
          </a:p>
          <a:p>
            <a:pPr marL="0" indent="0" algn="ctr">
              <a:buNone/>
            </a:pPr>
            <a:r>
              <a:rPr lang="fr-FR" sz="1400" dirty="0" smtClean="0">
                <a:solidFill>
                  <a:schemeClr val="tx1"/>
                </a:solidFill>
                <a:latin typeface="Andalus" panose="02020603050405020304" pitchFamily="18" charset="-78"/>
                <a:cs typeface="Andalus" panose="02020603050405020304" pitchFamily="18" charset="-78"/>
              </a:rPr>
              <a:t>English </a:t>
            </a:r>
            <a:r>
              <a:rPr lang="fr-FR" sz="1400" dirty="0" err="1" smtClean="0">
                <a:solidFill>
                  <a:schemeClr val="tx1"/>
                </a:solidFill>
                <a:latin typeface="Andalus" panose="02020603050405020304" pitchFamily="18" charset="-78"/>
                <a:cs typeface="Andalus" panose="02020603050405020304" pitchFamily="18" charset="-78"/>
              </a:rPr>
              <a:t>Department</a:t>
            </a:r>
            <a:r>
              <a:rPr lang="fr-FR" sz="1400" dirty="0" smtClean="0">
                <a:solidFill>
                  <a:schemeClr val="tx1"/>
                </a:solidFill>
                <a:latin typeface="Andalus" panose="02020603050405020304" pitchFamily="18" charset="-78"/>
                <a:cs typeface="Andalus" panose="02020603050405020304" pitchFamily="18" charset="-78"/>
              </a:rPr>
              <a:t> </a:t>
            </a:r>
            <a:endParaRPr lang="en-US" sz="1400" dirty="0">
              <a:solidFill>
                <a:schemeClr val="tx1"/>
              </a:solidFill>
              <a:latin typeface="Andalus" panose="02020603050405020304" pitchFamily="18" charset="-78"/>
              <a:cs typeface="Andalus" panose="02020603050405020304" pitchFamily="18" charset="-78"/>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84378" y="209012"/>
            <a:ext cx="663897" cy="679336"/>
          </a:xfrm>
          <a:prstGeom prst="rect">
            <a:avLst/>
          </a:prstGeom>
        </p:spPr>
      </p:pic>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662" y="209012"/>
            <a:ext cx="663897" cy="679336"/>
          </a:xfrm>
          <a:prstGeom prst="rect">
            <a:avLst/>
          </a:prstGeom>
        </p:spPr>
      </p:pic>
      <p:sp>
        <p:nvSpPr>
          <p:cNvPr id="6" name="ZoneTexte 5"/>
          <p:cNvSpPr txBox="1"/>
          <p:nvPr/>
        </p:nvSpPr>
        <p:spPr>
          <a:xfrm>
            <a:off x="5297799" y="5661248"/>
            <a:ext cx="3744416" cy="646331"/>
          </a:xfrm>
          <a:prstGeom prst="rect">
            <a:avLst/>
          </a:prstGeom>
          <a:noFill/>
        </p:spPr>
        <p:txBody>
          <a:bodyPr wrap="square" rtlCol="0">
            <a:spAutoFit/>
          </a:bodyPr>
          <a:lstStyle/>
          <a:p>
            <a:pPr algn="r"/>
            <a:r>
              <a:rPr lang="fr-FR" dirty="0" smtClean="0">
                <a:latin typeface="Andalus" panose="02020603050405020304" pitchFamily="18" charset="-78"/>
                <a:cs typeface="Andalus" panose="02020603050405020304" pitchFamily="18" charset="-78"/>
              </a:rPr>
              <a:t>Master One </a:t>
            </a:r>
          </a:p>
          <a:p>
            <a:pPr algn="r"/>
            <a:r>
              <a:rPr lang="fr-FR" dirty="0" smtClean="0">
                <a:latin typeface="Andalus" panose="02020603050405020304" pitchFamily="18" charset="-78"/>
                <a:cs typeface="Andalus" panose="02020603050405020304" pitchFamily="18" charset="-78"/>
              </a:rPr>
              <a:t>Dr, </a:t>
            </a:r>
            <a:r>
              <a:rPr lang="fr-FR" dirty="0" err="1" smtClean="0">
                <a:latin typeface="Andalus" panose="02020603050405020304" pitchFamily="18" charset="-78"/>
                <a:cs typeface="Andalus" panose="02020603050405020304" pitchFamily="18" charset="-78"/>
              </a:rPr>
              <a:t>Boulanouar</a:t>
            </a:r>
            <a:r>
              <a:rPr lang="fr-FR" dirty="0" smtClean="0">
                <a:latin typeface="Andalus" panose="02020603050405020304" pitchFamily="18" charset="-78"/>
                <a:cs typeface="Andalus" panose="02020603050405020304" pitchFamily="18" charset="-78"/>
              </a:rPr>
              <a:t> S,</a:t>
            </a:r>
            <a:endParaRPr lang="en-US" dirty="0">
              <a:latin typeface="Andalus" panose="02020603050405020304" pitchFamily="18" charset="-78"/>
              <a:cs typeface="Andalus" panose="02020603050405020304" pitchFamily="18" charset="-78"/>
            </a:endParaRPr>
          </a:p>
        </p:txBody>
      </p:sp>
      <p:sp>
        <p:nvSpPr>
          <p:cNvPr id="7" name="ZoneTexte 6"/>
          <p:cNvSpPr txBox="1"/>
          <p:nvPr/>
        </p:nvSpPr>
        <p:spPr>
          <a:xfrm>
            <a:off x="-27285" y="1804629"/>
            <a:ext cx="9145016" cy="3416320"/>
          </a:xfrm>
          <a:prstGeom prst="rect">
            <a:avLst/>
          </a:prstGeom>
          <a:noFill/>
        </p:spPr>
        <p:txBody>
          <a:bodyPr wrap="square" rtlCol="0">
            <a:spAutoFit/>
          </a:bodyPr>
          <a:lstStyle/>
          <a:p>
            <a:pPr algn="ctr"/>
            <a:r>
              <a:rPr lang="en-US" sz="5400" b="1" dirty="0" smtClean="0">
                <a:solidFill>
                  <a:srgbClr val="FF0000"/>
                </a:solidFill>
                <a:latin typeface="Tempus Sans ITC" panose="04020404030D07020202" pitchFamily="82" charset="0"/>
              </a:rPr>
              <a:t>LECTURE 3</a:t>
            </a:r>
          </a:p>
          <a:p>
            <a:pPr algn="ctr"/>
            <a:endParaRPr lang="en-US" sz="5400" dirty="0" smtClean="0">
              <a:solidFill>
                <a:srgbClr val="FF0000"/>
              </a:solidFill>
              <a:latin typeface="Tempus Sans ITC" panose="04020404030D07020202" pitchFamily="82" charset="0"/>
            </a:endParaRPr>
          </a:p>
          <a:p>
            <a:pPr algn="ctr"/>
            <a:r>
              <a:rPr lang="en-US" sz="5400" b="1" dirty="0">
                <a:solidFill>
                  <a:srgbClr val="FF0000"/>
                </a:solidFill>
                <a:latin typeface="Tempus Sans ITC" panose="04020404030D07020202" pitchFamily="82" charset="0"/>
              </a:rPr>
              <a:t>Theories on Culture Classification</a:t>
            </a:r>
          </a:p>
        </p:txBody>
      </p:sp>
    </p:spTree>
    <p:extLst>
      <p:ext uri="{BB962C8B-B14F-4D97-AF65-F5344CB8AC3E}">
        <p14:creationId xmlns:p14="http://schemas.microsoft.com/office/powerpoint/2010/main" val="3773758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2348880"/>
            <a:ext cx="8568952" cy="2000548"/>
          </a:xfrm>
          <a:prstGeom prst="rect">
            <a:avLst/>
          </a:prstGeom>
          <a:noFill/>
        </p:spPr>
        <p:txBody>
          <a:bodyPr wrap="square" rtlCol="0">
            <a:spAutoFit/>
          </a:bodyPr>
          <a:lstStyle/>
          <a:p>
            <a:pPr algn="ctr"/>
            <a:r>
              <a:rPr lang="en-US" sz="4400" b="1" dirty="0" smtClean="0">
                <a:latin typeface="Andalus" panose="02020603050405020304" pitchFamily="18" charset="-78"/>
                <a:cs typeface="Andalus" panose="02020603050405020304" pitchFamily="18" charset="-78"/>
              </a:rPr>
              <a:t>THEORIES ON CULTURE CLASSIFICATION</a:t>
            </a:r>
          </a:p>
          <a:p>
            <a:endParaRPr lang="en-US" sz="3600" dirty="0"/>
          </a:p>
        </p:txBody>
      </p:sp>
    </p:spTree>
    <p:extLst>
      <p:ext uri="{BB962C8B-B14F-4D97-AF65-F5344CB8AC3E}">
        <p14:creationId xmlns:p14="http://schemas.microsoft.com/office/powerpoint/2010/main" val="216010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5241" y="1772816"/>
            <a:ext cx="7416824" cy="1938992"/>
          </a:xfrm>
          <a:prstGeom prst="rect">
            <a:avLst/>
          </a:prstGeom>
        </p:spPr>
        <p:txBody>
          <a:bodyPr wrap="square">
            <a:spAutoFit/>
          </a:bodyPr>
          <a:lstStyle/>
          <a:p>
            <a:pPr algn="ctr"/>
            <a:r>
              <a:rPr lang="en-US" sz="4000" b="1" dirty="0" smtClean="0">
                <a:solidFill>
                  <a:srgbClr val="00B0F0"/>
                </a:solidFill>
                <a:latin typeface="Andalus" panose="02020603050405020304" pitchFamily="18" charset="-78"/>
                <a:cs typeface="Andalus" panose="02020603050405020304" pitchFamily="18" charset="-78"/>
              </a:rPr>
              <a:t>Hall’s High-low Context Cultural Taxonomy</a:t>
            </a:r>
          </a:p>
          <a:p>
            <a:pPr algn="ctr"/>
            <a:r>
              <a:rPr lang="en-US" sz="4000" b="1" dirty="0" smtClean="0">
                <a:solidFill>
                  <a:srgbClr val="00B0F0"/>
                </a:solidFill>
                <a:latin typeface="Andalus" panose="02020603050405020304" pitchFamily="18" charset="-78"/>
                <a:cs typeface="Andalus" panose="02020603050405020304" pitchFamily="18" charset="-78"/>
              </a:rPr>
              <a:t>(1976) </a:t>
            </a:r>
            <a:endParaRPr lang="en-US" sz="4000" b="1" dirty="0">
              <a:solidFill>
                <a:srgbClr val="00B0F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180132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88640"/>
            <a:ext cx="9144000" cy="1077218"/>
          </a:xfrm>
          <a:prstGeom prst="rect">
            <a:avLst/>
          </a:prstGeom>
          <a:noFill/>
        </p:spPr>
        <p:txBody>
          <a:bodyPr wrap="square" rtlCol="0">
            <a:spAutoFit/>
          </a:bodyPr>
          <a:lstStyle/>
          <a:p>
            <a:pPr algn="ctr"/>
            <a:r>
              <a:rPr lang="en-US" sz="3200" b="1" dirty="0" smtClean="0">
                <a:solidFill>
                  <a:srgbClr val="FF0000"/>
                </a:solidFill>
                <a:latin typeface="Andalus" panose="02020603050405020304" pitchFamily="18" charset="-78"/>
                <a:cs typeface="Andalus" panose="02020603050405020304" pitchFamily="18" charset="-78"/>
              </a:rPr>
              <a:t>Hall’s High-low Context Cultural Taxonomy</a:t>
            </a:r>
          </a:p>
          <a:p>
            <a:pPr algn="ctr"/>
            <a:r>
              <a:rPr lang="en-US" sz="3200" b="1" dirty="0" smtClean="0">
                <a:solidFill>
                  <a:srgbClr val="FF0000"/>
                </a:solidFill>
                <a:latin typeface="Andalus" panose="02020603050405020304" pitchFamily="18" charset="-78"/>
                <a:cs typeface="Andalus" panose="02020603050405020304" pitchFamily="18" charset="-78"/>
              </a:rPr>
              <a:t>(1976) </a:t>
            </a:r>
            <a:endParaRPr lang="en-US" sz="3200" b="1" dirty="0">
              <a:solidFill>
                <a:srgbClr val="FF0000"/>
              </a:solidFill>
              <a:latin typeface="Andalus" panose="02020603050405020304" pitchFamily="18" charset="-78"/>
              <a:cs typeface="Andalus" panose="02020603050405020304" pitchFamily="18" charset="-78"/>
            </a:endParaRPr>
          </a:p>
        </p:txBody>
      </p:sp>
      <p:sp>
        <p:nvSpPr>
          <p:cNvPr id="3" name="ZoneTexte 2"/>
          <p:cNvSpPr txBox="1"/>
          <p:nvPr/>
        </p:nvSpPr>
        <p:spPr>
          <a:xfrm>
            <a:off x="246673" y="1412776"/>
            <a:ext cx="8712968" cy="4278094"/>
          </a:xfrm>
          <a:prstGeom prst="rect">
            <a:avLst/>
          </a:prstGeom>
          <a:noFill/>
        </p:spPr>
        <p:txBody>
          <a:bodyPr wrap="square" rtlCol="0">
            <a:spAutoFit/>
          </a:bodyPr>
          <a:lstStyle/>
          <a:p>
            <a:r>
              <a:rPr lang="en-US" sz="3600" b="1" dirty="0" smtClean="0">
                <a:solidFill>
                  <a:schemeClr val="accent3">
                    <a:lumMod val="75000"/>
                  </a:schemeClr>
                </a:solidFill>
                <a:latin typeface="Andalus" panose="02020603050405020304" pitchFamily="18" charset="-78"/>
                <a:cs typeface="Andalus" panose="02020603050405020304" pitchFamily="18" charset="-78"/>
              </a:rPr>
              <a:t>High-context</a:t>
            </a:r>
            <a:r>
              <a:rPr lang="en-US" sz="3600" dirty="0" smtClean="0">
                <a:latin typeface="Andalus" panose="02020603050405020304" pitchFamily="18" charset="-78"/>
                <a:cs typeface="Andalus" panose="02020603050405020304" pitchFamily="18" charset="-78"/>
              </a:rPr>
              <a:t> </a:t>
            </a:r>
            <a:r>
              <a:rPr lang="en-US" sz="3600" dirty="0">
                <a:latin typeface="Andalus" panose="02020603050405020304" pitchFamily="18" charset="-78"/>
                <a:cs typeface="Andalus" panose="02020603050405020304" pitchFamily="18" charset="-78"/>
              </a:rPr>
              <a:t>is that “most of the information is either in the physical context or initialized in the person, while very little is in the coded, explicit, transmitted part of the message</a:t>
            </a:r>
            <a:r>
              <a:rPr lang="en-US" sz="3600" dirty="0" smtClean="0">
                <a:latin typeface="Andalus" panose="02020603050405020304" pitchFamily="18" charset="-78"/>
                <a:cs typeface="Andalus" panose="02020603050405020304" pitchFamily="18" charset="-78"/>
              </a:rPr>
              <a:t>.”</a:t>
            </a:r>
          </a:p>
          <a:p>
            <a:pPr algn="r"/>
            <a:r>
              <a:rPr lang="en-US" sz="2400" dirty="0" smtClean="0">
                <a:latin typeface="Andalus" panose="02020603050405020304" pitchFamily="18" charset="-78"/>
                <a:cs typeface="Andalus" panose="02020603050405020304" pitchFamily="18" charset="-78"/>
              </a:rPr>
              <a:t> </a:t>
            </a:r>
            <a:r>
              <a:rPr lang="en-US" sz="2400" dirty="0">
                <a:latin typeface="Andalus" panose="02020603050405020304" pitchFamily="18" charset="-78"/>
                <a:cs typeface="Andalus" panose="02020603050405020304" pitchFamily="18" charset="-78"/>
              </a:rPr>
              <a:t>(Hall</a:t>
            </a:r>
            <a:r>
              <a:rPr lang="en-US" sz="2400" dirty="0" smtClean="0">
                <a:latin typeface="Andalus" panose="02020603050405020304" pitchFamily="18" charset="-78"/>
                <a:cs typeface="Andalus" panose="02020603050405020304" pitchFamily="18" charset="-78"/>
              </a:rPr>
              <a:t>)</a:t>
            </a:r>
          </a:p>
          <a:p>
            <a:endParaRPr lang="en-US" sz="3200" dirty="0">
              <a:latin typeface="Andalus" panose="02020603050405020304" pitchFamily="18" charset="-78"/>
              <a:cs typeface="Andalus" panose="02020603050405020304" pitchFamily="18" charset="-78"/>
            </a:endParaRPr>
          </a:p>
          <a:p>
            <a:r>
              <a:rPr lang="en-US" sz="3600" b="1" dirty="0" smtClean="0">
                <a:solidFill>
                  <a:srgbClr val="00B0F0"/>
                </a:solidFill>
                <a:latin typeface="Andalus" panose="02020603050405020304" pitchFamily="18" charset="-78"/>
                <a:cs typeface="Andalus" panose="02020603050405020304" pitchFamily="18" charset="-78"/>
              </a:rPr>
              <a:t>Low-context</a:t>
            </a:r>
            <a:r>
              <a:rPr lang="en-US" sz="3600" dirty="0" smtClean="0">
                <a:solidFill>
                  <a:srgbClr val="00B0F0"/>
                </a:solidFill>
                <a:latin typeface="Andalus" panose="02020603050405020304" pitchFamily="18" charset="-78"/>
                <a:cs typeface="Andalus" panose="02020603050405020304" pitchFamily="18" charset="-78"/>
              </a:rPr>
              <a:t> </a:t>
            </a:r>
            <a:r>
              <a:rPr lang="en-US" sz="3600" dirty="0">
                <a:latin typeface="Andalus" panose="02020603050405020304" pitchFamily="18" charset="-78"/>
                <a:cs typeface="Andalus" panose="02020603050405020304" pitchFamily="18" charset="-78"/>
              </a:rPr>
              <a:t>communication is “the mass of information is vested in the explicit code”. </a:t>
            </a:r>
            <a:r>
              <a:rPr lang="en-US" sz="1400" dirty="0">
                <a:latin typeface="Andalus" panose="02020603050405020304" pitchFamily="18" charset="-78"/>
                <a:cs typeface="Andalus" panose="02020603050405020304" pitchFamily="18" charset="-78"/>
              </a:rPr>
              <a:t>(Hall)</a:t>
            </a:r>
          </a:p>
        </p:txBody>
      </p:sp>
    </p:spTree>
    <p:extLst>
      <p:ext uri="{BB962C8B-B14F-4D97-AF65-F5344CB8AC3E}">
        <p14:creationId xmlns:p14="http://schemas.microsoft.com/office/powerpoint/2010/main" val="3816236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88640"/>
            <a:ext cx="9144000" cy="1077218"/>
          </a:xfrm>
          <a:prstGeom prst="rect">
            <a:avLst/>
          </a:prstGeom>
          <a:noFill/>
        </p:spPr>
        <p:txBody>
          <a:bodyPr wrap="square" rtlCol="0">
            <a:spAutoFit/>
          </a:bodyPr>
          <a:lstStyle/>
          <a:p>
            <a:pPr algn="ctr"/>
            <a:r>
              <a:rPr lang="en-US" sz="3200" b="1" dirty="0" smtClean="0">
                <a:solidFill>
                  <a:srgbClr val="FF0000"/>
                </a:solidFill>
                <a:latin typeface="Andalus" panose="02020603050405020304" pitchFamily="18" charset="-78"/>
                <a:cs typeface="Andalus" panose="02020603050405020304" pitchFamily="18" charset="-78"/>
              </a:rPr>
              <a:t>Hall’s High-low Context Cultural Taxonomy</a:t>
            </a:r>
          </a:p>
          <a:p>
            <a:pPr algn="ctr"/>
            <a:r>
              <a:rPr lang="en-US" sz="3200" b="1" dirty="0" smtClean="0">
                <a:solidFill>
                  <a:srgbClr val="FF0000"/>
                </a:solidFill>
                <a:latin typeface="Andalus" panose="02020603050405020304" pitchFamily="18" charset="-78"/>
                <a:cs typeface="Andalus" panose="02020603050405020304" pitchFamily="18" charset="-78"/>
              </a:rPr>
              <a:t>(1976) </a:t>
            </a:r>
            <a:endParaRPr lang="en-US" sz="3200" b="1" dirty="0">
              <a:solidFill>
                <a:srgbClr val="FF0000"/>
              </a:solidFill>
              <a:latin typeface="Andalus" panose="02020603050405020304" pitchFamily="18" charset="-78"/>
              <a:cs typeface="Andalus" panose="02020603050405020304" pitchFamily="18" charset="-78"/>
            </a:endParaRPr>
          </a:p>
        </p:txBody>
      </p:sp>
      <p:sp>
        <p:nvSpPr>
          <p:cNvPr id="3" name="ZoneTexte 2"/>
          <p:cNvSpPr txBox="1"/>
          <p:nvPr/>
        </p:nvSpPr>
        <p:spPr>
          <a:xfrm>
            <a:off x="246673" y="1412776"/>
            <a:ext cx="8712968" cy="4524315"/>
          </a:xfrm>
          <a:prstGeom prst="rect">
            <a:avLst/>
          </a:prstGeom>
          <a:noFill/>
        </p:spPr>
        <p:txBody>
          <a:bodyPr wrap="square" rtlCol="0">
            <a:spAutoFit/>
          </a:bodyPr>
          <a:lstStyle/>
          <a:p>
            <a:r>
              <a:rPr lang="en-US" sz="3600" dirty="0" smtClean="0">
                <a:solidFill>
                  <a:schemeClr val="accent6"/>
                </a:solidFill>
                <a:latin typeface="Andalus" panose="02020603050405020304" pitchFamily="18" charset="-78"/>
                <a:cs typeface="Andalus" panose="02020603050405020304" pitchFamily="18" charset="-78"/>
              </a:rPr>
              <a:t> High context culture </a:t>
            </a:r>
            <a:r>
              <a:rPr lang="en-US" sz="3600" dirty="0" smtClean="0">
                <a:latin typeface="Andalus" panose="02020603050405020304" pitchFamily="18" charset="-78"/>
                <a:cs typeface="Andalus" panose="02020603050405020304" pitchFamily="18" charset="-78"/>
              </a:rPr>
              <a:t>is a culture in which the context of the message, action , or event carries a large part of its meaning and or significance. </a:t>
            </a:r>
          </a:p>
          <a:p>
            <a:endParaRPr lang="en-US" sz="3600" dirty="0" smtClean="0">
              <a:latin typeface="Andalus" panose="02020603050405020304" pitchFamily="18" charset="-78"/>
              <a:cs typeface="Andalus" panose="02020603050405020304" pitchFamily="18" charset="-78"/>
            </a:endParaRPr>
          </a:p>
          <a:p>
            <a:r>
              <a:rPr lang="en-US" sz="3600" dirty="0" smtClean="0">
                <a:solidFill>
                  <a:schemeClr val="accent6"/>
                </a:solidFill>
                <a:latin typeface="Andalus" panose="02020603050405020304" pitchFamily="18" charset="-78"/>
                <a:cs typeface="Andalus" panose="02020603050405020304" pitchFamily="18" charset="-78"/>
              </a:rPr>
              <a:t> A low context culture </a:t>
            </a:r>
            <a:r>
              <a:rPr lang="en-US" sz="3600" dirty="0" smtClean="0">
                <a:latin typeface="Andalus" panose="02020603050405020304" pitchFamily="18" charset="-78"/>
                <a:cs typeface="Andalus" panose="02020603050405020304" pitchFamily="18" charset="-78"/>
              </a:rPr>
              <a:t>is one in which the message, event or action is seen as something separate , having meaning unto itself,</a:t>
            </a:r>
            <a:endParaRPr lang="en-US" sz="14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008902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620688"/>
            <a:ext cx="8712968" cy="5109091"/>
          </a:xfrm>
          <a:prstGeom prst="rect">
            <a:avLst/>
          </a:prstGeom>
          <a:noFill/>
        </p:spPr>
        <p:txBody>
          <a:bodyPr wrap="square" rtlCol="0">
            <a:spAutoFit/>
          </a:bodyPr>
          <a:lstStyle/>
          <a:p>
            <a:r>
              <a:rPr lang="en-US" sz="3600" dirty="0">
                <a:latin typeface="Andalus" panose="02020603050405020304" pitchFamily="18" charset="-78"/>
                <a:cs typeface="Andalus" panose="02020603050405020304" pitchFamily="18" charset="-78"/>
              </a:rPr>
              <a:t> </a:t>
            </a:r>
            <a:r>
              <a:rPr lang="en-US" sz="3600" b="1" dirty="0">
                <a:latin typeface="Andalus" panose="02020603050405020304" pitchFamily="18" charset="-78"/>
                <a:cs typeface="Andalus" panose="02020603050405020304" pitchFamily="18" charset="-78"/>
                <a:hlinkClick r:id="rId2"/>
              </a:rPr>
              <a:t>High Context</a:t>
            </a:r>
            <a:r>
              <a:rPr lang="en-US" sz="3600" dirty="0">
                <a:latin typeface="Andalus" panose="02020603050405020304" pitchFamily="18" charset="-78"/>
                <a:cs typeface="Andalus" panose="02020603050405020304" pitchFamily="18" charset="-78"/>
              </a:rPr>
              <a:t> </a:t>
            </a:r>
            <a:endParaRPr lang="en-US" sz="3600" dirty="0" smtClean="0">
              <a:latin typeface="Andalus" panose="02020603050405020304" pitchFamily="18" charset="-78"/>
              <a:cs typeface="Andalus" panose="02020603050405020304" pitchFamily="18" charset="-78"/>
            </a:endParaRPr>
          </a:p>
          <a:p>
            <a:endParaRPr lang="en-US" sz="3600" dirty="0">
              <a:latin typeface="Andalus" panose="02020603050405020304" pitchFamily="18" charset="-78"/>
              <a:cs typeface="Andalus" panose="02020603050405020304" pitchFamily="18" charset="-78"/>
            </a:endParaRPr>
          </a:p>
          <a:p>
            <a:r>
              <a:rPr lang="en-US" sz="3600" dirty="0" smtClean="0">
                <a:latin typeface="Andalus" panose="02020603050405020304" pitchFamily="18" charset="-78"/>
                <a:cs typeface="Andalus" panose="02020603050405020304" pitchFamily="18" charset="-78"/>
              </a:rPr>
              <a:t>High </a:t>
            </a:r>
            <a:r>
              <a:rPr lang="en-US" sz="3600" dirty="0">
                <a:latin typeface="Andalus" panose="02020603050405020304" pitchFamily="18" charset="-78"/>
                <a:cs typeface="Andalus" panose="02020603050405020304" pitchFamily="18" charset="-78"/>
              </a:rPr>
              <a:t>context refers to societies or groups where people have close connections over a long period of time. Many aspects of cultural behavior are not made explicit because most members know what to do and what to think from years of interaction with each other. </a:t>
            </a:r>
            <a:endParaRPr lang="en-US" sz="3600" dirty="0" smtClean="0">
              <a:latin typeface="Andalus" panose="02020603050405020304" pitchFamily="18" charset="-78"/>
              <a:cs typeface="Andalus" panose="02020603050405020304" pitchFamily="18" charset="-78"/>
            </a:endParaRPr>
          </a:p>
          <a:p>
            <a:pPr algn="r"/>
            <a:r>
              <a:rPr lang="en-US" sz="2000" dirty="0" smtClean="0">
                <a:latin typeface="Andalus" panose="02020603050405020304" pitchFamily="18" charset="-78"/>
                <a:cs typeface="Andalus" panose="02020603050405020304" pitchFamily="18" charset="-78"/>
              </a:rPr>
              <a:t>(</a:t>
            </a:r>
            <a:r>
              <a:rPr lang="en-US" sz="2000" dirty="0">
                <a:latin typeface="Andalus" panose="02020603050405020304" pitchFamily="18" charset="-78"/>
                <a:cs typeface="Andalus" panose="02020603050405020304" pitchFamily="18" charset="-78"/>
              </a:rPr>
              <a:t>From http://culture-at-</a:t>
            </a:r>
            <a:r>
              <a:rPr lang="en-US" sz="2000" dirty="0" err="1">
                <a:latin typeface="Andalus" panose="02020603050405020304" pitchFamily="18" charset="-78"/>
                <a:cs typeface="Andalus" panose="02020603050405020304" pitchFamily="18" charset="-78"/>
              </a:rPr>
              <a:t>work.com</a:t>
            </a:r>
            <a:r>
              <a:rPr lang="en-US" sz="2000" dirty="0">
                <a:latin typeface="Andalus" panose="02020603050405020304" pitchFamily="18" charset="-78"/>
                <a:cs typeface="Andalus" panose="02020603050405020304" pitchFamily="18" charset="-78"/>
              </a:rPr>
              <a:t>) </a:t>
            </a:r>
          </a:p>
          <a:p>
            <a:endParaRPr lang="en-US" dirty="0"/>
          </a:p>
        </p:txBody>
      </p:sp>
    </p:spTree>
    <p:extLst>
      <p:ext uri="{BB962C8B-B14F-4D97-AF65-F5344CB8AC3E}">
        <p14:creationId xmlns:p14="http://schemas.microsoft.com/office/powerpoint/2010/main" val="2369735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60648"/>
            <a:ext cx="9144000" cy="6063198"/>
          </a:xfrm>
          <a:prstGeom prst="rect">
            <a:avLst/>
          </a:prstGeom>
          <a:noFill/>
        </p:spPr>
        <p:txBody>
          <a:bodyPr wrap="square" rtlCol="0">
            <a:spAutoFit/>
          </a:bodyPr>
          <a:lstStyle/>
          <a:p>
            <a:r>
              <a:rPr lang="en-US" sz="3600" b="1" dirty="0" smtClean="0">
                <a:solidFill>
                  <a:schemeClr val="accent3">
                    <a:lumMod val="75000"/>
                  </a:schemeClr>
                </a:solidFill>
                <a:latin typeface="Andalus" panose="02020603050405020304" pitchFamily="18" charset="-78"/>
                <a:cs typeface="Andalus" panose="02020603050405020304" pitchFamily="18" charset="-78"/>
              </a:rPr>
              <a:t>Characteristics of High Context </a:t>
            </a:r>
            <a:endParaRPr lang="en-US" sz="3600" dirty="0">
              <a:solidFill>
                <a:schemeClr val="accent3">
                  <a:lumMod val="75000"/>
                </a:schemeClr>
              </a:solidFill>
            </a:endParaRPr>
          </a:p>
          <a:p>
            <a:pPr marL="457200" indent="-457200">
              <a:buFont typeface="Arial" panose="020B0604020202020204" pitchFamily="34" charset="0"/>
              <a:buChar char="•"/>
            </a:pPr>
            <a:r>
              <a:rPr lang="en-US" sz="3200" dirty="0" smtClean="0">
                <a:latin typeface="Andalus" panose="02020603050405020304" pitchFamily="18" charset="-78"/>
                <a:cs typeface="Andalus" panose="02020603050405020304" pitchFamily="18" charset="-78"/>
              </a:rPr>
              <a:t>People are aware of who is accepted as a group member </a:t>
            </a:r>
          </a:p>
          <a:p>
            <a:pPr marL="457200" indent="-457200">
              <a:buFont typeface="Arial" panose="020B0604020202020204" pitchFamily="34" charset="0"/>
              <a:buChar char="•"/>
            </a:pPr>
            <a:r>
              <a:rPr lang="en-US" sz="3200" dirty="0" smtClean="0">
                <a:latin typeface="Andalus" panose="02020603050405020304" pitchFamily="18" charset="-78"/>
                <a:cs typeface="Andalus" panose="02020603050405020304" pitchFamily="18" charset="-78"/>
              </a:rPr>
              <a:t>Much formal information and rules are known, less requirement in writing </a:t>
            </a:r>
          </a:p>
          <a:p>
            <a:pPr marL="457200" indent="-457200">
              <a:buFont typeface="Arial" panose="020B0604020202020204" pitchFamily="34" charset="0"/>
              <a:buChar char="•"/>
            </a:pPr>
            <a:r>
              <a:rPr lang="en-US" sz="3200" dirty="0" smtClean="0">
                <a:latin typeface="Andalus" panose="02020603050405020304" pitchFamily="18" charset="-78"/>
                <a:cs typeface="Andalus" panose="02020603050405020304" pitchFamily="18" charset="-78"/>
              </a:rPr>
              <a:t>People know what the other person means by reading hidden cues.</a:t>
            </a:r>
          </a:p>
          <a:p>
            <a:pPr marL="457200" indent="-457200">
              <a:buFont typeface="Arial" panose="020B0604020202020204" pitchFamily="34" charset="0"/>
              <a:buChar char="•"/>
            </a:pPr>
            <a:r>
              <a:rPr lang="en-US" sz="3200" dirty="0" smtClean="0">
                <a:latin typeface="Andalus" panose="02020603050405020304" pitchFamily="18" charset="-78"/>
                <a:cs typeface="Andalus" panose="02020603050405020304" pitchFamily="18" charset="-78"/>
              </a:rPr>
              <a:t>Long lasting relationships </a:t>
            </a:r>
          </a:p>
          <a:p>
            <a:pPr marL="457200" indent="-457200">
              <a:buFont typeface="Arial" panose="020B0604020202020204" pitchFamily="34" charset="0"/>
              <a:buChar char="•"/>
            </a:pPr>
            <a:r>
              <a:rPr lang="en-US" sz="3200" dirty="0" smtClean="0">
                <a:latin typeface="Andalus" panose="02020603050405020304" pitchFamily="18" charset="-78"/>
                <a:cs typeface="Andalus" panose="02020603050405020304" pitchFamily="18" charset="-78"/>
              </a:rPr>
              <a:t>Knowledge is confidential with closer relationships </a:t>
            </a:r>
          </a:p>
          <a:p>
            <a:pPr marL="457200" indent="-457200">
              <a:buFont typeface="Arial" panose="020B0604020202020204" pitchFamily="34" charset="0"/>
              <a:buChar char="•"/>
            </a:pPr>
            <a:r>
              <a:rPr lang="en-US" sz="3200" dirty="0" smtClean="0">
                <a:latin typeface="Andalus" panose="02020603050405020304" pitchFamily="18" charset="-78"/>
                <a:cs typeface="Andalus" panose="02020603050405020304" pitchFamily="18" charset="-78"/>
              </a:rPr>
              <a:t>Activities and decisions based on rapport and personable relationships. </a:t>
            </a:r>
          </a:p>
          <a:p>
            <a:pPr marL="457200" indent="-457200">
              <a:buFont typeface="Arial" panose="020B0604020202020204" pitchFamily="34" charset="0"/>
              <a:buChar char="•"/>
            </a:pPr>
            <a:r>
              <a:rPr lang="en-US" sz="3200" dirty="0" smtClean="0">
                <a:latin typeface="Andalus" panose="02020603050405020304" pitchFamily="18" charset="-78"/>
                <a:cs typeface="Andalus" panose="02020603050405020304" pitchFamily="18" charset="-78"/>
              </a:rPr>
              <a:t>Authoritative figures are mostly in control</a:t>
            </a:r>
            <a:endParaRPr lang="en-US" sz="3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111873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692696"/>
            <a:ext cx="8712968" cy="5078313"/>
          </a:xfrm>
          <a:prstGeom prst="rect">
            <a:avLst/>
          </a:prstGeom>
          <a:noFill/>
        </p:spPr>
        <p:txBody>
          <a:bodyPr wrap="square" rtlCol="0">
            <a:spAutoFit/>
          </a:bodyPr>
          <a:lstStyle/>
          <a:p>
            <a:r>
              <a:rPr lang="en-US" sz="3600" dirty="0" smtClean="0">
                <a:latin typeface="Andalus" panose="02020603050405020304" pitchFamily="18" charset="-78"/>
                <a:cs typeface="Andalus" panose="02020603050405020304" pitchFamily="18" charset="-78"/>
              </a:rPr>
              <a:t> </a:t>
            </a:r>
            <a:r>
              <a:rPr lang="en-US" sz="3600" b="1" dirty="0" smtClean="0">
                <a:latin typeface="Andalus" panose="02020603050405020304" pitchFamily="18" charset="-78"/>
                <a:cs typeface="Andalus" panose="02020603050405020304" pitchFamily="18" charset="-78"/>
                <a:hlinkClick r:id="rId2"/>
              </a:rPr>
              <a:t>Low Context</a:t>
            </a:r>
            <a:r>
              <a:rPr lang="en-US" sz="3600" dirty="0" smtClean="0">
                <a:latin typeface="Andalus" panose="02020603050405020304" pitchFamily="18" charset="-78"/>
                <a:cs typeface="Andalus" panose="02020603050405020304" pitchFamily="18" charset="-78"/>
              </a:rPr>
              <a:t> </a:t>
            </a:r>
          </a:p>
          <a:p>
            <a:endParaRPr lang="en-US" sz="3600" dirty="0" smtClean="0">
              <a:latin typeface="Andalus" panose="02020603050405020304" pitchFamily="18" charset="-78"/>
              <a:cs typeface="Andalus" panose="02020603050405020304" pitchFamily="18" charset="-78"/>
            </a:endParaRPr>
          </a:p>
          <a:p>
            <a:r>
              <a:rPr lang="en-US" sz="3600" dirty="0" smtClean="0">
                <a:latin typeface="Andalus" panose="02020603050405020304" pitchFamily="18" charset="-78"/>
                <a:cs typeface="Andalus" panose="02020603050405020304" pitchFamily="18" charset="-78"/>
              </a:rPr>
              <a:t>Low context refers to societies where people tend to have many connections but of shorter duration or for some specific reason. In these societies, cultural behavior and beliefs may need to be spelled out explicitly so that those coming into the cultural environment know how to behave. </a:t>
            </a:r>
            <a:endParaRPr lang="en-US" dirty="0"/>
          </a:p>
        </p:txBody>
      </p:sp>
    </p:spTree>
    <p:extLst>
      <p:ext uri="{BB962C8B-B14F-4D97-AF65-F5344CB8AC3E}">
        <p14:creationId xmlns:p14="http://schemas.microsoft.com/office/powerpoint/2010/main" val="1197588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332656"/>
            <a:ext cx="9144000" cy="5632311"/>
          </a:xfrm>
          <a:prstGeom prst="rect">
            <a:avLst/>
          </a:prstGeom>
          <a:noFill/>
        </p:spPr>
        <p:txBody>
          <a:bodyPr wrap="square" rtlCol="0">
            <a:spAutoFit/>
          </a:bodyPr>
          <a:lstStyle/>
          <a:p>
            <a:r>
              <a:rPr lang="en-US" sz="3600" dirty="0" smtClean="0">
                <a:solidFill>
                  <a:schemeClr val="accent3">
                    <a:lumMod val="75000"/>
                  </a:schemeClr>
                </a:solidFill>
                <a:latin typeface="Andalus" panose="02020603050405020304" pitchFamily="18" charset="-78"/>
                <a:cs typeface="Andalus" panose="02020603050405020304" pitchFamily="18" charset="-78"/>
              </a:rPr>
              <a:t> Characteristics of Low Context</a:t>
            </a:r>
          </a:p>
          <a:p>
            <a:pPr marL="571500" indent="-571500">
              <a:buFont typeface="Arial" panose="020B0604020202020204" pitchFamily="34" charset="0"/>
              <a:buChar char="•"/>
            </a:pPr>
            <a:r>
              <a:rPr lang="en-US" sz="3600" dirty="0" smtClean="0">
                <a:latin typeface="Andalus" panose="02020603050405020304" pitchFamily="18" charset="-78"/>
                <a:cs typeface="Andalus" panose="02020603050405020304" pitchFamily="18" charset="-78"/>
              </a:rPr>
              <a:t>People play by clearly defined external rules </a:t>
            </a:r>
          </a:p>
          <a:p>
            <a:pPr marL="571500" indent="-571500">
              <a:buFont typeface="Arial" panose="020B0604020202020204" pitchFamily="34" charset="0"/>
              <a:buChar char="•"/>
            </a:pPr>
            <a:r>
              <a:rPr lang="en-US" sz="3600" dirty="0" smtClean="0">
                <a:latin typeface="Andalus" panose="02020603050405020304" pitchFamily="18" charset="-78"/>
                <a:cs typeface="Andalus" panose="02020603050405020304" pitchFamily="18" charset="-78"/>
              </a:rPr>
              <a:t>A clear pattern of activities </a:t>
            </a:r>
          </a:p>
          <a:p>
            <a:pPr marL="571500" indent="-571500">
              <a:buFont typeface="Arial" panose="020B0604020202020204" pitchFamily="34" charset="0"/>
              <a:buChar char="•"/>
            </a:pPr>
            <a:r>
              <a:rPr lang="en-US" sz="3600" dirty="0" smtClean="0">
                <a:latin typeface="Andalus" panose="02020603050405020304" pitchFamily="18" charset="-78"/>
                <a:cs typeface="Andalus" panose="02020603050405020304" pitchFamily="18" charset="-78"/>
              </a:rPr>
              <a:t>Information is specific and transparent</a:t>
            </a:r>
          </a:p>
          <a:p>
            <a:pPr marL="571500" indent="-571500">
              <a:buFont typeface="Arial" panose="020B0604020202020204" pitchFamily="34" charset="0"/>
              <a:buChar char="•"/>
            </a:pPr>
            <a:r>
              <a:rPr lang="en-US" sz="3600" dirty="0" smtClean="0">
                <a:latin typeface="Andalus" panose="02020603050405020304" pitchFamily="18" charset="-78"/>
                <a:cs typeface="Andalus" panose="02020603050405020304" pitchFamily="18" charset="-78"/>
              </a:rPr>
              <a:t>Close relationships for a small duration of time </a:t>
            </a:r>
          </a:p>
          <a:p>
            <a:pPr marL="571500" indent="-571500">
              <a:buFont typeface="Arial" panose="020B0604020202020204" pitchFamily="34" charset="0"/>
              <a:buChar char="•"/>
            </a:pPr>
            <a:r>
              <a:rPr lang="en-US" sz="3600" dirty="0" smtClean="0">
                <a:latin typeface="Andalus" panose="02020603050405020304" pitchFamily="18" charset="-78"/>
                <a:cs typeface="Andalus" panose="02020603050405020304" pitchFamily="18" charset="-78"/>
              </a:rPr>
              <a:t>Knowledge is open and transferable </a:t>
            </a:r>
          </a:p>
          <a:p>
            <a:pPr marL="571500" indent="-571500">
              <a:buFont typeface="Arial" panose="020B0604020202020204" pitchFamily="34" charset="0"/>
              <a:buChar char="•"/>
            </a:pPr>
            <a:r>
              <a:rPr lang="en-US" sz="3600" dirty="0" smtClean="0">
                <a:latin typeface="Andalus" panose="02020603050405020304" pitchFamily="18" charset="-78"/>
                <a:cs typeface="Andalus" panose="02020603050405020304" pitchFamily="18" charset="-78"/>
              </a:rPr>
              <a:t>Focus on task and responsibilities are shared </a:t>
            </a:r>
          </a:p>
          <a:p>
            <a:pPr marL="571500" indent="-571500">
              <a:buFont typeface="Arial" panose="020B0604020202020204" pitchFamily="34" charset="0"/>
              <a:buChar char="•"/>
            </a:pPr>
            <a:r>
              <a:rPr lang="en-US" sz="3600" dirty="0" smtClean="0">
                <a:latin typeface="Andalus" panose="02020603050405020304" pitchFamily="18" charset="-78"/>
                <a:cs typeface="Andalus" panose="02020603050405020304" pitchFamily="18" charset="-78"/>
              </a:rPr>
              <a:t>Results are the top priority in decision making</a:t>
            </a:r>
            <a:endParaRPr lang="en-US" dirty="0"/>
          </a:p>
        </p:txBody>
      </p:sp>
    </p:spTree>
    <p:extLst>
      <p:ext uri="{BB962C8B-B14F-4D97-AF65-F5344CB8AC3E}">
        <p14:creationId xmlns:p14="http://schemas.microsoft.com/office/powerpoint/2010/main" val="25487875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1574310784"/>
              </p:ext>
            </p:extLst>
          </p:nvPr>
        </p:nvGraphicFramePr>
        <p:xfrm>
          <a:off x="25152" y="5796"/>
          <a:ext cx="9180511" cy="6552728"/>
        </p:xfrm>
        <a:graphic>
          <a:graphicData uri="http://schemas.openxmlformats.org/drawingml/2006/table">
            <a:tbl>
              <a:tblPr firstRow="1" firstCol="1" bandRow="1"/>
              <a:tblGrid>
                <a:gridCol w="2483768"/>
                <a:gridCol w="2896826"/>
                <a:gridCol w="3799917"/>
              </a:tblGrid>
              <a:tr h="561021">
                <a:tc>
                  <a:txBody>
                    <a:bodyPr/>
                    <a:lstStyle/>
                    <a:p>
                      <a:pPr marL="68580" marR="68580" algn="ctr">
                        <a:lnSpc>
                          <a:spcPts val="1680"/>
                        </a:lnSpc>
                        <a:spcBef>
                          <a:spcPts val="600"/>
                        </a:spcBef>
                        <a:spcAft>
                          <a:spcPts val="600"/>
                        </a:spcAft>
                      </a:pPr>
                      <a:r>
                        <a:rPr lang="en-US" sz="1800" b="1" dirty="0">
                          <a:effectLst/>
                          <a:latin typeface="Times New Roman"/>
                          <a:ea typeface="Times New Roman"/>
                          <a:cs typeface="Arial"/>
                        </a:rPr>
                        <a:t> Factor</a:t>
                      </a:r>
                      <a:endParaRPr lang="en-US" sz="1800" dirty="0">
                        <a:effectLst/>
                        <a:latin typeface="Calibri"/>
                        <a:ea typeface="Calibri"/>
                        <a:cs typeface="Arial"/>
                      </a:endParaRPr>
                    </a:p>
                  </a:txBody>
                  <a:tcPr marL="38100" marR="38100" marT="38100" marB="38100"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FFFF"/>
                    </a:solidFill>
                  </a:tcPr>
                </a:tc>
                <a:tc>
                  <a:txBody>
                    <a:bodyPr/>
                    <a:lstStyle/>
                    <a:p>
                      <a:pPr marL="68580" marR="68580" algn="ctr">
                        <a:lnSpc>
                          <a:spcPts val="1680"/>
                        </a:lnSpc>
                        <a:spcBef>
                          <a:spcPts val="600"/>
                        </a:spcBef>
                        <a:spcAft>
                          <a:spcPts val="600"/>
                        </a:spcAft>
                      </a:pPr>
                      <a:r>
                        <a:rPr lang="en-US" sz="1800" b="1">
                          <a:effectLst/>
                          <a:latin typeface="Times New Roman"/>
                          <a:ea typeface="Times New Roman"/>
                          <a:cs typeface="Arial"/>
                        </a:rPr>
                        <a:t> High-context culture</a:t>
                      </a:r>
                      <a:br>
                        <a:rPr lang="en-US" sz="1800" b="1">
                          <a:effectLst/>
                          <a:latin typeface="Times New Roman"/>
                          <a:ea typeface="Times New Roman"/>
                          <a:cs typeface="Arial"/>
                        </a:rPr>
                      </a:br>
                      <a:r>
                        <a:rPr lang="en-US" sz="1800" b="1">
                          <a:effectLst/>
                          <a:latin typeface="Times New Roman"/>
                          <a:ea typeface="Times New Roman"/>
                          <a:cs typeface="Arial"/>
                        </a:rPr>
                        <a:t> </a:t>
                      </a:r>
                      <a:endParaRPr lang="en-US" sz="1800">
                        <a:effectLst/>
                        <a:latin typeface="Calibri"/>
                        <a:ea typeface="Calibri"/>
                        <a:cs typeface="Arial"/>
                      </a:endParaRPr>
                    </a:p>
                  </a:txBody>
                  <a:tcPr marL="38100" marR="38100" marT="38100" marB="38100"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FFFF"/>
                    </a:solidFill>
                  </a:tcPr>
                </a:tc>
                <a:tc>
                  <a:txBody>
                    <a:bodyPr/>
                    <a:lstStyle/>
                    <a:p>
                      <a:pPr marL="68580" marR="68580" algn="ctr">
                        <a:lnSpc>
                          <a:spcPts val="1680"/>
                        </a:lnSpc>
                        <a:spcBef>
                          <a:spcPts val="600"/>
                        </a:spcBef>
                        <a:spcAft>
                          <a:spcPts val="600"/>
                        </a:spcAft>
                      </a:pPr>
                      <a:r>
                        <a:rPr lang="en-US" sz="1800" b="1" dirty="0">
                          <a:effectLst/>
                          <a:latin typeface="Times New Roman"/>
                          <a:ea typeface="Times New Roman"/>
                          <a:cs typeface="Arial"/>
                        </a:rPr>
                        <a:t> Low-context culture</a:t>
                      </a:r>
                      <a:br>
                        <a:rPr lang="en-US" sz="1800" b="1" dirty="0">
                          <a:effectLst/>
                          <a:latin typeface="Times New Roman"/>
                          <a:ea typeface="Times New Roman"/>
                          <a:cs typeface="Arial"/>
                        </a:rPr>
                      </a:br>
                      <a:r>
                        <a:rPr lang="en-US" sz="1800" b="1" dirty="0">
                          <a:effectLst/>
                          <a:latin typeface="Times New Roman"/>
                          <a:ea typeface="Times New Roman"/>
                          <a:cs typeface="Arial"/>
                        </a:rPr>
                        <a:t> </a:t>
                      </a:r>
                      <a:endParaRPr lang="en-US" sz="1800" dirty="0">
                        <a:effectLst/>
                        <a:latin typeface="Calibri"/>
                        <a:ea typeface="Calibri"/>
                        <a:cs typeface="Arial"/>
                      </a:endParaRPr>
                    </a:p>
                  </a:txBody>
                  <a:tcPr marL="38100" marR="38100" marT="38100" marB="38100"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FFFF"/>
                    </a:solidFill>
                  </a:tcPr>
                </a:tc>
              </a:tr>
              <a:tr h="2103830">
                <a:tc>
                  <a:txBody>
                    <a:bodyPr/>
                    <a:lstStyle/>
                    <a:p>
                      <a:pPr marL="38100" marR="38100" algn="ctr">
                        <a:spcAft>
                          <a:spcPts val="0"/>
                        </a:spcAft>
                      </a:pPr>
                      <a:r>
                        <a:rPr lang="en-US" sz="2400">
                          <a:effectLst/>
                          <a:latin typeface="Times New Roman"/>
                          <a:ea typeface="Times New Roman"/>
                          <a:cs typeface="Arial"/>
                        </a:rPr>
                        <a:t>Overtness of messages</a:t>
                      </a:r>
                      <a:endParaRPr lang="en-US" sz="2400">
                        <a:effectLst/>
                        <a:latin typeface="Calibri"/>
                        <a:ea typeface="Calibri"/>
                        <a:cs typeface="Arial"/>
                      </a:endParaRPr>
                    </a:p>
                  </a:txBody>
                  <a:tcPr marL="38100" marR="38100" marT="38100" marB="38100"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FFFFCC"/>
                    </a:solidFill>
                  </a:tcPr>
                </a:tc>
                <a:tc>
                  <a:txBody>
                    <a:bodyPr/>
                    <a:lstStyle/>
                    <a:p>
                      <a:pPr marL="38100" marR="38100">
                        <a:spcAft>
                          <a:spcPts val="0"/>
                        </a:spcAft>
                      </a:pPr>
                      <a:r>
                        <a:rPr lang="en-US" sz="2400">
                          <a:effectLst/>
                          <a:latin typeface="Times New Roman"/>
                          <a:ea typeface="Times New Roman"/>
                          <a:cs typeface="Arial"/>
                        </a:rPr>
                        <a:t>Many covert and implicit messages, with use of metaphor and reading between the lines.</a:t>
                      </a:r>
                      <a:endParaRPr lang="en-US" sz="2400">
                        <a:effectLst/>
                        <a:latin typeface="Calibri"/>
                        <a:ea typeface="Calibri"/>
                        <a:cs typeface="Arial"/>
                      </a:endParaRPr>
                    </a:p>
                  </a:txBody>
                  <a:tcPr marL="38100" marR="38100" marT="38100" marB="3810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marL="38100" marR="38100">
                        <a:spcAft>
                          <a:spcPts val="0"/>
                        </a:spcAft>
                      </a:pPr>
                      <a:r>
                        <a:rPr lang="en-US" sz="2400">
                          <a:effectLst/>
                          <a:latin typeface="Times New Roman"/>
                          <a:ea typeface="Times New Roman"/>
                          <a:cs typeface="Arial"/>
                        </a:rPr>
                        <a:t>Many overt and explicit messages that are simple and clear.</a:t>
                      </a:r>
                      <a:br>
                        <a:rPr lang="en-US" sz="2400">
                          <a:effectLst/>
                          <a:latin typeface="Times New Roman"/>
                          <a:ea typeface="Times New Roman"/>
                          <a:cs typeface="Arial"/>
                        </a:rPr>
                      </a:br>
                      <a:r>
                        <a:rPr lang="en-US" sz="2400">
                          <a:effectLst/>
                          <a:latin typeface="Times New Roman"/>
                          <a:ea typeface="Times New Roman"/>
                          <a:cs typeface="Arial"/>
                        </a:rPr>
                        <a:t> </a:t>
                      </a:r>
                      <a:endParaRPr lang="en-US" sz="2400">
                        <a:effectLst/>
                        <a:latin typeface="Calibri"/>
                        <a:ea typeface="Calibri"/>
                        <a:cs typeface="Arial"/>
                      </a:endParaRPr>
                    </a:p>
                  </a:txBody>
                  <a:tcPr marL="38100" marR="38100" marT="38100" marB="3810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r>
              <a:tr h="1699894">
                <a:tc>
                  <a:txBody>
                    <a:bodyPr/>
                    <a:lstStyle/>
                    <a:p>
                      <a:pPr marL="38100" marR="38100" algn="ctr">
                        <a:spcAft>
                          <a:spcPts val="0"/>
                        </a:spcAft>
                      </a:pPr>
                      <a:r>
                        <a:rPr lang="en-US" sz="2400">
                          <a:effectLst/>
                          <a:latin typeface="Times New Roman"/>
                          <a:ea typeface="Times New Roman"/>
                          <a:cs typeface="Arial"/>
                        </a:rPr>
                        <a:t> Locus of control and attribution for failure</a:t>
                      </a:r>
                      <a:endParaRPr lang="en-US" sz="2400">
                        <a:effectLst/>
                        <a:latin typeface="Calibri"/>
                        <a:ea typeface="Calibri"/>
                        <a:cs typeface="Arial"/>
                      </a:endParaRPr>
                    </a:p>
                  </a:txBody>
                  <a:tcPr marL="38100" marR="38100" marT="38100" marB="38100"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FFFFCC"/>
                    </a:solidFill>
                  </a:tcPr>
                </a:tc>
                <a:tc>
                  <a:txBody>
                    <a:bodyPr/>
                    <a:lstStyle/>
                    <a:p>
                      <a:pPr marL="38100" marR="38100">
                        <a:spcAft>
                          <a:spcPts val="0"/>
                        </a:spcAft>
                      </a:pPr>
                      <a:r>
                        <a:rPr lang="en-US" sz="2400">
                          <a:effectLst/>
                          <a:latin typeface="Times New Roman"/>
                          <a:ea typeface="Times New Roman"/>
                          <a:cs typeface="Arial"/>
                        </a:rPr>
                        <a:t>Inner locus of control and personal acceptance for</a:t>
                      </a:r>
                      <a:br>
                        <a:rPr lang="en-US" sz="2400">
                          <a:effectLst/>
                          <a:latin typeface="Times New Roman"/>
                          <a:ea typeface="Times New Roman"/>
                          <a:cs typeface="Arial"/>
                        </a:rPr>
                      </a:br>
                      <a:r>
                        <a:rPr lang="en-US" sz="2400">
                          <a:effectLst/>
                          <a:latin typeface="Times New Roman"/>
                          <a:ea typeface="Times New Roman"/>
                          <a:cs typeface="Arial"/>
                        </a:rPr>
                        <a:t>failure</a:t>
                      </a:r>
                      <a:endParaRPr lang="en-US" sz="2400">
                        <a:effectLst/>
                        <a:latin typeface="Calibri"/>
                        <a:ea typeface="Calibri"/>
                        <a:cs typeface="Arial"/>
                      </a:endParaRPr>
                    </a:p>
                  </a:txBody>
                  <a:tcPr marL="38100" marR="38100" marT="38100" marB="3810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marL="38100" marR="38100">
                        <a:spcAft>
                          <a:spcPts val="0"/>
                        </a:spcAft>
                      </a:pPr>
                      <a:r>
                        <a:rPr lang="en-US" sz="2400">
                          <a:effectLst/>
                          <a:latin typeface="Times New Roman"/>
                          <a:ea typeface="Times New Roman"/>
                          <a:cs typeface="Arial"/>
                        </a:rPr>
                        <a:t> Outer locus of control and blame of others for failure</a:t>
                      </a:r>
                      <a:endParaRPr lang="en-US" sz="2400">
                        <a:effectLst/>
                        <a:latin typeface="Calibri"/>
                        <a:ea typeface="Calibri"/>
                        <a:cs typeface="Arial"/>
                      </a:endParaRPr>
                    </a:p>
                  </a:txBody>
                  <a:tcPr marL="38100" marR="38100" marT="38100" marB="3810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r>
              <a:tr h="1295959">
                <a:tc>
                  <a:txBody>
                    <a:bodyPr/>
                    <a:lstStyle/>
                    <a:p>
                      <a:pPr marL="38100" marR="38100" algn="ctr">
                        <a:spcAft>
                          <a:spcPts val="0"/>
                        </a:spcAft>
                      </a:pPr>
                      <a:r>
                        <a:rPr lang="en-US" sz="2400">
                          <a:effectLst/>
                          <a:latin typeface="Times New Roman"/>
                          <a:ea typeface="Times New Roman"/>
                          <a:cs typeface="Arial"/>
                        </a:rPr>
                        <a:t> Use of non-verbal communication</a:t>
                      </a:r>
                      <a:endParaRPr lang="en-US" sz="2400">
                        <a:effectLst/>
                        <a:latin typeface="Calibri"/>
                        <a:ea typeface="Calibri"/>
                        <a:cs typeface="Arial"/>
                      </a:endParaRPr>
                    </a:p>
                  </a:txBody>
                  <a:tcPr marL="38100" marR="38100" marT="38100" marB="38100"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FFFFCC"/>
                    </a:solidFill>
                  </a:tcPr>
                </a:tc>
                <a:tc>
                  <a:txBody>
                    <a:bodyPr/>
                    <a:lstStyle/>
                    <a:p>
                      <a:pPr marL="38100" marR="38100">
                        <a:spcAft>
                          <a:spcPts val="0"/>
                        </a:spcAft>
                      </a:pPr>
                      <a:r>
                        <a:rPr lang="en-US" sz="2400">
                          <a:effectLst/>
                          <a:latin typeface="Times New Roman"/>
                          <a:ea typeface="Times New Roman"/>
                          <a:cs typeface="Arial"/>
                        </a:rPr>
                        <a:t> Much nonverbal communication</a:t>
                      </a:r>
                      <a:endParaRPr lang="en-US" sz="2400">
                        <a:effectLst/>
                        <a:latin typeface="Calibri"/>
                        <a:ea typeface="Calibri"/>
                        <a:cs typeface="Arial"/>
                      </a:endParaRPr>
                    </a:p>
                  </a:txBody>
                  <a:tcPr marL="38100" marR="38100" marT="38100" marB="3810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marL="38100" marR="38100">
                        <a:spcAft>
                          <a:spcPts val="0"/>
                        </a:spcAft>
                      </a:pPr>
                      <a:r>
                        <a:rPr lang="en-US" sz="2400">
                          <a:effectLst/>
                          <a:latin typeface="Times New Roman"/>
                          <a:ea typeface="Times New Roman"/>
                          <a:cs typeface="Arial"/>
                        </a:rPr>
                        <a:t>More focus on verbal communication than body language</a:t>
                      </a:r>
                      <a:endParaRPr lang="en-US" sz="2400">
                        <a:effectLst/>
                        <a:latin typeface="Calibri"/>
                        <a:ea typeface="Calibri"/>
                        <a:cs typeface="Arial"/>
                      </a:endParaRPr>
                    </a:p>
                  </a:txBody>
                  <a:tcPr marL="38100" marR="38100" marT="38100" marB="3810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r>
              <a:tr h="892024">
                <a:tc>
                  <a:txBody>
                    <a:bodyPr/>
                    <a:lstStyle/>
                    <a:p>
                      <a:pPr marL="38100" marR="38100" algn="ctr">
                        <a:spcAft>
                          <a:spcPts val="0"/>
                        </a:spcAft>
                      </a:pPr>
                      <a:r>
                        <a:rPr lang="en-US" sz="2400">
                          <a:effectLst/>
                          <a:latin typeface="Times New Roman"/>
                          <a:ea typeface="Times New Roman"/>
                          <a:cs typeface="Arial"/>
                        </a:rPr>
                        <a:t>Expression of reaction</a:t>
                      </a:r>
                      <a:endParaRPr lang="en-US" sz="2400">
                        <a:effectLst/>
                        <a:latin typeface="Calibri"/>
                        <a:ea typeface="Calibri"/>
                        <a:cs typeface="Arial"/>
                      </a:endParaRPr>
                    </a:p>
                  </a:txBody>
                  <a:tcPr marL="38100" marR="38100" marT="38100" marB="38100"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FFFFCC"/>
                    </a:solidFill>
                  </a:tcPr>
                </a:tc>
                <a:tc>
                  <a:txBody>
                    <a:bodyPr/>
                    <a:lstStyle/>
                    <a:p>
                      <a:pPr marL="38100" marR="38100">
                        <a:spcAft>
                          <a:spcPts val="0"/>
                        </a:spcAft>
                      </a:pPr>
                      <a:r>
                        <a:rPr lang="en-US" sz="2400">
                          <a:effectLst/>
                          <a:latin typeface="Times New Roman"/>
                          <a:ea typeface="Times New Roman"/>
                          <a:cs typeface="Arial"/>
                        </a:rPr>
                        <a:t>Reserved, inward reactions</a:t>
                      </a:r>
                      <a:endParaRPr lang="en-US" sz="2400">
                        <a:effectLst/>
                        <a:latin typeface="Calibri"/>
                        <a:ea typeface="Calibri"/>
                        <a:cs typeface="Arial"/>
                      </a:endParaRPr>
                    </a:p>
                  </a:txBody>
                  <a:tcPr marL="38100" marR="38100" marT="38100" marB="3810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marL="38100" marR="38100">
                        <a:spcAft>
                          <a:spcPts val="0"/>
                        </a:spcAft>
                      </a:pPr>
                      <a:r>
                        <a:rPr lang="en-US" sz="2400" dirty="0">
                          <a:effectLst/>
                          <a:latin typeface="Times New Roman"/>
                          <a:ea typeface="Times New Roman"/>
                          <a:cs typeface="Arial"/>
                        </a:rPr>
                        <a:t>Visible, external, outward reaction</a:t>
                      </a:r>
                      <a:endParaRPr lang="en-US" sz="2400" dirty="0">
                        <a:effectLst/>
                        <a:latin typeface="Calibri"/>
                        <a:ea typeface="Calibri"/>
                        <a:cs typeface="Arial"/>
                      </a:endParaRPr>
                    </a:p>
                  </a:txBody>
                  <a:tcPr marL="38100" marR="38100" marT="38100" marB="3810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49941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221876059"/>
              </p:ext>
            </p:extLst>
          </p:nvPr>
        </p:nvGraphicFramePr>
        <p:xfrm>
          <a:off x="0" y="0"/>
          <a:ext cx="9144000" cy="6858000"/>
        </p:xfrm>
        <a:graphic>
          <a:graphicData uri="http://schemas.openxmlformats.org/drawingml/2006/table">
            <a:tbl>
              <a:tblPr firstRow="1" firstCol="1" bandRow="1"/>
              <a:tblGrid>
                <a:gridCol w="2699792"/>
                <a:gridCol w="3396208"/>
                <a:gridCol w="3048000"/>
              </a:tblGrid>
              <a:tr h="552985">
                <a:tc>
                  <a:txBody>
                    <a:bodyPr/>
                    <a:lstStyle/>
                    <a:p>
                      <a:pPr marL="68580" marR="68580" algn="ctr">
                        <a:lnSpc>
                          <a:spcPts val="1680"/>
                        </a:lnSpc>
                        <a:spcBef>
                          <a:spcPts val="600"/>
                        </a:spcBef>
                        <a:spcAft>
                          <a:spcPts val="600"/>
                        </a:spcAft>
                      </a:pPr>
                      <a:r>
                        <a:rPr lang="en-US" sz="1200" b="1" dirty="0">
                          <a:effectLst/>
                          <a:latin typeface="Times New Roman"/>
                          <a:ea typeface="Times New Roman"/>
                          <a:cs typeface="Arial"/>
                        </a:rPr>
                        <a:t> Factor</a:t>
                      </a:r>
                      <a:endParaRPr lang="en-US" sz="1100" dirty="0">
                        <a:effectLst/>
                        <a:latin typeface="Calibri"/>
                        <a:ea typeface="Calibri"/>
                        <a:cs typeface="Arial"/>
                      </a:endParaRPr>
                    </a:p>
                  </a:txBody>
                  <a:tcPr marL="38039" marR="38039" marT="38039" marB="38039"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FFFF"/>
                    </a:solidFill>
                  </a:tcPr>
                </a:tc>
                <a:tc>
                  <a:txBody>
                    <a:bodyPr/>
                    <a:lstStyle/>
                    <a:p>
                      <a:pPr marL="68580" marR="68580" algn="ctr">
                        <a:lnSpc>
                          <a:spcPts val="1680"/>
                        </a:lnSpc>
                        <a:spcBef>
                          <a:spcPts val="600"/>
                        </a:spcBef>
                        <a:spcAft>
                          <a:spcPts val="600"/>
                        </a:spcAft>
                      </a:pPr>
                      <a:r>
                        <a:rPr lang="en-US" sz="1200" b="1">
                          <a:effectLst/>
                          <a:latin typeface="Times New Roman"/>
                          <a:ea typeface="Times New Roman"/>
                          <a:cs typeface="Arial"/>
                        </a:rPr>
                        <a:t> High-context culture</a:t>
                      </a:r>
                      <a:br>
                        <a:rPr lang="en-US" sz="1200" b="1">
                          <a:effectLst/>
                          <a:latin typeface="Times New Roman"/>
                          <a:ea typeface="Times New Roman"/>
                          <a:cs typeface="Arial"/>
                        </a:rPr>
                      </a:br>
                      <a:r>
                        <a:rPr lang="en-US" sz="1200" b="1">
                          <a:effectLst/>
                          <a:latin typeface="Times New Roman"/>
                          <a:ea typeface="Times New Roman"/>
                          <a:cs typeface="Arial"/>
                        </a:rPr>
                        <a:t> </a:t>
                      </a:r>
                      <a:endParaRPr lang="en-US" sz="1100">
                        <a:effectLst/>
                        <a:latin typeface="Calibri"/>
                        <a:ea typeface="Calibri"/>
                        <a:cs typeface="Arial"/>
                      </a:endParaRPr>
                    </a:p>
                  </a:txBody>
                  <a:tcPr marL="38039" marR="38039" marT="38039" marB="38039"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FFFF"/>
                    </a:solidFill>
                  </a:tcPr>
                </a:tc>
                <a:tc>
                  <a:txBody>
                    <a:bodyPr/>
                    <a:lstStyle/>
                    <a:p>
                      <a:pPr marL="68580" marR="68580" algn="ctr">
                        <a:lnSpc>
                          <a:spcPts val="1680"/>
                        </a:lnSpc>
                        <a:spcBef>
                          <a:spcPts val="600"/>
                        </a:spcBef>
                        <a:spcAft>
                          <a:spcPts val="600"/>
                        </a:spcAft>
                      </a:pPr>
                      <a:r>
                        <a:rPr lang="en-US" sz="1200" b="1">
                          <a:effectLst/>
                          <a:latin typeface="Times New Roman"/>
                          <a:ea typeface="Times New Roman"/>
                          <a:cs typeface="Arial"/>
                        </a:rPr>
                        <a:t> Low-context culture</a:t>
                      </a:r>
                      <a:br>
                        <a:rPr lang="en-US" sz="1200" b="1">
                          <a:effectLst/>
                          <a:latin typeface="Times New Roman"/>
                          <a:ea typeface="Times New Roman"/>
                          <a:cs typeface="Arial"/>
                        </a:rPr>
                      </a:br>
                      <a:r>
                        <a:rPr lang="en-US" sz="1200" b="1">
                          <a:effectLst/>
                          <a:latin typeface="Times New Roman"/>
                          <a:ea typeface="Times New Roman"/>
                          <a:cs typeface="Arial"/>
                        </a:rPr>
                        <a:t> </a:t>
                      </a:r>
                      <a:endParaRPr lang="en-US" sz="1100">
                        <a:effectLst/>
                        <a:latin typeface="Calibri"/>
                        <a:ea typeface="Calibri"/>
                        <a:cs typeface="Arial"/>
                      </a:endParaRPr>
                    </a:p>
                  </a:txBody>
                  <a:tcPr marL="38039" marR="38039" marT="38039" marB="38039"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FFFF"/>
                    </a:solidFill>
                  </a:tcPr>
                </a:tc>
              </a:tr>
              <a:tr h="1675815">
                <a:tc>
                  <a:txBody>
                    <a:bodyPr/>
                    <a:lstStyle/>
                    <a:p>
                      <a:pPr marL="38100" marR="38100" algn="ctr">
                        <a:spcAft>
                          <a:spcPts val="0"/>
                        </a:spcAft>
                      </a:pPr>
                      <a:r>
                        <a:rPr lang="en-US" sz="2400">
                          <a:effectLst/>
                          <a:latin typeface="Times New Roman"/>
                          <a:ea typeface="Times New Roman"/>
                          <a:cs typeface="Arial"/>
                        </a:rPr>
                        <a:t>Cohesion and separation of groups</a:t>
                      </a:r>
                      <a:endParaRPr lang="en-US" sz="2400">
                        <a:effectLst/>
                        <a:latin typeface="Calibri"/>
                        <a:ea typeface="Calibri"/>
                        <a:cs typeface="Arial"/>
                      </a:endParaRPr>
                    </a:p>
                  </a:txBody>
                  <a:tcPr marL="38039" marR="38039" marT="38039" marB="38039"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FFFFCC"/>
                    </a:solidFill>
                  </a:tcPr>
                </a:tc>
                <a:tc>
                  <a:txBody>
                    <a:bodyPr/>
                    <a:lstStyle/>
                    <a:p>
                      <a:pPr marL="38100" marR="38100">
                        <a:spcAft>
                          <a:spcPts val="0"/>
                        </a:spcAft>
                      </a:pPr>
                      <a:r>
                        <a:rPr lang="en-US" sz="2400" dirty="0">
                          <a:effectLst/>
                          <a:latin typeface="Times New Roman"/>
                          <a:ea typeface="Times New Roman"/>
                          <a:cs typeface="Arial"/>
                        </a:rPr>
                        <a:t>Strong </a:t>
                      </a:r>
                      <a:r>
                        <a:rPr lang="en-US" sz="2400" dirty="0" smtClean="0">
                          <a:effectLst/>
                          <a:latin typeface="Times New Roman"/>
                          <a:ea typeface="Times New Roman"/>
                          <a:cs typeface="Arial"/>
                        </a:rPr>
                        <a:t>distinction</a:t>
                      </a:r>
                      <a:r>
                        <a:rPr lang="en-US" sz="2400" dirty="0">
                          <a:effectLst/>
                          <a:latin typeface="Times New Roman"/>
                          <a:ea typeface="Times New Roman"/>
                          <a:cs typeface="Arial"/>
                        </a:rPr>
                        <a:t>  between </a:t>
                      </a:r>
                      <a:r>
                        <a:rPr lang="en-US" sz="2400" dirty="0" err="1" smtClean="0">
                          <a:effectLst/>
                          <a:latin typeface="Times New Roman"/>
                          <a:ea typeface="Times New Roman"/>
                          <a:cs typeface="Arial"/>
                        </a:rPr>
                        <a:t>ingroup</a:t>
                      </a:r>
                      <a:r>
                        <a:rPr lang="en-US" sz="2400" dirty="0" smtClean="0">
                          <a:effectLst/>
                          <a:latin typeface="Times New Roman"/>
                          <a:ea typeface="Times New Roman"/>
                          <a:cs typeface="Arial"/>
                        </a:rPr>
                        <a:t> </a:t>
                      </a:r>
                      <a:r>
                        <a:rPr lang="en-US" sz="2400" dirty="0">
                          <a:effectLst/>
                          <a:latin typeface="Times New Roman"/>
                          <a:ea typeface="Times New Roman"/>
                          <a:cs typeface="Arial"/>
                        </a:rPr>
                        <a:t>and outgroup. Strong  sense of family.</a:t>
                      </a:r>
                      <a:endParaRPr lang="en-US" sz="2400" dirty="0">
                        <a:effectLst/>
                        <a:latin typeface="Calibri"/>
                        <a:ea typeface="Calibri"/>
                        <a:cs typeface="Arial"/>
                      </a:endParaRPr>
                    </a:p>
                  </a:txBody>
                  <a:tcPr marL="38039" marR="38039" marT="38039" marB="38039">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marL="38100" marR="38100">
                        <a:spcAft>
                          <a:spcPts val="0"/>
                        </a:spcAft>
                      </a:pPr>
                      <a:r>
                        <a:rPr lang="en-US" sz="2400">
                          <a:effectLst/>
                          <a:latin typeface="Times New Roman"/>
                          <a:ea typeface="Times New Roman"/>
                          <a:cs typeface="Arial"/>
                        </a:rPr>
                        <a:t>Flexible and open grouping patterns, changing as needed</a:t>
                      </a:r>
                      <a:endParaRPr lang="en-US" sz="2400">
                        <a:effectLst/>
                        <a:latin typeface="Calibri"/>
                        <a:ea typeface="Calibri"/>
                        <a:cs typeface="Arial"/>
                      </a:endParaRPr>
                    </a:p>
                  </a:txBody>
                  <a:tcPr marL="38039" marR="38039" marT="38039" marB="38039">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r>
              <a:tr h="1277570">
                <a:tc>
                  <a:txBody>
                    <a:bodyPr/>
                    <a:lstStyle/>
                    <a:p>
                      <a:pPr marL="38100" marR="38100" algn="ctr">
                        <a:spcAft>
                          <a:spcPts val="0"/>
                        </a:spcAft>
                      </a:pPr>
                      <a:r>
                        <a:rPr lang="en-US" sz="2400">
                          <a:effectLst/>
                          <a:latin typeface="Times New Roman"/>
                          <a:ea typeface="Times New Roman"/>
                          <a:cs typeface="Arial"/>
                        </a:rPr>
                        <a:t> People bonds</a:t>
                      </a:r>
                      <a:endParaRPr lang="en-US" sz="2400">
                        <a:effectLst/>
                        <a:latin typeface="Calibri"/>
                        <a:ea typeface="Calibri"/>
                        <a:cs typeface="Arial"/>
                      </a:endParaRPr>
                    </a:p>
                  </a:txBody>
                  <a:tcPr marL="38039" marR="38039" marT="38039" marB="38039"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FFFFCC"/>
                    </a:solidFill>
                  </a:tcPr>
                </a:tc>
                <a:tc>
                  <a:txBody>
                    <a:bodyPr/>
                    <a:lstStyle/>
                    <a:p>
                      <a:pPr marL="38100" marR="38100">
                        <a:spcAft>
                          <a:spcPts val="0"/>
                        </a:spcAft>
                      </a:pPr>
                      <a:r>
                        <a:rPr lang="en-US" sz="2400">
                          <a:effectLst/>
                          <a:latin typeface="Times New Roman"/>
                          <a:ea typeface="Times New Roman"/>
                          <a:cs typeface="Arial"/>
                        </a:rPr>
                        <a:t>Strong people bonds with affiliation to family and community</a:t>
                      </a:r>
                      <a:endParaRPr lang="en-US" sz="2400">
                        <a:effectLst/>
                        <a:latin typeface="Calibri"/>
                        <a:ea typeface="Calibri"/>
                        <a:cs typeface="Arial"/>
                      </a:endParaRPr>
                    </a:p>
                  </a:txBody>
                  <a:tcPr marL="38039" marR="38039" marT="38039" marB="38039">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marL="38100" marR="38100">
                        <a:spcAft>
                          <a:spcPts val="0"/>
                        </a:spcAft>
                      </a:pPr>
                      <a:r>
                        <a:rPr lang="en-US" sz="2400">
                          <a:effectLst/>
                          <a:latin typeface="Times New Roman"/>
                          <a:ea typeface="Times New Roman"/>
                          <a:cs typeface="Arial"/>
                        </a:rPr>
                        <a:t>Fragile bonds between people with little sense of loyalty.</a:t>
                      </a:r>
                      <a:endParaRPr lang="en-US" sz="2400">
                        <a:effectLst/>
                        <a:latin typeface="Calibri"/>
                        <a:ea typeface="Calibri"/>
                        <a:cs typeface="Arial"/>
                      </a:endParaRPr>
                    </a:p>
                  </a:txBody>
                  <a:tcPr marL="38039" marR="38039" marT="38039" marB="38039">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r>
              <a:tr h="1675815">
                <a:tc>
                  <a:txBody>
                    <a:bodyPr/>
                    <a:lstStyle/>
                    <a:p>
                      <a:pPr marL="38100" marR="38100" algn="ctr">
                        <a:spcAft>
                          <a:spcPts val="0"/>
                        </a:spcAft>
                      </a:pPr>
                      <a:r>
                        <a:rPr lang="en-US" sz="2400">
                          <a:effectLst/>
                          <a:latin typeface="Times New Roman"/>
                          <a:ea typeface="Times New Roman"/>
                          <a:cs typeface="Arial"/>
                        </a:rPr>
                        <a:t>Level of commitment to relationships</a:t>
                      </a:r>
                      <a:endParaRPr lang="en-US" sz="2400">
                        <a:effectLst/>
                        <a:latin typeface="Calibri"/>
                        <a:ea typeface="Calibri"/>
                        <a:cs typeface="Arial"/>
                      </a:endParaRPr>
                    </a:p>
                  </a:txBody>
                  <a:tcPr marL="38039" marR="38039" marT="38039" marB="38039"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FFFFCC"/>
                    </a:solidFill>
                  </a:tcPr>
                </a:tc>
                <a:tc>
                  <a:txBody>
                    <a:bodyPr/>
                    <a:lstStyle/>
                    <a:p>
                      <a:pPr marL="38100" marR="38100">
                        <a:spcAft>
                          <a:spcPts val="0"/>
                        </a:spcAft>
                      </a:pPr>
                      <a:r>
                        <a:rPr lang="en-US" sz="2400" dirty="0">
                          <a:effectLst/>
                          <a:latin typeface="Times New Roman"/>
                          <a:ea typeface="Times New Roman"/>
                          <a:cs typeface="Arial"/>
                        </a:rPr>
                        <a:t> High commitment to long-term relationships.</a:t>
                      </a:r>
                      <a:br>
                        <a:rPr lang="en-US" sz="2400" dirty="0">
                          <a:effectLst/>
                          <a:latin typeface="Times New Roman"/>
                          <a:ea typeface="Times New Roman"/>
                          <a:cs typeface="Arial"/>
                        </a:rPr>
                      </a:br>
                      <a:r>
                        <a:rPr lang="en-US" sz="2400" dirty="0">
                          <a:effectLst/>
                          <a:latin typeface="Times New Roman"/>
                          <a:ea typeface="Times New Roman"/>
                          <a:cs typeface="Arial"/>
                        </a:rPr>
                        <a:t>Relationship more important than task.</a:t>
                      </a:r>
                      <a:endParaRPr lang="en-US" sz="2400" dirty="0">
                        <a:effectLst/>
                        <a:latin typeface="Calibri"/>
                        <a:ea typeface="Calibri"/>
                        <a:cs typeface="Arial"/>
                      </a:endParaRPr>
                    </a:p>
                  </a:txBody>
                  <a:tcPr marL="38039" marR="38039" marT="38039" marB="38039">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marL="38100" marR="38100">
                        <a:spcAft>
                          <a:spcPts val="0"/>
                        </a:spcAft>
                      </a:pPr>
                      <a:r>
                        <a:rPr lang="en-US" sz="2400">
                          <a:effectLst/>
                          <a:latin typeface="Times New Roman"/>
                          <a:ea typeface="Times New Roman"/>
                          <a:cs typeface="Arial"/>
                        </a:rPr>
                        <a:t> Low commitment to relationship. Task more important than relationships.</a:t>
                      </a:r>
                      <a:endParaRPr lang="en-US" sz="2400">
                        <a:effectLst/>
                        <a:latin typeface="Calibri"/>
                        <a:ea typeface="Calibri"/>
                        <a:cs typeface="Arial"/>
                      </a:endParaRPr>
                    </a:p>
                  </a:txBody>
                  <a:tcPr marL="38039" marR="38039" marT="38039" marB="38039">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r>
              <a:tr h="1675815">
                <a:tc>
                  <a:txBody>
                    <a:bodyPr/>
                    <a:lstStyle/>
                    <a:p>
                      <a:pPr marL="38100" marR="38100" algn="ctr">
                        <a:spcAft>
                          <a:spcPts val="0"/>
                        </a:spcAft>
                      </a:pPr>
                      <a:r>
                        <a:rPr lang="en-US" sz="2400">
                          <a:effectLst/>
                          <a:latin typeface="Times New Roman"/>
                          <a:ea typeface="Times New Roman"/>
                          <a:cs typeface="Arial"/>
                        </a:rPr>
                        <a:t>Flexibility of time</a:t>
                      </a:r>
                      <a:br>
                        <a:rPr lang="en-US" sz="2400">
                          <a:effectLst/>
                          <a:latin typeface="Times New Roman"/>
                          <a:ea typeface="Times New Roman"/>
                          <a:cs typeface="Arial"/>
                        </a:rPr>
                      </a:br>
                      <a:r>
                        <a:rPr lang="en-US" sz="2400">
                          <a:effectLst/>
                          <a:latin typeface="Times New Roman"/>
                          <a:ea typeface="Times New Roman"/>
                          <a:cs typeface="Arial"/>
                        </a:rPr>
                        <a:t/>
                      </a:r>
                      <a:br>
                        <a:rPr lang="en-US" sz="2400">
                          <a:effectLst/>
                          <a:latin typeface="Times New Roman"/>
                          <a:ea typeface="Times New Roman"/>
                          <a:cs typeface="Arial"/>
                        </a:rPr>
                      </a:br>
                      <a:r>
                        <a:rPr lang="en-US" sz="2400">
                          <a:effectLst/>
                          <a:latin typeface="Times New Roman"/>
                          <a:ea typeface="Times New Roman"/>
                          <a:cs typeface="Arial"/>
                        </a:rPr>
                        <a:t> </a:t>
                      </a:r>
                      <a:endParaRPr lang="en-US" sz="2400">
                        <a:effectLst/>
                        <a:latin typeface="Calibri"/>
                        <a:ea typeface="Calibri"/>
                        <a:cs typeface="Arial"/>
                      </a:endParaRPr>
                    </a:p>
                  </a:txBody>
                  <a:tcPr marL="38039" marR="38039" marT="38039" marB="38039"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FFFFCC"/>
                    </a:solidFill>
                  </a:tcPr>
                </a:tc>
                <a:tc>
                  <a:txBody>
                    <a:bodyPr/>
                    <a:lstStyle/>
                    <a:p>
                      <a:pPr marL="38100" marR="38100">
                        <a:spcAft>
                          <a:spcPts val="0"/>
                        </a:spcAft>
                      </a:pPr>
                      <a:r>
                        <a:rPr lang="en-US" sz="2400">
                          <a:effectLst/>
                          <a:latin typeface="Times New Roman"/>
                          <a:ea typeface="Times New Roman"/>
                          <a:cs typeface="Arial"/>
                        </a:rPr>
                        <a:t>Time is open and flexible.</a:t>
                      </a:r>
                      <a:br>
                        <a:rPr lang="en-US" sz="2400">
                          <a:effectLst/>
                          <a:latin typeface="Times New Roman"/>
                          <a:ea typeface="Times New Roman"/>
                          <a:cs typeface="Arial"/>
                        </a:rPr>
                      </a:br>
                      <a:r>
                        <a:rPr lang="en-US" sz="2400">
                          <a:effectLst/>
                          <a:latin typeface="Times New Roman"/>
                          <a:ea typeface="Times New Roman"/>
                          <a:cs typeface="Arial"/>
                        </a:rPr>
                        <a:t>Process is more important than product</a:t>
                      </a:r>
                      <a:endParaRPr lang="en-US" sz="2400">
                        <a:effectLst/>
                        <a:latin typeface="Calibri"/>
                        <a:ea typeface="Calibri"/>
                        <a:cs typeface="Arial"/>
                      </a:endParaRPr>
                    </a:p>
                  </a:txBody>
                  <a:tcPr marL="38039" marR="38039" marT="38039" marB="38039"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marL="38100" marR="38100">
                        <a:spcAft>
                          <a:spcPts val="0"/>
                        </a:spcAft>
                      </a:pPr>
                      <a:r>
                        <a:rPr lang="en-US" sz="2400" dirty="0">
                          <a:effectLst/>
                          <a:latin typeface="Times New Roman"/>
                          <a:ea typeface="Times New Roman"/>
                          <a:cs typeface="Arial"/>
                        </a:rPr>
                        <a:t>Time is highly organized.</a:t>
                      </a:r>
                      <a:br>
                        <a:rPr lang="en-US" sz="2400" dirty="0">
                          <a:effectLst/>
                          <a:latin typeface="Times New Roman"/>
                          <a:ea typeface="Times New Roman"/>
                          <a:cs typeface="Arial"/>
                        </a:rPr>
                      </a:br>
                      <a:r>
                        <a:rPr lang="en-US" sz="2400" dirty="0">
                          <a:effectLst/>
                          <a:latin typeface="Times New Roman"/>
                          <a:ea typeface="Times New Roman"/>
                          <a:cs typeface="Arial"/>
                        </a:rPr>
                        <a:t>Product is more important than process</a:t>
                      </a:r>
                      <a:endParaRPr lang="en-US" sz="2400" dirty="0">
                        <a:effectLst/>
                        <a:latin typeface="Calibri"/>
                        <a:ea typeface="Calibri"/>
                        <a:cs typeface="Arial"/>
                      </a:endParaRPr>
                    </a:p>
                  </a:txBody>
                  <a:tcPr marL="38039" marR="38039" marT="38039" marB="38039" anchor="ctr">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8567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2"/>
          </p:nvPr>
        </p:nvSpPr>
        <p:spPr>
          <a:xfrm>
            <a:off x="179512" y="609600"/>
            <a:ext cx="8712968" cy="6059760"/>
          </a:xfrm>
        </p:spPr>
        <p:txBody>
          <a:bodyPr>
            <a:normAutofit lnSpcReduction="10000"/>
          </a:bodyPr>
          <a:lstStyle/>
          <a:p>
            <a:r>
              <a:rPr lang="en-US" sz="3200" b="1" u="sng" dirty="0" smtClean="0">
                <a:latin typeface="Tempus Sans ITC" panose="04020404030D07020202" pitchFamily="82" charset="0"/>
              </a:rPr>
              <a:t>Outline </a:t>
            </a:r>
          </a:p>
          <a:p>
            <a:pPr marL="742950" indent="-742950">
              <a:buFont typeface="+mj-lt"/>
              <a:buAutoNum type="arabicPeriod"/>
            </a:pPr>
            <a:r>
              <a:rPr lang="en-US" sz="3600" dirty="0" smtClean="0">
                <a:latin typeface="Andalus" panose="02020603050405020304" pitchFamily="18" charset="-78"/>
                <a:cs typeface="Andalus" panose="02020603050405020304" pitchFamily="18" charset="-78"/>
              </a:rPr>
              <a:t>Theoretical approaches towards the interpretation of culture </a:t>
            </a:r>
          </a:p>
          <a:p>
            <a:pPr marL="742950" indent="-742950">
              <a:buFont typeface="+mj-lt"/>
              <a:buAutoNum type="arabicPeriod"/>
            </a:pPr>
            <a:r>
              <a:rPr lang="en-US" sz="3600" dirty="0" smtClean="0">
                <a:latin typeface="Andalus" panose="02020603050405020304" pitchFamily="18" charset="-78"/>
                <a:cs typeface="Andalus" panose="02020603050405020304" pitchFamily="18" charset="-78"/>
              </a:rPr>
              <a:t>Transaction Model of Communication</a:t>
            </a:r>
          </a:p>
          <a:p>
            <a:r>
              <a:rPr lang="en-US" sz="3600" dirty="0" smtClean="0">
                <a:latin typeface="Andalus" panose="02020603050405020304" pitchFamily="18" charset="-78"/>
                <a:cs typeface="Andalus" panose="02020603050405020304" pitchFamily="18" charset="-78"/>
              </a:rPr>
              <a:t>             (</a:t>
            </a:r>
            <a:r>
              <a:rPr lang="en-US" sz="3600" dirty="0" err="1" smtClean="0">
                <a:latin typeface="Andalus" panose="02020603050405020304" pitchFamily="18" charset="-78"/>
                <a:cs typeface="Andalus" panose="02020603050405020304" pitchFamily="18" charset="-78"/>
              </a:rPr>
              <a:t>Barnlund</a:t>
            </a:r>
            <a:r>
              <a:rPr lang="en-US" sz="3600" dirty="0" smtClean="0">
                <a:latin typeface="Andalus" panose="02020603050405020304" pitchFamily="18" charset="-78"/>
                <a:cs typeface="Andalus" panose="02020603050405020304" pitchFamily="18" charset="-78"/>
              </a:rPr>
              <a:t>, 1970)</a:t>
            </a:r>
          </a:p>
          <a:p>
            <a:pPr marL="742950" indent="-742950">
              <a:buFont typeface="+mj-lt"/>
              <a:buAutoNum type="arabicPeriod"/>
            </a:pPr>
            <a:r>
              <a:rPr lang="en-US" sz="3600" dirty="0" smtClean="0">
                <a:latin typeface="Andalus" panose="02020603050405020304" pitchFamily="18" charset="-78"/>
                <a:cs typeface="Andalus" panose="02020603050405020304" pitchFamily="18" charset="-78"/>
              </a:rPr>
              <a:t>Hall’s </a:t>
            </a:r>
            <a:r>
              <a:rPr lang="en-US" sz="3600" dirty="0">
                <a:latin typeface="Andalus" panose="02020603050405020304" pitchFamily="18" charset="-78"/>
                <a:cs typeface="Andalus" panose="02020603050405020304" pitchFamily="18" charset="-78"/>
              </a:rPr>
              <a:t>High-Low context cultural taxonomy (1976)</a:t>
            </a:r>
          </a:p>
          <a:p>
            <a:pPr marL="742950" indent="-742950">
              <a:buFont typeface="+mj-lt"/>
              <a:buAutoNum type="arabicPeriod"/>
            </a:pPr>
            <a:r>
              <a:rPr lang="en-US" sz="3600" dirty="0">
                <a:latin typeface="Andalus" panose="02020603050405020304" pitchFamily="18" charset="-78"/>
                <a:cs typeface="Andalus" panose="02020603050405020304" pitchFamily="18" charset="-78"/>
              </a:rPr>
              <a:t>Hofstede’s six </a:t>
            </a:r>
            <a:r>
              <a:rPr lang="en-US" sz="3600" dirty="0" smtClean="0">
                <a:latin typeface="Andalus" panose="02020603050405020304" pitchFamily="18" charset="-78"/>
                <a:cs typeface="Andalus" panose="02020603050405020304" pitchFamily="18" charset="-78"/>
              </a:rPr>
              <a:t>cultural dimensions(1980)</a:t>
            </a:r>
            <a:endParaRPr lang="en-US" sz="3600" dirty="0">
              <a:latin typeface="Andalus" panose="02020603050405020304" pitchFamily="18" charset="-78"/>
              <a:cs typeface="Andalus" panose="02020603050405020304" pitchFamily="18" charset="-78"/>
            </a:endParaRPr>
          </a:p>
          <a:p>
            <a:pPr marL="742950" indent="-742950">
              <a:buFont typeface="+mj-lt"/>
              <a:buAutoNum type="arabicPeriod"/>
            </a:pPr>
            <a:r>
              <a:rPr lang="en-US" sz="3600" dirty="0">
                <a:latin typeface="Andalus" panose="02020603050405020304" pitchFamily="18" charset="-78"/>
                <a:cs typeface="Andalus" panose="02020603050405020304" pitchFamily="18" charset="-78"/>
              </a:rPr>
              <a:t>Schwartz’s seven dimensions of </a:t>
            </a:r>
            <a:r>
              <a:rPr lang="en-US" sz="3600" dirty="0" smtClean="0">
                <a:latin typeface="Andalus" panose="02020603050405020304" pitchFamily="18" charset="-78"/>
                <a:cs typeface="Andalus" panose="02020603050405020304" pitchFamily="18" charset="-78"/>
              </a:rPr>
              <a:t>culture(2006</a:t>
            </a:r>
            <a:r>
              <a:rPr lang="en-US" sz="3600" dirty="0">
                <a:latin typeface="Andalus" panose="02020603050405020304" pitchFamily="18" charset="-78"/>
                <a:cs typeface="Andalus" panose="02020603050405020304" pitchFamily="18" charset="-78"/>
              </a:rPr>
              <a:t>) </a:t>
            </a:r>
            <a:endParaRPr lang="en-US" sz="3200" b="1" dirty="0" smtClean="0">
              <a:latin typeface="Tempus Sans ITC" panose="04020404030D07020202" pitchFamily="82" charset="0"/>
            </a:endParaRPr>
          </a:p>
          <a:p>
            <a:pPr marL="285750" indent="-285750">
              <a:buFont typeface="Arial" panose="020B0604020202020204" pitchFamily="34" charset="0"/>
              <a:buChar char="•"/>
            </a:pPr>
            <a:endParaRPr lang="en-US" sz="3200" b="1" dirty="0" smtClean="0">
              <a:latin typeface="Tempus Sans ITC" panose="04020404030D07020202" pitchFamily="82" charset="0"/>
            </a:endParaRPr>
          </a:p>
        </p:txBody>
      </p:sp>
    </p:spTree>
    <p:extLst>
      <p:ext uri="{BB962C8B-B14F-4D97-AF65-F5344CB8AC3E}">
        <p14:creationId xmlns:p14="http://schemas.microsoft.com/office/powerpoint/2010/main" val="40703342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Tree>
    <p:extLst>
      <p:ext uri="{BB962C8B-B14F-4D97-AF65-F5344CB8AC3E}">
        <p14:creationId xmlns:p14="http://schemas.microsoft.com/office/powerpoint/2010/main" val="3495619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548680"/>
            <a:ext cx="8208912" cy="4093428"/>
          </a:xfrm>
          <a:prstGeom prst="rect">
            <a:avLst/>
          </a:prstGeom>
          <a:noFill/>
        </p:spPr>
        <p:txBody>
          <a:bodyPr wrap="square" rtlCol="0">
            <a:spAutoFit/>
          </a:bodyPr>
          <a:lstStyle/>
          <a:p>
            <a:pPr algn="ctr"/>
            <a:r>
              <a:rPr lang="en-US" sz="4000" b="1" dirty="0" smtClean="0"/>
              <a:t>HOMEWORK </a:t>
            </a:r>
          </a:p>
          <a:p>
            <a:endParaRPr lang="en-US" sz="4400" b="1" dirty="0" smtClean="0"/>
          </a:p>
          <a:p>
            <a:pPr marL="742950" indent="-742950">
              <a:buFont typeface="+mj-lt"/>
              <a:buAutoNum type="arabicPeriod"/>
            </a:pPr>
            <a:r>
              <a:rPr lang="en-US" sz="4400" dirty="0" smtClean="0">
                <a:latin typeface="Andalus" panose="02020603050405020304" pitchFamily="18" charset="-78"/>
                <a:cs typeface="Andalus" panose="02020603050405020304" pitchFamily="18" charset="-78"/>
              </a:rPr>
              <a:t>What are the theoretical perspectives (interpretations) towards culture?</a:t>
            </a:r>
          </a:p>
          <a:p>
            <a:pPr algn="ctr"/>
            <a:endParaRPr lang="en-US" sz="4400" dirty="0"/>
          </a:p>
        </p:txBody>
      </p:sp>
    </p:spTree>
    <p:extLst>
      <p:ext uri="{BB962C8B-B14F-4D97-AF65-F5344CB8AC3E}">
        <p14:creationId xmlns:p14="http://schemas.microsoft.com/office/powerpoint/2010/main" val="1052321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116632"/>
            <a:ext cx="8640960" cy="6063198"/>
          </a:xfrm>
          <a:prstGeom prst="rect">
            <a:avLst/>
          </a:prstGeom>
          <a:noFill/>
        </p:spPr>
        <p:txBody>
          <a:bodyPr wrap="square" rtlCol="0">
            <a:spAutoFit/>
          </a:bodyPr>
          <a:lstStyle/>
          <a:p>
            <a:pPr algn="ctr"/>
            <a:r>
              <a:rPr lang="en-US" sz="3200" b="1" dirty="0" smtClean="0"/>
              <a:t>ANSWER </a:t>
            </a:r>
          </a:p>
          <a:p>
            <a:r>
              <a:rPr lang="en-US" sz="2800" dirty="0" smtClean="0">
                <a:latin typeface="Andalus" panose="02020603050405020304" pitchFamily="18" charset="-78"/>
                <a:cs typeface="Andalus" panose="02020603050405020304" pitchFamily="18" charset="-78"/>
              </a:rPr>
              <a:t>	</a:t>
            </a:r>
            <a:r>
              <a:rPr lang="en-US" sz="3600" dirty="0" smtClean="0">
                <a:latin typeface="Andalus" panose="02020603050405020304" pitchFamily="18" charset="-78"/>
                <a:cs typeface="Andalus" panose="02020603050405020304" pitchFamily="18" charset="-78"/>
              </a:rPr>
              <a:t>There </a:t>
            </a:r>
            <a:r>
              <a:rPr lang="en-US" sz="3600" dirty="0">
                <a:latin typeface="Andalus" panose="02020603050405020304" pitchFamily="18" charset="-78"/>
                <a:cs typeface="Andalus" panose="02020603050405020304" pitchFamily="18" charset="-78"/>
              </a:rPr>
              <a:t>are </a:t>
            </a:r>
            <a:r>
              <a:rPr lang="en-US" sz="3600" b="1" dirty="0">
                <a:latin typeface="Andalus" panose="02020603050405020304" pitchFamily="18" charset="-78"/>
                <a:cs typeface="Andalus" panose="02020603050405020304" pitchFamily="18" charset="-78"/>
              </a:rPr>
              <a:t>three major </a:t>
            </a:r>
            <a:r>
              <a:rPr lang="en-US" sz="3600" b="1" dirty="0" smtClean="0">
                <a:latin typeface="Andalus" panose="02020603050405020304" pitchFamily="18" charset="-78"/>
                <a:cs typeface="Andalus" panose="02020603050405020304" pitchFamily="18" charset="-78"/>
              </a:rPr>
              <a:t>paradigms</a:t>
            </a:r>
          </a:p>
          <a:p>
            <a:r>
              <a:rPr lang="en-US" sz="3600" dirty="0" smtClean="0">
                <a:latin typeface="Andalus" panose="02020603050405020304" pitchFamily="18" charset="-78"/>
                <a:cs typeface="Andalus" panose="02020603050405020304" pitchFamily="18" charset="-78"/>
              </a:rPr>
              <a:t>toward </a:t>
            </a:r>
            <a:r>
              <a:rPr lang="en-US" sz="3600" dirty="0">
                <a:latin typeface="Andalus" panose="02020603050405020304" pitchFamily="18" charset="-78"/>
                <a:cs typeface="Andalus" panose="02020603050405020304" pitchFamily="18" charset="-78"/>
              </a:rPr>
              <a:t>the interpretation of </a:t>
            </a:r>
            <a:r>
              <a:rPr lang="en-US" sz="3600" dirty="0" smtClean="0">
                <a:latin typeface="Andalus" panose="02020603050405020304" pitchFamily="18" charset="-78"/>
                <a:cs typeface="Andalus" panose="02020603050405020304" pitchFamily="18" charset="-78"/>
              </a:rPr>
              <a:t>culture:</a:t>
            </a:r>
          </a:p>
          <a:p>
            <a:pPr marL="457200" indent="-457200">
              <a:buFont typeface="Arial" panose="020B0604020202020204" pitchFamily="34" charset="0"/>
              <a:buChar char="•"/>
            </a:pPr>
            <a:r>
              <a:rPr lang="en-US" sz="3600" b="1" dirty="0" smtClean="0">
                <a:latin typeface="Andalus" panose="02020603050405020304" pitchFamily="18" charset="-78"/>
                <a:cs typeface="Andalus" panose="02020603050405020304" pitchFamily="18" charset="-78"/>
              </a:rPr>
              <a:t>Functionalists</a:t>
            </a:r>
          </a:p>
          <a:p>
            <a:pPr marL="457200" indent="-457200">
              <a:buFont typeface="Arial" panose="020B0604020202020204" pitchFamily="34" charset="0"/>
              <a:buChar char="•"/>
            </a:pPr>
            <a:r>
              <a:rPr lang="en-US" sz="3600" b="1" dirty="0" smtClean="0">
                <a:latin typeface="Andalus" panose="02020603050405020304" pitchFamily="18" charset="-78"/>
                <a:cs typeface="Andalus" panose="02020603050405020304" pitchFamily="18" charset="-78"/>
              </a:rPr>
              <a:t>Conflict theorists</a:t>
            </a:r>
          </a:p>
          <a:p>
            <a:pPr marL="457200" indent="-457200">
              <a:buFont typeface="Arial" panose="020B0604020202020204" pitchFamily="34" charset="0"/>
              <a:buChar char="•"/>
            </a:pPr>
            <a:r>
              <a:rPr lang="en-US" sz="3600" b="1" dirty="0" smtClean="0">
                <a:latin typeface="Andalus" panose="02020603050405020304" pitchFamily="18" charset="-78"/>
                <a:cs typeface="Andalus" panose="02020603050405020304" pitchFamily="18" charset="-78"/>
              </a:rPr>
              <a:t>Symbolic Interactionists</a:t>
            </a:r>
          </a:p>
          <a:p>
            <a:r>
              <a:rPr lang="en-US" sz="3600" dirty="0" smtClean="0">
                <a:latin typeface="Andalus" panose="02020603050405020304" pitchFamily="18" charset="-78"/>
                <a:cs typeface="Andalus" panose="02020603050405020304" pitchFamily="18" charset="-78"/>
              </a:rPr>
              <a:t>Various </a:t>
            </a:r>
            <a:r>
              <a:rPr lang="en-US" sz="3600" dirty="0">
                <a:latin typeface="Andalus" panose="02020603050405020304" pitchFamily="18" charset="-78"/>
                <a:cs typeface="Andalus" panose="02020603050405020304" pitchFamily="18" charset="-78"/>
              </a:rPr>
              <a:t>cultural and sociological occurrences can be explained by these theories; however, there is no one “right” view through which to understand culture.</a:t>
            </a:r>
            <a:endParaRPr lang="en-US" sz="3600" b="1" dirty="0" smtClean="0">
              <a:latin typeface="Andalus" panose="02020603050405020304" pitchFamily="18" charset="-78"/>
              <a:cs typeface="Andalus" panose="02020603050405020304" pitchFamily="18" charset="-78"/>
            </a:endParaRPr>
          </a:p>
          <a:p>
            <a:pPr algn="ctr"/>
            <a:endParaRPr lang="en-US" sz="3200" b="1" dirty="0"/>
          </a:p>
        </p:txBody>
      </p:sp>
    </p:spTree>
    <p:extLst>
      <p:ext uri="{BB962C8B-B14F-4D97-AF65-F5344CB8AC3E}">
        <p14:creationId xmlns:p14="http://schemas.microsoft.com/office/powerpoint/2010/main" val="992891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512" y="1196752"/>
            <a:ext cx="8532440" cy="2862322"/>
          </a:xfrm>
          <a:prstGeom prst="rect">
            <a:avLst/>
          </a:prstGeom>
          <a:noFill/>
        </p:spPr>
        <p:txBody>
          <a:bodyPr wrap="square" rtlCol="0">
            <a:spAutoFit/>
          </a:bodyPr>
          <a:lstStyle/>
          <a:p>
            <a:r>
              <a:rPr lang="en-US" sz="3600" dirty="0" smtClean="0">
                <a:latin typeface="Andalus" panose="02020603050405020304" pitchFamily="18" charset="-78"/>
                <a:cs typeface="Andalus" panose="02020603050405020304" pitchFamily="18" charset="-78"/>
              </a:rPr>
              <a:t>A functionalist perspective acknowledges that there are many parts of culture that work together as a system to fulfill society’s needs. Functionalists view culture as a reflection of society’s values.</a:t>
            </a:r>
            <a:endParaRPr lang="en-US" sz="3600" dirty="0">
              <a:latin typeface="Andalus" panose="02020603050405020304" pitchFamily="18" charset="-78"/>
              <a:cs typeface="Andalus" panose="02020603050405020304" pitchFamily="18" charset="-78"/>
            </a:endParaRPr>
          </a:p>
        </p:txBody>
      </p:sp>
      <p:sp>
        <p:nvSpPr>
          <p:cNvPr id="3" name="ZoneTexte 2"/>
          <p:cNvSpPr txBox="1"/>
          <p:nvPr/>
        </p:nvSpPr>
        <p:spPr>
          <a:xfrm>
            <a:off x="611560" y="116632"/>
            <a:ext cx="7632848" cy="1323439"/>
          </a:xfrm>
          <a:prstGeom prst="rect">
            <a:avLst/>
          </a:prstGeom>
          <a:noFill/>
        </p:spPr>
        <p:txBody>
          <a:bodyPr wrap="square" rtlCol="0">
            <a:spAutoFit/>
          </a:bodyPr>
          <a:lstStyle/>
          <a:p>
            <a:pPr algn="ctr"/>
            <a:r>
              <a:rPr lang="en-US" sz="4000" b="1" dirty="0" smtClean="0">
                <a:latin typeface="Andalus" panose="02020603050405020304" pitchFamily="18" charset="-78"/>
                <a:cs typeface="Andalus" panose="02020603050405020304" pitchFamily="18" charset="-78"/>
              </a:rPr>
              <a:t>Functionalists</a:t>
            </a:r>
          </a:p>
          <a:p>
            <a:pPr algn="ctr"/>
            <a:r>
              <a:rPr lang="en-US" sz="4000" b="1" dirty="0" smtClean="0">
                <a:latin typeface="Andalus" panose="02020603050405020304" pitchFamily="18" charset="-78"/>
                <a:cs typeface="Andalus" panose="02020603050405020304" pitchFamily="18" charset="-78"/>
              </a:rPr>
              <a:t> </a:t>
            </a:r>
            <a:endParaRPr lang="en-US" sz="40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691934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124744"/>
            <a:ext cx="9144000" cy="5078313"/>
          </a:xfrm>
          <a:prstGeom prst="rect">
            <a:avLst/>
          </a:prstGeom>
          <a:noFill/>
        </p:spPr>
        <p:txBody>
          <a:bodyPr wrap="square" rtlCol="0">
            <a:spAutoFit/>
          </a:bodyPr>
          <a:lstStyle/>
          <a:p>
            <a:r>
              <a:rPr lang="en-US" sz="3600" dirty="0" smtClean="0">
                <a:latin typeface="Andalus" panose="02020603050405020304" pitchFamily="18" charset="-78"/>
                <a:cs typeface="Andalus" panose="02020603050405020304" pitchFamily="18" charset="-78"/>
              </a:rPr>
              <a:t>Conflict Theory explores the struggle between those in power and those who are not in power within the context of the struggle. Cultural wars are common in society, whether controversy over a deity and way of life or ownership and rights over Holy Land.</a:t>
            </a:r>
            <a:endParaRPr lang="en-US" sz="3600" b="1" dirty="0" smtClean="0">
              <a:latin typeface="Andalus" panose="02020603050405020304" pitchFamily="18" charset="-78"/>
              <a:cs typeface="Andalus" panose="02020603050405020304" pitchFamily="18" charset="-78"/>
            </a:endParaRPr>
          </a:p>
          <a:p>
            <a:endParaRPr lang="en-US" sz="3600" b="1" dirty="0" smtClean="0">
              <a:latin typeface="Andalus" panose="02020603050405020304" pitchFamily="18" charset="-78"/>
              <a:cs typeface="Andalus" panose="02020603050405020304" pitchFamily="18" charset="-78"/>
            </a:endParaRPr>
          </a:p>
          <a:p>
            <a:pPr marL="457200" indent="-457200">
              <a:buFont typeface="Arial" panose="020B0604020202020204" pitchFamily="34" charset="0"/>
              <a:buChar char="•"/>
            </a:pPr>
            <a:r>
              <a:rPr lang="en-US" sz="3600" dirty="0" smtClean="0">
                <a:latin typeface="Andalus" panose="02020603050405020304" pitchFamily="18" charset="-78"/>
                <a:cs typeface="Andalus" panose="02020603050405020304" pitchFamily="18" charset="-78"/>
              </a:rPr>
              <a:t>Culture </a:t>
            </a:r>
            <a:r>
              <a:rPr lang="en-US" sz="3600" dirty="0">
                <a:latin typeface="Andalus" panose="02020603050405020304" pitchFamily="18" charset="-78"/>
                <a:cs typeface="Andalus" panose="02020603050405020304" pitchFamily="18" charset="-78"/>
              </a:rPr>
              <a:t>i</a:t>
            </a:r>
            <a:r>
              <a:rPr lang="en-US" sz="3600" dirty="0" smtClean="0">
                <a:latin typeface="Andalus" panose="02020603050405020304" pitchFamily="18" charset="-78"/>
                <a:cs typeface="Andalus" panose="02020603050405020304" pitchFamily="18" charset="-78"/>
              </a:rPr>
              <a:t>s </a:t>
            </a:r>
            <a:r>
              <a:rPr lang="en-US" sz="3600" dirty="0">
                <a:latin typeface="Andalus" panose="02020603050405020304" pitchFamily="18" charset="-78"/>
                <a:cs typeface="Andalus" panose="02020603050405020304" pitchFamily="18" charset="-78"/>
              </a:rPr>
              <a:t>inherently unequal, based upon factors like gender, class, race, and age.</a:t>
            </a:r>
          </a:p>
        </p:txBody>
      </p:sp>
      <p:sp>
        <p:nvSpPr>
          <p:cNvPr id="3" name="ZoneTexte 2"/>
          <p:cNvSpPr txBox="1"/>
          <p:nvPr/>
        </p:nvSpPr>
        <p:spPr>
          <a:xfrm>
            <a:off x="2267744" y="189901"/>
            <a:ext cx="4392488" cy="646331"/>
          </a:xfrm>
          <a:prstGeom prst="rect">
            <a:avLst/>
          </a:prstGeom>
          <a:noFill/>
        </p:spPr>
        <p:txBody>
          <a:bodyPr wrap="square" rtlCol="0">
            <a:spAutoFit/>
          </a:bodyPr>
          <a:lstStyle/>
          <a:p>
            <a:r>
              <a:rPr lang="en-US" sz="3600" b="1" dirty="0" smtClean="0">
                <a:latin typeface="Andalus" panose="02020603050405020304" pitchFamily="18" charset="-78"/>
                <a:cs typeface="Andalus" panose="02020603050405020304" pitchFamily="18" charset="-78"/>
              </a:rPr>
              <a:t>Conflict </a:t>
            </a:r>
            <a:r>
              <a:rPr lang="en-US" sz="3600" b="1" dirty="0">
                <a:latin typeface="Andalus" panose="02020603050405020304" pitchFamily="18" charset="-78"/>
                <a:cs typeface="Andalus" panose="02020603050405020304" pitchFamily="18" charset="-78"/>
              </a:rPr>
              <a:t>T</a:t>
            </a:r>
            <a:r>
              <a:rPr lang="en-US" sz="3600" b="1" dirty="0" smtClean="0">
                <a:latin typeface="Andalus" panose="02020603050405020304" pitchFamily="18" charset="-78"/>
                <a:cs typeface="Andalus" panose="02020603050405020304" pitchFamily="18" charset="-78"/>
              </a:rPr>
              <a:t>heorists </a:t>
            </a:r>
            <a:endParaRPr lang="en-US" sz="36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23285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1520" y="1700808"/>
            <a:ext cx="8712968" cy="2554545"/>
          </a:xfrm>
          <a:prstGeom prst="rect">
            <a:avLst/>
          </a:prstGeom>
          <a:noFill/>
        </p:spPr>
        <p:txBody>
          <a:bodyPr wrap="square" rtlCol="0">
            <a:spAutoFit/>
          </a:bodyPr>
          <a:lstStyle/>
          <a:p>
            <a:r>
              <a:rPr lang="en-US" sz="4000" dirty="0" smtClean="0">
                <a:latin typeface="Andalus" panose="02020603050405020304" pitchFamily="18" charset="-78"/>
                <a:cs typeface="Andalus" panose="02020603050405020304" pitchFamily="18" charset="-78"/>
              </a:rPr>
              <a:t>An</a:t>
            </a:r>
            <a:r>
              <a:rPr lang="en-US" sz="4000" b="1" dirty="0" smtClean="0">
                <a:latin typeface="Andalus" panose="02020603050405020304" pitchFamily="18" charset="-78"/>
                <a:cs typeface="Andalus" panose="02020603050405020304" pitchFamily="18" charset="-78"/>
              </a:rPr>
              <a:t> </a:t>
            </a:r>
            <a:r>
              <a:rPr lang="en-US" sz="4000" b="1" dirty="0">
                <a:latin typeface="Andalus" panose="02020603050405020304" pitchFamily="18" charset="-78"/>
                <a:cs typeface="Andalus" panose="02020603050405020304" pitchFamily="18" charset="-78"/>
              </a:rPr>
              <a:t>interactionist </a:t>
            </a:r>
            <a:r>
              <a:rPr lang="en-US" sz="4000" dirty="0">
                <a:latin typeface="Andalus" panose="02020603050405020304" pitchFamily="18" charset="-78"/>
                <a:cs typeface="Andalus" panose="02020603050405020304" pitchFamily="18" charset="-78"/>
              </a:rPr>
              <a:t>is primarily interested in culture as experienced in the daily interactions between individuals and the symbols that comprise a culture.</a:t>
            </a:r>
          </a:p>
        </p:txBody>
      </p:sp>
      <p:sp>
        <p:nvSpPr>
          <p:cNvPr id="3" name="ZoneTexte 2"/>
          <p:cNvSpPr txBox="1"/>
          <p:nvPr/>
        </p:nvSpPr>
        <p:spPr>
          <a:xfrm>
            <a:off x="467544" y="476672"/>
            <a:ext cx="8280920" cy="707886"/>
          </a:xfrm>
          <a:prstGeom prst="rect">
            <a:avLst/>
          </a:prstGeom>
          <a:noFill/>
        </p:spPr>
        <p:txBody>
          <a:bodyPr wrap="square" rtlCol="0">
            <a:spAutoFit/>
          </a:bodyPr>
          <a:lstStyle/>
          <a:p>
            <a:pPr algn="ctr"/>
            <a:r>
              <a:rPr lang="en-US" sz="4000" b="1" dirty="0" smtClean="0">
                <a:latin typeface="Andalus" panose="02020603050405020304" pitchFamily="18" charset="-78"/>
                <a:cs typeface="Andalus" panose="02020603050405020304" pitchFamily="18" charset="-78"/>
              </a:rPr>
              <a:t>Symbolic Interactionist</a:t>
            </a:r>
            <a:endParaRPr lang="en-US" sz="4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54462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340768"/>
            <a:ext cx="9144000" cy="3785652"/>
          </a:xfrm>
          <a:prstGeom prst="rect">
            <a:avLst/>
          </a:prstGeom>
          <a:noFill/>
        </p:spPr>
        <p:txBody>
          <a:bodyPr wrap="square" rtlCol="0">
            <a:spAutoFit/>
          </a:bodyPr>
          <a:lstStyle/>
          <a:p>
            <a:pPr marL="914400" indent="-914400" algn="ctr">
              <a:buFont typeface="+mj-lt"/>
              <a:buAutoNum type="arabicPeriod"/>
            </a:pPr>
            <a:r>
              <a:rPr lang="fr-FR" sz="4800" dirty="0" smtClean="0">
                <a:latin typeface="Andalus" panose="02020603050405020304" pitchFamily="18" charset="-78"/>
                <a:cs typeface="Andalus" panose="02020603050405020304" pitchFamily="18" charset="-78"/>
              </a:rPr>
              <a:t>How </a:t>
            </a:r>
            <a:r>
              <a:rPr lang="fr-FR" sz="4800" dirty="0" err="1" smtClean="0">
                <a:latin typeface="Andalus" panose="02020603050405020304" pitchFamily="18" charset="-78"/>
                <a:cs typeface="Andalus" panose="02020603050405020304" pitchFamily="18" charset="-78"/>
              </a:rPr>
              <a:t>does</a:t>
            </a:r>
            <a:r>
              <a:rPr lang="fr-FR" sz="4800" dirty="0" smtClean="0">
                <a:latin typeface="Andalus" panose="02020603050405020304" pitchFamily="18" charset="-78"/>
                <a:cs typeface="Andalus" panose="02020603050405020304" pitchFamily="18" charset="-78"/>
              </a:rPr>
              <a:t> communication </a:t>
            </a:r>
            <a:r>
              <a:rPr lang="fr-FR" sz="4800" dirty="0" err="1" smtClean="0">
                <a:latin typeface="Andalus" panose="02020603050405020304" pitchFamily="18" charset="-78"/>
                <a:cs typeface="Andalus" panose="02020603050405020304" pitchFamily="18" charset="-78"/>
              </a:rPr>
              <a:t>take</a:t>
            </a:r>
            <a:r>
              <a:rPr lang="fr-FR" sz="4800" dirty="0" smtClean="0">
                <a:latin typeface="Andalus" panose="02020603050405020304" pitchFamily="18" charset="-78"/>
                <a:cs typeface="Andalus" panose="02020603050405020304" pitchFamily="18" charset="-78"/>
              </a:rPr>
              <a:t> place?</a:t>
            </a:r>
          </a:p>
          <a:p>
            <a:pPr marL="914400" indent="-914400" algn="ctr">
              <a:buFont typeface="+mj-lt"/>
              <a:buAutoNum type="arabicPeriod"/>
            </a:pPr>
            <a:endParaRPr lang="fr-FR" sz="4800" dirty="0" smtClean="0">
              <a:latin typeface="Andalus" panose="02020603050405020304" pitchFamily="18" charset="-78"/>
              <a:cs typeface="Andalus" panose="02020603050405020304" pitchFamily="18" charset="-78"/>
            </a:endParaRPr>
          </a:p>
          <a:p>
            <a:pPr marL="914400" indent="-914400" algn="ctr">
              <a:buFont typeface="+mj-lt"/>
              <a:buAutoNum type="arabicPeriod"/>
            </a:pPr>
            <a:r>
              <a:rPr lang="fr-FR" sz="4800" dirty="0" err="1" smtClean="0">
                <a:latin typeface="Andalus" panose="02020603050405020304" pitchFamily="18" charset="-78"/>
                <a:cs typeface="Andalus" panose="02020603050405020304" pitchFamily="18" charset="-78"/>
              </a:rPr>
              <a:t>What</a:t>
            </a:r>
            <a:r>
              <a:rPr lang="fr-FR" sz="4800" dirty="0" smtClean="0">
                <a:latin typeface="Andalus" panose="02020603050405020304" pitchFamily="18" charset="-78"/>
                <a:cs typeface="Andalus" panose="02020603050405020304" pitchFamily="18" charset="-78"/>
              </a:rPr>
              <a:t> are the </a:t>
            </a:r>
            <a:r>
              <a:rPr lang="fr-FR" sz="4800" dirty="0" err="1" smtClean="0">
                <a:latin typeface="Andalus" panose="02020603050405020304" pitchFamily="18" charset="-78"/>
                <a:cs typeface="Andalus" panose="02020603050405020304" pitchFamily="18" charset="-78"/>
              </a:rPr>
              <a:t>factors</a:t>
            </a:r>
            <a:r>
              <a:rPr lang="fr-FR" sz="4800" dirty="0" smtClean="0">
                <a:latin typeface="Andalus" panose="02020603050405020304" pitchFamily="18" charset="-78"/>
                <a:cs typeface="Andalus" panose="02020603050405020304" pitchFamily="18" charset="-78"/>
              </a:rPr>
              <a:t> </a:t>
            </a:r>
            <a:r>
              <a:rPr lang="fr-FR" sz="4800" dirty="0" err="1" smtClean="0">
                <a:latin typeface="Andalus" panose="02020603050405020304" pitchFamily="18" charset="-78"/>
                <a:cs typeface="Andalus" panose="02020603050405020304" pitchFamily="18" charset="-78"/>
              </a:rPr>
              <a:t>involved</a:t>
            </a:r>
            <a:r>
              <a:rPr lang="fr-FR" sz="4800" dirty="0" smtClean="0">
                <a:latin typeface="Andalus" panose="02020603050405020304" pitchFamily="18" charset="-78"/>
                <a:cs typeface="Andalus" panose="02020603050405020304" pitchFamily="18" charset="-78"/>
              </a:rPr>
              <a:t> in communication? </a:t>
            </a:r>
            <a:endParaRPr lang="en-US" sz="48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525375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381328"/>
          </a:xfrm>
          <a:prstGeom prst="rect">
            <a:avLst/>
          </a:prstGeom>
        </p:spPr>
      </p:pic>
      <p:sp>
        <p:nvSpPr>
          <p:cNvPr id="4" name="Rectangle 3"/>
          <p:cNvSpPr/>
          <p:nvPr/>
        </p:nvSpPr>
        <p:spPr>
          <a:xfrm>
            <a:off x="4067944" y="6381328"/>
            <a:ext cx="4572000" cy="369332"/>
          </a:xfrm>
          <a:prstGeom prst="rect">
            <a:avLst/>
          </a:prstGeom>
        </p:spPr>
        <p:txBody>
          <a:bodyPr>
            <a:spAutoFit/>
          </a:bodyPr>
          <a:lstStyle/>
          <a:p>
            <a:r>
              <a:rPr lang="en-US" b="1" dirty="0" smtClean="0"/>
              <a:t>Adapted from (</a:t>
            </a:r>
            <a:r>
              <a:rPr lang="en-US" b="1" dirty="0" err="1" smtClean="0"/>
              <a:t>Barnlund</a:t>
            </a:r>
            <a:r>
              <a:rPr lang="en-US" b="1" dirty="0" smtClean="0"/>
              <a:t>, 1970)</a:t>
            </a:r>
            <a:endParaRPr lang="en-US" b="1" dirty="0"/>
          </a:p>
        </p:txBody>
      </p:sp>
    </p:spTree>
    <p:extLst>
      <p:ext uri="{BB962C8B-B14F-4D97-AF65-F5344CB8AC3E}">
        <p14:creationId xmlns:p14="http://schemas.microsoft.com/office/powerpoint/2010/main" val="3157571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4520</TotalTime>
  <Words>485</Words>
  <Application>Microsoft Office PowerPoint</Application>
  <PresentationFormat>Affichage à l'écran (4:3)</PresentationFormat>
  <Paragraphs>109</Paragraphs>
  <Slides>20</Slides>
  <Notes>2</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hello</dc:creator>
  <cp:lastModifiedBy>hello</cp:lastModifiedBy>
  <cp:revision>38</cp:revision>
  <dcterms:created xsi:type="dcterms:W3CDTF">2023-10-25T22:11:16Z</dcterms:created>
  <dcterms:modified xsi:type="dcterms:W3CDTF">2023-10-31T21:31:23Z</dcterms:modified>
</cp:coreProperties>
</file>