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424" r:id="rId3"/>
    <p:sldId id="423" r:id="rId4"/>
    <p:sldId id="402" r:id="rId5"/>
    <p:sldId id="419" r:id="rId6"/>
    <p:sldId id="420" r:id="rId7"/>
    <p:sldId id="404" r:id="rId8"/>
    <p:sldId id="411" r:id="rId9"/>
    <p:sldId id="403" r:id="rId10"/>
    <p:sldId id="421" r:id="rId11"/>
    <p:sldId id="422" r:id="rId12"/>
  </p:sldIdLst>
  <p:sldSz cx="9144000" cy="6858000" type="screen4x3"/>
  <p:notesSz cx="6888163"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351420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326515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184825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24887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124803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24999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330002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35656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230346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133526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19/03/2024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225025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AA799-79C5-4551-A413-6E649C497006}" type="datetimeFigureOut">
              <a:rPr lang="fr-FR" smtClean="0"/>
              <a:pPr/>
              <a:t>19/03/2024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8532D-C644-4627-BC77-94C2EC509174}" type="slidenum">
              <a:rPr lang="fr-FR" smtClean="0"/>
              <a:pPr/>
              <a:t>‹N°›</a:t>
            </a:fld>
            <a:endParaRPr lang="fr-FR" dirty="0"/>
          </a:p>
        </p:txBody>
      </p:sp>
    </p:spTree>
    <p:extLst>
      <p:ext uri="{BB962C8B-B14F-4D97-AF65-F5344CB8AC3E}">
        <p14:creationId xmlns:p14="http://schemas.microsoft.com/office/powerpoint/2010/main" xmlns="" val="221464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2786058"/>
            <a:ext cx="685801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just" rtl="1" eaLnBrk="1" hangingPunct="1">
              <a:spcBef>
                <a:spcPct val="0"/>
              </a:spcBef>
              <a:buFontTx/>
              <a:buNone/>
            </a:pPr>
            <a:endParaRPr lang="ar-DZ" altLang="fr-FR" sz="3600" b="1" dirty="0">
              <a:latin typeface="Arial" pitchFamily="34" charset="0"/>
              <a:cs typeface="Majalla UI"/>
            </a:endParaRPr>
          </a:p>
        </p:txBody>
      </p:sp>
      <p:sp>
        <p:nvSpPr>
          <p:cNvPr id="2051" name="مستطيل 2"/>
          <p:cNvSpPr>
            <a:spLocks noChangeArrowheads="1"/>
          </p:cNvSpPr>
          <p:nvPr/>
        </p:nvSpPr>
        <p:spPr bwMode="auto">
          <a:xfrm>
            <a:off x="428596" y="1746112"/>
            <a:ext cx="8358246"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0"/>
              </a:spcBef>
              <a:buFontTx/>
              <a:buNone/>
            </a:pPr>
            <a:r>
              <a:rPr lang="fr-FR" altLang="fr-FR" sz="5400" b="1" dirty="0" smtClean="0">
                <a:solidFill>
                  <a:srgbClr val="FF0000"/>
                </a:solidFill>
                <a:cs typeface="Majalla UI"/>
              </a:rPr>
              <a:t>TRAVAUX DIRIGES</a:t>
            </a:r>
            <a:r>
              <a:rPr lang="fr-FR" altLang="fr-FR" sz="5400" b="1" dirty="0" smtClean="0">
                <a:latin typeface="Arial" pitchFamily="34" charset="0"/>
                <a:cs typeface="Majalla UI"/>
              </a:rPr>
              <a:t> TERMINOLOGIE </a:t>
            </a:r>
            <a:r>
              <a:rPr lang="fr-FR" altLang="fr-FR" sz="5400" b="1" dirty="0" smtClean="0">
                <a:latin typeface="Arial" pitchFamily="34" charset="0"/>
                <a:cs typeface="Majalla UI"/>
              </a:rPr>
              <a:t>1</a:t>
            </a:r>
            <a:r>
              <a:rPr lang="fr-FR" altLang="fr-FR" sz="5400" b="1" dirty="0" smtClean="0">
                <a:solidFill>
                  <a:srgbClr val="FF0000"/>
                </a:solidFill>
                <a:cs typeface="Majalla UI"/>
              </a:rPr>
              <a:t> </a:t>
            </a:r>
            <a:endParaRPr lang="ar-DZ" altLang="fr-FR" sz="5400" b="1" dirty="0">
              <a:solidFill>
                <a:srgbClr val="FF0000"/>
              </a:solidFill>
              <a:cs typeface="Majalla UI"/>
            </a:endParaRPr>
          </a:p>
        </p:txBody>
      </p:sp>
      <p:sp>
        <p:nvSpPr>
          <p:cNvPr id="2052" name="Text Box 7"/>
          <p:cNvSpPr txBox="1">
            <a:spLocks noChangeArrowheads="1"/>
          </p:cNvSpPr>
          <p:nvPr/>
        </p:nvSpPr>
        <p:spPr bwMode="auto">
          <a:xfrm>
            <a:off x="0" y="-24"/>
            <a:ext cx="9144000" cy="3108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50000"/>
              </a:spcBef>
              <a:buFontTx/>
              <a:buNone/>
            </a:pPr>
            <a:r>
              <a:rPr lang="fr-FR" altLang="fr-FR" sz="2800" dirty="0" smtClean="0">
                <a:latin typeface="Arial" pitchFamily="34" charset="0"/>
                <a:cs typeface="Majalla UI"/>
              </a:rPr>
              <a:t>Université Mohamed Boudiaf M’</a:t>
            </a:r>
            <a:r>
              <a:rPr lang="fr-FR" altLang="fr-FR" sz="2800" dirty="0" err="1" smtClean="0">
                <a:latin typeface="Arial" pitchFamily="34" charset="0"/>
                <a:cs typeface="Majalla UI"/>
              </a:rPr>
              <a:t>sila</a:t>
            </a:r>
            <a:endParaRPr lang="fr-FR" altLang="fr-FR" sz="2800" dirty="0" smtClean="0">
              <a:latin typeface="Arial" pitchFamily="34" charset="0"/>
              <a:cs typeface="Majalla UI"/>
            </a:endParaRPr>
          </a:p>
          <a:p>
            <a:pPr algn="ctr" rtl="1" eaLnBrk="1" hangingPunct="1">
              <a:spcBef>
                <a:spcPct val="50000"/>
              </a:spcBef>
              <a:buFontTx/>
              <a:buNone/>
            </a:pPr>
            <a:endParaRPr lang="fr-FR" altLang="fr-FR" sz="2800" dirty="0" smtClean="0">
              <a:latin typeface="Arial" pitchFamily="34" charset="0"/>
              <a:cs typeface="Majalla UI"/>
            </a:endParaRPr>
          </a:p>
          <a:p>
            <a:pPr algn="ctr" rtl="1" eaLnBrk="1" hangingPunct="1">
              <a:spcBef>
                <a:spcPct val="50000"/>
              </a:spcBef>
              <a:buFontTx/>
              <a:buNone/>
            </a:pPr>
            <a:r>
              <a:rPr lang="fr-FR" altLang="fr-FR" sz="2800" dirty="0" smtClean="0">
                <a:latin typeface="Arial" pitchFamily="34" charset="0"/>
                <a:cs typeface="Majalla UI"/>
              </a:rPr>
              <a:t>Département d’architecture</a:t>
            </a:r>
          </a:p>
          <a:p>
            <a:pPr algn="ctr" rtl="1" eaLnBrk="1" hangingPunct="1">
              <a:spcBef>
                <a:spcPct val="50000"/>
              </a:spcBef>
              <a:buFontTx/>
              <a:buNone/>
            </a:pPr>
            <a:endParaRPr lang="fr-FR" altLang="fr-FR" sz="2800" dirty="0">
              <a:latin typeface="Arial" pitchFamily="34" charset="0"/>
              <a:cs typeface="Majalla UI"/>
            </a:endParaRPr>
          </a:p>
          <a:p>
            <a:pPr algn="ctr" rtl="1" eaLnBrk="1" hangingPunct="1">
              <a:spcBef>
                <a:spcPct val="50000"/>
              </a:spcBef>
              <a:buFontTx/>
              <a:buNone/>
            </a:pPr>
            <a:endParaRPr lang="fr-FR" altLang="fr-FR" sz="2800" dirty="0">
              <a:latin typeface="Arial" pitchFamily="34" charset="0"/>
              <a:cs typeface="Majalla UI"/>
            </a:endParaRPr>
          </a:p>
        </p:txBody>
      </p:sp>
      <p:sp>
        <p:nvSpPr>
          <p:cNvPr id="8" name="Rectangle 11"/>
          <p:cNvSpPr>
            <a:spLocks noChangeArrowheads="1"/>
          </p:cNvSpPr>
          <p:nvPr/>
        </p:nvSpPr>
        <p:spPr bwMode="auto">
          <a:xfrm>
            <a:off x="2696370" y="642918"/>
            <a:ext cx="372890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0"/>
              </a:spcBef>
              <a:buFontTx/>
              <a:buNone/>
            </a:pPr>
            <a:r>
              <a:rPr lang="fr-FR" altLang="fr-FR" sz="2400" dirty="0" smtClean="0">
                <a:latin typeface="Arial" pitchFamily="34" charset="0"/>
                <a:cs typeface="Majalla UI"/>
              </a:rPr>
              <a:t>Module: Expression </a:t>
            </a:r>
            <a:r>
              <a:rPr lang="fr-FR" altLang="fr-FR" sz="2400" dirty="0" smtClean="0">
                <a:latin typeface="Arial" pitchFamily="34" charset="0"/>
                <a:cs typeface="Majalla UI"/>
              </a:rPr>
              <a:t>écrite</a:t>
            </a:r>
            <a:endParaRPr lang="fr-FR" altLang="fr-FR" sz="2400" dirty="0">
              <a:latin typeface="Arial" pitchFamily="34" charset="0"/>
              <a:cs typeface="Majalla UI"/>
            </a:endParaRPr>
          </a:p>
        </p:txBody>
      </p:sp>
    </p:spTree>
    <p:extLst>
      <p:ext uri="{BB962C8B-B14F-4D97-AF65-F5344CB8AC3E}">
        <p14:creationId xmlns:p14="http://schemas.microsoft.com/office/powerpoint/2010/main" xmlns="" val="3053393916"/>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4"/>
            <a:ext cx="9144000" cy="4955203"/>
          </a:xfrm>
          <a:prstGeom prst="rect">
            <a:avLst/>
          </a:prstGeom>
        </p:spPr>
        <p:txBody>
          <a:bodyPr wrap="square">
            <a:spAutoFit/>
          </a:bodyPr>
          <a:lstStyle/>
          <a:p>
            <a:pPr algn="just"/>
            <a:r>
              <a:rPr lang="fr-FR" sz="2800" b="1" dirty="0" smtClean="0">
                <a:solidFill>
                  <a:srgbClr val="FF0000"/>
                </a:solidFill>
              </a:rPr>
              <a:t>Politique de la ville </a:t>
            </a:r>
          </a:p>
          <a:p>
            <a:pPr algn="just"/>
            <a:r>
              <a:rPr lang="fr-FR" sz="2400" dirty="0" smtClean="0"/>
              <a:t>Ensemble de mesures, réglementations, outils, etc. visant à réinsérer durablement dans la ville les quartiers en difficulté en traitant avant tout les facteurs à l’origine de l’exclusion urbaine et sociale dont souffrent ces quartiers. </a:t>
            </a:r>
          </a:p>
          <a:p>
            <a:pPr algn="just"/>
            <a:endParaRPr lang="fr-FR" sz="2400" dirty="0" smtClean="0"/>
          </a:p>
          <a:p>
            <a:pPr algn="just"/>
            <a:r>
              <a:rPr lang="fr-FR" sz="2400" dirty="0" smtClean="0"/>
              <a:t>La politique de la ville est centrée sur cinq champs prioritaires : l’accès à l’emploi et le développement économique, l’amélioration de l’habitat et du cadre de vie ; la réussite éducative et l’égalité des chances ; la citoyenneté et la prévention de la délinquance ; la prévention et l’accès à la santé. Nécessitant l’intervention de plusieurs acteurs, la politique de la ville repose sur un partenariat  entre, les collectivités locales et leurs partenaires (bailleurs sociaux, associations, privés…). </a:t>
            </a:r>
            <a:endParaRPr lang="fr-FR" sz="2400" dirty="0"/>
          </a:p>
        </p:txBody>
      </p:sp>
      <p:sp>
        <p:nvSpPr>
          <p:cNvPr id="6" name="Rectangle 5"/>
          <p:cNvSpPr/>
          <p:nvPr/>
        </p:nvSpPr>
        <p:spPr>
          <a:xfrm>
            <a:off x="0" y="5014753"/>
            <a:ext cx="9144000" cy="1261884"/>
          </a:xfrm>
          <a:prstGeom prst="rect">
            <a:avLst/>
          </a:prstGeom>
        </p:spPr>
        <p:txBody>
          <a:bodyPr wrap="square">
            <a:spAutoFit/>
          </a:bodyPr>
          <a:lstStyle/>
          <a:p>
            <a:pPr algn="just"/>
            <a:r>
              <a:rPr lang="fr-FR" sz="2800" b="1" dirty="0" smtClean="0">
                <a:solidFill>
                  <a:srgbClr val="FF0000"/>
                </a:solidFill>
              </a:rPr>
              <a:t>Morphologie Urbaine </a:t>
            </a:r>
          </a:p>
          <a:p>
            <a:pPr algn="just"/>
            <a:r>
              <a:rPr lang="fr-FR" sz="2400" dirty="0" smtClean="0"/>
              <a:t>Vision portée sur la ville du point de vue des tracés, des gabarits, des pleins et des vides et éventuellement des perspectives. </a:t>
            </a:r>
            <a:endParaRPr lang="fr-F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5632311"/>
          </a:xfrm>
          <a:prstGeom prst="rect">
            <a:avLst/>
          </a:prstGeom>
        </p:spPr>
        <p:txBody>
          <a:bodyPr wrap="square">
            <a:spAutoFit/>
          </a:bodyPr>
          <a:lstStyle/>
          <a:p>
            <a:pPr lvl="0" algn="just" eaLnBrk="0" fontAlgn="base" hangingPunct="0">
              <a:spcBef>
                <a:spcPct val="0"/>
              </a:spcBef>
              <a:spcAft>
                <a:spcPct val="0"/>
              </a:spcAft>
            </a:pPr>
            <a:endParaRPr lang="fr-FR" sz="3600" dirty="0" smtClean="0">
              <a:cs typeface="Arial" pitchFamily="34" charset="0"/>
            </a:endParaRPr>
          </a:p>
          <a:p>
            <a:pPr lvl="0" algn="just" eaLnBrk="0" fontAlgn="base" hangingPunct="0">
              <a:spcBef>
                <a:spcPct val="0"/>
              </a:spcBef>
              <a:spcAft>
                <a:spcPct val="0"/>
              </a:spcAft>
            </a:pPr>
            <a:r>
              <a:rPr lang="fr-FR" sz="3600" b="1" dirty="0" smtClean="0">
                <a:solidFill>
                  <a:srgbClr val="FF0000"/>
                </a:solidFill>
                <a:ea typeface="Calibri" pitchFamily="34" charset="0"/>
                <a:cs typeface="Calibri" pitchFamily="34" charset="0"/>
              </a:rPr>
              <a:t>Parcelle</a:t>
            </a:r>
            <a:r>
              <a:rPr lang="fr-FR" sz="3600" b="1" dirty="0" smtClean="0">
                <a:solidFill>
                  <a:srgbClr val="242021"/>
                </a:solidFill>
                <a:ea typeface="Calibri" pitchFamily="34" charset="0"/>
                <a:cs typeface="Calibri" pitchFamily="34" charset="0"/>
              </a:rPr>
              <a:t> </a:t>
            </a:r>
          </a:p>
          <a:p>
            <a:pPr lvl="0" algn="just" eaLnBrk="0" fontAlgn="base" hangingPunct="0">
              <a:spcBef>
                <a:spcPct val="0"/>
              </a:spcBef>
              <a:spcAft>
                <a:spcPct val="0"/>
              </a:spcAft>
            </a:pPr>
            <a:r>
              <a:rPr lang="fr-FR" sz="3600" dirty="0" smtClean="0">
                <a:solidFill>
                  <a:srgbClr val="242021"/>
                </a:solidFill>
                <a:ea typeface="Calibri" pitchFamily="34" charset="0"/>
                <a:cs typeface="Calibri" pitchFamily="34" charset="0"/>
              </a:rPr>
              <a:t>est un terrain représentant une unité de propriété numérotée et répertoriée au cadastre.</a:t>
            </a:r>
            <a:endParaRPr lang="fr-FR" sz="3600" dirty="0" smtClean="0">
              <a:cs typeface="Arial" pitchFamily="34" charset="0"/>
            </a:endParaRPr>
          </a:p>
          <a:p>
            <a:pPr algn="just" eaLnBrk="0" fontAlgn="base" hangingPunct="0">
              <a:spcBef>
                <a:spcPct val="0"/>
              </a:spcBef>
              <a:spcAft>
                <a:spcPct val="0"/>
              </a:spcAft>
            </a:pPr>
            <a:r>
              <a:rPr lang="fr-FR" sz="3600" dirty="0" smtClean="0">
                <a:solidFill>
                  <a:srgbClr val="242021"/>
                </a:solidFill>
                <a:ea typeface="TimesNewRomanPSMT" charset="-128"/>
                <a:cs typeface="Calibri" pitchFamily="34" charset="0"/>
              </a:rPr>
              <a:t>Elle montre le positionnement du ou des bâtiments s’ils existent, qu’il(s) soi(en)t en alignement </a:t>
            </a:r>
            <a:r>
              <a:rPr lang="fr-FR" sz="3600" dirty="0" smtClean="0"/>
              <a:t>sur un ou plusieurs côtés ou disposés aléatoirement, etc. La forme de la parcelle montre le nombre et les dimensions de ses façades.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6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Objectif du cours</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but de ce cours est de développer et d’améliorer le vocabulaire des étudiants dans le domaine d’architecture et d’urbanisme. Les notions et les termes utilisés dans le domaine d’architecture permettent aux étudiants de communiquer, de poser des questions, de demander des clarifications, de parler clairement et avec concision et aussi de pouvoir confronter le monde extérieur, notamment le monde du travail.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 y="-24"/>
            <a:ext cx="9144016" cy="2431435"/>
          </a:xfrm>
          <a:prstGeom prst="rect">
            <a:avLst/>
          </a:prstGeom>
        </p:spPr>
        <p:txBody>
          <a:bodyPr wrap="square">
            <a:spAutoFit/>
          </a:bodyPr>
          <a:lstStyle/>
          <a:p>
            <a:pPr algn="ctr"/>
            <a:r>
              <a:rPr lang="fr-FR" sz="3200" b="1" dirty="0" smtClean="0">
                <a:solidFill>
                  <a:srgbClr val="FF0000"/>
                </a:solidFill>
              </a:rPr>
              <a:t>Notions architecturales de base</a:t>
            </a:r>
          </a:p>
          <a:p>
            <a:pPr algn="just"/>
            <a:r>
              <a:rPr lang="fr-FR" sz="2400" b="1" dirty="0" smtClean="0">
                <a:solidFill>
                  <a:srgbClr val="FF0000"/>
                </a:solidFill>
              </a:rPr>
              <a:t>Architecture </a:t>
            </a:r>
            <a:r>
              <a:rPr lang="fr-FR" sz="2400" dirty="0" smtClean="0"/>
              <a:t>: Mot qui signifie : art, science et technique de la construction, de la restauration, de l'aménagement des édifices :  l'architecture offre l'aspect émouvant d'une géométrie vivante, ce qui ne peut être obtenu qu'à condition de ne pas observer une rigueur absolue dans les distances, les mesures et les proportions. </a:t>
            </a:r>
            <a:endParaRPr lang="fr-FR" sz="2400" dirty="0"/>
          </a:p>
        </p:txBody>
      </p:sp>
      <p:sp>
        <p:nvSpPr>
          <p:cNvPr id="1025" name="Rectangle 1"/>
          <p:cNvSpPr>
            <a:spLocks noChangeArrowheads="1"/>
          </p:cNvSpPr>
          <p:nvPr/>
        </p:nvSpPr>
        <p:spPr bwMode="auto">
          <a:xfrm>
            <a:off x="0" y="2285992"/>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rgbClr val="FF0000"/>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Calibri" pitchFamily="34" charset="0"/>
                <a:ea typeface="Calibri" pitchFamily="34" charset="0"/>
                <a:cs typeface="Calibri" pitchFamily="34" charset="0"/>
              </a:rPr>
              <a:t>Architecte</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fr-FR" sz="2400" b="0" i="0" u="none" strike="noStrike" cap="none" normalizeH="0" baseline="0" dirty="0" smtClean="0">
                <a:ln>
                  <a:noFill/>
                </a:ln>
                <a:solidFill>
                  <a:schemeClr val="tx1"/>
                </a:solidFill>
                <a:effectLst/>
                <a:latin typeface="Calibri" pitchFamily="34" charset="0"/>
                <a:ea typeface="TimesNewRomanPSMT"/>
                <a:cs typeface="Calibri" pitchFamily="34" charset="0"/>
              </a:rPr>
              <a:t>Mot d’origine </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grec </a:t>
            </a:r>
            <a:r>
              <a:rPr kumimoji="0" lang="fr-FR" sz="2400" b="0" i="1"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arkhitektôn</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maître constructeur. Personne qui conçoit le projet, entreprend sa réalisation et en dirige l'exécution </a:t>
            </a:r>
            <a:r>
              <a:rPr kumimoji="0" lang="fr-FR" sz="2400" b="0" i="0" u="none" strike="noStrike" cap="none" normalizeH="0" baseline="0" dirty="0" smtClean="0">
                <a:ln>
                  <a:noFill/>
                </a:ln>
                <a:solidFill>
                  <a:schemeClr val="tx1"/>
                </a:solidFill>
                <a:effectLst/>
                <a:latin typeface="Calibri" pitchFamily="34" charset="0"/>
                <a:ea typeface="TimesNewRomanPSMT"/>
                <a:cs typeface="Calibri" pitchFamily="34" charset="0"/>
              </a:rPr>
              <a:t>jusqu’à l’organisation de </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sa décoration. </a:t>
            </a:r>
            <a:r>
              <a:rPr kumimoji="0" lang="fr-FR" sz="2400" b="0" i="0" u="none" strike="noStrike" cap="none" normalizeH="0" baseline="0" dirty="0" smtClean="0">
                <a:ln>
                  <a:noFill/>
                </a:ln>
                <a:solidFill>
                  <a:schemeClr val="tx1"/>
                </a:solidFill>
                <a:effectLst/>
                <a:latin typeface="Calibri" pitchFamily="34" charset="0"/>
                <a:ea typeface="TimesNewRomanPSMT"/>
                <a:cs typeface="Calibri" pitchFamily="34" charset="0"/>
              </a:rPr>
              <a:t>C’est le </a:t>
            </a:r>
            <a:r>
              <a:rPr kumimoji="0" lang="fr-FR" sz="2400" b="0" i="0" u="none" strike="noStrike" cap="none" normalizeH="0" baseline="0" dirty="0" smtClean="0">
                <a:ln>
                  <a:noFill/>
                </a:ln>
                <a:solidFill>
                  <a:schemeClr val="tx1"/>
                </a:solidFill>
                <a:effectLst/>
                <a:latin typeface="Calibri" pitchFamily="34" charset="0"/>
                <a:ea typeface="TimesNewRomanPS-BoldMT"/>
                <a:cs typeface="Calibri" pitchFamily="34" charset="0"/>
              </a:rPr>
              <a:t>Maître d’</a:t>
            </a:r>
            <a:r>
              <a:rPr kumimoji="0" lang="fr-FR" sz="2400" b="0" i="0" u="none" strike="noStrike" cap="none" normalizeH="0" baseline="0" dirty="0" err="1" smtClean="0">
                <a:ln>
                  <a:noFill/>
                </a:ln>
                <a:solidFill>
                  <a:schemeClr val="tx1"/>
                </a:solidFill>
                <a:effectLst/>
                <a:latin typeface="Calibri" pitchFamily="34" charset="0"/>
                <a:ea typeface="TimesNewRomanPS-BoldMT"/>
                <a:cs typeface="Calibri" pitchFamily="34" charset="0"/>
              </a:rPr>
              <a:t>oeuvre</a:t>
            </a:r>
            <a:r>
              <a:rPr kumimoji="0" lang="fr-FR" sz="2400" b="1" i="0" u="none" strike="noStrike" cap="none" normalizeH="0" baseline="0" dirty="0" smtClean="0">
                <a:ln>
                  <a:noFill/>
                </a:ln>
                <a:solidFill>
                  <a:schemeClr val="tx1"/>
                </a:solidFill>
                <a:effectLst/>
                <a:latin typeface="Calibri" pitchFamily="34" charset="0"/>
                <a:ea typeface="TimesNewRomanPS-BoldMT"/>
                <a:cs typeface="Calibri" pitchFamily="34" charset="0"/>
              </a:rPr>
              <a:t> </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d'une réalisation.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4214818"/>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rgbClr val="FF0000"/>
              </a:solidFill>
              <a:effectLst/>
              <a:latin typeface="Calibri"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Calibri" pitchFamily="34" charset="0"/>
                <a:ea typeface="Calibri" pitchFamily="34" charset="0"/>
                <a:cs typeface="Calibri" pitchFamily="34" charset="0"/>
              </a:rPr>
              <a:t>Cartouche </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fr-FR" sz="2400" b="0" i="0" u="none" strike="noStrike" cap="none" normalizeH="0" baseline="0" dirty="0" smtClean="0">
                <a:ln>
                  <a:noFill/>
                </a:ln>
                <a:solidFill>
                  <a:schemeClr val="tx1"/>
                </a:solidFill>
                <a:effectLst/>
                <a:latin typeface="Calibri" pitchFamily="34" charset="0"/>
                <a:ea typeface="TimesNewRomanPSMT" charset="-128"/>
                <a:cs typeface="Calibri" pitchFamily="34" charset="0"/>
              </a:rPr>
              <a:t>Mot masculin qui désigne l’e</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mplacement délimité, situé en bas et à </a:t>
            </a:r>
            <a:r>
              <a:rPr kumimoji="0" lang="fr-FR" sz="2400" b="0" i="0" u="none" strike="noStrike" cap="none" normalizeH="0" baseline="0" dirty="0" smtClean="0">
                <a:ln>
                  <a:noFill/>
                </a:ln>
                <a:solidFill>
                  <a:schemeClr val="tx1"/>
                </a:solidFill>
                <a:effectLst/>
                <a:latin typeface="Calibri" pitchFamily="34" charset="0"/>
                <a:ea typeface="TimesNewRomanPSMT" charset="-128"/>
                <a:cs typeface="Calibri" pitchFamily="34" charset="0"/>
              </a:rPr>
              <a:t>droite d’un </a:t>
            </a: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format de dessin réservé au titre, aux légendes, échelle ou autre information concernant un projet ou une carte.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Il faut retenir que pour réussir la communication de nos idées, il faut parler une langue correcte et employer une terminologie appropriée.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927"/>
            <a:ext cx="9144000" cy="6986528"/>
          </a:xfrm>
          <a:prstGeom prst="rect">
            <a:avLst/>
          </a:prstGeom>
        </p:spPr>
        <p:txBody>
          <a:bodyPr wrap="square">
            <a:spAutoFit/>
          </a:bodyPr>
          <a:lstStyle/>
          <a:p>
            <a:pPr algn="just"/>
            <a:r>
              <a:rPr lang="fr-FR" sz="2800" b="1" dirty="0" smtClean="0">
                <a:solidFill>
                  <a:srgbClr val="FF0000"/>
                </a:solidFill>
              </a:rPr>
              <a:t>Technique:</a:t>
            </a:r>
          </a:p>
          <a:p>
            <a:pPr algn="just"/>
            <a:r>
              <a:rPr lang="fr-FR" sz="2800" dirty="0" smtClean="0"/>
              <a:t>élément nécessaire à la construction d’un édifice, le choix de la technique de construction participe, comme les formes, volumes, matériaux et couleurs, à l’expression architecturale du bâtiment : donner à lire une structure ou la cacher, donner des impressions de légèreté ou de solidité, de sobriété ou de prouesse technique... sont autant de choix faits par l’architecte pour servir son propos général.</a:t>
            </a:r>
          </a:p>
          <a:p>
            <a:pPr algn="just"/>
            <a:r>
              <a:rPr lang="fr-FR" sz="2800" dirty="0" smtClean="0"/>
              <a:t>L’architecte définit les principes structurels, et ce sont les bureaux d’études qui calculent précisément leurs dimensions, leur résistance aux contraintes, etc.</a:t>
            </a:r>
          </a:p>
          <a:p>
            <a:pPr algn="just"/>
            <a:endParaRPr lang="fr-FR" sz="2800" dirty="0" smtClean="0"/>
          </a:p>
          <a:p>
            <a:pPr algn="just"/>
            <a:r>
              <a:rPr lang="fr-FR" sz="2800" b="1" dirty="0" smtClean="0">
                <a:solidFill>
                  <a:srgbClr val="FF0000"/>
                </a:solidFill>
              </a:rPr>
              <a:t>Poteau:</a:t>
            </a:r>
            <a:r>
              <a:rPr lang="fr-FR" sz="2800" b="1" dirty="0" smtClean="0"/>
              <a:t> </a:t>
            </a:r>
            <a:r>
              <a:rPr lang="fr-FR" sz="2800" dirty="0" smtClean="0"/>
              <a:t>Elément de structure vertical.</a:t>
            </a:r>
          </a:p>
          <a:p>
            <a:pPr algn="just"/>
            <a:endParaRPr lang="fr-FR" sz="2800" dirty="0" smtClean="0"/>
          </a:p>
          <a:p>
            <a:pPr algn="just"/>
            <a:r>
              <a:rPr lang="fr-FR" sz="2800" b="1" dirty="0" smtClean="0">
                <a:solidFill>
                  <a:srgbClr val="FF0000"/>
                </a:solidFill>
              </a:rPr>
              <a:t>Pilier:</a:t>
            </a:r>
            <a:r>
              <a:rPr lang="fr-FR" sz="2800" b="1" dirty="0" smtClean="0"/>
              <a:t> </a:t>
            </a:r>
            <a:r>
              <a:rPr lang="fr-FR" sz="2800" dirty="0" smtClean="0"/>
              <a:t>Poteau de grande dimension : pile ou pilier de pont par exemple.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6986528"/>
          </a:xfrm>
          <a:prstGeom prst="rect">
            <a:avLst/>
          </a:prstGeom>
        </p:spPr>
        <p:txBody>
          <a:bodyPr wrap="square">
            <a:spAutoFit/>
          </a:bodyPr>
          <a:lstStyle/>
          <a:p>
            <a:pPr algn="just"/>
            <a:r>
              <a:rPr lang="fr-FR" sz="2800" b="1" dirty="0" smtClean="0">
                <a:solidFill>
                  <a:srgbClr val="FF0000"/>
                </a:solidFill>
              </a:rPr>
              <a:t>Pilotis</a:t>
            </a:r>
            <a:r>
              <a:rPr lang="fr-FR" sz="2800" b="1" dirty="0" smtClean="0"/>
              <a:t> : </a:t>
            </a:r>
            <a:r>
              <a:rPr lang="fr-FR" sz="2800" dirty="0" smtClean="0"/>
              <a:t>ensemble de pieux (les pilots) enfoncés en terre pour asseoir les fondations d’une construction sur</a:t>
            </a:r>
          </a:p>
          <a:p>
            <a:pPr algn="just"/>
            <a:r>
              <a:rPr lang="fr-FR" sz="2800" dirty="0" smtClean="0"/>
              <a:t>l’eau ou en terrain meuble. On parle plus généralement de construction sur pilotis pour désigner un édifice dont le rez-de-chaussée est ouvert, laissant les pilotis apparents.</a:t>
            </a:r>
          </a:p>
          <a:p>
            <a:pPr algn="just"/>
            <a:endParaRPr lang="fr-FR" sz="2800" b="1" dirty="0" smtClean="0">
              <a:solidFill>
                <a:srgbClr val="FF0000"/>
              </a:solidFill>
            </a:endParaRPr>
          </a:p>
          <a:p>
            <a:pPr algn="just"/>
            <a:r>
              <a:rPr lang="fr-FR" sz="2800" b="1" dirty="0" smtClean="0">
                <a:solidFill>
                  <a:srgbClr val="FF0000"/>
                </a:solidFill>
              </a:rPr>
              <a:t>Poutre</a:t>
            </a:r>
            <a:r>
              <a:rPr lang="fr-FR" sz="2800" b="1" dirty="0" smtClean="0"/>
              <a:t>: </a:t>
            </a:r>
            <a:r>
              <a:rPr lang="fr-FR" sz="2800" dirty="0" smtClean="0"/>
              <a:t>Elément de structure horizontal</a:t>
            </a:r>
          </a:p>
          <a:p>
            <a:pPr algn="just"/>
            <a:endParaRPr lang="fr-FR" sz="2800" b="1" dirty="0" smtClean="0"/>
          </a:p>
          <a:p>
            <a:pPr algn="just"/>
            <a:r>
              <a:rPr lang="fr-FR" sz="2800" b="1" dirty="0" smtClean="0">
                <a:solidFill>
                  <a:srgbClr val="FF0000"/>
                </a:solidFill>
              </a:rPr>
              <a:t>Matériau</a:t>
            </a:r>
            <a:r>
              <a:rPr lang="fr-FR" sz="2800" b="1" dirty="0" smtClean="0"/>
              <a:t>: </a:t>
            </a:r>
            <a:r>
              <a:rPr lang="fr-FR" sz="2800" dirty="0" smtClean="0"/>
              <a:t>Toute matière utilisée pour construire un bâtiment.</a:t>
            </a:r>
          </a:p>
          <a:p>
            <a:pPr algn="just"/>
            <a:r>
              <a:rPr lang="fr-FR" sz="2800" dirty="0" smtClean="0"/>
              <a:t>La nature des matériaux disponibles a une incidence forte sur les constructions (ex. la pierre pour</a:t>
            </a:r>
          </a:p>
          <a:p>
            <a:pPr algn="just"/>
            <a:r>
              <a:rPr lang="fr-FR" sz="2800" dirty="0" smtClean="0"/>
              <a:t>l’architecture romane, l’acier, le béton pour l’architecture contemporaine). Le choix d’un matériau se fait en fonction de critères techniques, économiques, écologiques, esthétiques ... parmi l’immense variété de matériaux aujourd’hui disponibles.</a:t>
            </a:r>
            <a:endParaRPr lang="fr-F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 y="-24"/>
            <a:ext cx="9144032" cy="6986528"/>
          </a:xfrm>
          <a:prstGeom prst="rect">
            <a:avLst/>
          </a:prstGeom>
        </p:spPr>
        <p:txBody>
          <a:bodyPr wrap="square">
            <a:spAutoFit/>
          </a:bodyPr>
          <a:lstStyle/>
          <a:p>
            <a:pPr algn="just"/>
            <a:r>
              <a:rPr lang="fr-FR" sz="2800" b="1" dirty="0" smtClean="0">
                <a:solidFill>
                  <a:srgbClr val="FF0000"/>
                </a:solidFill>
              </a:rPr>
              <a:t>Cahier des charges</a:t>
            </a:r>
          </a:p>
          <a:p>
            <a:pPr algn="just"/>
            <a:r>
              <a:rPr lang="fr-FR" sz="2800" dirty="0" smtClean="0"/>
              <a:t>Le cahier des charges doit définir les objectifs et les besoins à satisfaire ainsi que les contraintes et exigences à caractéristique sociale, urbanistique, architecturale, fonctionnelle, technique et économique, d’insertion dans le paysage... relatives à la réalisation de l’ouvrage.</a:t>
            </a:r>
          </a:p>
          <a:p>
            <a:pPr algn="just"/>
            <a:r>
              <a:rPr lang="fr-FR" sz="2800" b="1" dirty="0" smtClean="0">
                <a:solidFill>
                  <a:srgbClr val="FF0000"/>
                </a:solidFill>
              </a:rPr>
              <a:t>Programme</a:t>
            </a:r>
            <a:r>
              <a:rPr lang="fr-FR" sz="2800" b="1" dirty="0" smtClean="0"/>
              <a:t>: </a:t>
            </a:r>
            <a:r>
              <a:rPr lang="fr-FR" sz="2800" dirty="0" smtClean="0"/>
              <a:t>Définit les objectifs de l’opération et les besoins qu’elle doit satisfaire mais aussi les contraintes</a:t>
            </a:r>
          </a:p>
          <a:p>
            <a:pPr algn="just"/>
            <a:r>
              <a:rPr lang="fr-FR" sz="2800" dirty="0" smtClean="0"/>
              <a:t>et exigences de qualité sociale, urbanistique, architecturale, fonctionnelle, technique et économique, d’insertion dans le paysage et de protection de l’environnement.</a:t>
            </a:r>
          </a:p>
          <a:p>
            <a:pPr algn="just"/>
            <a:r>
              <a:rPr lang="fr-FR" sz="2800" b="1" dirty="0" smtClean="0">
                <a:solidFill>
                  <a:srgbClr val="FF0000"/>
                </a:solidFill>
              </a:rPr>
              <a:t>Le</a:t>
            </a:r>
            <a:r>
              <a:rPr lang="fr-FR" sz="2800" dirty="0" smtClean="0">
                <a:solidFill>
                  <a:srgbClr val="FF0000"/>
                </a:solidFill>
              </a:rPr>
              <a:t> </a:t>
            </a:r>
            <a:r>
              <a:rPr lang="fr-FR" sz="2800" b="1" dirty="0" smtClean="0">
                <a:solidFill>
                  <a:srgbClr val="FF0000"/>
                </a:solidFill>
              </a:rPr>
              <a:t>programme architectural et urbanistique </a:t>
            </a:r>
          </a:p>
          <a:p>
            <a:pPr algn="just"/>
            <a:r>
              <a:rPr lang="fr-FR" sz="2800" dirty="0" smtClean="0"/>
              <a:t>Détermine les exigences en fonction des contraintes réglementaires, techniques et fonctionnelles mais aussi politiques tels que les symboles et les images de représentations.</a:t>
            </a:r>
            <a:endParaRPr lang="fr-F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6279"/>
            <a:ext cx="9144000" cy="5632311"/>
          </a:xfrm>
          <a:prstGeom prst="rect">
            <a:avLst/>
          </a:prstGeom>
        </p:spPr>
        <p:txBody>
          <a:bodyPr wrap="square">
            <a:spAutoFit/>
          </a:bodyPr>
          <a:lstStyle/>
          <a:p>
            <a:pPr algn="just"/>
            <a:r>
              <a:rPr lang="fr-FR" sz="3600" b="1" dirty="0" smtClean="0">
                <a:solidFill>
                  <a:srgbClr val="FF0000"/>
                </a:solidFill>
              </a:rPr>
              <a:t>Le</a:t>
            </a:r>
            <a:r>
              <a:rPr lang="fr-FR" sz="3600" dirty="0" smtClean="0">
                <a:solidFill>
                  <a:srgbClr val="FF0000"/>
                </a:solidFill>
              </a:rPr>
              <a:t> </a:t>
            </a:r>
            <a:r>
              <a:rPr lang="fr-FR" sz="3600" b="1" dirty="0" smtClean="0">
                <a:solidFill>
                  <a:srgbClr val="FF0000"/>
                </a:solidFill>
              </a:rPr>
              <a:t>programme fonctionnel </a:t>
            </a:r>
          </a:p>
          <a:p>
            <a:pPr algn="just"/>
            <a:r>
              <a:rPr lang="fr-FR" sz="3600" dirty="0" smtClean="0"/>
              <a:t>Détermine les besoins à satisfaire et doit apporter les réponses nécessaires en termes de fonctionnement et d’organisation interne à l’ouvrage.</a:t>
            </a:r>
          </a:p>
          <a:p>
            <a:pPr algn="just"/>
            <a:endParaRPr lang="fr-FR" sz="3600" dirty="0" smtClean="0"/>
          </a:p>
          <a:p>
            <a:pPr algn="just"/>
            <a:r>
              <a:rPr lang="fr-FR" sz="3600" b="1" dirty="0" smtClean="0">
                <a:solidFill>
                  <a:srgbClr val="FF0000"/>
                </a:solidFill>
              </a:rPr>
              <a:t>Le</a:t>
            </a:r>
            <a:r>
              <a:rPr lang="fr-FR" sz="3600" dirty="0" smtClean="0">
                <a:solidFill>
                  <a:srgbClr val="FF0000"/>
                </a:solidFill>
              </a:rPr>
              <a:t> </a:t>
            </a:r>
            <a:r>
              <a:rPr lang="fr-FR" sz="3600" b="1" dirty="0" smtClean="0">
                <a:solidFill>
                  <a:srgbClr val="FF0000"/>
                </a:solidFill>
              </a:rPr>
              <a:t>programme technique et environnemental </a:t>
            </a:r>
          </a:p>
          <a:p>
            <a:pPr algn="just"/>
            <a:r>
              <a:rPr lang="fr-FR" sz="3600" dirty="0" smtClean="0"/>
              <a:t>Détermine les contraintes environnementales exigées et les solutions techniques à mettre en œuvre.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71462"/>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ea typeface="Calibri" pitchFamily="34" charset="0"/>
                <a:cs typeface="Calibri" pitchFamily="34" charset="0"/>
              </a:rPr>
              <a:t>Terrain</a:t>
            </a:r>
            <a:r>
              <a:rPr kumimoji="0" lang="fr-FR" sz="3200" b="1" i="0" u="none" strike="noStrike" cap="none" normalizeH="0" baseline="0" dirty="0" smtClean="0">
                <a:ln>
                  <a:noFill/>
                </a:ln>
                <a:solidFill>
                  <a:srgbClr val="242021"/>
                </a:solidFill>
                <a:effectLst/>
                <a:ea typeface="Calibri" pitchFamily="34" charset="0"/>
                <a:cs typeface="Calibri"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242021"/>
                </a:solidFill>
                <a:effectLst/>
                <a:ea typeface="Calibri" pitchFamily="34" charset="0"/>
                <a:cs typeface="Calibri" pitchFamily="34" charset="0"/>
              </a:rPr>
              <a:t>est une surface de terre considérée par son relief ou sa nature (en pente ou en bordure</a:t>
            </a:r>
            <a:r>
              <a:rPr lang="fr-FR" sz="3200" dirty="0" smtClean="0">
                <a:ea typeface="Calibri" pitchFamily="34" charset="0"/>
                <a:cs typeface="Arial" pitchFamily="34" charset="0"/>
              </a:rPr>
              <a:t> </a:t>
            </a:r>
            <a:r>
              <a:rPr kumimoji="0" lang="fr-FR" sz="3200" b="0" i="0" u="none" strike="noStrike" cap="none" normalizeH="0" baseline="0" dirty="0" smtClean="0">
                <a:ln>
                  <a:noFill/>
                </a:ln>
                <a:solidFill>
                  <a:srgbClr val="242021"/>
                </a:solidFill>
                <a:effectLst/>
                <a:ea typeface="Calibri" pitchFamily="34" charset="0"/>
                <a:cs typeface="Calibri" pitchFamily="34" charset="0"/>
              </a:rPr>
              <a:t>de fleuve ou de voie ferrée). Sa localisation se fait par rapport au centre-ville, au quartier, etc.</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ea typeface="Calibri" pitchFamily="34" charset="0"/>
                <a:cs typeface="Calibri" pitchFamily="34" charset="0"/>
              </a:rPr>
              <a:t>Volumétrie et insertion urbaine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242021"/>
                </a:solidFill>
                <a:effectLst/>
                <a:ea typeface="TimesNewRomanPSMT"/>
                <a:cs typeface="Calibri" pitchFamily="34" charset="0"/>
              </a:rPr>
              <a:t>est l’étude de la forme urbaine et des volumes du bâtiment et</a:t>
            </a:r>
            <a:r>
              <a:rPr lang="fr-FR" sz="3200" dirty="0" smtClean="0">
                <a:ea typeface="TimesNewRomanPSMT"/>
                <a:cs typeface="Arial" pitchFamily="34" charset="0"/>
              </a:rPr>
              <a:t> </a:t>
            </a:r>
            <a:r>
              <a:rPr kumimoji="0" lang="fr-FR" sz="3200" b="0" i="0" u="none" strike="noStrike" cap="none" normalizeH="0" baseline="0" dirty="0" smtClean="0">
                <a:ln>
                  <a:noFill/>
                </a:ln>
                <a:solidFill>
                  <a:srgbClr val="242021"/>
                </a:solidFill>
                <a:effectLst/>
                <a:ea typeface="Calibri" pitchFamily="34" charset="0"/>
                <a:cs typeface="Calibri" pitchFamily="34" charset="0"/>
              </a:rPr>
              <a:t>son intégration dans son contexte (intégré, en opposition, imposant, distinguable ou familier).</a:t>
            </a:r>
            <a:endParaRPr kumimoji="0" lang="fr-FR" sz="32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62"/>
            <a:ext cx="9144000" cy="7417415"/>
          </a:xfrm>
          <a:prstGeom prst="rect">
            <a:avLst/>
          </a:prstGeom>
        </p:spPr>
        <p:txBody>
          <a:bodyPr wrap="square">
            <a:spAutoFit/>
          </a:bodyPr>
          <a:lstStyle/>
          <a:p>
            <a:pPr algn="just"/>
            <a:r>
              <a:rPr lang="fr-FR" sz="2800" b="1" dirty="0" smtClean="0">
                <a:solidFill>
                  <a:srgbClr val="FF0000"/>
                </a:solidFill>
              </a:rPr>
              <a:t>Développement durable:</a:t>
            </a:r>
            <a:r>
              <a:rPr lang="fr-FR" sz="2800" b="1" dirty="0" smtClean="0"/>
              <a:t> </a:t>
            </a:r>
          </a:p>
          <a:p>
            <a:pPr algn="just"/>
            <a:r>
              <a:rPr lang="fr-FR" sz="2800" dirty="0" smtClean="0"/>
              <a:t>La prise en compte du développement durable en architecture passe par une démarche globale de la programmation à la conception, jusqu’à la construction et l’usage du bâtiment.</a:t>
            </a:r>
          </a:p>
          <a:p>
            <a:pPr algn="just"/>
            <a:r>
              <a:rPr lang="fr-FR" sz="2800" dirty="0" smtClean="0"/>
              <a:t>Cette démarche peut être signifiée par un sigle : la HQE. Il ne s’agit pas d’une norme, mais d’un référentiel de 14 cibles structurées en 4 thèmes : l’éco-construction, l’éco-gestion, le confort et la santé, qui donnent des recommandations en matière d’intégration dans le site, de choix des matériaux, de chantier à faible nuisance, de consommations d’énergie et d’eau, etc...</a:t>
            </a:r>
          </a:p>
          <a:p>
            <a:pPr algn="just"/>
            <a:endParaRPr lang="fr-FR" sz="2800" dirty="0" smtClean="0"/>
          </a:p>
          <a:p>
            <a:pPr algn="just"/>
            <a:r>
              <a:rPr lang="fr-FR" sz="2800" dirty="0" smtClean="0"/>
              <a:t>Certains de ces points font l’objet de réglementations ou de normes, comme la RT2012 (réglementation thermique) ou la norme BBC (bâtiment basse consommation)</a:t>
            </a:r>
          </a:p>
          <a:p>
            <a:pPr algn="just"/>
            <a:endParaRPr lang="fr-FR" sz="28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7604</TotalTime>
  <Words>1061</Words>
  <Application>Microsoft Office PowerPoint</Application>
  <PresentationFormat>Affichage à l'écran (4:3)</PresentationFormat>
  <Paragraphs>60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MAISON XP</cp:lastModifiedBy>
  <cp:revision>313</cp:revision>
  <dcterms:created xsi:type="dcterms:W3CDTF">2014-09-13T19:51:35Z</dcterms:created>
  <dcterms:modified xsi:type="dcterms:W3CDTF">2024-03-19T10:04:31Z</dcterms:modified>
</cp:coreProperties>
</file>