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1983463"/>
          </a:xfrm>
        </p:spPr>
        <p:txBody>
          <a:bodyPr/>
          <a:lstStyle/>
          <a:p>
            <a:pPr algn="ctr"/>
            <a:r>
              <a:rPr lang="en-GB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Marxism</a:t>
            </a:r>
            <a:endParaRPr lang="en-GB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2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534919" cy="140053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READING FROM A MARXIST PERSPECTIVE</a:t>
            </a:r>
            <a:endParaRPr lang="en-GB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10706935" cy="4583766"/>
          </a:xfrm>
        </p:spPr>
        <p:txBody>
          <a:bodyPr/>
          <a:lstStyle/>
          <a:p>
            <a:r>
              <a:rPr lang="en-GB" dirty="0" smtClean="0"/>
              <a:t>Economic power</a:t>
            </a:r>
          </a:p>
          <a:p>
            <a:r>
              <a:rPr lang="en-GB" dirty="0" smtClean="0"/>
              <a:t>Materialism vs. spirituality</a:t>
            </a:r>
          </a:p>
          <a:p>
            <a:r>
              <a:rPr lang="en-GB" dirty="0" smtClean="0"/>
              <a:t>Class conflict</a:t>
            </a:r>
          </a:p>
          <a:p>
            <a:r>
              <a:rPr lang="en-GB" dirty="0" smtClean="0"/>
              <a:t>The role of ideology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12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2D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ECONOMIC POWER</a:t>
            </a:r>
            <a:endParaRPr lang="en-GB" b="1" dirty="0">
              <a:solidFill>
                <a:srgbClr val="92D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261" y="1403288"/>
            <a:ext cx="11018067" cy="484511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According to Marx, the moving force behind human history is its economic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systems, for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people’s lives are determined by their economic circumstances. A society,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he says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is shaped by its “forces of production,” the methods it uses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to produce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 material elements of life. The economic conditions underlying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 society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are called </a:t>
            </a:r>
            <a:r>
              <a:rPr lang="en-GB" sz="2400" b="1" u="sng" dirty="0">
                <a:solidFill>
                  <a:srgbClr val="92D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material</a:t>
            </a:r>
            <a:r>
              <a:rPr lang="en-GB" sz="24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GB" sz="2400" b="1" u="sng" dirty="0">
                <a:solidFill>
                  <a:srgbClr val="92D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circumstances</a:t>
            </a:r>
            <a:r>
              <a:rPr lang="en-GB" sz="2400" u="sng" dirty="0">
                <a:solidFill>
                  <a:srgbClr val="92D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and the ideological atmosphere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they generate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 known as the </a:t>
            </a:r>
            <a:r>
              <a:rPr lang="en-GB" sz="2400" b="1" u="sng" dirty="0">
                <a:solidFill>
                  <a:srgbClr val="92D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historical situation</a:t>
            </a:r>
            <a:r>
              <a:rPr lang="en-GB" sz="2400" u="sng" dirty="0">
                <a:solidFill>
                  <a:srgbClr val="92D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This means that to explain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any social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or political context, any event or product, it is first necessary to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understand the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material and historical circumstances in which they occur </a:t>
            </a:r>
          </a:p>
        </p:txBody>
      </p:sp>
    </p:spTree>
    <p:extLst>
      <p:ext uri="{BB962C8B-B14F-4D97-AF65-F5344CB8AC3E}">
        <p14:creationId xmlns:p14="http://schemas.microsoft.com/office/powerpoint/2010/main" val="8807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262" y="1258432"/>
            <a:ext cx="11036174" cy="498996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If a society is shaped by its “forces of production,” the way in which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society provides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food, clothing, shelter, and other such necessities creates among groups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of people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social relations that become the culture’s foundation. In short, the means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of production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structure the society. Capitalism, for example, has a two-part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structure consisting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of the </a:t>
            </a:r>
            <a:r>
              <a:rPr lang="en-GB" sz="2400" b="1" dirty="0">
                <a:solidFill>
                  <a:srgbClr val="92D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bourgeoisie</a:t>
            </a:r>
            <a:r>
              <a:rPr lang="en-GB" sz="2400" dirty="0">
                <a:solidFill>
                  <a:srgbClr val="92D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who own property and thereby control the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means of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production, and the </a:t>
            </a:r>
            <a:r>
              <a:rPr lang="en-GB" sz="2400" b="1" dirty="0">
                <a:solidFill>
                  <a:srgbClr val="92D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proletariat</a:t>
            </a:r>
            <a:r>
              <a:rPr lang="en-GB" sz="2400" dirty="0">
                <a:solidFill>
                  <a:srgbClr val="92D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the workers controlled by the bourgeoisie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and whose labour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produces their wealth. </a:t>
            </a:r>
          </a:p>
        </p:txBody>
      </p:sp>
    </p:spTree>
    <p:extLst>
      <p:ext uri="{BB962C8B-B14F-4D97-AF65-F5344CB8AC3E}">
        <p14:creationId xmlns:p14="http://schemas.microsoft.com/office/powerpoint/2010/main" val="262037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154" y="1068310"/>
            <a:ext cx="11199137" cy="518009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Some of the damage caused by the economics of capitalism, according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to Marxists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is psychological. In its need to sell more goods, capitalism preys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on the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insecurities of consumers, who are urged to compete with others in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 number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and quality of their possessions: a newer car, a bigger diamond engagement ring, a second house.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 result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 </a:t>
            </a:r>
            <a:r>
              <a:rPr lang="en-GB" sz="2400" b="1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commodification</a:t>
            </a:r>
            <a:r>
              <a:rPr lang="en-GB" sz="2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an attitude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of valuing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things not for their utility </a:t>
            </a:r>
            <a:r>
              <a:rPr lang="en-GB" sz="2400" b="1" dirty="0">
                <a:solidFill>
                  <a:srgbClr val="92D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(use value)</a:t>
            </a:r>
            <a:r>
              <a:rPr lang="en-GB" sz="24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but for their power to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impress others </a:t>
            </a:r>
            <a:r>
              <a:rPr lang="en-GB" sz="2400" b="1" dirty="0">
                <a:solidFill>
                  <a:srgbClr val="92D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(sign value)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or for their resale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possibilities </a:t>
            </a:r>
            <a:r>
              <a:rPr lang="en-GB" sz="2400" b="1" dirty="0" smtClean="0">
                <a:solidFill>
                  <a:srgbClr val="92D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(exchange </a:t>
            </a:r>
            <a:r>
              <a:rPr lang="en-GB" sz="2400" b="1" dirty="0">
                <a:solidFill>
                  <a:srgbClr val="92D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value)</a:t>
            </a:r>
            <a:r>
              <a:rPr lang="en-GB" sz="2400" dirty="0">
                <a:solidFill>
                  <a:srgbClr val="92D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2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080" y="1059256"/>
            <a:ext cx="10320950" cy="5189144"/>
          </a:xfrm>
        </p:spPr>
        <p:txBody>
          <a:bodyPr>
            <a:normAutofit/>
          </a:bodyPr>
          <a:lstStyle/>
          <a:p>
            <a:pPr algn="just"/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When the acquisition of things that possess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sign value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and/or exchange value becomes extreme, an individual can be said to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 practicing </a:t>
            </a: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conspicuous consumption.</a:t>
            </a: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endParaRPr lang="en-GB" sz="2400" dirty="0" smtClean="0">
              <a:solidFill>
                <a:schemeClr val="accent1">
                  <a:lumMod val="60000"/>
                  <a:lumOff val="40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just"/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Because the economic system shapes the society, the methods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of production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are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known as the </a:t>
            </a:r>
            <a:r>
              <a:rPr lang="en-GB" sz="24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base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 The social, political,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and ideological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systems and the institutions that they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generate—the values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art, legal processes—are known as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 </a:t>
            </a:r>
            <a:r>
              <a:rPr lang="en-GB" sz="24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superstructure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 </a:t>
            </a:r>
            <a:endParaRPr lang="en-GB" sz="2400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just"/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Because the dominant class controls the superstructure, it is, by extension,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able to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control the members of the working classes. </a:t>
            </a:r>
          </a:p>
        </p:txBody>
      </p:sp>
    </p:spTree>
    <p:extLst>
      <p:ext uri="{BB962C8B-B14F-4D97-AF65-F5344CB8AC3E}">
        <p14:creationId xmlns:p14="http://schemas.microsoft.com/office/powerpoint/2010/main" val="194255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92" y="660904"/>
            <a:ext cx="10818890" cy="55874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To examine the economic forces in a narrative, you can begin by </a:t>
            </a:r>
            <a:r>
              <a:rPr lang="en-GB" dirty="0" smtClean="0"/>
              <a:t>asking questions </a:t>
            </a:r>
            <a:r>
              <a:rPr lang="en-GB" dirty="0"/>
              <a:t>such as these:</a:t>
            </a:r>
            <a:br>
              <a:rPr lang="en-GB" dirty="0"/>
            </a:br>
            <a:r>
              <a:rPr lang="en-GB" dirty="0"/>
              <a:t>■ Who are the powerful people in the society depicted in the text?</a:t>
            </a:r>
            <a:br>
              <a:rPr lang="en-GB" dirty="0"/>
            </a:br>
            <a:r>
              <a:rPr lang="en-GB" dirty="0"/>
              <a:t>■ Who are the powerless people?</a:t>
            </a:r>
            <a:br>
              <a:rPr lang="en-GB" dirty="0"/>
            </a:br>
            <a:r>
              <a:rPr lang="en-GB" dirty="0"/>
              <a:t>■ Are the two groups depicted with equal attention?</a:t>
            </a:r>
            <a:br>
              <a:rPr lang="en-GB" dirty="0"/>
            </a:br>
            <a:r>
              <a:rPr lang="en-GB" dirty="0"/>
              <a:t>■ Which group are you encouraged to admire</a:t>
            </a:r>
            <a:r>
              <a:rPr lang="en-GB" dirty="0" smtClean="0"/>
              <a:t>?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■ Which do you have sympathy for?</a:t>
            </a:r>
            <a:br>
              <a:rPr lang="en-GB" dirty="0"/>
            </a:br>
            <a:r>
              <a:rPr lang="en-GB" dirty="0"/>
              <a:t>■ Why do the powerful people have their power?</a:t>
            </a:r>
            <a:br>
              <a:rPr lang="en-GB" dirty="0"/>
            </a:br>
            <a:r>
              <a:rPr lang="en-GB" dirty="0"/>
              <a:t>■ Why is this power denied to others?</a:t>
            </a:r>
            <a:br>
              <a:rPr lang="en-GB" dirty="0"/>
            </a:br>
            <a:r>
              <a:rPr lang="en-GB" dirty="0"/>
              <a:t>■ From what is the power in the narrative derived? For example, is it </a:t>
            </a:r>
            <a:r>
              <a:rPr lang="en-GB" dirty="0" smtClean="0"/>
              <a:t>inherited? Based </a:t>
            </a:r>
            <a:r>
              <a:rPr lang="en-GB" dirty="0"/>
              <a:t>on money? A result of violence?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7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Materialism versus Spirituality</a:t>
            </a:r>
            <a:br>
              <a:rPr lang="en-GB" b="1" dirty="0">
                <a:solidFill>
                  <a:srgbClr val="92D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endParaRPr lang="en-GB" dirty="0">
              <a:solidFill>
                <a:srgbClr val="92D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84768"/>
            <a:ext cx="10779361" cy="47636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Marx </a:t>
            </a:r>
            <a:r>
              <a:rPr lang="en-GB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maintained that reality is material, not spiritual. Our culture, he said, is </a:t>
            </a:r>
            <a:r>
              <a:rPr lang="en-GB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not based </a:t>
            </a:r>
            <a:r>
              <a:rPr lang="en-GB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on some divine essence or the Platonic forms or on contemplation </a:t>
            </a:r>
            <a:r>
              <a:rPr lang="en-GB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of timeless </a:t>
            </a:r>
            <a:r>
              <a:rPr lang="en-GB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abstractions. It is not our philosophical or religious beliefs that make </a:t>
            </a:r>
            <a:r>
              <a:rPr lang="en-GB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us who </a:t>
            </a:r>
            <a:r>
              <a:rPr lang="en-GB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we are, for we are not spiritual beings but socially constructed ones. We </a:t>
            </a:r>
            <a:r>
              <a:rPr lang="en-GB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are not </a:t>
            </a:r>
            <a:r>
              <a:rPr lang="en-GB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products of divine design but creations of our own cultural and </a:t>
            </a:r>
            <a:r>
              <a:rPr lang="en-GB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social circumstances </a:t>
            </a:r>
            <a:r>
              <a:rPr lang="en-GB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GB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endParaRPr lang="en-GB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4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13" y="2052918"/>
            <a:ext cx="11307777" cy="4195481"/>
          </a:xfrm>
        </p:spPr>
        <p:txBody>
          <a:bodyPr>
            <a:normAutofit/>
          </a:bodyPr>
          <a:lstStyle/>
          <a:p>
            <a:r>
              <a:rPr lang="en-GB" dirty="0"/>
              <a:t>What does the setting tell you about the distribution of power and </a:t>
            </a:r>
            <a:r>
              <a:rPr lang="en-GB" dirty="0" smtClean="0"/>
              <a:t>wealth?</a:t>
            </a:r>
            <a:endParaRPr lang="en-GB" dirty="0"/>
          </a:p>
          <a:p>
            <a:r>
              <a:rPr lang="en-GB" dirty="0" smtClean="0"/>
              <a:t>Is </a:t>
            </a:r>
            <a:r>
              <a:rPr lang="en-GB" dirty="0"/>
              <a:t>there evidence of conspicuous </a:t>
            </a:r>
            <a:r>
              <a:rPr lang="en-GB" dirty="0" smtClean="0"/>
              <a:t>consumption?</a:t>
            </a:r>
            <a:endParaRPr lang="en-GB" dirty="0"/>
          </a:p>
          <a:p>
            <a:r>
              <a:rPr lang="en-GB" dirty="0" smtClean="0"/>
              <a:t>Does </a:t>
            </a:r>
            <a:r>
              <a:rPr lang="en-GB" dirty="0"/>
              <a:t>the society that is depicted value things for their </a:t>
            </a:r>
            <a:r>
              <a:rPr lang="en-GB" dirty="0" smtClean="0"/>
              <a:t>usefulness, for their potential </a:t>
            </a:r>
            <a:r>
              <a:rPr lang="en-GB" dirty="0"/>
              <a:t>for resale or trade, or for their power to convey social </a:t>
            </a:r>
            <a:r>
              <a:rPr lang="en-GB" dirty="0" smtClean="0"/>
              <a:t>status?</a:t>
            </a:r>
            <a:endParaRPr lang="en-GB" dirty="0"/>
          </a:p>
          <a:p>
            <a:r>
              <a:rPr lang="en-GB" dirty="0" smtClean="0"/>
              <a:t>Do </a:t>
            </a:r>
            <a:r>
              <a:rPr lang="en-GB" dirty="0"/>
              <a:t>you find in the text itself evidence that the work is a product of </a:t>
            </a:r>
            <a:r>
              <a:rPr lang="en-GB" dirty="0" smtClean="0"/>
              <a:t>the culture </a:t>
            </a:r>
            <a:r>
              <a:rPr lang="en-GB" dirty="0"/>
              <a:t>in which it </a:t>
            </a:r>
            <a:r>
              <a:rPr lang="en-GB" dirty="0" smtClean="0"/>
              <a:t>originated?</a:t>
            </a:r>
            <a:endParaRPr lang="en-GB" dirty="0"/>
          </a:p>
          <a:p>
            <a:r>
              <a:rPr lang="en-GB" dirty="0" smtClean="0"/>
              <a:t>Where </a:t>
            </a:r>
            <a:r>
              <a:rPr lang="en-GB" dirty="0"/>
              <a:t>do you see characters making decisions based not on abstract principles, but on the economic system in which they live?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37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2D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CLASS CONFLICT</a:t>
            </a:r>
            <a:endParaRPr lang="en-GB" b="1" dirty="0">
              <a:solidFill>
                <a:srgbClr val="92D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0368" y="1926373"/>
            <a:ext cx="1073741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One of the basic assumptions of Marxism is that the “forces of production,”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 way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goods and services are produced, will, in a capitalist society, inevitably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generate conflict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between social classes created by the way economic resources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are used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and who profits from them. More specifically, the struggle will take place</a:t>
            </a:r>
            <a:b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between the bourgeoisie, who control the means of production by owning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 natural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and human resources, and the proletariat, who supply the </a:t>
            </a:r>
            <a:r>
              <a:rPr lang="en-GB" sz="2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labor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that allows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 owners to make a profit. </a:t>
            </a:r>
          </a:p>
        </p:txBody>
      </p:sp>
    </p:spTree>
    <p:extLst>
      <p:ext uri="{BB962C8B-B14F-4D97-AF65-F5344CB8AC3E}">
        <p14:creationId xmlns:p14="http://schemas.microsoft.com/office/powerpoint/2010/main" val="33237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711" y="1166843"/>
            <a:ext cx="113349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How many different social classes do the characters represent?</a:t>
            </a:r>
            <a:b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GB" sz="1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■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Where do they struggle with each other?</a:t>
            </a:r>
            <a:b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GB" sz="1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■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Do you find repression and manipulation of workers by owners?</a:t>
            </a:r>
            <a:b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GB" sz="1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■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 there evidence of alienation and fragmentation?</a:t>
            </a:r>
            <a:b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GB" sz="1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■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Does the bourgeoisie in the text, either consciously or unconsciously,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routinely repress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and manipulate less powerful groups? If so, what are the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tools they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use? News media? Religion? Literature? Art?</a:t>
            </a:r>
            <a:b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GB" sz="1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■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Do the working-class characters realize their lack of power?</a:t>
            </a:r>
            <a:b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GB" sz="1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■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Does the work of literature advocate reform or revolution, either overtly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or obliquely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? </a:t>
            </a:r>
            <a:b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endParaRPr lang="en-GB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576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872" y="1348966"/>
            <a:ext cx="11298724" cy="489943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principles of Marxism were not </a:t>
            </a:r>
            <a:r>
              <a:rPr lang="en-GB" dirty="0" smtClean="0"/>
              <a:t>designed to </a:t>
            </a:r>
            <a:r>
              <a:rPr lang="en-GB" dirty="0"/>
              <a:t>serve as a theory about how to interpret texts. Instead, they were meant to </a:t>
            </a:r>
            <a:r>
              <a:rPr lang="en-GB" dirty="0" smtClean="0"/>
              <a:t>be a </a:t>
            </a:r>
            <a:r>
              <a:rPr lang="en-GB" dirty="0"/>
              <a:t>set of social, economic, and political ideas that would, according to their followers, change the world. They are the basis of a system </a:t>
            </a:r>
            <a:r>
              <a:rPr lang="en-GB" dirty="0" smtClean="0"/>
              <a:t>of thought </a:t>
            </a:r>
            <a:r>
              <a:rPr lang="en-GB" dirty="0"/>
              <a:t>that </a:t>
            </a:r>
            <a:r>
              <a:rPr lang="en-GB" dirty="0" smtClean="0"/>
              <a:t>sees inequitable </a:t>
            </a:r>
            <a:r>
              <a:rPr lang="en-GB" dirty="0"/>
              <a:t>economic relationships as the source of class conflict. That </a:t>
            </a:r>
            <a:r>
              <a:rPr lang="en-GB" dirty="0" smtClean="0"/>
              <a:t>conflict is </a:t>
            </a:r>
            <a:r>
              <a:rPr lang="en-GB" dirty="0"/>
              <a:t>the mechanism by which Western society developed from feudalism to capitalism, which, according to Marxism, will eventually give way to socialism, </a:t>
            </a:r>
            <a:r>
              <a:rPr lang="en-GB" dirty="0" smtClean="0"/>
              <a:t>the system </a:t>
            </a:r>
            <a:r>
              <a:rPr lang="en-GB" dirty="0"/>
              <a:t>that will characterize world economic relationships. 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6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2D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IDEOLOGY</a:t>
            </a:r>
            <a:endParaRPr lang="en-GB" b="1" dirty="0">
              <a:solidFill>
                <a:srgbClr val="92D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135" y="1609298"/>
            <a:ext cx="9515699" cy="419548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4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Ideology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 a term that turns up frequently in Marxist discussions. It refers to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 belief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system produced, according to Marxists, by the relations between the different classes in a society, classes that have come about because of the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society’s modes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of production. </a:t>
            </a:r>
          </a:p>
        </p:txBody>
      </p:sp>
    </p:spTree>
    <p:extLst>
      <p:ext uri="{BB962C8B-B14F-4D97-AF65-F5344CB8AC3E}">
        <p14:creationId xmlns:p14="http://schemas.microsoft.com/office/powerpoint/2010/main" val="221219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0" y="914400"/>
            <a:ext cx="11153869" cy="5333999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/>
              <a:t>What ideology is revealed by your examination of economic </a:t>
            </a:r>
            <a:r>
              <a:rPr lang="en-GB" dirty="0" smtClean="0"/>
              <a:t>power, materialism</a:t>
            </a:r>
            <a:r>
              <a:rPr lang="en-GB" dirty="0"/>
              <a:t>, and class conflict in a given work</a:t>
            </a:r>
            <a:r>
              <a:rPr lang="en-GB" dirty="0" smtClean="0"/>
              <a:t>?</a:t>
            </a:r>
          </a:p>
          <a:p>
            <a:pPr algn="just"/>
            <a:r>
              <a:rPr lang="en-GB" dirty="0" smtClean="0"/>
              <a:t> </a:t>
            </a:r>
            <a:r>
              <a:rPr lang="en-GB" dirty="0"/>
              <a:t>Does the work support the values of capitalism or any other “ism” </a:t>
            </a:r>
            <a:r>
              <a:rPr lang="en-GB" dirty="0" smtClean="0"/>
              <a:t>that institutionalizes </a:t>
            </a:r>
            <a:r>
              <a:rPr lang="en-GB" dirty="0"/>
              <a:t>the domination of one group of people over </a:t>
            </a:r>
            <a:r>
              <a:rPr lang="en-GB" dirty="0" smtClean="0"/>
              <a:t>another—for example</a:t>
            </a:r>
            <a:r>
              <a:rPr lang="en-GB" dirty="0"/>
              <a:t>, racism, sexism, or imperialism? Or does it condemn such </a:t>
            </a:r>
            <a:r>
              <a:rPr lang="en-GB" dirty="0" smtClean="0"/>
              <a:t>systems?</a:t>
            </a:r>
            <a:endParaRPr lang="en-GB" dirty="0"/>
          </a:p>
          <a:p>
            <a:pPr algn="just"/>
            <a:r>
              <a:rPr lang="en-GB" dirty="0" smtClean="0"/>
              <a:t>Is </a:t>
            </a:r>
            <a:r>
              <a:rPr lang="en-GB" dirty="0"/>
              <a:t>the work consistent in its ideology? Or does it have inner </a:t>
            </a:r>
            <a:r>
              <a:rPr lang="en-GB" dirty="0" smtClean="0"/>
              <a:t>conflicts?</a:t>
            </a:r>
            <a:endParaRPr lang="en-GB" dirty="0"/>
          </a:p>
          <a:p>
            <a:pPr algn="just"/>
            <a:r>
              <a:rPr lang="en-GB" dirty="0" smtClean="0"/>
              <a:t>Do </a:t>
            </a:r>
            <a:r>
              <a:rPr lang="en-GB" dirty="0"/>
              <a:t>you find concepts from other schools of literary criticism—for </a:t>
            </a:r>
            <a:r>
              <a:rPr lang="en-GB" dirty="0" smtClean="0"/>
              <a:t>example, cultural </a:t>
            </a:r>
            <a:r>
              <a:rPr lang="en-GB" dirty="0"/>
              <a:t>studies, feminism, postmodernism—overlapping with this one</a:t>
            </a:r>
            <a:r>
              <a:rPr lang="en-GB" dirty="0" smtClean="0"/>
              <a:t>?</a:t>
            </a:r>
            <a:endParaRPr lang="en-GB" dirty="0"/>
          </a:p>
          <a:p>
            <a:pPr algn="just"/>
            <a:r>
              <a:rPr lang="en-GB" dirty="0" smtClean="0"/>
              <a:t> </a:t>
            </a:r>
            <a:r>
              <a:rPr lang="en-GB" dirty="0"/>
              <a:t>Does this text make you aware of your own acceptance of any social, economic, </a:t>
            </a:r>
            <a:r>
              <a:rPr lang="en-GB" dirty="0" smtClean="0"/>
              <a:t>or political </a:t>
            </a:r>
            <a:r>
              <a:rPr lang="en-GB" dirty="0"/>
              <a:t>practices that involve control or oppression of </a:t>
            </a:r>
            <a:r>
              <a:rPr lang="en-GB" dirty="0" smtClean="0"/>
              <a:t>others?</a:t>
            </a:r>
            <a:endParaRPr lang="en-GB" dirty="0"/>
          </a:p>
          <a:p>
            <a:pPr algn="just"/>
            <a:r>
              <a:rPr lang="en-GB" dirty="0" smtClean="0"/>
              <a:t>Does </a:t>
            </a:r>
            <a:r>
              <a:rPr lang="en-GB" dirty="0"/>
              <a:t>the work accept socialism as historically inevitable as well as </a:t>
            </a:r>
            <a:r>
              <a:rPr lang="en-GB" dirty="0" smtClean="0"/>
              <a:t>desirable?</a:t>
            </a:r>
            <a:endParaRPr lang="en-GB" dirty="0"/>
          </a:p>
          <a:p>
            <a:pPr algn="just"/>
            <a:r>
              <a:rPr lang="en-GB" dirty="0" smtClean="0"/>
              <a:t>Does </a:t>
            </a:r>
            <a:r>
              <a:rPr lang="en-GB" dirty="0"/>
              <a:t>it criticize repressive systems? Or does it approve of a system that </a:t>
            </a:r>
            <a:r>
              <a:rPr lang="en-GB" dirty="0" smtClean="0"/>
              <a:t>exists by </a:t>
            </a:r>
            <a:r>
              <a:rPr lang="en-GB" dirty="0"/>
              <a:t>promoting one group of people at the expense of another—for </a:t>
            </a:r>
            <a:r>
              <a:rPr lang="en-GB" dirty="0" smtClean="0"/>
              <a:t>example, a </a:t>
            </a:r>
            <a:r>
              <a:rPr lang="en-GB" dirty="0"/>
              <a:t>particular ethnic or minority </a:t>
            </a:r>
            <a:r>
              <a:rPr lang="en-GB" dirty="0" smtClean="0"/>
              <a:t>group?</a:t>
            </a:r>
            <a:endParaRPr lang="en-GB" dirty="0"/>
          </a:p>
          <a:p>
            <a:pPr algn="just"/>
            <a:r>
              <a:rPr lang="en-GB" dirty="0" smtClean="0"/>
              <a:t>Where </a:t>
            </a:r>
            <a:r>
              <a:rPr lang="en-GB" dirty="0"/>
              <a:t>do you see similar situations in your own world? </a:t>
            </a:r>
          </a:p>
        </p:txBody>
      </p:sp>
    </p:spTree>
    <p:extLst>
      <p:ext uri="{BB962C8B-B14F-4D97-AF65-F5344CB8AC3E}">
        <p14:creationId xmlns:p14="http://schemas.microsoft.com/office/powerpoint/2010/main" val="56108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Historical Background</a:t>
            </a:r>
            <a:endParaRPr lang="en-GB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41504" cy="419548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/>
              <a:t>I</a:t>
            </a:r>
            <a:r>
              <a:rPr lang="en-GB" sz="2400" dirty="0" smtClean="0"/>
              <a:t>t reaches </a:t>
            </a:r>
            <a:r>
              <a:rPr lang="en-GB" sz="2400" dirty="0"/>
              <a:t>back to the thinking </a:t>
            </a:r>
            <a:r>
              <a:rPr lang="en-GB" sz="2400" dirty="0" smtClean="0"/>
              <a:t>of </a:t>
            </a:r>
            <a:r>
              <a:rPr lang="en-GB" sz="2400" b="1" dirty="0" smtClean="0"/>
              <a:t>Karl </a:t>
            </a:r>
            <a:r>
              <a:rPr lang="en-GB" sz="2400" b="1" dirty="0"/>
              <a:t>Heinrich Marx (1818–1883)</a:t>
            </a:r>
            <a:r>
              <a:rPr lang="en-GB" sz="2400" dirty="0"/>
              <a:t>, a nineteenth-century German philosopher </a:t>
            </a:r>
            <a:r>
              <a:rPr lang="en-GB" sz="2400" dirty="0" smtClean="0"/>
              <a:t>and economist</a:t>
            </a:r>
            <a:r>
              <a:rPr lang="en-GB" sz="2400" dirty="0"/>
              <a:t>. </a:t>
            </a:r>
            <a:endParaRPr lang="en-GB" sz="2400" dirty="0" smtClean="0"/>
          </a:p>
          <a:p>
            <a:pPr algn="just">
              <a:lnSpc>
                <a:spcPct val="15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7368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7944717" cy="565837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GB" sz="32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 German Ideology </a:t>
            </a:r>
            <a:r>
              <a:rPr lang="en-GB" sz="32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(</a:t>
            </a:r>
            <a:r>
              <a:rPr lang="en-GB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1845)                  . </a:t>
            </a:r>
            <a:br>
              <a:rPr lang="en-GB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GB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 </a:t>
            </a:r>
            <a:r>
              <a:rPr lang="en-GB" sz="3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it Marx argued that the means </a:t>
            </a:r>
            <a:r>
              <a:rPr lang="en-GB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of production controls </a:t>
            </a:r>
            <a:r>
              <a:rPr lang="en-GB" sz="3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 society’s institutions </a:t>
            </a:r>
            <a:r>
              <a:rPr lang="en-GB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and beliefs</a:t>
            </a:r>
            <a:r>
              <a:rPr lang="en-GB" sz="3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contended that history </a:t>
            </a:r>
            <a:r>
              <a:rPr lang="en-GB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 progressing toward the eventual triumph </a:t>
            </a:r>
            <a:r>
              <a:rPr lang="en-GB" sz="3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of communism, </a:t>
            </a:r>
            <a:r>
              <a:rPr lang="en-GB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and introduced the concept </a:t>
            </a:r>
            <a:r>
              <a:rPr lang="en-GB" sz="3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of </a:t>
            </a:r>
            <a:r>
              <a:rPr lang="en-GB" sz="3200" b="1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dialectical materialism</a:t>
            </a:r>
            <a:r>
              <a:rPr lang="en-GB" sz="32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GB" sz="32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GB" sz="32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endParaRPr lang="en-GB" sz="3200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4" name="Picture 5" descr="Karl_Mar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828" y="2036349"/>
            <a:ext cx="3333404" cy="319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280160" y="587141"/>
            <a:ext cx="9452008" cy="51398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Dialectical Materialism</a:t>
            </a:r>
          </a:p>
          <a:p>
            <a:pPr algn="ctr"/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history develops as a struggle between contradictions that are eventually synthesized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89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885" y="844360"/>
            <a:ext cx="10534918" cy="5133583"/>
          </a:xfrm>
          <a:solidFill>
            <a:schemeClr val="bg2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harsh" dir="t"/>
          </a:scene3d>
          <a:sp3d extrusionH="76200">
            <a:bevelT w="196850" h="139700"/>
            <a:extrusionClr>
              <a:schemeClr val="bg2">
                <a:lumMod val="40000"/>
                <a:lumOff val="60000"/>
              </a:schemeClr>
            </a:extrusionClr>
          </a:sp3d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Friedrich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Engels (1820–1895) </a:t>
            </a:r>
            <a:endParaRPr lang="en-GB" sz="2400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en-GB" sz="28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Communist Manifesto </a:t>
            </a:r>
            <a:r>
              <a:rPr lang="en-GB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(1848), </a:t>
            </a:r>
            <a:r>
              <a:rPr lang="en-GB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 which they identified class struggle as the driving force behind history and anticipated that it would lead to a revolution in which workers </a:t>
            </a:r>
            <a:r>
              <a:rPr lang="en-GB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would overturn </a:t>
            </a:r>
            <a:r>
              <a:rPr lang="en-GB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capitalists, take control of economic production, and abolish </a:t>
            </a:r>
            <a:r>
              <a:rPr lang="en-GB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private property </a:t>
            </a:r>
            <a:r>
              <a:rPr lang="en-GB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by turning it over to the government to be distributed fairly. </a:t>
            </a:r>
            <a:r>
              <a:rPr lang="en-GB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With these </a:t>
            </a:r>
            <a:r>
              <a:rPr lang="en-GB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events, class distinctions would disappear. </a:t>
            </a:r>
          </a:p>
        </p:txBody>
      </p:sp>
    </p:spTree>
    <p:extLst>
      <p:ext uri="{BB962C8B-B14F-4D97-AF65-F5344CB8AC3E}">
        <p14:creationId xmlns:p14="http://schemas.microsoft.com/office/powerpoint/2010/main" val="406105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81" y="652388"/>
            <a:ext cx="9404723" cy="1400530"/>
          </a:xfrm>
        </p:spPr>
        <p:txBody>
          <a:bodyPr/>
          <a:lstStyle/>
          <a:p>
            <a:pPr algn="ctr"/>
            <a:r>
              <a:rPr lang="en-GB" sz="44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Marxism as a literary theory</a:t>
            </a:r>
            <a:endParaRPr lang="en-GB" sz="4400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11250614" cy="4195481"/>
          </a:xfrm>
          <a:solidFill>
            <a:schemeClr val="bg2">
              <a:lumMod val="40000"/>
              <a:lumOff val="60000"/>
              <a:alpha val="75000"/>
            </a:schemeClr>
          </a:solidFill>
          <a:effectLst>
            <a:softEdge rad="914400"/>
          </a:effectLst>
          <a:scene3d>
            <a:camera prst="orthographicFront"/>
            <a:lightRig rig="threePt" dir="t"/>
          </a:scene3d>
          <a:sp3d/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endParaRPr lang="en-GB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>
              <a:lnSpc>
                <a:spcPct val="150000"/>
              </a:lnSpc>
            </a:pPr>
            <a:endParaRPr lang="en-GB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3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 </a:t>
            </a:r>
            <a:r>
              <a:rPr lang="en-GB" sz="3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first major Marxist critic, however, appeared outside of Russia. </a:t>
            </a:r>
            <a:r>
              <a:rPr lang="en-GB" sz="3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Georg </a:t>
            </a:r>
            <a:r>
              <a:rPr lang="en-GB" sz="36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Lukács</a:t>
            </a:r>
            <a:r>
              <a:rPr lang="en-GB" sz="3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GB" sz="3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(1885–1971), a Hungarian critic, was responsible for what has </a:t>
            </a:r>
            <a:r>
              <a:rPr lang="en-GB" sz="3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become known </a:t>
            </a:r>
            <a:r>
              <a:rPr lang="en-GB" sz="3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as </a:t>
            </a:r>
            <a:r>
              <a:rPr lang="en-GB" sz="3600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reflectionism</a:t>
            </a:r>
            <a:r>
              <a:rPr lang="en-GB" sz="3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 </a:t>
            </a:r>
            <a:br>
              <a:rPr lang="en-GB" sz="3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endParaRPr lang="en-GB" sz="3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134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80" y="1068310"/>
            <a:ext cx="11117656" cy="518009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Another important figure in the evolution of Marxism is the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Algerian-born French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philosopher </a:t>
            </a:r>
            <a:r>
              <a:rPr lang="en-GB" sz="2400" b="1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Louis </a:t>
            </a:r>
            <a:r>
              <a:rPr lang="en-GB" sz="2400" b="1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Althusser</a:t>
            </a:r>
            <a:r>
              <a:rPr lang="en-GB" sz="2400" b="1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(1918–1990), whose views were not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entirely consonant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with those of </a:t>
            </a:r>
            <a:r>
              <a:rPr lang="en-GB" sz="2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Lukács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 Whereas </a:t>
            </a:r>
            <a:r>
              <a:rPr lang="en-GB" sz="2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Lukács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saw literature as a reflection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of a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society’s consciousness, </a:t>
            </a:r>
            <a:r>
              <a:rPr lang="en-GB" sz="2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Althusser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asserted that the process can go the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other way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 In short, literature and art can affect society, even lead it to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revolution. Building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on Antonio Gramsci’s idea that the dominant class controls the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views of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 people by many means, one of which is the arts, </a:t>
            </a:r>
            <a:r>
              <a:rPr lang="en-GB" sz="2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Althusser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agreed that </a:t>
            </a:r>
            <a:r>
              <a:rPr lang="en-GB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 working </a:t>
            </a:r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class is manipulated to accept the ideology of the dominant class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a process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he called </a:t>
            </a:r>
            <a:r>
              <a:rPr lang="en-GB" sz="2400" b="1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interpellation</a:t>
            </a:r>
            <a:r>
              <a:rPr lang="en-GB" sz="2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 </a:t>
            </a:r>
            <a:endParaRPr lang="en-GB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6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26" y="1077362"/>
            <a:ext cx="11443580" cy="517103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Marxism established itself as part of the American literary scene with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 economic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depression of the 1930s. Writers and critics alike began to use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Marxist interpretations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and evaluations of society in their work. As new journals dedicated to pursuing this new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social and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literary analysis sprang up</a:t>
            </a:r>
            <a:r>
              <a:rPr lang="en-GB" sz="2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it became increasingly important to ask how a given </a:t>
            </a:r>
            <a:r>
              <a:rPr lang="en-GB" sz="24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text contributed </a:t>
            </a:r>
            <a:r>
              <a:rPr lang="en-GB" sz="2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to the solution </a:t>
            </a:r>
            <a:r>
              <a:rPr lang="en-GB" sz="24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of social </a:t>
            </a:r>
            <a:r>
              <a:rPr lang="en-GB" sz="2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problems by the application of Marxist principles.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Eventually the movement grew strong enough to bring pressures to bear on writers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to conform to the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vision, resulting in a backlash of objection to such absolutism from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such critics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as Edmund Wilson in “Marxism and Literature” in 1938 </a:t>
            </a:r>
            <a:b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endParaRPr lang="en-GB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882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262" y="878186"/>
            <a:ext cx="11126708" cy="537021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Currently two of the best-known Marxist critics are </a:t>
            </a:r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Fredric Jameson </a:t>
            </a:r>
            <a:r>
              <a:rPr lang="en-GB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and Terry </a:t>
            </a:r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Eagleton.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Jameson is known for using Freudian ideas in his practice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of Marxist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criticism. Whereas Freud discussed the notion of the repressed unconscious of the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individual, Jameson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talks about the political unconscious, the exploitation and oppression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buried in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 work. The critic, according to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Jameson, seeks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to uncover those buried forces and bring them to light. Eagleton, a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British critic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is difficult to pin down, as he continues to develop his thinking. Of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special interest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to critics is his examination of the interrelations between ideology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and literary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form. The constant in his criticism is that he sets </a:t>
            </a:r>
            <a:r>
              <a:rPr lang="en-GB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himself against </a:t>
            </a:r>
            <a: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 dominance of the privileged class. </a:t>
            </a:r>
            <a:br>
              <a:rPr lang="en-GB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endParaRPr lang="en-GB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654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17486</TotalTime>
  <Words>1532</Words>
  <Application>Microsoft Office PowerPoint</Application>
  <PresentationFormat>Widescreen</PresentationFormat>
  <Paragraphs>49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Agency FB</vt:lpstr>
      <vt:lpstr>Algerian</vt:lpstr>
      <vt:lpstr>Amiri</vt:lpstr>
      <vt:lpstr>Andalus</vt:lpstr>
      <vt:lpstr>Arial</vt:lpstr>
      <vt:lpstr>Century Gothic</vt:lpstr>
      <vt:lpstr>Wingdings 3</vt:lpstr>
      <vt:lpstr>Ion</vt:lpstr>
      <vt:lpstr>Marxism</vt:lpstr>
      <vt:lpstr>PowerPoint Presentation</vt:lpstr>
      <vt:lpstr>Historical Background</vt:lpstr>
      <vt:lpstr>The German Ideology (1845)                  .  In it Marx argued that the means of production controls a society’s institutions and beliefs, contended that history is progressing toward the eventual triumph of communism, and introduced the concept of dialectical materialism  </vt:lpstr>
      <vt:lpstr>PowerPoint Presentation</vt:lpstr>
      <vt:lpstr>Marxism as a literary theory</vt:lpstr>
      <vt:lpstr>PowerPoint Presentation</vt:lpstr>
      <vt:lpstr>PowerPoint Presentation</vt:lpstr>
      <vt:lpstr>PowerPoint Presentation</vt:lpstr>
      <vt:lpstr>READING FROM A MARXIST PERSPECTIVE</vt:lpstr>
      <vt:lpstr>ECONOMIC POWER</vt:lpstr>
      <vt:lpstr>PowerPoint Presentation</vt:lpstr>
      <vt:lpstr>PowerPoint Presentation</vt:lpstr>
      <vt:lpstr>PowerPoint Presentation</vt:lpstr>
      <vt:lpstr>PowerPoint Presentation</vt:lpstr>
      <vt:lpstr>Materialism versus Spirituality </vt:lpstr>
      <vt:lpstr>PowerPoint Presentation</vt:lpstr>
      <vt:lpstr>CLASS CONFLICT</vt:lpstr>
      <vt:lpstr>PowerPoint Presentation</vt:lpstr>
      <vt:lpstr>IDEOLOGY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Marxism</dc:title>
  <dc:creator>HP</dc:creator>
  <cp:lastModifiedBy>HP</cp:lastModifiedBy>
  <cp:revision>36</cp:revision>
  <dcterms:created xsi:type="dcterms:W3CDTF">2022-03-17T03:40:01Z</dcterms:created>
  <dcterms:modified xsi:type="dcterms:W3CDTF">2024-02-21T05:37:29Z</dcterms:modified>
</cp:coreProperties>
</file>