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5"/>
  </p:notesMasterIdLst>
  <p:sldIdLst>
    <p:sldId id="259" r:id="rId2"/>
    <p:sldId id="305" r:id="rId3"/>
    <p:sldId id="306" r:id="rId4"/>
    <p:sldId id="272" r:id="rId5"/>
    <p:sldId id="273" r:id="rId6"/>
    <p:sldId id="274" r:id="rId7"/>
    <p:sldId id="275" r:id="rId8"/>
    <p:sldId id="309" r:id="rId9"/>
    <p:sldId id="276" r:id="rId10"/>
    <p:sldId id="277" r:id="rId11"/>
    <p:sldId id="278" r:id="rId12"/>
    <p:sldId id="299" r:id="rId13"/>
    <p:sldId id="300" r:id="rId14"/>
    <p:sldId id="301" r:id="rId15"/>
    <p:sldId id="302" r:id="rId16"/>
    <p:sldId id="303" r:id="rId17"/>
    <p:sldId id="307" r:id="rId18"/>
    <p:sldId id="308" r:id="rId19"/>
    <p:sldId id="310" r:id="rId20"/>
    <p:sldId id="282" r:id="rId21"/>
    <p:sldId id="313" r:id="rId22"/>
    <p:sldId id="291" r:id="rId23"/>
    <p:sldId id="292" r:id="rId24"/>
    <p:sldId id="293" r:id="rId25"/>
    <p:sldId id="284" r:id="rId26"/>
    <p:sldId id="281" r:id="rId27"/>
    <p:sldId id="295" r:id="rId28"/>
    <p:sldId id="285" r:id="rId29"/>
    <p:sldId id="286" r:id="rId30"/>
    <p:sldId id="287" r:id="rId31"/>
    <p:sldId id="315" r:id="rId32"/>
    <p:sldId id="316" r:id="rId33"/>
    <p:sldId id="304" r:id="rId34"/>
  </p:sldIdLst>
  <p:sldSz cx="9144000" cy="6858000" type="screen4x3"/>
  <p:notesSz cx="6858000" cy="9144000"/>
  <p:defaultText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992832F5-EA01-48E5-B403-87E193F50680}">
          <p14:sldIdLst>
            <p14:sldId id="259"/>
            <p14:sldId id="305"/>
            <p14:sldId id="306"/>
            <p14:sldId id="272"/>
            <p14:sldId id="273"/>
            <p14:sldId id="274"/>
            <p14:sldId id="275"/>
            <p14:sldId id="309"/>
            <p14:sldId id="276"/>
            <p14:sldId id="277"/>
            <p14:sldId id="278"/>
            <p14:sldId id="299"/>
            <p14:sldId id="300"/>
            <p14:sldId id="301"/>
            <p14:sldId id="302"/>
            <p14:sldId id="303"/>
            <p14:sldId id="307"/>
            <p14:sldId id="308"/>
            <p14:sldId id="310"/>
            <p14:sldId id="282"/>
            <p14:sldId id="313"/>
            <p14:sldId id="291"/>
            <p14:sldId id="292"/>
            <p14:sldId id="293"/>
            <p14:sldId id="284"/>
            <p14:sldId id="281"/>
            <p14:sldId id="295"/>
            <p14:sldId id="285"/>
            <p14:sldId id="286"/>
            <p14:sldId id="287"/>
            <p14:sldId id="315"/>
            <p14:sldId id="316"/>
            <p14:sldId id="304"/>
          </p14:sldIdLst>
        </p14:section>
        <p14:section name="Vue d’ensemble du projet" id="{087866C3-7028-482C-8D34-6BF5363FBD75}">
          <p14:sldIdLst/>
        </p14:section>
        <p14:section name="Mise à jour de l’état" id="{521DEF98-8796-4632-831A-16252E9A6054}">
          <p14:sldIdLst/>
        </p14:section>
        <p14:section name="Barre de planning" id="{CF24EBA6-C924-424D-AC31-A4B9992A87E0}">
          <p14:sldIdLst/>
        </p14:section>
        <p14:section name="Étapes suivantes et éléments d’action" id="{C24C98EC-938D-4034-8DB8-5E8DBF16E3CB}">
          <p14:sldIdLst/>
        </p14:section>
        <p14:section name="Annexe" id="{E35CCD6A-2288-476E-BC93-C75323AE1F3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88187" autoAdjust="0"/>
  </p:normalViewPr>
  <p:slideViewPr>
    <p:cSldViewPr>
      <p:cViewPr varScale="1">
        <p:scale>
          <a:sx n="65" d="100"/>
          <a:sy n="65" d="100"/>
        </p:scale>
        <p:origin x="-1662" y="-96"/>
      </p:cViewPr>
      <p:guideLst>
        <p:guide orient="horz" pos="2160"/>
        <p:guide orient="horz" pos="576"/>
        <p:guide pos="2880"/>
        <p:guide pos="2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Source%20code\my%20memoire\sequential%20search%20subs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097271648873089E-2"/>
          <c:y val="0.13903396858001446"/>
          <c:w val="0.9478054567022538"/>
          <c:h val="0.76434767393206282"/>
        </c:manualLayout>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val>
            <c:numRef>
              <c:f>Sheet3!$A$1:$A$5</c:f>
              <c:numCache>
                <c:formatCode>General</c:formatCode>
                <c:ptCount val="5"/>
                <c:pt idx="0">
                  <c:v>98.53</c:v>
                </c:pt>
                <c:pt idx="1">
                  <c:v>98.32</c:v>
                </c:pt>
                <c:pt idx="2">
                  <c:v>94.710000000000022</c:v>
                </c:pt>
                <c:pt idx="3">
                  <c:v>97.59</c:v>
                </c:pt>
                <c:pt idx="4">
                  <c:v>96.990000000000023</c:v>
                </c:pt>
              </c:numCache>
            </c:numRef>
          </c:val>
        </c:ser>
        <c:ser>
          <c:idx val="1"/>
          <c:order val="1"/>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val>
            <c:numRef>
              <c:f>Sheet3!$B$1:$B$5</c:f>
              <c:numCache>
                <c:formatCode>General</c:formatCode>
                <c:ptCount val="5"/>
                <c:pt idx="0">
                  <c:v>13</c:v>
                </c:pt>
                <c:pt idx="1">
                  <c:v>20</c:v>
                </c:pt>
                <c:pt idx="2">
                  <c:v>20</c:v>
                </c:pt>
                <c:pt idx="3">
                  <c:v>20</c:v>
                </c:pt>
                <c:pt idx="4">
                  <c:v>20</c:v>
                </c:pt>
              </c:numCache>
            </c:numRef>
          </c:val>
        </c:ser>
        <c:dLbls>
          <c:showLegendKey val="0"/>
          <c:showVal val="1"/>
          <c:showCatName val="0"/>
          <c:showSerName val="0"/>
          <c:showPercent val="0"/>
          <c:showBubbleSize val="0"/>
        </c:dLbls>
        <c:gapWidth val="65"/>
        <c:axId val="75256576"/>
        <c:axId val="75258112"/>
      </c:barChart>
      <c:catAx>
        <c:axId val="75256576"/>
        <c:scaling>
          <c:orientation val="minMax"/>
        </c:scaling>
        <c:delete val="1"/>
        <c:axPos val="b"/>
        <c:majorTickMark val="none"/>
        <c:minorTickMark val="none"/>
        <c:tickLblPos val="none"/>
        <c:crossAx val="75258112"/>
        <c:crosses val="autoZero"/>
        <c:auto val="1"/>
        <c:lblAlgn val="ctr"/>
        <c:lblOffset val="100"/>
        <c:noMultiLvlLbl val="0"/>
      </c:catAx>
      <c:valAx>
        <c:axId val="75258112"/>
        <c:scaling>
          <c:orientation val="minMax"/>
          <c:min val="94"/>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one"/>
        <c:crossAx val="75256576"/>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r-FR"/>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79A84E-0572-4CF0-812B-1A477899F0D8}" type="doc">
      <dgm:prSet loTypeId="urn:microsoft.com/office/officeart/2005/8/layout/vList2" loCatId="list" qsTypeId="urn:microsoft.com/office/officeart/2005/8/quickstyle/simple1" qsCatId="simple" csTypeId="urn:microsoft.com/office/officeart/2005/8/colors/colorful1#1" csCatId="colorful" phldr="1"/>
      <dgm:spPr/>
      <dgm:t>
        <a:bodyPr/>
        <a:lstStyle/>
        <a:p>
          <a:endParaRPr lang="fr-FR"/>
        </a:p>
      </dgm:t>
    </dgm:pt>
    <dgm:pt modelId="{E2F420EB-BE9D-4A66-82B9-A473140CA1C4}">
      <dgm:prSet phldrT="[Texte]"/>
      <dgm:spPr/>
      <dgm:t>
        <a:bodyPr/>
        <a:lstStyle/>
        <a:p>
          <a:pPr algn="l"/>
          <a:r>
            <a:rPr lang="fr-FR" dirty="0" smtClean="0"/>
            <a:t>Approche Quantitative</a:t>
          </a:r>
          <a:endParaRPr lang="fr-FR" dirty="0"/>
        </a:p>
      </dgm:t>
    </dgm:pt>
    <dgm:pt modelId="{53C20B42-41C5-469A-A245-D81DCCA82A73}" type="parTrans" cxnId="{93709220-F47B-4B65-9178-887E9AB27231}">
      <dgm:prSet/>
      <dgm:spPr/>
      <dgm:t>
        <a:bodyPr/>
        <a:lstStyle/>
        <a:p>
          <a:endParaRPr lang="fr-FR"/>
        </a:p>
      </dgm:t>
    </dgm:pt>
    <dgm:pt modelId="{F6521E20-2C68-4551-AB19-A5E176BCB325}" type="sibTrans" cxnId="{93709220-F47B-4B65-9178-887E9AB27231}">
      <dgm:prSet/>
      <dgm:spPr/>
      <dgm:t>
        <a:bodyPr/>
        <a:lstStyle/>
        <a:p>
          <a:endParaRPr lang="fr-FR"/>
        </a:p>
      </dgm:t>
    </dgm:pt>
    <dgm:pt modelId="{57773F5A-0ACF-450B-9817-0CB60B761278}">
      <dgm:prSet phldrT="[Texte]"/>
      <dgm:spPr/>
      <dgm:t>
        <a:bodyPr/>
        <a:lstStyle/>
        <a:p>
          <a:pPr algn="l"/>
          <a:r>
            <a:rPr lang="fr-FR" dirty="0" smtClean="0"/>
            <a:t>Approche qualitative</a:t>
          </a:r>
          <a:endParaRPr lang="fr-FR" dirty="0"/>
        </a:p>
      </dgm:t>
    </dgm:pt>
    <dgm:pt modelId="{16F8BF88-E343-4A94-9858-C4861A4C4459}" type="parTrans" cxnId="{C2E19346-5654-41FD-8175-91CE831BD762}">
      <dgm:prSet/>
      <dgm:spPr/>
      <dgm:t>
        <a:bodyPr/>
        <a:lstStyle/>
        <a:p>
          <a:endParaRPr lang="fr-FR"/>
        </a:p>
      </dgm:t>
    </dgm:pt>
    <dgm:pt modelId="{BD4ABE33-EA19-422E-B9CE-92EDEEB50BF0}" type="sibTrans" cxnId="{C2E19346-5654-41FD-8175-91CE831BD762}">
      <dgm:prSet/>
      <dgm:spPr/>
      <dgm:t>
        <a:bodyPr/>
        <a:lstStyle/>
        <a:p>
          <a:endParaRPr lang="fr-FR"/>
        </a:p>
      </dgm:t>
    </dgm:pt>
    <dgm:pt modelId="{20A03502-4512-45F8-8B73-5AA95DC9D1B5}">
      <dgm:prSet phldrT="[Texte]"/>
      <dgm:spPr/>
      <dgm:t>
        <a:bodyPr/>
        <a:lstStyle/>
        <a:p>
          <a:pPr algn="l"/>
          <a:r>
            <a:rPr lang="fr-FR" dirty="0" smtClean="0"/>
            <a:t>Approche mixte</a:t>
          </a:r>
          <a:endParaRPr lang="fr-FR" dirty="0"/>
        </a:p>
      </dgm:t>
    </dgm:pt>
    <dgm:pt modelId="{2CB61A34-D8A2-47FC-9BC1-179DD44303B1}" type="parTrans" cxnId="{335F23BC-2DF8-4FAC-B62B-00C97DFF6D5B}">
      <dgm:prSet/>
      <dgm:spPr/>
      <dgm:t>
        <a:bodyPr/>
        <a:lstStyle/>
        <a:p>
          <a:endParaRPr lang="fr-FR"/>
        </a:p>
      </dgm:t>
    </dgm:pt>
    <dgm:pt modelId="{C6DF0FA9-0CFC-42B4-BB43-C91C92FDB4C2}" type="sibTrans" cxnId="{335F23BC-2DF8-4FAC-B62B-00C97DFF6D5B}">
      <dgm:prSet/>
      <dgm:spPr/>
      <dgm:t>
        <a:bodyPr/>
        <a:lstStyle/>
        <a:p>
          <a:endParaRPr lang="fr-FR"/>
        </a:p>
      </dgm:t>
    </dgm:pt>
    <dgm:pt modelId="{3D6507EF-BDCE-4046-8CBF-B11E36C7F6CC}" type="pres">
      <dgm:prSet presAssocID="{9E79A84E-0572-4CF0-812B-1A477899F0D8}" presName="linear" presStyleCnt="0">
        <dgm:presLayoutVars>
          <dgm:animLvl val="lvl"/>
          <dgm:resizeHandles val="exact"/>
        </dgm:presLayoutVars>
      </dgm:prSet>
      <dgm:spPr/>
      <dgm:t>
        <a:bodyPr/>
        <a:lstStyle/>
        <a:p>
          <a:endParaRPr lang="fr-FR"/>
        </a:p>
      </dgm:t>
    </dgm:pt>
    <dgm:pt modelId="{EC8755E4-4B35-48F3-86A5-A7AFA4775E29}" type="pres">
      <dgm:prSet presAssocID="{E2F420EB-BE9D-4A66-82B9-A473140CA1C4}" presName="parentText" presStyleLbl="node1" presStyleIdx="0" presStyleCnt="3">
        <dgm:presLayoutVars>
          <dgm:chMax val="0"/>
          <dgm:bulletEnabled val="1"/>
        </dgm:presLayoutVars>
      </dgm:prSet>
      <dgm:spPr/>
      <dgm:t>
        <a:bodyPr/>
        <a:lstStyle/>
        <a:p>
          <a:endParaRPr lang="fr-FR"/>
        </a:p>
      </dgm:t>
    </dgm:pt>
    <dgm:pt modelId="{19E14D71-588D-4B6A-A7F3-E95BB1054BC6}" type="pres">
      <dgm:prSet presAssocID="{F6521E20-2C68-4551-AB19-A5E176BCB325}" presName="spacer" presStyleCnt="0"/>
      <dgm:spPr/>
    </dgm:pt>
    <dgm:pt modelId="{1C8B1F97-FE6F-41C2-881B-36BAAF6DE205}" type="pres">
      <dgm:prSet presAssocID="{57773F5A-0ACF-450B-9817-0CB60B761278}" presName="parentText" presStyleLbl="node1" presStyleIdx="1" presStyleCnt="3">
        <dgm:presLayoutVars>
          <dgm:chMax val="0"/>
          <dgm:bulletEnabled val="1"/>
        </dgm:presLayoutVars>
      </dgm:prSet>
      <dgm:spPr/>
      <dgm:t>
        <a:bodyPr/>
        <a:lstStyle/>
        <a:p>
          <a:endParaRPr lang="fr-FR"/>
        </a:p>
      </dgm:t>
    </dgm:pt>
    <dgm:pt modelId="{1E60DDFB-549D-4119-AE39-C8CF486FFDAA}" type="pres">
      <dgm:prSet presAssocID="{BD4ABE33-EA19-422E-B9CE-92EDEEB50BF0}" presName="spacer" presStyleCnt="0"/>
      <dgm:spPr/>
    </dgm:pt>
    <dgm:pt modelId="{B9AB654E-B680-4471-ADE2-8094B9FFF803}" type="pres">
      <dgm:prSet presAssocID="{20A03502-4512-45F8-8B73-5AA95DC9D1B5}" presName="parentText" presStyleLbl="node1" presStyleIdx="2" presStyleCnt="3">
        <dgm:presLayoutVars>
          <dgm:chMax val="0"/>
          <dgm:bulletEnabled val="1"/>
        </dgm:presLayoutVars>
      </dgm:prSet>
      <dgm:spPr/>
      <dgm:t>
        <a:bodyPr/>
        <a:lstStyle/>
        <a:p>
          <a:endParaRPr lang="fr-FR"/>
        </a:p>
      </dgm:t>
    </dgm:pt>
  </dgm:ptLst>
  <dgm:cxnLst>
    <dgm:cxn modelId="{0A88D879-1AE7-45EA-BA98-F893CE24A664}" type="presOf" srcId="{57773F5A-0ACF-450B-9817-0CB60B761278}" destId="{1C8B1F97-FE6F-41C2-881B-36BAAF6DE205}" srcOrd="0" destOrd="0" presId="urn:microsoft.com/office/officeart/2005/8/layout/vList2"/>
    <dgm:cxn modelId="{BF90A1F1-0613-4ACD-9757-CBBEA9BCFF4F}" type="presOf" srcId="{9E79A84E-0572-4CF0-812B-1A477899F0D8}" destId="{3D6507EF-BDCE-4046-8CBF-B11E36C7F6CC}" srcOrd="0" destOrd="0" presId="urn:microsoft.com/office/officeart/2005/8/layout/vList2"/>
    <dgm:cxn modelId="{335F23BC-2DF8-4FAC-B62B-00C97DFF6D5B}" srcId="{9E79A84E-0572-4CF0-812B-1A477899F0D8}" destId="{20A03502-4512-45F8-8B73-5AA95DC9D1B5}" srcOrd="2" destOrd="0" parTransId="{2CB61A34-D8A2-47FC-9BC1-179DD44303B1}" sibTransId="{C6DF0FA9-0CFC-42B4-BB43-C91C92FDB4C2}"/>
    <dgm:cxn modelId="{3C8832C1-11ED-4E33-931E-E19F64207134}" type="presOf" srcId="{E2F420EB-BE9D-4A66-82B9-A473140CA1C4}" destId="{EC8755E4-4B35-48F3-86A5-A7AFA4775E29}" srcOrd="0" destOrd="0" presId="urn:microsoft.com/office/officeart/2005/8/layout/vList2"/>
    <dgm:cxn modelId="{35D92718-626C-41A4-998C-9232D28F9B2B}" type="presOf" srcId="{20A03502-4512-45F8-8B73-5AA95DC9D1B5}" destId="{B9AB654E-B680-4471-ADE2-8094B9FFF803}" srcOrd="0" destOrd="0" presId="urn:microsoft.com/office/officeart/2005/8/layout/vList2"/>
    <dgm:cxn modelId="{C2E19346-5654-41FD-8175-91CE831BD762}" srcId="{9E79A84E-0572-4CF0-812B-1A477899F0D8}" destId="{57773F5A-0ACF-450B-9817-0CB60B761278}" srcOrd="1" destOrd="0" parTransId="{16F8BF88-E343-4A94-9858-C4861A4C4459}" sibTransId="{BD4ABE33-EA19-422E-B9CE-92EDEEB50BF0}"/>
    <dgm:cxn modelId="{93709220-F47B-4B65-9178-887E9AB27231}" srcId="{9E79A84E-0572-4CF0-812B-1A477899F0D8}" destId="{E2F420EB-BE9D-4A66-82B9-A473140CA1C4}" srcOrd="0" destOrd="0" parTransId="{53C20B42-41C5-469A-A245-D81DCCA82A73}" sibTransId="{F6521E20-2C68-4551-AB19-A5E176BCB325}"/>
    <dgm:cxn modelId="{4117C06C-05A1-4A29-BD23-62328FD8E4E3}" type="presParOf" srcId="{3D6507EF-BDCE-4046-8CBF-B11E36C7F6CC}" destId="{EC8755E4-4B35-48F3-86A5-A7AFA4775E29}" srcOrd="0" destOrd="0" presId="urn:microsoft.com/office/officeart/2005/8/layout/vList2"/>
    <dgm:cxn modelId="{31978BFA-ED48-42B0-9EC2-08AAF7E101A8}" type="presParOf" srcId="{3D6507EF-BDCE-4046-8CBF-B11E36C7F6CC}" destId="{19E14D71-588D-4B6A-A7F3-E95BB1054BC6}" srcOrd="1" destOrd="0" presId="urn:microsoft.com/office/officeart/2005/8/layout/vList2"/>
    <dgm:cxn modelId="{34DD3E5F-BD48-49F3-80FE-0280AB558347}" type="presParOf" srcId="{3D6507EF-BDCE-4046-8CBF-B11E36C7F6CC}" destId="{1C8B1F97-FE6F-41C2-881B-36BAAF6DE205}" srcOrd="2" destOrd="0" presId="urn:microsoft.com/office/officeart/2005/8/layout/vList2"/>
    <dgm:cxn modelId="{64339DD8-3957-4E2F-AC68-7C51A3DB9198}" type="presParOf" srcId="{3D6507EF-BDCE-4046-8CBF-B11E36C7F6CC}" destId="{1E60DDFB-549D-4119-AE39-C8CF486FFDAA}" srcOrd="3" destOrd="0" presId="urn:microsoft.com/office/officeart/2005/8/layout/vList2"/>
    <dgm:cxn modelId="{5381AFF0-3236-41BC-B347-5CC89C02B7EA}" type="presParOf" srcId="{3D6507EF-BDCE-4046-8CBF-B11E36C7F6CC}" destId="{B9AB654E-B680-4471-ADE2-8094B9FFF80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8755E4-4B35-48F3-86A5-A7AFA4775E29}">
      <dsp:nvSpPr>
        <dsp:cNvPr id="0" name=""/>
        <dsp:cNvSpPr/>
      </dsp:nvSpPr>
      <dsp:spPr>
        <a:xfrm>
          <a:off x="0" y="360879"/>
          <a:ext cx="6096000" cy="102960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l" defTabSz="1955800">
            <a:lnSpc>
              <a:spcPct val="90000"/>
            </a:lnSpc>
            <a:spcBef>
              <a:spcPct val="0"/>
            </a:spcBef>
            <a:spcAft>
              <a:spcPct val="35000"/>
            </a:spcAft>
          </a:pPr>
          <a:r>
            <a:rPr lang="fr-FR" sz="4400" kern="1200" dirty="0" smtClean="0"/>
            <a:t>Approche Quantitative</a:t>
          </a:r>
          <a:endParaRPr lang="fr-FR" sz="4400" kern="1200" dirty="0"/>
        </a:p>
      </dsp:txBody>
      <dsp:txXfrm>
        <a:off x="50261" y="411140"/>
        <a:ext cx="5995478" cy="929078"/>
      </dsp:txXfrm>
    </dsp:sp>
    <dsp:sp modelId="{1C8B1F97-FE6F-41C2-881B-36BAAF6DE205}">
      <dsp:nvSpPr>
        <dsp:cNvPr id="0" name=""/>
        <dsp:cNvSpPr/>
      </dsp:nvSpPr>
      <dsp:spPr>
        <a:xfrm>
          <a:off x="0" y="1517199"/>
          <a:ext cx="6096000" cy="1029600"/>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l" defTabSz="1955800">
            <a:lnSpc>
              <a:spcPct val="90000"/>
            </a:lnSpc>
            <a:spcBef>
              <a:spcPct val="0"/>
            </a:spcBef>
            <a:spcAft>
              <a:spcPct val="35000"/>
            </a:spcAft>
          </a:pPr>
          <a:r>
            <a:rPr lang="fr-FR" sz="4400" kern="1200" dirty="0" smtClean="0"/>
            <a:t>Approche qualitative</a:t>
          </a:r>
          <a:endParaRPr lang="fr-FR" sz="4400" kern="1200" dirty="0"/>
        </a:p>
      </dsp:txBody>
      <dsp:txXfrm>
        <a:off x="50261" y="1567460"/>
        <a:ext cx="5995478" cy="929078"/>
      </dsp:txXfrm>
    </dsp:sp>
    <dsp:sp modelId="{B9AB654E-B680-4471-ADE2-8094B9FFF803}">
      <dsp:nvSpPr>
        <dsp:cNvPr id="0" name=""/>
        <dsp:cNvSpPr/>
      </dsp:nvSpPr>
      <dsp:spPr>
        <a:xfrm>
          <a:off x="0" y="2673520"/>
          <a:ext cx="6096000" cy="1029600"/>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l" defTabSz="1955800">
            <a:lnSpc>
              <a:spcPct val="90000"/>
            </a:lnSpc>
            <a:spcBef>
              <a:spcPct val="0"/>
            </a:spcBef>
            <a:spcAft>
              <a:spcPct val="35000"/>
            </a:spcAft>
          </a:pPr>
          <a:r>
            <a:rPr lang="fr-FR" sz="4400" kern="1200" dirty="0" smtClean="0"/>
            <a:t>Approche mixte</a:t>
          </a:r>
          <a:endParaRPr lang="fr-FR" sz="4400" kern="1200" dirty="0"/>
        </a:p>
      </dsp:txBody>
      <dsp:txXfrm>
        <a:off x="50261" y="2723781"/>
        <a:ext cx="5995478" cy="92907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cdr:x>
      <cdr:y>0.90435</cdr:y>
    </cdr:from>
    <cdr:to>
      <cdr:x>0.19039</cdr:x>
      <cdr:y>0.97101</cdr:y>
    </cdr:to>
    <cdr:sp macro="" textlink="">
      <cdr:nvSpPr>
        <cdr:cNvPr id="2" name="Text Box 1"/>
        <cdr:cNvSpPr txBox="1"/>
      </cdr:nvSpPr>
      <cdr:spPr>
        <a:xfrm xmlns:a="http://schemas.openxmlformats.org/drawingml/2006/main">
          <a:off x="-1209675" y="2971799"/>
          <a:ext cx="1019175" cy="2190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0"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Proposed method</a:t>
          </a:r>
        </a:p>
      </cdr:txBody>
    </cdr:sp>
  </cdr:relSizeAnchor>
  <cdr:relSizeAnchor xmlns:cdr="http://schemas.openxmlformats.org/drawingml/2006/chartDrawing">
    <cdr:from>
      <cdr:x>0.20996</cdr:x>
      <cdr:y>0.90435</cdr:y>
    </cdr:from>
    <cdr:to>
      <cdr:x>0.38078</cdr:x>
      <cdr:y>0.98261</cdr:y>
    </cdr:to>
    <cdr:sp macro="" textlink="">
      <cdr:nvSpPr>
        <cdr:cNvPr id="3" name="Text Box 2"/>
        <cdr:cNvSpPr txBox="1"/>
      </cdr:nvSpPr>
      <cdr:spPr>
        <a:xfrm xmlns:a="http://schemas.openxmlformats.org/drawingml/2006/main">
          <a:off x="1123950" y="2971800"/>
          <a:ext cx="914400" cy="2571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0"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FAS wrapper</a:t>
          </a:r>
        </a:p>
      </cdr:txBody>
    </cdr:sp>
  </cdr:relSizeAnchor>
  <cdr:relSizeAnchor xmlns:cdr="http://schemas.openxmlformats.org/drawingml/2006/chartDrawing">
    <cdr:from>
      <cdr:x>0.40391</cdr:x>
      <cdr:y>0.90725</cdr:y>
    </cdr:from>
    <cdr:to>
      <cdr:x>0.52491</cdr:x>
      <cdr:y>0.9913</cdr:y>
    </cdr:to>
    <cdr:sp macro="" textlink="">
      <cdr:nvSpPr>
        <cdr:cNvPr id="4" name="Text Box 3"/>
        <cdr:cNvSpPr txBox="1"/>
      </cdr:nvSpPr>
      <cdr:spPr>
        <a:xfrm xmlns:a="http://schemas.openxmlformats.org/drawingml/2006/main">
          <a:off x="2162175" y="2981324"/>
          <a:ext cx="647700" cy="276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0"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Info Gain</a:t>
          </a:r>
          <a:endParaRPr lang="en-US" sz="110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0.59075</cdr:x>
      <cdr:y>0.90725</cdr:y>
    </cdr:from>
    <cdr:to>
      <cdr:x>0.72776</cdr:x>
      <cdr:y>0.98841</cdr:y>
    </cdr:to>
    <cdr:sp macro="" textlink="">
      <cdr:nvSpPr>
        <cdr:cNvPr id="5" name="Text Box 4"/>
        <cdr:cNvSpPr txBox="1"/>
      </cdr:nvSpPr>
      <cdr:spPr>
        <a:xfrm xmlns:a="http://schemas.openxmlformats.org/drawingml/2006/main">
          <a:off x="3162299" y="2981325"/>
          <a:ext cx="733425" cy="2667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0"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Gain Ratio</a:t>
          </a:r>
        </a:p>
      </cdr:txBody>
    </cdr:sp>
  </cdr:relSizeAnchor>
  <cdr:relSizeAnchor xmlns:cdr="http://schemas.openxmlformats.org/drawingml/2006/chartDrawing">
    <cdr:from>
      <cdr:x>0.78292</cdr:x>
      <cdr:y>0.89855</cdr:y>
    </cdr:from>
    <cdr:to>
      <cdr:x>0.88968</cdr:x>
      <cdr:y>0.97971</cdr:y>
    </cdr:to>
    <cdr:sp macro="" textlink="">
      <cdr:nvSpPr>
        <cdr:cNvPr id="6" name="Text Box 5"/>
        <cdr:cNvSpPr txBox="1"/>
      </cdr:nvSpPr>
      <cdr:spPr>
        <a:xfrm xmlns:a="http://schemas.openxmlformats.org/drawingml/2006/main">
          <a:off x="4191000" y="2952750"/>
          <a:ext cx="571500" cy="2667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0"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ReliefF</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fr-F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fr-FR" sz="1200"/>
            </a:lvl1pPr>
          </a:lstStyle>
          <a:p>
            <a:fld id="{724506C0-3FFE-45A5-803D-9F4FC5464A70}" type="datetimeFigureOut">
              <a:rPr/>
              <a:pPr/>
              <a:t>12/17/2009</a:t>
            </a:fld>
            <a:endParaRPr lang="fr-F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Niveau 2</a:t>
            </a:r>
          </a:p>
          <a:p>
            <a:pPr lvl="2"/>
            <a:r>
              <a:rPr lang="fr-FR"/>
              <a:t>Niveau 3</a:t>
            </a:r>
          </a:p>
          <a:p>
            <a:pPr lvl="3"/>
            <a:r>
              <a:rPr lang="fr-FR"/>
              <a:t>Niveau 4</a:t>
            </a:r>
          </a:p>
          <a:p>
            <a:pPr lvl="4"/>
            <a:r>
              <a:rPr lang="fr-FR"/>
              <a:t>Niveau 5</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fr-FR" sz="1200"/>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fr-FR" sz="1200"/>
            </a:lvl1pPr>
          </a:lstStyle>
          <a:p>
            <a:fld id="{F8646707-6BBD-41A9-B4DF-0C76A73A2D2A}" type="slidenum">
              <a:rPr/>
              <a:pPr/>
              <a:t>‹N°›</a:t>
            </a:fld>
            <a:endParaRPr lang="fr-FR"/>
          </a:p>
        </p:txBody>
      </p:sp>
    </p:spTree>
    <p:extLst>
      <p:ext uri="{BB962C8B-B14F-4D97-AF65-F5344CB8AC3E}">
        <p14:creationId xmlns:p14="http://schemas.microsoft.com/office/powerpoint/2010/main" val="4266512559"/>
      </p:ext>
    </p:extLst>
  </p:cSld>
  <p:clrMap bg1="lt1" tx1="dk1" bg2="lt2" tx2="dk2" accent1="accent1" accent2="accent2" accent3="accent3" accent4="accent4" accent5="accent5" accent6="accent6" hlink="hlink" folHlink="folHlink"/>
  <p:notesStyle>
    <a:lvl1pPr marL="0" algn="l" defTabSz="914400" rtl="0" eaLnBrk="1" latinLnBrk="0" hangingPunct="1">
      <a:defRPr lang="fr-FR" sz="1200" kern="1200">
        <a:solidFill>
          <a:schemeClr val="tx1"/>
        </a:solidFill>
        <a:latin typeface="+mn-lt"/>
        <a:ea typeface="+mn-ea"/>
        <a:cs typeface="+mn-cs"/>
      </a:defRPr>
    </a:lvl1pPr>
    <a:lvl2pPr marL="457200" algn="l" defTabSz="914400" rtl="0" eaLnBrk="1" latinLnBrk="0" hangingPunct="1">
      <a:defRPr lang="fr-FR" sz="1200" kern="1200">
        <a:solidFill>
          <a:schemeClr val="tx1"/>
        </a:solidFill>
        <a:latin typeface="+mn-lt"/>
        <a:ea typeface="+mn-ea"/>
        <a:cs typeface="+mn-cs"/>
      </a:defRPr>
    </a:lvl2pPr>
    <a:lvl3pPr marL="914400" algn="l" defTabSz="914400" rtl="0" eaLnBrk="1" latinLnBrk="0" hangingPunct="1">
      <a:defRPr lang="fr-FR" sz="1200" kern="1200">
        <a:solidFill>
          <a:schemeClr val="tx1"/>
        </a:solidFill>
        <a:latin typeface="+mn-lt"/>
        <a:ea typeface="+mn-ea"/>
        <a:cs typeface="+mn-cs"/>
      </a:defRPr>
    </a:lvl3pPr>
    <a:lvl4pPr marL="1371600" algn="l" defTabSz="914400" rtl="0" eaLnBrk="1" latinLnBrk="0" hangingPunct="1">
      <a:defRPr lang="fr-FR" sz="1200" kern="1200">
        <a:solidFill>
          <a:schemeClr val="tx1"/>
        </a:solidFill>
        <a:latin typeface="+mn-lt"/>
        <a:ea typeface="+mn-ea"/>
        <a:cs typeface="+mn-cs"/>
      </a:defRPr>
    </a:lvl4pPr>
    <a:lvl5pPr marL="1828800" algn="l" defTabSz="914400" rtl="0" eaLnBrk="1" latinLnBrk="0" hangingPunct="1">
      <a:defRPr lang="fr-FR" sz="1200" kern="1200">
        <a:solidFill>
          <a:schemeClr val="tx1"/>
        </a:solidFill>
        <a:latin typeface="+mn-lt"/>
        <a:ea typeface="+mn-ea"/>
        <a:cs typeface="+mn-cs"/>
      </a:defRPr>
    </a:lvl5pPr>
    <a:lvl6pPr marL="2286000" algn="l" defTabSz="914400" rtl="0" eaLnBrk="1" latinLnBrk="0" hangingPunct="1">
      <a:defRPr lang="fr-FR" sz="1200" kern="1200">
        <a:solidFill>
          <a:schemeClr val="tx1"/>
        </a:solidFill>
        <a:latin typeface="+mn-lt"/>
        <a:ea typeface="+mn-ea"/>
        <a:cs typeface="+mn-cs"/>
      </a:defRPr>
    </a:lvl6pPr>
    <a:lvl7pPr marL="2743200" algn="l" defTabSz="914400" rtl="0" eaLnBrk="1" latinLnBrk="0" hangingPunct="1">
      <a:defRPr lang="fr-FR" sz="1200" kern="1200">
        <a:solidFill>
          <a:schemeClr val="tx1"/>
        </a:solidFill>
        <a:latin typeface="+mn-lt"/>
        <a:ea typeface="+mn-ea"/>
        <a:cs typeface="+mn-cs"/>
      </a:defRPr>
    </a:lvl7pPr>
    <a:lvl8pPr marL="3200400" algn="l" defTabSz="914400" rtl="0" eaLnBrk="1" latinLnBrk="0" hangingPunct="1">
      <a:defRPr lang="fr-FR" sz="1200" kern="1200">
        <a:solidFill>
          <a:schemeClr val="tx1"/>
        </a:solidFill>
        <a:latin typeface="+mn-lt"/>
        <a:ea typeface="+mn-ea"/>
        <a:cs typeface="+mn-cs"/>
      </a:defRPr>
    </a:lvl8pPr>
    <a:lvl9pPr marL="3657600" algn="l" defTabSz="914400" rtl="0" eaLnBrk="1" latinLnBrk="0" hangingPunct="1">
      <a:defRPr lang="fr-F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lang="fr-FR"/>
            </a:pPr>
            <a:r>
              <a:rPr lang="fr-FR" dirty="0" smtClean="0"/>
              <a:t>Ce modèle peut être utilisé comme fichier de démarrage pour fournir les mises à jour des jalons</a:t>
            </a:r>
            <a:r>
              <a:rPr lang="fr-FR" baseline="0" dirty="0" smtClean="0"/>
              <a:t> d’un projet.</a:t>
            </a:r>
            <a:endParaRPr lang="fr-FR" dirty="0" smtClean="0"/>
          </a:p>
          <a:p>
            <a:endParaRPr lang="fr-FR" baseline="0" dirty="0" smtClean="0"/>
          </a:p>
          <a:p>
            <a:pPr lvl="0"/>
            <a:r>
              <a:rPr lang="fr-FR" sz="1000" b="1" dirty="0" smtClean="0"/>
              <a:t>Sections</a:t>
            </a:r>
            <a:endParaRPr lang="fr-FR" sz="1000" b="0" dirty="0" smtClean="0"/>
          </a:p>
          <a:p>
            <a:pPr lvl="0"/>
            <a:r>
              <a:rPr lang="fr-FR" sz="1000" b="0" dirty="0" smtClean="0"/>
              <a:t>Cliquez avec le bouton droit sur une diapositive pour ajouter des sections.</a:t>
            </a:r>
            <a:r>
              <a:rPr lang="fr-FR" sz="1000" b="0" baseline="0" dirty="0" smtClean="0"/>
              <a:t> Les sections permettent d’organiser les diapositives et facilitent la collaboration entre plusieurs auteurs.</a:t>
            </a:r>
            <a:endParaRPr lang="fr-FR" sz="1000" b="0" dirty="0" smtClean="0"/>
          </a:p>
          <a:p>
            <a:pPr lvl="0"/>
            <a:endParaRPr lang="fr-FR" sz="1000" b="1" dirty="0" smtClean="0"/>
          </a:p>
          <a:p>
            <a:pPr lvl="0"/>
            <a:r>
              <a:rPr lang="fr-FR" sz="1000" b="1" dirty="0" smtClean="0"/>
              <a:t>Notes</a:t>
            </a:r>
          </a:p>
          <a:p>
            <a:pPr lvl="0"/>
            <a:r>
              <a:rPr lang="fr-FR" sz="1000" dirty="0" smtClean="0"/>
              <a:t>Utilisez la section Notes pour les notes de présentation ou pour fournir des informations  supplémentaires à l’audience.</a:t>
            </a:r>
            <a:r>
              <a:rPr lang="fr-FR" sz="1000" baseline="0" dirty="0" smtClean="0"/>
              <a:t> Affichez ces notes en mode Présentation pendant votre présentation. </a:t>
            </a:r>
          </a:p>
          <a:p>
            <a:pPr lvl="0">
              <a:buFontTx/>
              <a:buNone/>
            </a:pPr>
            <a:r>
              <a:rPr lang="fr-FR" sz="1000" dirty="0" smtClean="0"/>
              <a:t>N’oubliez pas de tenir compte de la taille de la police (critère important pour l’accessibilité, la visibilité, l’enregistrement vidéo et la production en ligne)</a:t>
            </a:r>
          </a:p>
          <a:p>
            <a:pPr lvl="0"/>
            <a:endParaRPr lang="fr-FR" sz="1000" dirty="0" smtClean="0"/>
          </a:p>
          <a:p>
            <a:pPr lvl="0">
              <a:buFontTx/>
              <a:buNone/>
            </a:pPr>
            <a:r>
              <a:rPr lang="fr-FR" sz="1000" b="1" dirty="0" smtClean="0"/>
              <a:t>Couleurs coordonnées </a:t>
            </a:r>
          </a:p>
          <a:p>
            <a:pPr lvl="0">
              <a:buFontTx/>
              <a:buNone/>
            </a:pPr>
            <a:r>
              <a:rPr lang="fr-FR" sz="1000" dirty="0" smtClean="0"/>
              <a:t>Faites tout particulièrement attention aux diagrammes, graphiques et zones de texte.</a:t>
            </a:r>
            <a:r>
              <a:rPr lang="fr-FR" sz="1000" baseline="0" dirty="0" smtClean="0"/>
              <a:t> </a:t>
            </a:r>
            <a:endParaRPr lang="fr-FR" sz="1000" dirty="0" smtClean="0"/>
          </a:p>
          <a:p>
            <a:pPr lvl="0"/>
            <a:r>
              <a:rPr lang="fr-FR" sz="1000" dirty="0" smtClean="0"/>
              <a:t>Tenez compte du fait que les participants imprimeront la présentation en noir et blanc ou </a:t>
            </a:r>
            <a:r>
              <a:rPr lang="fr-FR" sz="1000" dirty="0" err="1" smtClean="0"/>
              <a:t>nuances de gris</a:t>
            </a:r>
            <a:r>
              <a:rPr lang="fr-FR" sz="1000" dirty="0" smtClean="0"/>
              <a:t>. Effectuez un test d’impression pour vérifier que vos couleurs s’impriment correctement en noir et blanc intégral et </a:t>
            </a:r>
            <a:r>
              <a:rPr lang="fr-FR" sz="1000" dirty="0" err="1" smtClean="0"/>
              <a:t>nuances de gris</a:t>
            </a:r>
            <a:r>
              <a:rPr lang="fr-FR" sz="1000" dirty="0" smtClean="0"/>
              <a:t>.</a:t>
            </a:r>
          </a:p>
          <a:p>
            <a:pPr lvl="0">
              <a:buFontTx/>
              <a:buNone/>
            </a:pPr>
            <a:endParaRPr lang="fr-FR" sz="1000" dirty="0" smtClean="0"/>
          </a:p>
          <a:p>
            <a:pPr lvl="0">
              <a:buFontTx/>
              <a:buNone/>
            </a:pPr>
            <a:r>
              <a:rPr lang="fr-FR" sz="1000" b="1" dirty="0" smtClean="0"/>
              <a:t>Graphiques, tableaux et diagrammes</a:t>
            </a:r>
          </a:p>
          <a:p>
            <a:pPr lvl="0"/>
            <a:r>
              <a:rPr lang="fr-FR" sz="1000" dirty="0" smtClean="0"/>
              <a:t>Faites en sorte que votre présentation soit simple : utilisez des styles et des couleurs identiques qui ne soient pas gênants.</a:t>
            </a:r>
          </a:p>
          <a:p>
            <a:pPr lvl="0"/>
            <a:r>
              <a:rPr lang="fr-FR" sz="1000" dirty="0" smtClean="0"/>
              <a:t>Ajoutez une légende pour tous les diagrammes et tableaux.</a:t>
            </a:r>
          </a:p>
          <a:p>
            <a:endParaRPr lang="fr-FR" dirty="0" smtClean="0"/>
          </a:p>
          <a:p>
            <a:endParaRPr lang="fr-FR" dirty="0" smtClean="0"/>
          </a:p>
        </p:txBody>
      </p:sp>
      <p:sp>
        <p:nvSpPr>
          <p:cNvPr id="4" name="Slide Number Placeholder 3"/>
          <p:cNvSpPr>
            <a:spLocks noGrp="1"/>
          </p:cNvSpPr>
          <p:nvPr>
            <p:ph type="sldNum" sz="quarter" idx="10"/>
          </p:nvPr>
        </p:nvSpPr>
        <p:spPr/>
        <p:txBody>
          <a:bodyPr/>
          <a:lstStyle/>
          <a:p>
            <a:fld id="{5E0C3846-8D4C-4326-8BC7-9B455A036298}"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481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TO learn our classifiers modules  , we simulate number of users accessing to a websites hosted in our HTTP server  and save a traffic captured by our </a:t>
            </a:r>
            <a:r>
              <a:rPr lang="en-US" dirty="0" err="1" smtClean="0"/>
              <a:t>snnifer</a:t>
            </a:r>
            <a:r>
              <a:rPr lang="en-US" dirty="0" smtClean="0"/>
              <a:t> .</a:t>
            </a:r>
          </a:p>
          <a:p>
            <a:pPr>
              <a:spcBef>
                <a:spcPct val="0"/>
              </a:spcBef>
            </a:pPr>
            <a:r>
              <a:rPr lang="en-US" dirty="0" smtClean="0"/>
              <a:t>After that we </a:t>
            </a:r>
            <a:r>
              <a:rPr lang="en-US" dirty="0" err="1" smtClean="0"/>
              <a:t>leanch</a:t>
            </a:r>
            <a:r>
              <a:rPr lang="en-US" dirty="0" smtClean="0"/>
              <a:t> 5 types of HTTP and  TCP  based attacks against the same webserver ,during that period the network traffic was captured and saved on MYSQL database . </a:t>
            </a:r>
          </a:p>
          <a:p>
            <a:pPr>
              <a:spcBef>
                <a:spcPct val="0"/>
              </a:spcBef>
            </a:pPr>
            <a:endParaRPr lang="en-US" dirty="0" smtClean="0"/>
          </a:p>
          <a:p>
            <a:pPr>
              <a:spcBef>
                <a:spcPct val="0"/>
              </a:spcBef>
            </a:pPr>
            <a:r>
              <a:rPr lang="en-US" dirty="0" smtClean="0"/>
              <a:t>These traffics represent our  new dataset, this dataset divided into 60% for learning and 40% for testing .as table’s show </a:t>
            </a:r>
            <a:endParaRPr lang="fr-FR" dirty="0" smtClean="0"/>
          </a:p>
        </p:txBody>
      </p:sp>
      <p:sp>
        <p:nvSpPr>
          <p:cNvPr id="34820" name="Espace réservé du numéro de diapositive 3"/>
          <p:cNvSpPr>
            <a:spLocks noGrp="1"/>
          </p:cNvSpPr>
          <p:nvPr>
            <p:ph type="sldNum" sz="quarter" idx="5"/>
          </p:nvPr>
        </p:nvSpPr>
        <p:spPr bwMode="auto">
          <a:noFill/>
          <a:ln>
            <a:miter lim="800000"/>
            <a:headEnd/>
            <a:tailEnd/>
          </a:ln>
        </p:spPr>
        <p:txBody>
          <a:bodyPr/>
          <a:lstStyle/>
          <a:p>
            <a:fld id="{2291EDCF-FD1A-47F2-AAEE-6C8E0C71C5F7}" type="slidenum">
              <a:rPr lang="fr-FR"/>
              <a:pPr/>
              <a:t>8</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481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TO learn our classifiers modules  , we simulate number of users accessing to a websites hosted in our HTTP server  and save a traffic captured by our snnifer .</a:t>
            </a:r>
          </a:p>
          <a:p>
            <a:pPr>
              <a:spcBef>
                <a:spcPct val="0"/>
              </a:spcBef>
            </a:pPr>
            <a:r>
              <a:rPr lang="en-US" smtClean="0"/>
              <a:t>After that we leanch 5 types of HTTP and  TCP  based attacks against the same webserver ,during that period the network traffic was captured and saved on MYSQL database . </a:t>
            </a:r>
          </a:p>
          <a:p>
            <a:pPr>
              <a:spcBef>
                <a:spcPct val="0"/>
              </a:spcBef>
            </a:pPr>
            <a:endParaRPr lang="en-US" smtClean="0"/>
          </a:p>
          <a:p>
            <a:pPr>
              <a:spcBef>
                <a:spcPct val="0"/>
              </a:spcBef>
            </a:pPr>
            <a:r>
              <a:rPr lang="en-US" smtClean="0"/>
              <a:t>These traffics represent our  new dataset, this dataset divided into 60% for learning and 40% for testing .as table’s show </a:t>
            </a:r>
            <a:endParaRPr lang="fr-FR" smtClean="0"/>
          </a:p>
        </p:txBody>
      </p:sp>
      <p:sp>
        <p:nvSpPr>
          <p:cNvPr id="34820" name="Espace réservé du numéro de diapositive 3"/>
          <p:cNvSpPr>
            <a:spLocks noGrp="1"/>
          </p:cNvSpPr>
          <p:nvPr>
            <p:ph type="sldNum" sz="quarter" idx="5"/>
          </p:nvPr>
        </p:nvSpPr>
        <p:spPr bwMode="auto">
          <a:noFill/>
          <a:ln>
            <a:miter lim="800000"/>
            <a:headEnd/>
            <a:tailEnd/>
          </a:ln>
        </p:spPr>
        <p:txBody>
          <a:bodyPr/>
          <a:lstStyle/>
          <a:p>
            <a:fld id="{2291EDCF-FD1A-47F2-AAEE-6C8E0C71C5F7}" type="slidenum">
              <a:rPr lang="fr-FR"/>
              <a:pPr/>
              <a:t>21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 y="733203"/>
            <a:ext cx="9144000" cy="6124797"/>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6477000" y="1295400"/>
            <a:ext cx="901373" cy="901373"/>
          </a:xfrm>
          <a:prstGeom prst="ellipse">
            <a:avLst/>
          </a:prstGeom>
          <a:ln>
            <a:noFill/>
          </a:ln>
          <a:effectLst>
            <a:outerShdw blurRad="292100" dist="76200" dir="2700000" algn="tl" rotWithShape="0">
              <a:srgbClr val="333333">
                <a:alpha val="50000"/>
              </a:srgbClr>
            </a:outerShdw>
          </a:effectLst>
        </p:spPr>
      </p:pic>
      <p:pic>
        <p:nvPicPr>
          <p:cNvPr id="9" name="Picture 8"/>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5791200" y="1905000"/>
            <a:ext cx="1240461" cy="1240461"/>
          </a:xfrm>
          <a:prstGeom prst="ellipse">
            <a:avLst/>
          </a:prstGeom>
          <a:ln>
            <a:noFill/>
          </a:ln>
          <a:effectLst>
            <a:outerShdw blurRad="292100" dist="76200" dir="2700000" algn="tl" rotWithShape="0">
              <a:srgbClr val="333333">
                <a:alpha val="50000"/>
              </a:srgbClr>
            </a:outerShdw>
          </a:effectLst>
        </p:spPr>
      </p:pic>
      <p:pic>
        <p:nvPicPr>
          <p:cNvPr id="10" name="Picture 9"/>
          <p:cNvPicPr>
            <a:picLocks noChangeAspect="1"/>
          </p:cNvPicPr>
          <p:nvPr userDrawn="1"/>
        </p:nvPicPr>
        <p:blipFill rotWithShape="1">
          <a:blip r:embed="rId5" cstate="email">
            <a:extLst>
              <a:ext uri="{28A0092B-C50C-407E-A947-70E740481C1C}">
                <a14:useLocalDpi xmlns:a14="http://schemas.microsoft.com/office/drawing/2010/main"/>
              </a:ext>
            </a:extLst>
          </a:blip>
          <a:srcRect/>
          <a:stretch/>
        </p:blipFill>
        <p:spPr>
          <a:xfrm>
            <a:off x="6705600" y="2209800"/>
            <a:ext cx="1828800" cy="1828800"/>
          </a:xfrm>
          <a:prstGeom prst="ellipse">
            <a:avLst/>
          </a:prstGeom>
          <a:ln>
            <a:noFill/>
          </a:ln>
          <a:effectLst>
            <a:outerShdw blurRad="292100" dist="76200" dir="2700000" algn="tl" rotWithShape="0">
              <a:srgbClr val="333333">
                <a:alpha val="50000"/>
              </a:srgbClr>
            </a:outerShdw>
          </a:effectLst>
        </p:spPr>
      </p:pic>
      <p:sp>
        <p:nvSpPr>
          <p:cNvPr id="2" name="Title 1"/>
          <p:cNvSpPr>
            <a:spLocks noGrp="1"/>
          </p:cNvSpPr>
          <p:nvPr>
            <p:ph type="ctrTitle"/>
          </p:nvPr>
        </p:nvSpPr>
        <p:spPr>
          <a:xfrm>
            <a:off x="381000" y="381001"/>
            <a:ext cx="7772400" cy="761999"/>
          </a:xfrm>
        </p:spPr>
        <p:txBody>
          <a:bodyPr anchor="t"/>
          <a:lstStyle>
            <a:lvl1pPr algn="l" eaLnBrk="1" latinLnBrk="0" hangingPunct="1">
              <a:defRPr kumimoji="0" lang="fr-FR">
                <a:latin typeface="Georgia" pitchFamily="18" charset="0"/>
              </a:defRPr>
            </a:lvl1pPr>
          </a:lstStyle>
          <a:p>
            <a:pPr eaLnBrk="1" latinLnBrk="0" hangingPunct="1"/>
            <a:r>
              <a:rPr lang="fr-FR" smtClean="0"/>
              <a:t>Modifiez le style du titre</a:t>
            </a:r>
            <a:endParaRPr/>
          </a:p>
        </p:txBody>
      </p:sp>
      <p:sp>
        <p:nvSpPr>
          <p:cNvPr id="3" name="Subtitle 2"/>
          <p:cNvSpPr>
            <a:spLocks noGrp="1"/>
          </p:cNvSpPr>
          <p:nvPr>
            <p:ph type="subTitle" idx="1" hasCustomPrompt="1"/>
          </p:nvPr>
        </p:nvSpPr>
        <p:spPr>
          <a:xfrm>
            <a:off x="439948" y="1219200"/>
            <a:ext cx="5275052" cy="1295400"/>
          </a:xfrm>
        </p:spPr>
        <p:txBody>
          <a:bodyPr>
            <a:normAutofit/>
          </a:bodyPr>
          <a:lstStyle>
            <a:lvl1pPr marL="0" indent="0" algn="l" eaLnBrk="1" latinLnBrk="0" hangingPunct="1">
              <a:buNone/>
              <a:defRPr kumimoji="0" lang="fr-FR" sz="1600" baseline="0">
                <a:solidFill>
                  <a:schemeClr val="tx1"/>
                </a:solidFill>
                <a:latin typeface="Georgia" pitchFamily="18" charset="0"/>
              </a:defRPr>
            </a:lvl1pPr>
            <a:lvl2pPr marL="457200" indent="0" algn="ctr" eaLnBrk="1" latinLnBrk="0" hangingPunct="1">
              <a:buNone/>
              <a:defRPr kumimoji="0" lang="fr-FR">
                <a:solidFill>
                  <a:schemeClr val="tx1">
                    <a:tint val="75000"/>
                  </a:schemeClr>
                </a:solidFill>
              </a:defRPr>
            </a:lvl2pPr>
            <a:lvl3pPr marL="914400" indent="0" algn="ctr" eaLnBrk="1" latinLnBrk="0" hangingPunct="1">
              <a:buNone/>
              <a:defRPr kumimoji="0" lang="fr-FR">
                <a:solidFill>
                  <a:schemeClr val="tx1">
                    <a:tint val="75000"/>
                  </a:schemeClr>
                </a:solidFill>
              </a:defRPr>
            </a:lvl3pPr>
            <a:lvl4pPr marL="1371600" indent="0" algn="ctr" eaLnBrk="1" latinLnBrk="0" hangingPunct="1">
              <a:buNone/>
              <a:defRPr kumimoji="0" lang="fr-FR">
                <a:solidFill>
                  <a:schemeClr val="tx1">
                    <a:tint val="75000"/>
                  </a:schemeClr>
                </a:solidFill>
              </a:defRPr>
            </a:lvl4pPr>
            <a:lvl5pPr marL="1828800" indent="0" algn="ctr" eaLnBrk="1" latinLnBrk="0" hangingPunct="1">
              <a:buNone/>
              <a:defRPr kumimoji="0" lang="fr-FR">
                <a:solidFill>
                  <a:schemeClr val="tx1">
                    <a:tint val="75000"/>
                  </a:schemeClr>
                </a:solidFill>
              </a:defRPr>
            </a:lvl5pPr>
            <a:lvl6pPr marL="2286000" indent="0" algn="ctr" eaLnBrk="1" latinLnBrk="0" hangingPunct="1">
              <a:buNone/>
              <a:defRPr kumimoji="0" lang="fr-FR">
                <a:solidFill>
                  <a:schemeClr val="tx1">
                    <a:tint val="75000"/>
                  </a:schemeClr>
                </a:solidFill>
              </a:defRPr>
            </a:lvl6pPr>
            <a:lvl7pPr marL="2743200" indent="0" algn="ctr" eaLnBrk="1" latinLnBrk="0" hangingPunct="1">
              <a:buNone/>
              <a:defRPr kumimoji="0" lang="fr-FR">
                <a:solidFill>
                  <a:schemeClr val="tx1">
                    <a:tint val="75000"/>
                  </a:schemeClr>
                </a:solidFill>
              </a:defRPr>
            </a:lvl7pPr>
            <a:lvl8pPr marL="3200400" indent="0" algn="ctr" eaLnBrk="1" latinLnBrk="0" hangingPunct="1">
              <a:buNone/>
              <a:defRPr kumimoji="0" lang="fr-FR">
                <a:solidFill>
                  <a:schemeClr val="tx1">
                    <a:tint val="75000"/>
                  </a:schemeClr>
                </a:solidFill>
              </a:defRPr>
            </a:lvl8pPr>
            <a:lvl9pPr marL="3657600" indent="0" algn="ctr" eaLnBrk="1" latinLnBrk="0" hangingPunct="1">
              <a:buNone/>
              <a:defRPr kumimoji="0" lang="fr-FR">
                <a:solidFill>
                  <a:schemeClr val="tx1">
                    <a:tint val="75000"/>
                  </a:schemeClr>
                </a:solidFill>
              </a:defRPr>
            </a:lvl9pPr>
          </a:lstStyle>
          <a:p>
            <a:r>
              <a:rPr kumimoji="0" lang="fr-FR"/>
              <a:t>Cliquez sur modifier</a:t>
            </a:r>
          </a:p>
        </p:txBody>
      </p:sp>
      <p:sp>
        <p:nvSpPr>
          <p:cNvPr id="4" name="Date Placeholder 3"/>
          <p:cNvSpPr>
            <a:spLocks noGrp="1"/>
          </p:cNvSpPr>
          <p:nvPr>
            <p:ph type="dt" sz="half" idx="10"/>
          </p:nvPr>
        </p:nvSpPr>
        <p:spPr/>
        <p:txBody>
          <a:bodyPr/>
          <a:lstStyle/>
          <a:p>
            <a:fld id="{F922158D-428B-4987-8B28-745A2AFA1252}" type="datetimeFigureOut">
              <a:rPr/>
              <a:pPr/>
              <a:t>12/17/2009</a:t>
            </a:fld>
            <a:endParaRPr kumimoji="0" lang="fr-FR"/>
          </a:p>
        </p:txBody>
      </p:sp>
      <p:sp>
        <p:nvSpPr>
          <p:cNvPr id="5" name="Footer Placeholder 4"/>
          <p:cNvSpPr>
            <a:spLocks noGrp="1"/>
          </p:cNvSpPr>
          <p:nvPr>
            <p:ph type="ftr" sz="quarter" idx="11"/>
          </p:nvPr>
        </p:nvSpPr>
        <p:spPr/>
        <p:txBody>
          <a:bodyPr/>
          <a:lstStyle/>
          <a:p>
            <a:endParaRPr kumimoji="0" lang="fr-FR"/>
          </a:p>
        </p:txBody>
      </p:sp>
      <p:sp>
        <p:nvSpPr>
          <p:cNvPr id="6" name="Slide Number Placeholder 5"/>
          <p:cNvSpPr>
            <a:spLocks noGrp="1"/>
          </p:cNvSpPr>
          <p:nvPr>
            <p:ph type="sldNum" sz="quarter" idx="12"/>
          </p:nvPr>
        </p:nvSpPr>
        <p:spPr/>
        <p:txBody>
          <a:bodyPr/>
          <a:lstStyle/>
          <a:p>
            <a:fld id="{515FC477-0A05-4F3E-8EE9-E015C9089D56}" type="slidenum">
              <a:rPr/>
              <a:pPr/>
              <a:t>‹N°›</a:t>
            </a:fld>
            <a:endParaRPr kumimoji="0" lang="fr-F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par>
                                <p:cTn id="11" presetID="31" presetClass="entr" presetSubtype="0" fill="hold" nodeType="withEffect">
                                  <p:stCondLst>
                                    <p:cond delay="500"/>
                                  </p:stCondLst>
                                  <p:iterate type="lt">
                                    <p:tmPct val="5000"/>
                                  </p:iterate>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ppt_w</p:attrName>
                                        </p:attrNameLst>
                                      </p:cBhvr>
                                      <p:tavLst>
                                        <p:tav tm="0">
                                          <p:val>
                                            <p:fltVal val="0"/>
                                          </p:val>
                                        </p:tav>
                                        <p:tav tm="100000">
                                          <p:val>
                                            <p:strVal val="#ppt_w"/>
                                          </p:val>
                                        </p:tav>
                                      </p:tavLst>
                                    </p:anim>
                                    <p:anim calcmode="lin" valueType="num">
                                      <p:cBhvr>
                                        <p:cTn id="14" dur="1000" fill="hold"/>
                                        <p:tgtEl>
                                          <p:spTgt spid="9"/>
                                        </p:tgtEl>
                                        <p:attrNameLst>
                                          <p:attrName>ppt_h</p:attrName>
                                        </p:attrNameLst>
                                      </p:cBhvr>
                                      <p:tavLst>
                                        <p:tav tm="0">
                                          <p:val>
                                            <p:fltVal val="0"/>
                                          </p:val>
                                        </p:tav>
                                        <p:tav tm="100000">
                                          <p:val>
                                            <p:strVal val="#ppt_h"/>
                                          </p:val>
                                        </p:tav>
                                      </p:tavLst>
                                    </p:anim>
                                    <p:anim calcmode="lin" valueType="num">
                                      <p:cBhvr>
                                        <p:cTn id="15" dur="1000" fill="hold"/>
                                        <p:tgtEl>
                                          <p:spTgt spid="9"/>
                                        </p:tgtEl>
                                        <p:attrNameLst>
                                          <p:attrName>style.rotation</p:attrName>
                                        </p:attrNameLst>
                                      </p:cBhvr>
                                      <p:tavLst>
                                        <p:tav tm="0">
                                          <p:val>
                                            <p:fltVal val="90"/>
                                          </p:val>
                                        </p:tav>
                                        <p:tav tm="100000">
                                          <p:val>
                                            <p:fltVal val="0"/>
                                          </p:val>
                                        </p:tav>
                                      </p:tavLst>
                                    </p:anim>
                                    <p:animEffect transition="in" filter="fade">
                                      <p:cBhvr>
                                        <p:cTn id="16" dur="1000"/>
                                        <p:tgtEl>
                                          <p:spTgt spid="9"/>
                                        </p:tgtEl>
                                      </p:cBhvr>
                                    </p:animEffect>
                                  </p:childTnLst>
                                </p:cTn>
                              </p:par>
                              <p:par>
                                <p:cTn id="17" presetID="31" presetClass="entr" presetSubtype="0" fill="hold" nodeType="withEffect">
                                  <p:stCondLst>
                                    <p:cond delay="1000"/>
                                  </p:stCondLst>
                                  <p:iterate type="lt">
                                    <p:tmPct val="5000"/>
                                  </p:iterate>
                                  <p:childTnLst>
                                    <p:set>
                                      <p:cBhvr>
                                        <p:cTn id="18" dur="1" fill="hold">
                                          <p:stCondLst>
                                            <p:cond delay="0"/>
                                          </p:stCondLst>
                                        </p:cTn>
                                        <p:tgtEl>
                                          <p:spTgt spid="10"/>
                                        </p:tgtEl>
                                        <p:attrNameLst>
                                          <p:attrName>style.visibility</p:attrName>
                                        </p:attrNameLst>
                                      </p:cBhvr>
                                      <p:to>
                                        <p:strVal val="visible"/>
                                      </p:to>
                                    </p:set>
                                    <p:anim calcmode="lin" valueType="num">
                                      <p:cBhvr>
                                        <p:cTn id="19" dur="1000" fill="hold"/>
                                        <p:tgtEl>
                                          <p:spTgt spid="10"/>
                                        </p:tgtEl>
                                        <p:attrNameLst>
                                          <p:attrName>ppt_w</p:attrName>
                                        </p:attrNameLst>
                                      </p:cBhvr>
                                      <p:tavLst>
                                        <p:tav tm="0">
                                          <p:val>
                                            <p:fltVal val="0"/>
                                          </p:val>
                                        </p:tav>
                                        <p:tav tm="100000">
                                          <p:val>
                                            <p:strVal val="#ppt_w"/>
                                          </p:val>
                                        </p:tav>
                                      </p:tavLst>
                                    </p:anim>
                                    <p:anim calcmode="lin" valueType="num">
                                      <p:cBhvr>
                                        <p:cTn id="20" dur="1000" fill="hold"/>
                                        <p:tgtEl>
                                          <p:spTgt spid="10"/>
                                        </p:tgtEl>
                                        <p:attrNameLst>
                                          <p:attrName>ppt_h</p:attrName>
                                        </p:attrNameLst>
                                      </p:cBhvr>
                                      <p:tavLst>
                                        <p:tav tm="0">
                                          <p:val>
                                            <p:fltVal val="0"/>
                                          </p:val>
                                        </p:tav>
                                        <p:tav tm="100000">
                                          <p:val>
                                            <p:strVal val="#ppt_h"/>
                                          </p:val>
                                        </p:tav>
                                      </p:tavLst>
                                    </p:anim>
                                    <p:anim calcmode="lin" valueType="num">
                                      <p:cBhvr>
                                        <p:cTn id="21" dur="1000" fill="hold"/>
                                        <p:tgtEl>
                                          <p:spTgt spid="10"/>
                                        </p:tgtEl>
                                        <p:attrNameLst>
                                          <p:attrName>style.rotation</p:attrName>
                                        </p:attrNameLst>
                                      </p:cBhvr>
                                      <p:tavLst>
                                        <p:tav tm="0">
                                          <p:val>
                                            <p:fltVal val="90"/>
                                          </p:val>
                                        </p:tav>
                                        <p:tav tm="100000">
                                          <p:val>
                                            <p:fltVal val="0"/>
                                          </p:val>
                                        </p:tav>
                                      </p:tavLst>
                                    </p:anim>
                                    <p:animEffect transition="in" filter="fade">
                                      <p:cBhvr>
                                        <p:cTn id="22" dur="1000"/>
                                        <p:tgtEl>
                                          <p:spTgt spid="10"/>
                                        </p:tgtEl>
                                      </p:cBhvr>
                                    </p:animEffect>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fr-FR" smtClean="0"/>
              <a:t>Modifiez le style du titre</a:t>
            </a:r>
            <a:endParaRPr/>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4" name="Date Placeholder 3"/>
          <p:cNvSpPr>
            <a:spLocks noGrp="1"/>
          </p:cNvSpPr>
          <p:nvPr>
            <p:ph type="dt" sz="half" idx="10"/>
          </p:nvPr>
        </p:nvSpPr>
        <p:spPr/>
        <p:txBody>
          <a:bodyPr/>
          <a:lstStyle/>
          <a:p>
            <a:fld id="{F922158D-428B-4987-8B28-745A2AFA1252}" type="datetimeFigureOut">
              <a:rPr/>
              <a:pPr/>
              <a:t>12/17/2009</a:t>
            </a:fld>
            <a:endParaRPr kumimoji="0" lang="fr-FR"/>
          </a:p>
        </p:txBody>
      </p:sp>
      <p:sp>
        <p:nvSpPr>
          <p:cNvPr id="5" name="Footer Placeholder 4"/>
          <p:cNvSpPr>
            <a:spLocks noGrp="1"/>
          </p:cNvSpPr>
          <p:nvPr>
            <p:ph type="ftr" sz="quarter" idx="11"/>
          </p:nvPr>
        </p:nvSpPr>
        <p:spPr/>
        <p:txBody>
          <a:bodyPr/>
          <a:lstStyle/>
          <a:p>
            <a:endParaRPr kumimoji="0" lang="fr-FR"/>
          </a:p>
        </p:txBody>
      </p:sp>
      <p:sp>
        <p:nvSpPr>
          <p:cNvPr id="6" name="Slide Number Placeholder 5"/>
          <p:cNvSpPr>
            <a:spLocks noGrp="1"/>
          </p:cNvSpPr>
          <p:nvPr>
            <p:ph type="sldNum" sz="quarter" idx="12"/>
          </p:nvPr>
        </p:nvSpPr>
        <p:spPr/>
        <p:txBody>
          <a:bodyPr/>
          <a:lstStyle/>
          <a:p>
            <a:fld id="{515FC477-0A05-4F3E-8EE9-E015C9089D56}" type="slidenum">
              <a:rPr/>
              <a:pPr/>
              <a:t>‹N°›</a:t>
            </a:fld>
            <a:endParaRPr kumimoji="0" lang="fr-FR"/>
          </a:p>
        </p:txBody>
      </p:sp>
    </p:spTree>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p:spPr>
        <p:txBody>
          <a:bodyPr vert="eaVert"/>
          <a:lstStyle/>
          <a:p>
            <a:pPr eaLnBrk="1" latinLnBrk="0" hangingPunct="1"/>
            <a:r>
              <a:rPr lang="fr-FR" smtClean="0"/>
              <a:t>Modifiez le style du titre</a:t>
            </a:r>
            <a:endParaRPr/>
          </a:p>
        </p:txBody>
      </p:sp>
      <p:sp>
        <p:nvSpPr>
          <p:cNvPr id="3" name="Vertical Text Placeholder 2"/>
          <p:cNvSpPr>
            <a:spLocks noGrp="1"/>
          </p:cNvSpPr>
          <p:nvPr>
            <p:ph type="body" orient="vert" idx="1"/>
          </p:nvPr>
        </p:nvSpPr>
        <p:spPr>
          <a:xfrm>
            <a:off x="457200" y="914400"/>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4" name="Date Placeholder 3"/>
          <p:cNvSpPr>
            <a:spLocks noGrp="1"/>
          </p:cNvSpPr>
          <p:nvPr>
            <p:ph type="dt" sz="half" idx="10"/>
          </p:nvPr>
        </p:nvSpPr>
        <p:spPr/>
        <p:txBody>
          <a:bodyPr/>
          <a:lstStyle/>
          <a:p>
            <a:fld id="{F922158D-428B-4987-8B28-745A2AFA1252}" type="datetimeFigureOut">
              <a:rPr/>
              <a:pPr/>
              <a:t>12/17/2009</a:t>
            </a:fld>
            <a:endParaRPr kumimoji="0" lang="fr-FR"/>
          </a:p>
        </p:txBody>
      </p:sp>
      <p:sp>
        <p:nvSpPr>
          <p:cNvPr id="5" name="Footer Placeholder 4"/>
          <p:cNvSpPr>
            <a:spLocks noGrp="1"/>
          </p:cNvSpPr>
          <p:nvPr>
            <p:ph type="ftr" sz="quarter" idx="11"/>
          </p:nvPr>
        </p:nvSpPr>
        <p:spPr/>
        <p:txBody>
          <a:bodyPr/>
          <a:lstStyle/>
          <a:p>
            <a:endParaRPr kumimoji="0" lang="fr-FR"/>
          </a:p>
        </p:txBody>
      </p:sp>
      <p:sp>
        <p:nvSpPr>
          <p:cNvPr id="6" name="Slide Number Placeholder 5"/>
          <p:cNvSpPr>
            <a:spLocks noGrp="1"/>
          </p:cNvSpPr>
          <p:nvPr>
            <p:ph type="sldNum" sz="quarter" idx="12"/>
          </p:nvPr>
        </p:nvSpPr>
        <p:spPr/>
        <p:txBody>
          <a:bodyPr/>
          <a:lstStyle/>
          <a:p>
            <a:fld id="{515FC477-0A05-4F3E-8EE9-E015C9089D56}" type="slidenum">
              <a:rPr/>
              <a:pPr/>
              <a:t>‹N°›</a:t>
            </a:fld>
            <a:endParaRPr kumimoji="0" lang="fr-FR"/>
          </a:p>
        </p:txBody>
      </p:sp>
    </p:spTree>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srcRect l="-92" t="50811" r="45394" b="-590"/>
          <a:stretch/>
        </p:blipFill>
        <p:spPr>
          <a:xfrm>
            <a:off x="-13647" y="0"/>
            <a:ext cx="9157648" cy="5582272"/>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685800" y="1066799"/>
            <a:ext cx="1979920" cy="2013807"/>
          </a:xfrm>
          <a:prstGeom prst="ellipse">
            <a:avLst/>
          </a:prstGeom>
          <a:ln>
            <a:noFill/>
          </a:ln>
          <a:effectLst>
            <a:outerShdw blurRad="292100" dist="139700" dir="2700000" algn="tl" rotWithShape="0">
              <a:srgbClr val="333333">
                <a:alpha val="65000"/>
              </a:srgbClr>
            </a:outerShdw>
          </a:effectLst>
        </p:spPr>
      </p:pic>
      <p:sp>
        <p:nvSpPr>
          <p:cNvPr id="2" name="Title 1"/>
          <p:cNvSpPr>
            <a:spLocks noGrp="1"/>
          </p:cNvSpPr>
          <p:nvPr>
            <p:ph type="title" hasCustomPrompt="1"/>
          </p:nvPr>
        </p:nvSpPr>
        <p:spPr>
          <a:xfrm>
            <a:off x="3768304" y="1905000"/>
            <a:ext cx="5105400" cy="1143001"/>
          </a:xfrm>
        </p:spPr>
        <p:txBody>
          <a:bodyPr anchor="b" anchorCtr="0">
            <a:normAutofit/>
          </a:bodyPr>
          <a:lstStyle>
            <a:lvl1pPr algn="l" eaLnBrk="1" latinLnBrk="0" hangingPunct="1">
              <a:defRPr kumimoji="0" lang="fr-FR" sz="3600" b="0" cap="none">
                <a:latin typeface="Georgia" pitchFamily="18" charset="0"/>
              </a:defRPr>
            </a:lvl1pPr>
          </a:lstStyle>
          <a:p>
            <a:r>
              <a:rPr kumimoji="0" lang="fr-FR"/>
              <a:t>Modifiez le style du titre</a:t>
            </a:r>
          </a:p>
        </p:txBody>
      </p:sp>
      <p:sp>
        <p:nvSpPr>
          <p:cNvPr id="3" name="Text Placeholder 2"/>
          <p:cNvSpPr>
            <a:spLocks noGrp="1"/>
          </p:cNvSpPr>
          <p:nvPr>
            <p:ph type="body" idx="1"/>
          </p:nvPr>
        </p:nvSpPr>
        <p:spPr>
          <a:xfrm>
            <a:off x="3810000" y="3048000"/>
            <a:ext cx="5105400" cy="1500187"/>
          </a:xfrm>
        </p:spPr>
        <p:txBody>
          <a:bodyPr anchor="t"/>
          <a:lstStyle>
            <a:lvl1pPr marL="0" indent="0" eaLnBrk="1" latinLnBrk="0" hangingPunct="1">
              <a:buNone/>
              <a:defRPr kumimoji="0" lang="fr-FR" sz="2000">
                <a:solidFill>
                  <a:schemeClr val="tx1"/>
                </a:solidFill>
                <a:latin typeface="Georgia" pitchFamily="18" charset="0"/>
              </a:defRPr>
            </a:lvl1pPr>
            <a:lvl2pPr marL="457200" indent="0" eaLnBrk="1" latinLnBrk="0" hangingPunct="1">
              <a:buNone/>
              <a:defRPr kumimoji="0" lang="fr-FR" sz="1800">
                <a:solidFill>
                  <a:schemeClr val="tx1">
                    <a:tint val="75000"/>
                  </a:schemeClr>
                </a:solidFill>
              </a:defRPr>
            </a:lvl2pPr>
            <a:lvl3pPr marL="914400" indent="0" eaLnBrk="1" latinLnBrk="0" hangingPunct="1">
              <a:buNone/>
              <a:defRPr kumimoji="0" lang="fr-FR" sz="1600">
                <a:solidFill>
                  <a:schemeClr val="tx1">
                    <a:tint val="75000"/>
                  </a:schemeClr>
                </a:solidFill>
              </a:defRPr>
            </a:lvl3pPr>
            <a:lvl4pPr marL="1371600" indent="0" eaLnBrk="1" latinLnBrk="0" hangingPunct="1">
              <a:buNone/>
              <a:defRPr kumimoji="0" lang="fr-FR" sz="1400">
                <a:solidFill>
                  <a:schemeClr val="tx1">
                    <a:tint val="75000"/>
                  </a:schemeClr>
                </a:solidFill>
              </a:defRPr>
            </a:lvl4pPr>
            <a:lvl5pPr marL="1828800" indent="0" eaLnBrk="1" latinLnBrk="0" hangingPunct="1">
              <a:buNone/>
              <a:defRPr kumimoji="0" lang="fr-FR" sz="1400">
                <a:solidFill>
                  <a:schemeClr val="tx1">
                    <a:tint val="75000"/>
                  </a:schemeClr>
                </a:solidFill>
              </a:defRPr>
            </a:lvl5pPr>
            <a:lvl6pPr marL="2286000" indent="0" eaLnBrk="1" latinLnBrk="0" hangingPunct="1">
              <a:buNone/>
              <a:defRPr kumimoji="0" lang="fr-FR" sz="1400">
                <a:solidFill>
                  <a:schemeClr val="tx1">
                    <a:tint val="75000"/>
                  </a:schemeClr>
                </a:solidFill>
              </a:defRPr>
            </a:lvl6pPr>
            <a:lvl7pPr marL="2743200" indent="0" eaLnBrk="1" latinLnBrk="0" hangingPunct="1">
              <a:buNone/>
              <a:defRPr kumimoji="0" lang="fr-FR" sz="1400">
                <a:solidFill>
                  <a:schemeClr val="tx1">
                    <a:tint val="75000"/>
                  </a:schemeClr>
                </a:solidFill>
              </a:defRPr>
            </a:lvl7pPr>
            <a:lvl8pPr marL="3200400" indent="0" eaLnBrk="1" latinLnBrk="0" hangingPunct="1">
              <a:buNone/>
              <a:defRPr kumimoji="0" lang="fr-FR" sz="1400">
                <a:solidFill>
                  <a:schemeClr val="tx1">
                    <a:tint val="75000"/>
                  </a:schemeClr>
                </a:solidFill>
              </a:defRPr>
            </a:lvl8pPr>
            <a:lvl9pPr marL="3657600" indent="0" eaLnBrk="1" latinLnBrk="0" hangingPunct="1">
              <a:buNone/>
              <a:defRPr kumimoji="0" lang="fr-FR" sz="1400">
                <a:solidFill>
                  <a:schemeClr val="tx1">
                    <a:tint val="75000"/>
                  </a:schemeClr>
                </a:solidFill>
              </a:defRPr>
            </a:lvl9pPr>
          </a:lstStyle>
          <a:p>
            <a:pPr lvl="0" eaLnBrk="1" latinLnBrk="0" hangingPunct="1"/>
            <a:r>
              <a:rPr lang="fr-FR" smtClean="0"/>
              <a:t>Modifiez les styles du texte du masque</a:t>
            </a:r>
          </a:p>
        </p:txBody>
      </p:sp>
      <p:sp>
        <p:nvSpPr>
          <p:cNvPr id="4" name="Date Placeholder 3"/>
          <p:cNvSpPr>
            <a:spLocks noGrp="1"/>
          </p:cNvSpPr>
          <p:nvPr>
            <p:ph type="dt" sz="half" idx="10"/>
          </p:nvPr>
        </p:nvSpPr>
        <p:spPr/>
        <p:txBody>
          <a:bodyPr/>
          <a:lstStyle/>
          <a:p>
            <a:fld id="{F922158D-428B-4987-8B28-745A2AFA1252}" type="datetimeFigureOut">
              <a:rPr/>
              <a:pPr/>
              <a:t>12/17/2009</a:t>
            </a:fld>
            <a:endParaRPr kumimoji="0" lang="fr-FR"/>
          </a:p>
        </p:txBody>
      </p:sp>
      <p:sp>
        <p:nvSpPr>
          <p:cNvPr id="5" name="Footer Placeholder 4"/>
          <p:cNvSpPr>
            <a:spLocks noGrp="1"/>
          </p:cNvSpPr>
          <p:nvPr>
            <p:ph type="ftr" sz="quarter" idx="11"/>
          </p:nvPr>
        </p:nvSpPr>
        <p:spPr/>
        <p:txBody>
          <a:bodyPr/>
          <a:lstStyle/>
          <a:p>
            <a:endParaRPr kumimoji="0" lang="fr-FR"/>
          </a:p>
        </p:txBody>
      </p:sp>
      <p:sp>
        <p:nvSpPr>
          <p:cNvPr id="6" name="Slide Number Placeholder 5"/>
          <p:cNvSpPr>
            <a:spLocks noGrp="1"/>
          </p:cNvSpPr>
          <p:nvPr>
            <p:ph type="sldNum" sz="quarter" idx="12"/>
          </p:nvPr>
        </p:nvSpPr>
        <p:spPr/>
        <p:txBody>
          <a:bodyPr/>
          <a:lstStyle/>
          <a:p>
            <a:fld id="{515FC477-0A05-4F3E-8EE9-E015C9089D56}" type="slidenum">
              <a:rPr/>
              <a:pPr/>
              <a:t>‹N°›</a:t>
            </a:fld>
            <a:endParaRPr kumimoji="0" lang="fr-F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nchor="t">
            <a:normAutofit/>
          </a:bodyPr>
          <a:lstStyle>
            <a:lvl1pPr algn="l" eaLnBrk="1" latinLnBrk="0" hangingPunct="1">
              <a:defRPr kumimoji="0" lang="fr-FR" sz="2800">
                <a:latin typeface="Georgia" pitchFamily="18" charset="0"/>
              </a:defRPr>
            </a:lvl1pPr>
          </a:lstStyle>
          <a:p>
            <a:pPr eaLnBrk="1" latinLnBrk="0" hangingPunct="1"/>
            <a:r>
              <a:rPr lang="fr-FR" smtClean="0"/>
              <a:t>Modifiez le style du titre</a:t>
            </a:r>
            <a:endParaRPr/>
          </a:p>
        </p:txBody>
      </p:sp>
      <p:sp>
        <p:nvSpPr>
          <p:cNvPr id="3" name="Content Placeholder 2"/>
          <p:cNvSpPr>
            <a:spLocks noGrp="1"/>
          </p:cNvSpPr>
          <p:nvPr>
            <p:ph idx="1"/>
          </p:nvPr>
        </p:nvSpPr>
        <p:spPr/>
        <p:txBody>
          <a:bodyPr>
            <a:normAutofit/>
          </a:bodyPr>
          <a:lstStyle>
            <a:lvl1pPr marL="342900" indent="-342900" eaLnBrk="1" latinLnBrk="0" hangingPunct="1">
              <a:lnSpc>
                <a:spcPct val="150000"/>
              </a:lnSpc>
              <a:spcBef>
                <a:spcPts val="0"/>
              </a:spcBef>
              <a:buSzPct val="130000"/>
              <a:buFont typeface="Arial" pitchFamily="34" charset="0"/>
              <a:buChar char="•"/>
              <a:defRPr kumimoji="0" lang="fr-FR" sz="2000">
                <a:latin typeface="Georgia" pitchFamily="18" charset="0"/>
              </a:defRPr>
            </a:lvl1pPr>
            <a:lvl2pPr marL="571500" indent="-228600" eaLnBrk="1" latinLnBrk="0" hangingPunct="1">
              <a:lnSpc>
                <a:spcPct val="150000"/>
              </a:lnSpc>
              <a:spcBef>
                <a:spcPts val="0"/>
              </a:spcBef>
              <a:buSzPct val="60000"/>
              <a:buFont typeface="Courier New" pitchFamily="49" charset="0"/>
              <a:buChar char="o"/>
              <a:defRPr kumimoji="0" lang="fr-FR" sz="1800">
                <a:latin typeface="Georgia" pitchFamily="18" charset="0"/>
              </a:defRPr>
            </a:lvl2pPr>
            <a:lvl3pPr eaLnBrk="1" latinLnBrk="0" hangingPunct="1">
              <a:defRPr kumimoji="0" lang="fr-FR" sz="2000">
                <a:latin typeface="Georgia" pitchFamily="18" charset="0"/>
              </a:defRPr>
            </a:lvl3pPr>
            <a:lvl4pPr eaLnBrk="1" latinLnBrk="0" hangingPunct="1">
              <a:defRPr kumimoji="0" lang="fr-FR" sz="2000">
                <a:latin typeface="Georgia" pitchFamily="18" charset="0"/>
              </a:defRPr>
            </a:lvl4pPr>
            <a:lvl5pPr eaLnBrk="1" latinLnBrk="0" hangingPunct="1">
              <a:defRPr kumimoji="0" lang="fr-FR" sz="2000">
                <a:latin typeface="Georgia" pitchFamily="18" charset="0"/>
              </a:defRPr>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4" name="Date Placeholder 3"/>
          <p:cNvSpPr>
            <a:spLocks noGrp="1"/>
          </p:cNvSpPr>
          <p:nvPr>
            <p:ph type="dt" sz="half" idx="10"/>
          </p:nvPr>
        </p:nvSpPr>
        <p:spPr/>
        <p:txBody>
          <a:bodyPr/>
          <a:lstStyle/>
          <a:p>
            <a:fld id="{F922158D-428B-4987-8B28-745A2AFA1252}" type="datetimeFigureOut">
              <a:rPr/>
              <a:pPr/>
              <a:t>12/17/2009</a:t>
            </a:fld>
            <a:endParaRPr kumimoji="0" lang="fr-FR"/>
          </a:p>
        </p:txBody>
      </p:sp>
      <p:sp>
        <p:nvSpPr>
          <p:cNvPr id="5" name="Footer Placeholder 4"/>
          <p:cNvSpPr>
            <a:spLocks noGrp="1"/>
          </p:cNvSpPr>
          <p:nvPr>
            <p:ph type="ftr" sz="quarter" idx="11"/>
          </p:nvPr>
        </p:nvSpPr>
        <p:spPr/>
        <p:txBody>
          <a:bodyPr/>
          <a:lstStyle/>
          <a:p>
            <a:endParaRPr kumimoji="0" lang="fr-FR"/>
          </a:p>
        </p:txBody>
      </p:sp>
      <p:sp>
        <p:nvSpPr>
          <p:cNvPr id="6" name="Slide Number Placeholder 5"/>
          <p:cNvSpPr>
            <a:spLocks noGrp="1"/>
          </p:cNvSpPr>
          <p:nvPr>
            <p:ph type="sldNum" sz="quarter" idx="12"/>
          </p:nvPr>
        </p:nvSpPr>
        <p:spPr/>
        <p:txBody>
          <a:bodyPr/>
          <a:lstStyle/>
          <a:p>
            <a:fld id="{515FC477-0A05-4F3E-8EE9-E015C9089D56}" type="slidenum">
              <a:rPr/>
              <a:pPr/>
              <a:t>‹N°›</a:t>
            </a:fld>
            <a:endParaRPr kumimoji="0" lang="fr-FR"/>
          </a:p>
        </p:txBody>
      </p:sp>
    </p:spTree>
  </p:cSld>
  <p:clrMapOvr>
    <a:masterClrMapping/>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fr-FR" smtClean="0"/>
              <a:t>Modifiez le style du titre</a:t>
            </a:r>
            <a:endParaRPr/>
          </a:p>
        </p:txBody>
      </p:sp>
      <p:sp>
        <p:nvSpPr>
          <p:cNvPr id="3" name="Content Placeholder 2"/>
          <p:cNvSpPr>
            <a:spLocks noGrp="1"/>
          </p:cNvSpPr>
          <p:nvPr>
            <p:ph sz="half" idx="1"/>
          </p:nvPr>
        </p:nvSpPr>
        <p:spPr>
          <a:xfrm>
            <a:off x="457200" y="1828800"/>
            <a:ext cx="4038600" cy="4297363"/>
          </a:xfrm>
        </p:spPr>
        <p:txBody>
          <a:bodyPr>
            <a:normAutofit/>
          </a:bodyPr>
          <a:lstStyle>
            <a:lvl1pPr eaLnBrk="1" latinLnBrk="0" hangingPunct="1">
              <a:defRPr kumimoji="0" lang="fr-FR" sz="2400"/>
            </a:lvl1pPr>
            <a:lvl2pPr eaLnBrk="1" latinLnBrk="0" hangingPunct="1">
              <a:defRPr kumimoji="0" lang="fr-FR" sz="2000"/>
            </a:lvl2pPr>
            <a:lvl3pPr eaLnBrk="1" latinLnBrk="0" hangingPunct="1">
              <a:defRPr kumimoji="0" lang="fr-FR" sz="1800"/>
            </a:lvl3pPr>
            <a:lvl4pPr eaLnBrk="1" latinLnBrk="0" hangingPunct="1">
              <a:defRPr kumimoji="0" lang="fr-FR" sz="1600"/>
            </a:lvl4pPr>
            <a:lvl5pPr eaLnBrk="1" latinLnBrk="0" hangingPunct="1">
              <a:defRPr kumimoji="0" lang="fr-FR" sz="1600"/>
            </a:lvl5pPr>
            <a:lvl6pPr eaLnBrk="1" latinLnBrk="0" hangingPunct="1">
              <a:defRPr kumimoji="0" lang="fr-FR" sz="1800"/>
            </a:lvl6pPr>
            <a:lvl7pPr eaLnBrk="1" latinLnBrk="0" hangingPunct="1">
              <a:defRPr kumimoji="0" lang="fr-FR" sz="1800"/>
            </a:lvl7pPr>
            <a:lvl8pPr eaLnBrk="1" latinLnBrk="0" hangingPunct="1">
              <a:defRPr kumimoji="0" lang="fr-FR" sz="1800"/>
            </a:lvl8pPr>
            <a:lvl9pPr eaLnBrk="1" latinLnBrk="0" hangingPunct="1">
              <a:defRPr kumimoji="0" lang="fr-FR" sz="1800"/>
            </a:lvl9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4" name="Content Placeholder 3"/>
          <p:cNvSpPr>
            <a:spLocks noGrp="1"/>
          </p:cNvSpPr>
          <p:nvPr>
            <p:ph sz="half" idx="2"/>
          </p:nvPr>
        </p:nvSpPr>
        <p:spPr>
          <a:xfrm>
            <a:off x="4648200" y="1828800"/>
            <a:ext cx="4038600" cy="4297363"/>
          </a:xfrm>
        </p:spPr>
        <p:txBody>
          <a:bodyPr>
            <a:normAutofit/>
          </a:bodyPr>
          <a:lstStyle>
            <a:lvl1pPr eaLnBrk="1" latinLnBrk="0" hangingPunct="1">
              <a:defRPr kumimoji="0" lang="fr-FR" sz="2400"/>
            </a:lvl1pPr>
            <a:lvl2pPr eaLnBrk="1" latinLnBrk="0" hangingPunct="1">
              <a:defRPr kumimoji="0" lang="fr-FR" sz="2000"/>
            </a:lvl2pPr>
            <a:lvl3pPr eaLnBrk="1" latinLnBrk="0" hangingPunct="1">
              <a:defRPr kumimoji="0" lang="fr-FR" sz="1800"/>
            </a:lvl3pPr>
            <a:lvl4pPr eaLnBrk="1" latinLnBrk="0" hangingPunct="1">
              <a:defRPr kumimoji="0" lang="fr-FR" sz="1600"/>
            </a:lvl4pPr>
            <a:lvl5pPr eaLnBrk="1" latinLnBrk="0" hangingPunct="1">
              <a:defRPr kumimoji="0" lang="fr-FR" sz="1600"/>
            </a:lvl5pPr>
            <a:lvl6pPr eaLnBrk="1" latinLnBrk="0" hangingPunct="1">
              <a:defRPr kumimoji="0" lang="fr-FR" sz="1800"/>
            </a:lvl6pPr>
            <a:lvl7pPr eaLnBrk="1" latinLnBrk="0" hangingPunct="1">
              <a:defRPr kumimoji="0" lang="fr-FR" sz="1800"/>
            </a:lvl7pPr>
            <a:lvl8pPr eaLnBrk="1" latinLnBrk="0" hangingPunct="1">
              <a:defRPr kumimoji="0" lang="fr-FR" sz="1800"/>
            </a:lvl8pPr>
            <a:lvl9pPr eaLnBrk="1" latinLnBrk="0" hangingPunct="1">
              <a:defRPr kumimoji="0" lang="fr-FR" sz="1800"/>
            </a:lvl9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5" name="Date Placeholder 4"/>
          <p:cNvSpPr>
            <a:spLocks noGrp="1"/>
          </p:cNvSpPr>
          <p:nvPr>
            <p:ph type="dt" sz="half" idx="10"/>
          </p:nvPr>
        </p:nvSpPr>
        <p:spPr/>
        <p:txBody>
          <a:bodyPr/>
          <a:lstStyle/>
          <a:p>
            <a:fld id="{F922158D-428B-4987-8B28-745A2AFA1252}" type="datetimeFigureOut">
              <a:rPr/>
              <a:pPr/>
              <a:t>12/17/2009</a:t>
            </a:fld>
            <a:endParaRPr kumimoji="0" lang="fr-FR"/>
          </a:p>
        </p:txBody>
      </p:sp>
      <p:sp>
        <p:nvSpPr>
          <p:cNvPr id="6" name="Footer Placeholder 5"/>
          <p:cNvSpPr>
            <a:spLocks noGrp="1"/>
          </p:cNvSpPr>
          <p:nvPr>
            <p:ph type="ftr" sz="quarter" idx="11"/>
          </p:nvPr>
        </p:nvSpPr>
        <p:spPr/>
        <p:txBody>
          <a:bodyPr/>
          <a:lstStyle/>
          <a:p>
            <a:endParaRPr kumimoji="0" lang="fr-FR"/>
          </a:p>
        </p:txBody>
      </p:sp>
      <p:sp>
        <p:nvSpPr>
          <p:cNvPr id="7" name="Slide Number Placeholder 6"/>
          <p:cNvSpPr>
            <a:spLocks noGrp="1"/>
          </p:cNvSpPr>
          <p:nvPr>
            <p:ph type="sldNum" sz="quarter" idx="12"/>
          </p:nvPr>
        </p:nvSpPr>
        <p:spPr/>
        <p:txBody>
          <a:bodyPr/>
          <a:lstStyle/>
          <a:p>
            <a:fld id="{515FC477-0A05-4F3E-8EE9-E015C9089D56}" type="slidenum">
              <a:rPr/>
              <a:pPr/>
              <a:t>‹N°›</a:t>
            </a:fld>
            <a:endParaRPr kumimoji="0" lang="fr-FR"/>
          </a:p>
        </p:txBody>
      </p:sp>
    </p:spTree>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09600"/>
          </a:xfrm>
        </p:spPr>
        <p:txBody>
          <a:bodyPr/>
          <a:lstStyle>
            <a:lvl1pPr eaLnBrk="1" latinLnBrk="0" hangingPunct="1">
              <a:defRPr kumimoji="0" lang="fr-FR"/>
            </a:lvl1pPr>
          </a:lstStyle>
          <a:p>
            <a:pPr eaLnBrk="1" latinLnBrk="0" hangingPunct="1"/>
            <a:r>
              <a:rPr lang="fr-FR" smtClean="0"/>
              <a:t>Modifiez le style du titre</a:t>
            </a:r>
            <a:endParaRPr/>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eaLnBrk="1" latinLnBrk="0" hangingPunct="1">
              <a:buNone/>
              <a:defRPr kumimoji="0" lang="fr-FR" sz="2000" b="1"/>
            </a:lvl1pPr>
            <a:lvl2pPr marL="457200" indent="0" eaLnBrk="1" latinLnBrk="0" hangingPunct="1">
              <a:buNone/>
              <a:defRPr kumimoji="0" lang="fr-FR" sz="2000" b="1"/>
            </a:lvl2pPr>
            <a:lvl3pPr marL="914400" indent="0" eaLnBrk="1" latinLnBrk="0" hangingPunct="1">
              <a:buNone/>
              <a:defRPr kumimoji="0" lang="fr-FR" sz="1800" b="1"/>
            </a:lvl3pPr>
            <a:lvl4pPr marL="1371600" indent="0" eaLnBrk="1" latinLnBrk="0" hangingPunct="1">
              <a:buNone/>
              <a:defRPr kumimoji="0" lang="fr-FR" sz="1600" b="1"/>
            </a:lvl4pPr>
            <a:lvl5pPr marL="1828800" indent="0" eaLnBrk="1" latinLnBrk="0" hangingPunct="1">
              <a:buNone/>
              <a:defRPr kumimoji="0" lang="fr-FR" sz="1600" b="1"/>
            </a:lvl5pPr>
            <a:lvl6pPr marL="2286000" indent="0" eaLnBrk="1" latinLnBrk="0" hangingPunct="1">
              <a:buNone/>
              <a:defRPr kumimoji="0" lang="fr-FR" sz="1600" b="1"/>
            </a:lvl6pPr>
            <a:lvl7pPr marL="2743200" indent="0" eaLnBrk="1" latinLnBrk="0" hangingPunct="1">
              <a:buNone/>
              <a:defRPr kumimoji="0" lang="fr-FR" sz="1600" b="1"/>
            </a:lvl7pPr>
            <a:lvl8pPr marL="3200400" indent="0" eaLnBrk="1" latinLnBrk="0" hangingPunct="1">
              <a:buNone/>
              <a:defRPr kumimoji="0" lang="fr-FR" sz="1600" b="1"/>
            </a:lvl8pPr>
            <a:lvl9pPr marL="3657600" indent="0" eaLnBrk="1" latinLnBrk="0" hangingPunct="1">
              <a:buNone/>
              <a:defRPr kumimoji="0" lang="fr-FR" sz="1600" b="1"/>
            </a:lvl9pPr>
          </a:lstStyle>
          <a:p>
            <a:pPr lvl="0" eaLnBrk="1" latinLnBrk="0" hangingPunct="1"/>
            <a:r>
              <a:rPr lang="fr-FR" smtClean="0"/>
              <a:t>Modifiez les styles du texte du masque</a:t>
            </a:r>
          </a:p>
        </p:txBody>
      </p:sp>
      <p:sp>
        <p:nvSpPr>
          <p:cNvPr id="4" name="Content Placeholder 3"/>
          <p:cNvSpPr>
            <a:spLocks noGrp="1"/>
          </p:cNvSpPr>
          <p:nvPr>
            <p:ph sz="half" idx="2"/>
          </p:nvPr>
        </p:nvSpPr>
        <p:spPr>
          <a:xfrm>
            <a:off x="457200" y="2174875"/>
            <a:ext cx="4040188" cy="3951288"/>
          </a:xfrm>
        </p:spPr>
        <p:txBody>
          <a:bodyPr>
            <a:normAutofit/>
          </a:bodyPr>
          <a:lstStyle>
            <a:lvl1pPr eaLnBrk="1" latinLnBrk="0" hangingPunct="1">
              <a:defRPr kumimoji="0" lang="fr-FR" sz="2000"/>
            </a:lvl1pPr>
            <a:lvl2pPr eaLnBrk="1" latinLnBrk="0" hangingPunct="1">
              <a:defRPr kumimoji="0" lang="fr-FR" sz="1800"/>
            </a:lvl2pPr>
            <a:lvl3pPr eaLnBrk="1" latinLnBrk="0" hangingPunct="1">
              <a:defRPr kumimoji="0" lang="fr-FR" sz="1600"/>
            </a:lvl3pPr>
            <a:lvl4pPr eaLnBrk="1" latinLnBrk="0" hangingPunct="1">
              <a:defRPr kumimoji="0" lang="fr-FR" sz="1400"/>
            </a:lvl4pPr>
            <a:lvl5pPr eaLnBrk="1" latinLnBrk="0" hangingPunct="1">
              <a:defRPr kumimoji="0" lang="fr-FR" sz="1400"/>
            </a:lvl5pPr>
            <a:lvl6pPr eaLnBrk="1" latinLnBrk="0" hangingPunct="1">
              <a:defRPr kumimoji="0" lang="fr-FR" sz="1600"/>
            </a:lvl6pPr>
            <a:lvl7pPr eaLnBrk="1" latinLnBrk="0" hangingPunct="1">
              <a:defRPr kumimoji="0" lang="fr-FR" sz="1600"/>
            </a:lvl7pPr>
            <a:lvl8pPr eaLnBrk="1" latinLnBrk="0" hangingPunct="1">
              <a:defRPr kumimoji="0" lang="fr-FR" sz="1600"/>
            </a:lvl8pPr>
            <a:lvl9pPr eaLnBrk="1" latinLnBrk="0" hangingPunct="1">
              <a:defRPr kumimoji="0" lang="fr-FR" sz="1600"/>
            </a:lvl9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eaLnBrk="1" latinLnBrk="0" hangingPunct="1">
              <a:buNone/>
              <a:defRPr kumimoji="0" lang="fr-FR" sz="2000" b="1"/>
            </a:lvl1pPr>
            <a:lvl2pPr marL="457200" indent="0" eaLnBrk="1" latinLnBrk="0" hangingPunct="1">
              <a:buNone/>
              <a:defRPr kumimoji="0" lang="fr-FR" sz="2000" b="1"/>
            </a:lvl2pPr>
            <a:lvl3pPr marL="914400" indent="0" eaLnBrk="1" latinLnBrk="0" hangingPunct="1">
              <a:buNone/>
              <a:defRPr kumimoji="0" lang="fr-FR" sz="1800" b="1"/>
            </a:lvl3pPr>
            <a:lvl4pPr marL="1371600" indent="0" eaLnBrk="1" latinLnBrk="0" hangingPunct="1">
              <a:buNone/>
              <a:defRPr kumimoji="0" lang="fr-FR" sz="1600" b="1"/>
            </a:lvl4pPr>
            <a:lvl5pPr marL="1828800" indent="0" eaLnBrk="1" latinLnBrk="0" hangingPunct="1">
              <a:buNone/>
              <a:defRPr kumimoji="0" lang="fr-FR" sz="1600" b="1"/>
            </a:lvl5pPr>
            <a:lvl6pPr marL="2286000" indent="0" eaLnBrk="1" latinLnBrk="0" hangingPunct="1">
              <a:buNone/>
              <a:defRPr kumimoji="0" lang="fr-FR" sz="1600" b="1"/>
            </a:lvl6pPr>
            <a:lvl7pPr marL="2743200" indent="0" eaLnBrk="1" latinLnBrk="0" hangingPunct="1">
              <a:buNone/>
              <a:defRPr kumimoji="0" lang="fr-FR" sz="1600" b="1"/>
            </a:lvl7pPr>
            <a:lvl8pPr marL="3200400" indent="0" eaLnBrk="1" latinLnBrk="0" hangingPunct="1">
              <a:buNone/>
              <a:defRPr kumimoji="0" lang="fr-FR" sz="1600" b="1"/>
            </a:lvl8pPr>
            <a:lvl9pPr marL="3657600" indent="0" eaLnBrk="1" latinLnBrk="0" hangingPunct="1">
              <a:buNone/>
              <a:defRPr kumimoji="0" lang="fr-FR" sz="1600" b="1"/>
            </a:lvl9pPr>
          </a:lstStyle>
          <a:p>
            <a:pPr lvl="0" eaLnBrk="1" latinLnBrk="0" hangingPunct="1"/>
            <a:r>
              <a:rPr lang="fr-FR" smtClean="0"/>
              <a:t>Modifiez les styles du texte du masque</a:t>
            </a:r>
          </a:p>
        </p:txBody>
      </p:sp>
      <p:sp>
        <p:nvSpPr>
          <p:cNvPr id="6" name="Content Placeholder 5"/>
          <p:cNvSpPr>
            <a:spLocks noGrp="1"/>
          </p:cNvSpPr>
          <p:nvPr>
            <p:ph sz="quarter" idx="4"/>
          </p:nvPr>
        </p:nvSpPr>
        <p:spPr>
          <a:xfrm>
            <a:off x="4645025" y="2174875"/>
            <a:ext cx="4041775" cy="3951288"/>
          </a:xfrm>
        </p:spPr>
        <p:txBody>
          <a:bodyPr>
            <a:normAutofit/>
          </a:bodyPr>
          <a:lstStyle>
            <a:lvl1pPr eaLnBrk="1" latinLnBrk="0" hangingPunct="1">
              <a:defRPr kumimoji="0" lang="fr-FR" sz="2000"/>
            </a:lvl1pPr>
            <a:lvl2pPr eaLnBrk="1" latinLnBrk="0" hangingPunct="1">
              <a:defRPr kumimoji="0" lang="fr-FR" sz="1800"/>
            </a:lvl2pPr>
            <a:lvl3pPr eaLnBrk="1" latinLnBrk="0" hangingPunct="1">
              <a:defRPr kumimoji="0" lang="fr-FR" sz="1600"/>
            </a:lvl3pPr>
            <a:lvl4pPr eaLnBrk="1" latinLnBrk="0" hangingPunct="1">
              <a:defRPr kumimoji="0" lang="fr-FR" sz="1400"/>
            </a:lvl4pPr>
            <a:lvl5pPr eaLnBrk="1" latinLnBrk="0" hangingPunct="1">
              <a:defRPr kumimoji="0" lang="fr-FR" sz="1400"/>
            </a:lvl5pPr>
            <a:lvl6pPr eaLnBrk="1" latinLnBrk="0" hangingPunct="1">
              <a:defRPr kumimoji="0" lang="fr-FR" sz="1600"/>
            </a:lvl6pPr>
            <a:lvl7pPr eaLnBrk="1" latinLnBrk="0" hangingPunct="1">
              <a:defRPr kumimoji="0" lang="fr-FR" sz="1600"/>
            </a:lvl7pPr>
            <a:lvl8pPr eaLnBrk="1" latinLnBrk="0" hangingPunct="1">
              <a:defRPr kumimoji="0" lang="fr-FR" sz="1600"/>
            </a:lvl8pPr>
            <a:lvl9pPr eaLnBrk="1" latinLnBrk="0" hangingPunct="1">
              <a:defRPr kumimoji="0" lang="fr-FR" sz="1600"/>
            </a:lvl9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7" name="Date Placeholder 6"/>
          <p:cNvSpPr>
            <a:spLocks noGrp="1"/>
          </p:cNvSpPr>
          <p:nvPr>
            <p:ph type="dt" sz="half" idx="10"/>
          </p:nvPr>
        </p:nvSpPr>
        <p:spPr/>
        <p:txBody>
          <a:bodyPr/>
          <a:lstStyle/>
          <a:p>
            <a:fld id="{F922158D-428B-4987-8B28-745A2AFA1252}" type="datetimeFigureOut">
              <a:rPr/>
              <a:pPr/>
              <a:t>12/17/2009</a:t>
            </a:fld>
            <a:endParaRPr kumimoji="0" lang="fr-FR"/>
          </a:p>
        </p:txBody>
      </p:sp>
      <p:sp>
        <p:nvSpPr>
          <p:cNvPr id="8" name="Footer Placeholder 7"/>
          <p:cNvSpPr>
            <a:spLocks noGrp="1"/>
          </p:cNvSpPr>
          <p:nvPr>
            <p:ph type="ftr" sz="quarter" idx="11"/>
          </p:nvPr>
        </p:nvSpPr>
        <p:spPr/>
        <p:txBody>
          <a:bodyPr/>
          <a:lstStyle/>
          <a:p>
            <a:endParaRPr kumimoji="0" lang="fr-FR"/>
          </a:p>
        </p:txBody>
      </p:sp>
      <p:sp>
        <p:nvSpPr>
          <p:cNvPr id="9" name="Slide Number Placeholder 8"/>
          <p:cNvSpPr>
            <a:spLocks noGrp="1"/>
          </p:cNvSpPr>
          <p:nvPr>
            <p:ph type="sldNum" sz="quarter" idx="12"/>
          </p:nvPr>
        </p:nvSpPr>
        <p:spPr/>
        <p:txBody>
          <a:bodyPr/>
          <a:lstStyle/>
          <a:p>
            <a:fld id="{515FC477-0A05-4F3E-8EE9-E015C9089D56}" type="slidenum">
              <a:rPr/>
              <a:pPr/>
              <a:t>‹N°›</a:t>
            </a:fld>
            <a:endParaRPr kumimoji="0" lang="fr-FR"/>
          </a:p>
        </p:txBody>
      </p:sp>
    </p:spTree>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lvl1pPr eaLnBrk="1" latinLnBrk="0" hangingPunct="1">
              <a:defRPr kumimoji="0" lang="fr-FR" sz="2800"/>
            </a:lvl1pPr>
          </a:lstStyle>
          <a:p>
            <a:pPr eaLnBrk="1" latinLnBrk="0" hangingPunct="1"/>
            <a:r>
              <a:rPr lang="fr-FR" smtClean="0"/>
              <a:t>Modifiez le style du titre</a:t>
            </a:r>
            <a:endParaRPr/>
          </a:p>
        </p:txBody>
      </p:sp>
      <p:sp>
        <p:nvSpPr>
          <p:cNvPr id="3" name="Date Placeholder 2"/>
          <p:cNvSpPr>
            <a:spLocks noGrp="1"/>
          </p:cNvSpPr>
          <p:nvPr>
            <p:ph type="dt" sz="half" idx="10"/>
          </p:nvPr>
        </p:nvSpPr>
        <p:spPr/>
        <p:txBody>
          <a:bodyPr/>
          <a:lstStyle/>
          <a:p>
            <a:fld id="{F922158D-428B-4987-8B28-745A2AFA1252}" type="datetimeFigureOut">
              <a:rPr/>
              <a:pPr/>
              <a:t>12/17/2009</a:t>
            </a:fld>
            <a:endParaRPr kumimoji="0" lang="fr-FR"/>
          </a:p>
        </p:txBody>
      </p:sp>
      <p:sp>
        <p:nvSpPr>
          <p:cNvPr id="4" name="Footer Placeholder 3"/>
          <p:cNvSpPr>
            <a:spLocks noGrp="1"/>
          </p:cNvSpPr>
          <p:nvPr>
            <p:ph type="ftr" sz="quarter" idx="11"/>
          </p:nvPr>
        </p:nvSpPr>
        <p:spPr/>
        <p:txBody>
          <a:bodyPr/>
          <a:lstStyle/>
          <a:p>
            <a:endParaRPr kumimoji="0" lang="fr-FR"/>
          </a:p>
        </p:txBody>
      </p:sp>
      <p:sp>
        <p:nvSpPr>
          <p:cNvPr id="5" name="Slide Number Placeholder 4"/>
          <p:cNvSpPr>
            <a:spLocks noGrp="1"/>
          </p:cNvSpPr>
          <p:nvPr>
            <p:ph type="sldNum" sz="quarter" idx="12"/>
          </p:nvPr>
        </p:nvSpPr>
        <p:spPr/>
        <p:txBody>
          <a:bodyPr/>
          <a:lstStyle/>
          <a:p>
            <a:fld id="{515FC477-0A05-4F3E-8EE9-E015C9089D56}" type="slidenum">
              <a:rPr/>
              <a:pPr/>
              <a:t>‹N°›</a:t>
            </a:fld>
            <a:endParaRPr kumimoji="0" lang="fr-FR"/>
          </a:p>
        </p:txBody>
      </p:sp>
    </p:spTree>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22158D-428B-4987-8B28-745A2AFA1252}" type="datetimeFigureOut">
              <a:rPr/>
              <a:pPr/>
              <a:t>12/17/2009</a:t>
            </a:fld>
            <a:endParaRPr kumimoji="0" lang="fr-FR"/>
          </a:p>
        </p:txBody>
      </p:sp>
      <p:sp>
        <p:nvSpPr>
          <p:cNvPr id="3" name="Footer Placeholder 2"/>
          <p:cNvSpPr>
            <a:spLocks noGrp="1"/>
          </p:cNvSpPr>
          <p:nvPr>
            <p:ph type="ftr" sz="quarter" idx="11"/>
          </p:nvPr>
        </p:nvSpPr>
        <p:spPr/>
        <p:txBody>
          <a:bodyPr/>
          <a:lstStyle/>
          <a:p>
            <a:endParaRPr kumimoji="0" lang="fr-FR"/>
          </a:p>
        </p:txBody>
      </p:sp>
      <p:sp>
        <p:nvSpPr>
          <p:cNvPr id="4" name="Slide Number Placeholder 3"/>
          <p:cNvSpPr>
            <a:spLocks noGrp="1"/>
          </p:cNvSpPr>
          <p:nvPr>
            <p:ph type="sldNum" sz="quarter" idx="12"/>
          </p:nvPr>
        </p:nvSpPr>
        <p:spPr/>
        <p:txBody>
          <a:bodyPr/>
          <a:lstStyle/>
          <a:p>
            <a:fld id="{515FC477-0A05-4F3E-8EE9-E015C9089D56}" type="slidenum">
              <a:rPr/>
              <a:pPr/>
              <a:t>‹N°›</a:t>
            </a:fld>
            <a:endParaRPr kumimoji="0" lang="fr-FR"/>
          </a:p>
        </p:txBody>
      </p:sp>
    </p:spTree>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008313" cy="762000"/>
          </a:xfrm>
        </p:spPr>
        <p:txBody>
          <a:bodyPr anchor="b"/>
          <a:lstStyle>
            <a:lvl1pPr algn="l" eaLnBrk="1" latinLnBrk="0" hangingPunct="1">
              <a:defRPr kumimoji="0" lang="fr-FR" sz="2000" b="1"/>
            </a:lvl1pPr>
          </a:lstStyle>
          <a:p>
            <a:pPr eaLnBrk="1" latinLnBrk="0" hangingPunct="1"/>
            <a:r>
              <a:rPr lang="fr-FR" smtClean="0"/>
              <a:t>Modifiez le style du titre</a:t>
            </a:r>
            <a:endParaRPr/>
          </a:p>
        </p:txBody>
      </p:sp>
      <p:sp>
        <p:nvSpPr>
          <p:cNvPr id="3" name="Content Placeholder 2"/>
          <p:cNvSpPr>
            <a:spLocks noGrp="1"/>
          </p:cNvSpPr>
          <p:nvPr>
            <p:ph idx="1"/>
          </p:nvPr>
        </p:nvSpPr>
        <p:spPr>
          <a:xfrm>
            <a:off x="3575050" y="914400"/>
            <a:ext cx="5111750" cy="5211763"/>
          </a:xfrm>
        </p:spPr>
        <p:txBody>
          <a:bodyPr>
            <a:normAutofit/>
          </a:bodyPr>
          <a:lstStyle>
            <a:lvl1pPr eaLnBrk="1" latinLnBrk="0" hangingPunct="1">
              <a:defRPr kumimoji="0" lang="fr-FR" sz="2800"/>
            </a:lvl1pPr>
            <a:lvl2pPr eaLnBrk="1" latinLnBrk="0" hangingPunct="1">
              <a:defRPr kumimoji="0" lang="fr-FR" sz="2400"/>
            </a:lvl2pPr>
            <a:lvl3pPr eaLnBrk="1" latinLnBrk="0" hangingPunct="1">
              <a:defRPr kumimoji="0" lang="fr-FR" sz="2000"/>
            </a:lvl3pPr>
            <a:lvl4pPr eaLnBrk="1" latinLnBrk="0" hangingPunct="1">
              <a:defRPr kumimoji="0" lang="fr-FR" sz="1800"/>
            </a:lvl4pPr>
            <a:lvl5pPr eaLnBrk="1" latinLnBrk="0" hangingPunct="1">
              <a:defRPr kumimoji="0" lang="fr-FR" sz="1800"/>
            </a:lvl5pPr>
            <a:lvl6pPr eaLnBrk="1" latinLnBrk="0" hangingPunct="1">
              <a:defRPr kumimoji="0" lang="fr-FR" sz="2000"/>
            </a:lvl6pPr>
            <a:lvl7pPr eaLnBrk="1" latinLnBrk="0" hangingPunct="1">
              <a:defRPr kumimoji="0" lang="fr-FR" sz="2000"/>
            </a:lvl7pPr>
            <a:lvl8pPr eaLnBrk="1" latinLnBrk="0" hangingPunct="1">
              <a:defRPr kumimoji="0" lang="fr-FR" sz="2000"/>
            </a:lvl8pPr>
            <a:lvl9pPr eaLnBrk="1" latinLnBrk="0" hangingPunct="1">
              <a:defRPr kumimoji="0" lang="fr-FR" sz="2000"/>
            </a:lvl9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a:p>
        </p:txBody>
      </p:sp>
      <p:sp>
        <p:nvSpPr>
          <p:cNvPr id="4" name="Text Placeholder 3"/>
          <p:cNvSpPr>
            <a:spLocks noGrp="1"/>
          </p:cNvSpPr>
          <p:nvPr>
            <p:ph type="body" sz="half" idx="2"/>
          </p:nvPr>
        </p:nvSpPr>
        <p:spPr>
          <a:xfrm>
            <a:off x="457200" y="1752600"/>
            <a:ext cx="3008313" cy="4373563"/>
          </a:xfrm>
        </p:spPr>
        <p:txBody>
          <a:bodyPr/>
          <a:lstStyle>
            <a:lvl1pPr marL="0" indent="0" eaLnBrk="1" latinLnBrk="0" hangingPunct="1">
              <a:buNone/>
              <a:defRPr kumimoji="0" lang="fr-FR" sz="1400"/>
            </a:lvl1pPr>
            <a:lvl2pPr marL="457200" indent="0" eaLnBrk="1" latinLnBrk="0" hangingPunct="1">
              <a:buNone/>
              <a:defRPr kumimoji="0" lang="fr-FR" sz="1200"/>
            </a:lvl2pPr>
            <a:lvl3pPr marL="914400" indent="0" eaLnBrk="1" latinLnBrk="0" hangingPunct="1">
              <a:buNone/>
              <a:defRPr kumimoji="0" lang="fr-FR" sz="1000"/>
            </a:lvl3pPr>
            <a:lvl4pPr marL="1371600" indent="0" eaLnBrk="1" latinLnBrk="0" hangingPunct="1">
              <a:buNone/>
              <a:defRPr kumimoji="0" lang="fr-FR" sz="900"/>
            </a:lvl4pPr>
            <a:lvl5pPr marL="1828800" indent="0" eaLnBrk="1" latinLnBrk="0" hangingPunct="1">
              <a:buNone/>
              <a:defRPr kumimoji="0" lang="fr-FR" sz="900"/>
            </a:lvl5pPr>
            <a:lvl6pPr marL="2286000" indent="0" eaLnBrk="1" latinLnBrk="0" hangingPunct="1">
              <a:buNone/>
              <a:defRPr kumimoji="0" lang="fr-FR" sz="900"/>
            </a:lvl6pPr>
            <a:lvl7pPr marL="2743200" indent="0" eaLnBrk="1" latinLnBrk="0" hangingPunct="1">
              <a:buNone/>
              <a:defRPr kumimoji="0" lang="fr-FR" sz="900"/>
            </a:lvl7pPr>
            <a:lvl8pPr marL="3200400" indent="0" eaLnBrk="1" latinLnBrk="0" hangingPunct="1">
              <a:buNone/>
              <a:defRPr kumimoji="0" lang="fr-FR" sz="900"/>
            </a:lvl8pPr>
            <a:lvl9pPr marL="3657600" indent="0" eaLnBrk="1" latinLnBrk="0" hangingPunct="1">
              <a:buNone/>
              <a:defRPr kumimoji="0" lang="fr-FR" sz="900"/>
            </a:lvl9pPr>
          </a:lstStyle>
          <a:p>
            <a:pPr lvl="0" eaLnBrk="1" latinLnBrk="0" hangingPunct="1"/>
            <a:r>
              <a:rPr lang="fr-FR" smtClean="0"/>
              <a:t>Modifiez les styles du texte du masque</a:t>
            </a:r>
          </a:p>
        </p:txBody>
      </p:sp>
      <p:sp>
        <p:nvSpPr>
          <p:cNvPr id="5" name="Date Placeholder 4"/>
          <p:cNvSpPr>
            <a:spLocks noGrp="1"/>
          </p:cNvSpPr>
          <p:nvPr>
            <p:ph type="dt" sz="half" idx="10"/>
          </p:nvPr>
        </p:nvSpPr>
        <p:spPr/>
        <p:txBody>
          <a:bodyPr/>
          <a:lstStyle/>
          <a:p>
            <a:fld id="{F922158D-428B-4987-8B28-745A2AFA1252}" type="datetimeFigureOut">
              <a:rPr/>
              <a:pPr/>
              <a:t>12/17/2009</a:t>
            </a:fld>
            <a:endParaRPr kumimoji="0" lang="fr-FR"/>
          </a:p>
        </p:txBody>
      </p:sp>
      <p:sp>
        <p:nvSpPr>
          <p:cNvPr id="6" name="Footer Placeholder 5"/>
          <p:cNvSpPr>
            <a:spLocks noGrp="1"/>
          </p:cNvSpPr>
          <p:nvPr>
            <p:ph type="ftr" sz="quarter" idx="11"/>
          </p:nvPr>
        </p:nvSpPr>
        <p:spPr/>
        <p:txBody>
          <a:bodyPr/>
          <a:lstStyle/>
          <a:p>
            <a:endParaRPr kumimoji="0" lang="fr-FR"/>
          </a:p>
        </p:txBody>
      </p:sp>
      <p:sp>
        <p:nvSpPr>
          <p:cNvPr id="7" name="Slide Number Placeholder 6"/>
          <p:cNvSpPr>
            <a:spLocks noGrp="1"/>
          </p:cNvSpPr>
          <p:nvPr>
            <p:ph type="sldNum" sz="quarter" idx="12"/>
          </p:nvPr>
        </p:nvSpPr>
        <p:spPr/>
        <p:txBody>
          <a:bodyPr/>
          <a:lstStyle/>
          <a:p>
            <a:fld id="{515FC477-0A05-4F3E-8EE9-E015C9089D56}" type="slidenum">
              <a:rPr/>
              <a:pPr/>
              <a:t>‹N°›</a:t>
            </a:fld>
            <a:endParaRPr kumimoji="0" lang="fr-FR"/>
          </a:p>
        </p:txBody>
      </p:sp>
    </p:spTree>
  </p:cSld>
  <p:clrMapOvr>
    <a:masterClrMapping/>
  </p:clrMapOvr>
  <p:transition spd="slow">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eaLnBrk="1" latinLnBrk="0" hangingPunct="1">
              <a:defRPr kumimoji="0" lang="fr-FR" sz="2000" b="1"/>
            </a:lvl1pPr>
          </a:lstStyle>
          <a:p>
            <a:pPr eaLnBrk="1" latinLnBrk="0" hangingPunct="1"/>
            <a:r>
              <a:rPr lang="fr-FR" smtClean="0"/>
              <a:t>Modifiez le style du titre</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fr-FR" sz="3200"/>
            </a:lvl1pPr>
            <a:lvl2pPr marL="457200" indent="0" eaLnBrk="1" latinLnBrk="0" hangingPunct="1">
              <a:buNone/>
              <a:defRPr kumimoji="0" lang="fr-FR" sz="2800"/>
            </a:lvl2pPr>
            <a:lvl3pPr marL="914400" indent="0" eaLnBrk="1" latinLnBrk="0" hangingPunct="1">
              <a:buNone/>
              <a:defRPr kumimoji="0" lang="fr-FR" sz="2400"/>
            </a:lvl3pPr>
            <a:lvl4pPr marL="1371600" indent="0" eaLnBrk="1" latinLnBrk="0" hangingPunct="1">
              <a:buNone/>
              <a:defRPr kumimoji="0" lang="fr-FR" sz="2000"/>
            </a:lvl4pPr>
            <a:lvl5pPr marL="1828800" indent="0" eaLnBrk="1" latinLnBrk="0" hangingPunct="1">
              <a:buNone/>
              <a:defRPr kumimoji="0" lang="fr-FR" sz="2000"/>
            </a:lvl5pPr>
            <a:lvl6pPr marL="2286000" indent="0" eaLnBrk="1" latinLnBrk="0" hangingPunct="1">
              <a:buNone/>
              <a:defRPr kumimoji="0" lang="fr-FR" sz="2000"/>
            </a:lvl6pPr>
            <a:lvl7pPr marL="2743200" indent="0" eaLnBrk="1" latinLnBrk="0" hangingPunct="1">
              <a:buNone/>
              <a:defRPr kumimoji="0" lang="fr-FR" sz="2000"/>
            </a:lvl7pPr>
            <a:lvl8pPr marL="3200400" indent="0" eaLnBrk="1" latinLnBrk="0" hangingPunct="1">
              <a:buNone/>
              <a:defRPr kumimoji="0" lang="fr-FR" sz="2000"/>
            </a:lvl8pPr>
            <a:lvl9pPr marL="3657600" indent="0" eaLnBrk="1" latinLnBrk="0" hangingPunct="1">
              <a:buNone/>
              <a:defRPr kumimoji="0" lang="fr-FR" sz="2000"/>
            </a:lvl9pPr>
          </a:lstStyle>
          <a:p>
            <a:pPr eaLnBrk="1" latinLnBrk="0" hangingPunct="1"/>
            <a:r>
              <a:rPr lang="fr-FR" smtClean="0"/>
              <a:t>Cliquez sur l'icône pour ajouter une image</a:t>
            </a:r>
            <a:endParaRPr/>
          </a:p>
        </p:txBody>
      </p:sp>
      <p:sp>
        <p:nvSpPr>
          <p:cNvPr id="4" name="Text Placeholder 3"/>
          <p:cNvSpPr>
            <a:spLocks noGrp="1"/>
          </p:cNvSpPr>
          <p:nvPr>
            <p:ph type="body" sz="half" idx="2"/>
          </p:nvPr>
        </p:nvSpPr>
        <p:spPr>
          <a:xfrm>
            <a:off x="1792288" y="5367338"/>
            <a:ext cx="5486400" cy="804862"/>
          </a:xfrm>
        </p:spPr>
        <p:txBody>
          <a:bodyPr/>
          <a:lstStyle>
            <a:lvl1pPr marL="0" indent="0" eaLnBrk="1" latinLnBrk="0" hangingPunct="1">
              <a:buNone/>
              <a:defRPr kumimoji="0" lang="fr-FR" sz="1400"/>
            </a:lvl1pPr>
            <a:lvl2pPr marL="457200" indent="0" eaLnBrk="1" latinLnBrk="0" hangingPunct="1">
              <a:buNone/>
              <a:defRPr kumimoji="0" lang="fr-FR" sz="1200"/>
            </a:lvl2pPr>
            <a:lvl3pPr marL="914400" indent="0" eaLnBrk="1" latinLnBrk="0" hangingPunct="1">
              <a:buNone/>
              <a:defRPr kumimoji="0" lang="fr-FR" sz="1000"/>
            </a:lvl3pPr>
            <a:lvl4pPr marL="1371600" indent="0" eaLnBrk="1" latinLnBrk="0" hangingPunct="1">
              <a:buNone/>
              <a:defRPr kumimoji="0" lang="fr-FR" sz="900"/>
            </a:lvl4pPr>
            <a:lvl5pPr marL="1828800" indent="0" eaLnBrk="1" latinLnBrk="0" hangingPunct="1">
              <a:buNone/>
              <a:defRPr kumimoji="0" lang="fr-FR" sz="900"/>
            </a:lvl5pPr>
            <a:lvl6pPr marL="2286000" indent="0" eaLnBrk="1" latinLnBrk="0" hangingPunct="1">
              <a:buNone/>
              <a:defRPr kumimoji="0" lang="fr-FR" sz="900"/>
            </a:lvl6pPr>
            <a:lvl7pPr marL="2743200" indent="0" eaLnBrk="1" latinLnBrk="0" hangingPunct="1">
              <a:buNone/>
              <a:defRPr kumimoji="0" lang="fr-FR" sz="900"/>
            </a:lvl7pPr>
            <a:lvl8pPr marL="3200400" indent="0" eaLnBrk="1" latinLnBrk="0" hangingPunct="1">
              <a:buNone/>
              <a:defRPr kumimoji="0" lang="fr-FR" sz="900"/>
            </a:lvl8pPr>
            <a:lvl9pPr marL="3657600" indent="0" eaLnBrk="1" latinLnBrk="0" hangingPunct="1">
              <a:buNone/>
              <a:defRPr kumimoji="0" lang="fr-FR" sz="900"/>
            </a:lvl9pPr>
          </a:lstStyle>
          <a:p>
            <a:pPr lvl="0" eaLnBrk="1" latinLnBrk="0" hangingPunct="1"/>
            <a:r>
              <a:rPr lang="fr-FR" smtClean="0"/>
              <a:t>Modifiez les styles du texte du masque</a:t>
            </a:r>
          </a:p>
        </p:txBody>
      </p:sp>
      <p:sp>
        <p:nvSpPr>
          <p:cNvPr id="5" name="Date Placeholder 4"/>
          <p:cNvSpPr>
            <a:spLocks noGrp="1"/>
          </p:cNvSpPr>
          <p:nvPr>
            <p:ph type="dt" sz="half" idx="10"/>
          </p:nvPr>
        </p:nvSpPr>
        <p:spPr/>
        <p:txBody>
          <a:bodyPr/>
          <a:lstStyle/>
          <a:p>
            <a:fld id="{F922158D-428B-4987-8B28-745A2AFA1252}" type="datetimeFigureOut">
              <a:rPr/>
              <a:pPr/>
              <a:t>12/17/2009</a:t>
            </a:fld>
            <a:endParaRPr kumimoji="0" lang="fr-FR"/>
          </a:p>
        </p:txBody>
      </p:sp>
      <p:sp>
        <p:nvSpPr>
          <p:cNvPr id="6" name="Footer Placeholder 5"/>
          <p:cNvSpPr>
            <a:spLocks noGrp="1"/>
          </p:cNvSpPr>
          <p:nvPr>
            <p:ph type="ftr" sz="quarter" idx="11"/>
          </p:nvPr>
        </p:nvSpPr>
        <p:spPr/>
        <p:txBody>
          <a:bodyPr/>
          <a:lstStyle/>
          <a:p>
            <a:endParaRPr kumimoji="0" lang="fr-FR"/>
          </a:p>
        </p:txBody>
      </p:sp>
      <p:sp>
        <p:nvSpPr>
          <p:cNvPr id="7" name="Slide Number Placeholder 6"/>
          <p:cNvSpPr>
            <a:spLocks noGrp="1"/>
          </p:cNvSpPr>
          <p:nvPr>
            <p:ph type="sldNum" sz="quarter" idx="12"/>
          </p:nvPr>
        </p:nvSpPr>
        <p:spPr/>
        <p:txBody>
          <a:bodyPr/>
          <a:lstStyle/>
          <a:p>
            <a:fld id="{515FC477-0A05-4F3E-8EE9-E015C9089D56}" type="slidenum">
              <a:rPr/>
              <a:pPr/>
              <a:t>‹N°›</a:t>
            </a:fld>
            <a:endParaRPr kumimoji="0" lang="fr-FR"/>
          </a:p>
        </p:txBody>
      </p:sp>
    </p:spTree>
  </p:cSld>
  <p:clrMapOvr>
    <a:masterClrMapping/>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4400"/>
            <a:ext cx="8229600" cy="914400"/>
          </a:xfrm>
          <a:prstGeom prst="rect">
            <a:avLst/>
          </a:prstGeom>
        </p:spPr>
        <p:txBody>
          <a:bodyPr vert="horz" lIns="91440" tIns="45720" rIns="91440" bIns="45720" rtlCol="0" anchor="ctr">
            <a:normAutofit/>
          </a:bodyPr>
          <a:lstStyle/>
          <a:p>
            <a:pPr eaLnBrk="1" latinLnBrk="0" hangingPunct="1"/>
            <a:r>
              <a:rPr kumimoji="0" lang="fr-FR" smtClean="0"/>
              <a:t>Modifiez le style du titre</a:t>
            </a:r>
            <a:endParaRPr kumimoji="0" lang="en-US" smtClean="0"/>
          </a:p>
        </p:txBody>
      </p:sp>
      <p:sp>
        <p:nvSpPr>
          <p:cNvPr id="3" name="Text Placeholder 2"/>
          <p:cNvSpPr>
            <a:spLocks noGrp="1"/>
          </p:cNvSpPr>
          <p:nvPr>
            <p:ph type="body" idx="1"/>
          </p:nvPr>
        </p:nvSpPr>
        <p:spPr>
          <a:xfrm>
            <a:off x="457200" y="1828800"/>
            <a:ext cx="8229600" cy="4297363"/>
          </a:xfrm>
          <a:prstGeom prst="rect">
            <a:avLst/>
          </a:prstGeom>
        </p:spPr>
        <p:txBody>
          <a:bodyPr vert="horz" lIns="91440" tIns="45720" rIns="91440" bIns="45720" rtlCol="0">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latinLnBrk="0" hangingPunct="1">
              <a:defRPr kumimoji="0" lang="fr-FR" sz="1200">
                <a:solidFill>
                  <a:schemeClr val="tx1">
                    <a:tint val="75000"/>
                  </a:schemeClr>
                </a:solidFill>
              </a:defRPr>
            </a:lvl1pPr>
          </a:lstStyle>
          <a:p>
            <a:fld id="{F922158D-428B-4987-8B28-745A2AFA1252}" type="datetimeFigureOut">
              <a:rPr/>
              <a:pPr/>
              <a:t>12/17/2009</a:t>
            </a:fld>
            <a:endParaRPr kumimoji="0"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latinLnBrk="0" hangingPunct="1">
              <a:defRPr kumimoji="0" lang="fr-FR" sz="1200">
                <a:solidFill>
                  <a:schemeClr val="tx1">
                    <a:tint val="75000"/>
                  </a:schemeClr>
                </a:solidFill>
              </a:defRPr>
            </a:lvl1pPr>
          </a:lstStyle>
          <a:p>
            <a:endParaRPr kumimoji="0"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latinLnBrk="0" hangingPunct="1">
              <a:defRPr kumimoji="0" lang="fr-FR" sz="1200">
                <a:solidFill>
                  <a:schemeClr val="tx1">
                    <a:tint val="75000"/>
                  </a:schemeClr>
                </a:solidFill>
              </a:defRPr>
            </a:lvl1pPr>
          </a:lstStyle>
          <a:p>
            <a:fld id="{515FC477-0A05-4F3E-8EE9-E015C9089D56}" type="slidenum">
              <a:rPr/>
              <a:pPr/>
              <a:t>‹N°›</a:t>
            </a:fld>
            <a:endParaRPr kumimoji="0" lang="fr-FR"/>
          </a:p>
        </p:txBody>
      </p:sp>
      <p:pic>
        <p:nvPicPr>
          <p:cNvPr id="7" name="Picture 6"/>
          <p:cNvPicPr>
            <a:picLocks noChangeAspect="1"/>
          </p:cNvPicPr>
          <p:nvPr/>
        </p:nvPicPr>
        <p:blipFill rotWithShape="1">
          <a:blip r:embed="rId13" cstate="email">
            <a:extLst>
              <a:ext uri="{28A0092B-C50C-407E-A947-70E740481C1C}">
                <a14:useLocalDpi xmlns:a14="http://schemas.microsoft.com/office/drawing/2010/main"/>
              </a:ext>
            </a:extLst>
          </a:blip>
          <a:srcRect l="-144"/>
          <a:stretch/>
        </p:blipFill>
        <p:spPr>
          <a:xfrm>
            <a:off x="-13251" y="0"/>
            <a:ext cx="9157252" cy="66044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iming>
    <p:tnLst>
      <p:par>
        <p:cTn id="1" dur="indefinite" restart="never" nodeType="tmRoot"/>
      </p:par>
    </p:tnLst>
  </p:timing>
  <p:txStyles>
    <p:titleStyle>
      <a:lvl1pPr algn="l" defTabSz="914400" rtl="0" eaLnBrk="1" latinLnBrk="0" hangingPunct="1">
        <a:spcBef>
          <a:spcPct val="0"/>
        </a:spcBef>
        <a:buNone/>
        <a:defRPr kumimoji="0" lang="fr-F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fr-F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fr-F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fr-F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fr-F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fr-FR" sz="2000" kern="1200">
          <a:solidFill>
            <a:schemeClr val="tx1"/>
          </a:solidFill>
          <a:latin typeface="+mn-lt"/>
          <a:ea typeface="+mn-ea"/>
          <a:cs typeface="+mn-cs"/>
        </a:defRPr>
      </a:lvl9pPr>
    </p:bodyStyle>
    <p:otherStyle>
      <a:defPPr>
        <a:defRPr kumimoji="0" lang="fr-FR"/>
      </a:defPPr>
      <a:lvl1pPr marL="0" algn="l" defTabSz="914400" rtl="0" eaLnBrk="1" latinLnBrk="0" hangingPunct="1">
        <a:defRPr kumimoji="0" lang="fr-FR" sz="1800" kern="1200">
          <a:solidFill>
            <a:schemeClr val="tx1"/>
          </a:solidFill>
          <a:latin typeface="+mn-lt"/>
          <a:ea typeface="+mn-ea"/>
          <a:cs typeface="+mn-cs"/>
        </a:defRPr>
      </a:lvl1pPr>
      <a:lvl2pPr marL="457200" algn="l" defTabSz="914400" rtl="0" eaLnBrk="1" latinLnBrk="0" hangingPunct="1">
        <a:defRPr kumimoji="0" lang="fr-FR" sz="1800" kern="1200">
          <a:solidFill>
            <a:schemeClr val="tx1"/>
          </a:solidFill>
          <a:latin typeface="+mn-lt"/>
          <a:ea typeface="+mn-ea"/>
          <a:cs typeface="+mn-cs"/>
        </a:defRPr>
      </a:lvl2pPr>
      <a:lvl3pPr marL="914400" algn="l" defTabSz="914400" rtl="0" eaLnBrk="1" latinLnBrk="0" hangingPunct="1">
        <a:defRPr kumimoji="0" lang="fr-FR" sz="1800" kern="1200">
          <a:solidFill>
            <a:schemeClr val="tx1"/>
          </a:solidFill>
          <a:latin typeface="+mn-lt"/>
          <a:ea typeface="+mn-ea"/>
          <a:cs typeface="+mn-cs"/>
        </a:defRPr>
      </a:lvl3pPr>
      <a:lvl4pPr marL="1371600" algn="l" defTabSz="914400" rtl="0" eaLnBrk="1" latinLnBrk="0" hangingPunct="1">
        <a:defRPr kumimoji="0" lang="fr-FR" sz="1800" kern="1200">
          <a:solidFill>
            <a:schemeClr val="tx1"/>
          </a:solidFill>
          <a:latin typeface="+mn-lt"/>
          <a:ea typeface="+mn-ea"/>
          <a:cs typeface="+mn-cs"/>
        </a:defRPr>
      </a:lvl4pPr>
      <a:lvl5pPr marL="1828800" algn="l" defTabSz="914400" rtl="0" eaLnBrk="1" latinLnBrk="0" hangingPunct="1">
        <a:defRPr kumimoji="0" lang="fr-FR" sz="1800" kern="1200">
          <a:solidFill>
            <a:schemeClr val="tx1"/>
          </a:solidFill>
          <a:latin typeface="+mn-lt"/>
          <a:ea typeface="+mn-ea"/>
          <a:cs typeface="+mn-cs"/>
        </a:defRPr>
      </a:lvl5pPr>
      <a:lvl6pPr marL="2286000" algn="l" defTabSz="914400" rtl="0" eaLnBrk="1" latinLnBrk="0" hangingPunct="1">
        <a:defRPr kumimoji="0" lang="fr-FR" sz="1800" kern="1200">
          <a:solidFill>
            <a:schemeClr val="tx1"/>
          </a:solidFill>
          <a:latin typeface="+mn-lt"/>
          <a:ea typeface="+mn-ea"/>
          <a:cs typeface="+mn-cs"/>
        </a:defRPr>
      </a:lvl6pPr>
      <a:lvl7pPr marL="2743200" algn="l" defTabSz="914400" rtl="0" eaLnBrk="1" latinLnBrk="0" hangingPunct="1">
        <a:defRPr kumimoji="0" lang="fr-FR" sz="1800" kern="1200">
          <a:solidFill>
            <a:schemeClr val="tx1"/>
          </a:solidFill>
          <a:latin typeface="+mn-lt"/>
          <a:ea typeface="+mn-ea"/>
          <a:cs typeface="+mn-cs"/>
        </a:defRPr>
      </a:lvl7pPr>
      <a:lvl8pPr marL="3200400" algn="l" defTabSz="914400" rtl="0" eaLnBrk="1" latinLnBrk="0" hangingPunct="1">
        <a:defRPr kumimoji="0" lang="fr-FR" sz="1800" kern="1200">
          <a:solidFill>
            <a:schemeClr val="tx1"/>
          </a:solidFill>
          <a:latin typeface="+mn-lt"/>
          <a:ea typeface="+mn-ea"/>
          <a:cs typeface="+mn-cs"/>
        </a:defRPr>
      </a:lvl8pPr>
      <a:lvl9pPr marL="3657600" algn="l" defTabSz="914400" rtl="0" eaLnBrk="1" latinLnBrk="0" hangingPunct="1">
        <a:defRPr kumimoji="0" lang="fr-F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8.jpeg"/><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www.vitaminedz.com/entete-categorie/15612.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17520" y="1052736"/>
            <a:ext cx="3523929" cy="266429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custDataLst>
              <p:tags r:id="rId2"/>
            </p:custDataLst>
          </p:nvPr>
        </p:nvSpPr>
        <p:spPr/>
        <p:txBody>
          <a:bodyPr/>
          <a:lstStyle/>
          <a:p>
            <a:r>
              <a:rPr lang="fr-FR" dirty="0" smtClean="0"/>
              <a:t>Démarche de recherche</a:t>
            </a:r>
            <a:endParaRPr lang="fr-FR" dirty="0"/>
          </a:p>
        </p:txBody>
      </p:sp>
      <p:sp>
        <p:nvSpPr>
          <p:cNvPr id="3" name="Subtitle 2"/>
          <p:cNvSpPr>
            <a:spLocks noGrp="1"/>
          </p:cNvSpPr>
          <p:nvPr>
            <p:ph type="subTitle" idx="1"/>
            <p:custDataLst>
              <p:tags r:id="rId3"/>
            </p:custDataLst>
          </p:nvPr>
        </p:nvSpPr>
        <p:spPr/>
        <p:txBody>
          <a:bodyPr/>
          <a:lstStyle/>
          <a:p>
            <a:r>
              <a:rPr lang="fr-FR" dirty="0" smtClean="0"/>
              <a:t>SAOUDI </a:t>
            </a:r>
            <a:r>
              <a:rPr lang="fr-FR" dirty="0" err="1" smtClean="0"/>
              <a:t>Lalia</a:t>
            </a:r>
            <a:endParaRPr lang="fr-FR" dirty="0"/>
          </a:p>
          <a:p>
            <a:r>
              <a:rPr lang="fr-FR" dirty="0" smtClean="0"/>
              <a:t>2017-2018</a:t>
            </a:r>
            <a:endParaRPr lang="fr-FR"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a:t>
            </a:r>
            <a:endParaRPr lang="fr-FR" dirty="0"/>
          </a:p>
        </p:txBody>
      </p:sp>
      <p:sp>
        <p:nvSpPr>
          <p:cNvPr id="3" name="Espace réservé du texte 2"/>
          <p:cNvSpPr>
            <a:spLocks noGrp="1"/>
          </p:cNvSpPr>
          <p:nvPr>
            <p:ph type="body" idx="1"/>
          </p:nvPr>
        </p:nvSpPr>
        <p:spPr/>
        <p:txBody>
          <a:bodyPr/>
          <a:lstStyle/>
          <a:p>
            <a:r>
              <a:rPr lang="fr-FR" dirty="0" smtClean="0"/>
              <a:t>Modélisation d’un système</a:t>
            </a:r>
            <a:endParaRPr lang="fr-FR" dirty="0"/>
          </a:p>
        </p:txBody>
      </p:sp>
    </p:spTree>
    <p:extLst>
      <p:ext uri="{BB962C8B-B14F-4D97-AF65-F5344CB8AC3E}">
        <p14:creationId xmlns:p14="http://schemas.microsoft.com/office/powerpoint/2010/main" val="3615366513"/>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L’approche mixte </a:t>
            </a:r>
            <a:endParaRPr lang="fr-FR" dirty="0"/>
          </a:p>
        </p:txBody>
      </p:sp>
      <p:sp>
        <p:nvSpPr>
          <p:cNvPr id="3" name="Espace réservé du contenu 2"/>
          <p:cNvSpPr>
            <a:spLocks noGrp="1"/>
          </p:cNvSpPr>
          <p:nvPr>
            <p:ph idx="1"/>
          </p:nvPr>
        </p:nvSpPr>
        <p:spPr/>
        <p:txBody>
          <a:bodyPr/>
          <a:lstStyle/>
          <a:p>
            <a:r>
              <a:rPr lang="fr-FR" dirty="0"/>
              <a:t>Cette approche est une combinaison des deux précédentes. Elle permet au chercheur de mobiliser aussi bien les avantages du mode quantitatif que ceux du mode qualitatif. Cette conduite aide à maitriser le phénomène dans „toutes‟ ses dimensions. </a:t>
            </a:r>
            <a:endParaRPr lang="fr-FR" dirty="0" smtClean="0"/>
          </a:p>
          <a:p>
            <a:endParaRPr lang="fr-FR" dirty="0"/>
          </a:p>
        </p:txBody>
      </p:sp>
    </p:spTree>
    <p:extLst>
      <p:ext uri="{BB962C8B-B14F-4D97-AF65-F5344CB8AC3E}">
        <p14:creationId xmlns:p14="http://schemas.microsoft.com/office/powerpoint/2010/main" val="1283593235"/>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Types de recherche en Informatique</a:t>
            </a:r>
          </a:p>
        </p:txBody>
      </p:sp>
      <p:sp>
        <p:nvSpPr>
          <p:cNvPr id="4" name="Rectangle 3"/>
          <p:cNvSpPr>
            <a:spLocks noGrp="1" noChangeArrowheads="1"/>
          </p:cNvSpPr>
          <p:nvPr>
            <p:ph idx="1"/>
          </p:nvPr>
        </p:nvSpPr>
        <p:spPr/>
        <p:txBody>
          <a:bodyPr/>
          <a:lstStyle/>
          <a:p>
            <a:r>
              <a:rPr lang="fr-FR" dirty="0" smtClean="0"/>
              <a:t>En général :</a:t>
            </a:r>
          </a:p>
          <a:p>
            <a:pPr lvl="1"/>
            <a:r>
              <a:rPr lang="fr-FR" dirty="0" smtClean="0"/>
              <a:t>Production de modèles ou d'algorithmes</a:t>
            </a:r>
          </a:p>
          <a:p>
            <a:pPr lvl="1"/>
            <a:r>
              <a:rPr lang="fr-FR" dirty="0" smtClean="0"/>
              <a:t>Production de systèmes informatiques pour les mettre en œuvre</a:t>
            </a:r>
          </a:p>
          <a:p>
            <a:r>
              <a:rPr lang="fr-FR" dirty="0" smtClean="0"/>
              <a:t>Objectifs :</a:t>
            </a:r>
          </a:p>
          <a:p>
            <a:pPr lvl="1"/>
            <a:r>
              <a:rPr lang="fr-FR" dirty="0" smtClean="0"/>
              <a:t>Appliqué : Améliorer des </a:t>
            </a:r>
            <a:r>
              <a:rPr lang="fr-FR" dirty="0" smtClean="0">
                <a:solidFill>
                  <a:srgbClr val="006600"/>
                </a:solidFill>
              </a:rPr>
              <a:t>performances</a:t>
            </a:r>
            <a:r>
              <a:rPr lang="fr-FR" dirty="0" smtClean="0"/>
              <a:t> </a:t>
            </a:r>
          </a:p>
          <a:p>
            <a:pPr lvl="2"/>
            <a:r>
              <a:rPr lang="fr-FR" dirty="0" smtClean="0"/>
              <a:t>d’un </a:t>
            </a:r>
            <a:r>
              <a:rPr lang="fr-FR" dirty="0" smtClean="0">
                <a:solidFill>
                  <a:srgbClr val="006600"/>
                </a:solidFill>
              </a:rPr>
              <a:t>système</a:t>
            </a:r>
            <a:r>
              <a:rPr lang="fr-FR" dirty="0" smtClean="0"/>
              <a:t> </a:t>
            </a:r>
          </a:p>
          <a:p>
            <a:pPr lvl="2"/>
            <a:r>
              <a:rPr lang="fr-FR" dirty="0" smtClean="0"/>
              <a:t>ou des </a:t>
            </a:r>
            <a:r>
              <a:rPr lang="fr-FR" dirty="0" smtClean="0">
                <a:solidFill>
                  <a:srgbClr val="006600"/>
                </a:solidFill>
              </a:rPr>
              <a:t>utilisateurs</a:t>
            </a:r>
            <a:r>
              <a:rPr lang="fr-FR" dirty="0" smtClean="0"/>
              <a:t> utilisant un système</a:t>
            </a:r>
          </a:p>
          <a:p>
            <a:pPr lvl="1"/>
            <a:r>
              <a:rPr lang="fr-FR" dirty="0" smtClean="0"/>
              <a:t>Fondamental : Améliorer les </a:t>
            </a:r>
            <a:r>
              <a:rPr lang="fr-FR" dirty="0" smtClean="0">
                <a:solidFill>
                  <a:srgbClr val="006600"/>
                </a:solidFill>
              </a:rPr>
              <a:t>connaissances</a:t>
            </a:r>
            <a:r>
              <a:rPr lang="fr-FR" dirty="0" smtClean="0"/>
              <a:t> en abordant des domaines nouveaux ou des éclairages nouveaux sur un domaine</a:t>
            </a:r>
          </a:p>
        </p:txBody>
      </p:sp>
    </p:spTree>
    <p:extLst>
      <p:ext uri="{BB962C8B-B14F-4D97-AF65-F5344CB8AC3E}">
        <p14:creationId xmlns:p14="http://schemas.microsoft.com/office/powerpoint/2010/main" val="2587082900"/>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Stage de master</a:t>
            </a:r>
          </a:p>
        </p:txBody>
      </p:sp>
      <p:sp>
        <p:nvSpPr>
          <p:cNvPr id="3" name="Espace réservé du contenu 2"/>
          <p:cNvSpPr>
            <a:spLocks noGrp="1"/>
          </p:cNvSpPr>
          <p:nvPr>
            <p:ph idx="1"/>
          </p:nvPr>
        </p:nvSpPr>
        <p:spPr/>
        <p:txBody>
          <a:bodyPr/>
          <a:lstStyle/>
          <a:p>
            <a:r>
              <a:rPr lang="fr-FR" dirty="0"/>
              <a:t>Deux types</a:t>
            </a:r>
          </a:p>
          <a:p>
            <a:pPr lvl="1"/>
            <a:r>
              <a:rPr lang="fr-FR" dirty="0" smtClean="0"/>
              <a:t>orienté </a:t>
            </a:r>
            <a:r>
              <a:rPr lang="fr-FR" dirty="0"/>
              <a:t>professionnel</a:t>
            </a:r>
          </a:p>
          <a:p>
            <a:pPr lvl="2"/>
            <a:r>
              <a:rPr lang="fr-FR" dirty="0"/>
              <a:t>En entreprise/ travail</a:t>
            </a:r>
          </a:p>
          <a:p>
            <a:pPr lvl="1"/>
            <a:r>
              <a:rPr lang="fr-FR" dirty="0" smtClean="0"/>
              <a:t>orienté </a:t>
            </a:r>
            <a:r>
              <a:rPr lang="fr-FR" dirty="0"/>
              <a:t>recherche</a:t>
            </a:r>
          </a:p>
          <a:p>
            <a:endParaRPr lang="fr-FR" dirty="0"/>
          </a:p>
        </p:txBody>
      </p:sp>
    </p:spTree>
    <p:extLst>
      <p:ext uri="{BB962C8B-B14F-4D97-AF65-F5344CB8AC3E}">
        <p14:creationId xmlns:p14="http://schemas.microsoft.com/office/powerpoint/2010/main" val="3216916659"/>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Travail d'ingénieur/ de chercheur</a:t>
            </a:r>
          </a:p>
        </p:txBody>
      </p:sp>
      <p:sp>
        <p:nvSpPr>
          <p:cNvPr id="3" name="Espace réservé du contenu 2"/>
          <p:cNvSpPr>
            <a:spLocks noGrp="1"/>
          </p:cNvSpPr>
          <p:nvPr>
            <p:ph idx="1"/>
          </p:nvPr>
        </p:nvSpPr>
        <p:spPr/>
        <p:txBody>
          <a:bodyPr/>
          <a:lstStyle/>
          <a:p>
            <a:pPr lvl="1">
              <a:lnSpc>
                <a:spcPct val="90000"/>
              </a:lnSpc>
            </a:pPr>
            <a:r>
              <a:rPr lang="fr-FR" dirty="0" smtClean="0"/>
              <a:t>Un(e</a:t>
            </a:r>
            <a:r>
              <a:rPr lang="fr-FR" dirty="0"/>
              <a:t>) ingénieur résout un problème donné dans une situation donnée</a:t>
            </a:r>
          </a:p>
          <a:p>
            <a:pPr lvl="2">
              <a:lnSpc>
                <a:spcPct val="90000"/>
              </a:lnSpc>
            </a:pPr>
            <a:r>
              <a:rPr lang="fr-FR" dirty="0"/>
              <a:t>Il (elle) construit une solution et la teste</a:t>
            </a:r>
          </a:p>
          <a:p>
            <a:pPr lvl="1">
              <a:lnSpc>
                <a:spcPct val="90000"/>
              </a:lnSpc>
            </a:pPr>
            <a:r>
              <a:rPr lang="fr-FR" dirty="0"/>
              <a:t>Un chercheur permet de mieux comprendre un problème</a:t>
            </a:r>
          </a:p>
          <a:p>
            <a:pPr lvl="2">
              <a:lnSpc>
                <a:spcPct val="90000"/>
              </a:lnSpc>
            </a:pPr>
            <a:r>
              <a:rPr lang="fr-FR" dirty="0"/>
              <a:t>Il formule des questions de recherche</a:t>
            </a:r>
          </a:p>
          <a:p>
            <a:pPr lvl="2">
              <a:lnSpc>
                <a:spcPct val="90000"/>
              </a:lnSpc>
            </a:pPr>
            <a:r>
              <a:rPr lang="fr-FR" dirty="0"/>
              <a:t>Il met en place un dispositif qui lui permet d'avancer sur ces questions</a:t>
            </a:r>
          </a:p>
          <a:p>
            <a:pPr lvl="3">
              <a:lnSpc>
                <a:spcPct val="90000"/>
              </a:lnSpc>
            </a:pPr>
            <a:r>
              <a:rPr lang="fr-FR" dirty="0"/>
              <a:t>Apporte quelque chose de nouveau</a:t>
            </a:r>
          </a:p>
          <a:p>
            <a:pPr lvl="2">
              <a:lnSpc>
                <a:spcPct val="90000"/>
              </a:lnSpc>
            </a:pPr>
            <a:r>
              <a:rPr lang="fr-FR" dirty="0"/>
              <a:t>Il discute ses résultats par rapport au travail d'autres chercheurs</a:t>
            </a:r>
          </a:p>
          <a:p>
            <a:pPr lvl="2">
              <a:lnSpc>
                <a:spcPct val="90000"/>
              </a:lnSpc>
            </a:pPr>
            <a:endParaRPr lang="fr-FR" dirty="0"/>
          </a:p>
          <a:p>
            <a:endParaRPr lang="fr-FR" dirty="0"/>
          </a:p>
        </p:txBody>
      </p:sp>
    </p:spTree>
    <p:extLst>
      <p:ext uri="{BB962C8B-B14F-4D97-AF65-F5344CB8AC3E}">
        <p14:creationId xmlns:p14="http://schemas.microsoft.com/office/powerpoint/2010/main" val="784131124"/>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Exemple de plan : stage fin d’étude</a:t>
            </a:r>
          </a:p>
        </p:txBody>
      </p:sp>
      <p:sp>
        <p:nvSpPr>
          <p:cNvPr id="4" name="Rectangle 3"/>
          <p:cNvSpPr>
            <a:spLocks noGrp="1" noChangeArrowheads="1"/>
          </p:cNvSpPr>
          <p:nvPr>
            <p:ph idx="1"/>
          </p:nvPr>
        </p:nvSpPr>
        <p:spPr/>
        <p:txBody>
          <a:bodyPr/>
          <a:lstStyle/>
          <a:p>
            <a:r>
              <a:rPr lang="fr-FR" dirty="0" smtClean="0"/>
              <a:t>Présentation de l’entreprise et du sujet</a:t>
            </a:r>
          </a:p>
          <a:p>
            <a:r>
              <a:rPr lang="fr-FR" dirty="0" smtClean="0"/>
              <a:t>Lancement du projet</a:t>
            </a:r>
          </a:p>
          <a:p>
            <a:r>
              <a:rPr lang="fr-FR" dirty="0" smtClean="0"/>
              <a:t>Conception du système</a:t>
            </a:r>
          </a:p>
          <a:p>
            <a:r>
              <a:rPr lang="fr-FR" dirty="0" smtClean="0"/>
              <a:t> l’implémentation du système</a:t>
            </a:r>
          </a:p>
          <a:p>
            <a:r>
              <a:rPr lang="fr-FR" dirty="0" smtClean="0"/>
              <a:t>Démonstration du prototype</a:t>
            </a:r>
          </a:p>
          <a:p>
            <a:r>
              <a:rPr lang="fr-FR" dirty="0" smtClean="0"/>
              <a:t>Évaluation et bilan</a:t>
            </a:r>
          </a:p>
          <a:p>
            <a:r>
              <a:rPr lang="fr-FR" dirty="0" smtClean="0"/>
              <a:t>Conclusion</a:t>
            </a:r>
          </a:p>
          <a:p>
            <a:r>
              <a:rPr lang="fr-FR" dirty="0" smtClean="0"/>
              <a:t>Références</a:t>
            </a:r>
          </a:p>
        </p:txBody>
      </p:sp>
    </p:spTree>
    <p:extLst>
      <p:ext uri="{BB962C8B-B14F-4D97-AF65-F5344CB8AC3E}">
        <p14:creationId xmlns:p14="http://schemas.microsoft.com/office/powerpoint/2010/main" val="3622307808"/>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Exemple de plan : Master Recherche</a:t>
            </a:r>
          </a:p>
        </p:txBody>
      </p:sp>
      <p:sp>
        <p:nvSpPr>
          <p:cNvPr id="4" name="Rectangle 3"/>
          <p:cNvSpPr>
            <a:spLocks noGrp="1" noChangeArrowheads="1"/>
          </p:cNvSpPr>
          <p:nvPr>
            <p:ph idx="1"/>
          </p:nvPr>
        </p:nvSpPr>
        <p:spPr/>
        <p:txBody>
          <a:bodyPr>
            <a:normAutofit fontScale="92500" lnSpcReduction="20000"/>
          </a:bodyPr>
          <a:lstStyle/>
          <a:p>
            <a:pPr>
              <a:buFont typeface="Wingdings" pitchFamily="2" charset="2"/>
              <a:buNone/>
            </a:pPr>
            <a:r>
              <a:rPr lang="fr-FR" dirty="0" smtClean="0"/>
              <a:t>1 - Contexte, problématique, questions de recherche , objectifs, </a:t>
            </a:r>
          </a:p>
          <a:p>
            <a:pPr>
              <a:buFont typeface="Wingdings" pitchFamily="2" charset="2"/>
              <a:buNone/>
            </a:pPr>
            <a:r>
              <a:rPr lang="fr-FR" dirty="0" smtClean="0"/>
              <a:t>2 – État de l'art, </a:t>
            </a:r>
          </a:p>
          <a:p>
            <a:pPr>
              <a:buFont typeface="Wingdings" pitchFamily="2" charset="2"/>
              <a:buNone/>
            </a:pPr>
            <a:r>
              <a:rPr lang="fr-FR" dirty="0" smtClean="0"/>
              <a:t>3 – présentation de l’approche suivie</a:t>
            </a:r>
          </a:p>
          <a:p>
            <a:pPr>
              <a:buFont typeface="Wingdings" pitchFamily="2" charset="2"/>
              <a:buNone/>
            </a:pPr>
            <a:r>
              <a:rPr lang="fr-FR" dirty="0" smtClean="0"/>
              <a:t>4 – Tests, validations </a:t>
            </a:r>
          </a:p>
          <a:p>
            <a:pPr>
              <a:buFont typeface="Wingdings" pitchFamily="2" charset="2"/>
              <a:buNone/>
            </a:pPr>
            <a:r>
              <a:rPr lang="fr-FR" dirty="0" smtClean="0"/>
              <a:t>5 – Résultats </a:t>
            </a:r>
          </a:p>
          <a:p>
            <a:pPr>
              <a:buFont typeface="Wingdings" pitchFamily="2" charset="2"/>
              <a:buNone/>
            </a:pPr>
            <a:r>
              <a:rPr lang="fr-FR" dirty="0" smtClean="0"/>
              <a:t>6 – Discussion</a:t>
            </a:r>
          </a:p>
          <a:p>
            <a:pPr>
              <a:buFont typeface="Wingdings" pitchFamily="2" charset="2"/>
              <a:buNone/>
            </a:pPr>
            <a:r>
              <a:rPr lang="fr-FR" dirty="0" smtClean="0"/>
              <a:t>7- Conclusion </a:t>
            </a:r>
          </a:p>
          <a:p>
            <a:pPr>
              <a:buFont typeface="Wingdings" pitchFamily="2" charset="2"/>
              <a:buNone/>
            </a:pPr>
            <a:r>
              <a:rPr lang="fr-FR" dirty="0" smtClean="0"/>
              <a:t>8- Bibliographie</a:t>
            </a:r>
          </a:p>
          <a:p>
            <a:pPr>
              <a:buFont typeface="Wingdings" pitchFamily="2" charset="2"/>
              <a:buNone/>
            </a:pPr>
            <a:r>
              <a:rPr lang="fr-FR" dirty="0" smtClean="0"/>
              <a:t>Annexes</a:t>
            </a:r>
          </a:p>
          <a:p>
            <a:pPr>
              <a:buFont typeface="Wingdings" pitchFamily="2" charset="2"/>
              <a:buNone/>
            </a:pPr>
            <a:endParaRPr lang="fr-FR" dirty="0" smtClean="0"/>
          </a:p>
          <a:p>
            <a:pPr>
              <a:buFont typeface="Wingdings" pitchFamily="2" charset="2"/>
              <a:buNone/>
            </a:pPr>
            <a:r>
              <a:rPr lang="fr-FR" dirty="0" smtClean="0"/>
              <a:t>Rapport : Entre 3O et 50 pages</a:t>
            </a:r>
          </a:p>
          <a:p>
            <a:pPr>
              <a:buFont typeface="Wingdings" pitchFamily="2" charset="2"/>
              <a:buNone/>
            </a:pPr>
            <a:endParaRPr lang="fr-FR" dirty="0" smtClean="0"/>
          </a:p>
        </p:txBody>
      </p:sp>
    </p:spTree>
    <p:extLst>
      <p:ext uri="{BB962C8B-B14F-4D97-AF65-F5344CB8AC3E}">
        <p14:creationId xmlns:p14="http://schemas.microsoft.com/office/powerpoint/2010/main" val="2914905012"/>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Pourquoi l’expérimentation?</a:t>
            </a:r>
            <a:endParaRPr lang="fr-FR" dirty="0"/>
          </a:p>
        </p:txBody>
      </p:sp>
      <p:sp>
        <p:nvSpPr>
          <p:cNvPr id="3" name="Espace réservé du contenu 2"/>
          <p:cNvSpPr>
            <a:spLocks noGrp="1"/>
          </p:cNvSpPr>
          <p:nvPr>
            <p:ph idx="1"/>
          </p:nvPr>
        </p:nvSpPr>
        <p:spPr/>
        <p:txBody>
          <a:bodyPr/>
          <a:lstStyle/>
          <a:p>
            <a:r>
              <a:rPr lang="fr-FR" dirty="0" smtClean="0"/>
              <a:t>Conception d’un architecture ou logiciel  :</a:t>
            </a:r>
            <a:endParaRPr lang="fr-FR" dirty="0"/>
          </a:p>
          <a:p>
            <a:pPr lvl="1"/>
            <a:r>
              <a:rPr lang="fr-FR" dirty="0" smtClean="0"/>
              <a:t> Débogage d’un système</a:t>
            </a:r>
            <a:endParaRPr lang="fr-FR" dirty="0"/>
          </a:p>
          <a:p>
            <a:pPr lvl="1"/>
            <a:r>
              <a:rPr lang="fr-FR" dirty="0"/>
              <a:t>Validation </a:t>
            </a:r>
            <a:r>
              <a:rPr lang="fr-FR" dirty="0" smtClean="0"/>
              <a:t>d’une </a:t>
            </a:r>
            <a:r>
              <a:rPr lang="fr-FR" dirty="0"/>
              <a:t>proposition</a:t>
            </a:r>
          </a:p>
          <a:p>
            <a:pPr lvl="1"/>
            <a:r>
              <a:rPr lang="fr-FR" dirty="0" smtClean="0"/>
              <a:t>Qualification d’un système</a:t>
            </a:r>
            <a:endParaRPr lang="fr-FR" dirty="0"/>
          </a:p>
          <a:p>
            <a:pPr lvl="1"/>
            <a:r>
              <a:rPr lang="fr-FR" dirty="0" smtClean="0"/>
              <a:t>Dimensionnement et  rectification</a:t>
            </a:r>
            <a:endParaRPr lang="fr-FR" dirty="0"/>
          </a:p>
          <a:p>
            <a:pPr lvl="1"/>
            <a:r>
              <a:rPr lang="fr-FR" dirty="0" smtClean="0"/>
              <a:t>Comparaison des systèmes</a:t>
            </a:r>
            <a:endParaRPr lang="fr-FR" dirty="0"/>
          </a:p>
          <a:p>
            <a:r>
              <a:rPr lang="fr-FR" dirty="0" err="1"/>
              <a:t>Many</a:t>
            </a:r>
            <a:r>
              <a:rPr lang="fr-FR" dirty="0"/>
              <a:t> </a:t>
            </a:r>
            <a:r>
              <a:rPr lang="fr-FR" dirty="0" err="1"/>
              <a:t>purposes</a:t>
            </a:r>
            <a:r>
              <a:rPr lang="fr-FR" dirty="0"/>
              <a:t> </a:t>
            </a:r>
            <a:r>
              <a:rPr lang="fr-FR" dirty="0" smtClean="0">
                <a:sym typeface="Wingdings" pitchFamily="2" charset="2"/>
              </a:rPr>
              <a:t></a:t>
            </a:r>
            <a:r>
              <a:rPr lang="fr-FR" dirty="0" smtClean="0"/>
              <a:t> </a:t>
            </a:r>
            <a:r>
              <a:rPr lang="fr-FR" dirty="0" err="1" smtClean="0"/>
              <a:t>different</a:t>
            </a:r>
            <a:r>
              <a:rPr lang="fr-FR" dirty="0" smtClean="0"/>
              <a:t> </a:t>
            </a:r>
            <a:r>
              <a:rPr lang="fr-FR" dirty="0" err="1"/>
              <a:t>methodologies</a:t>
            </a:r>
            <a:endParaRPr lang="fr-FR" dirty="0"/>
          </a:p>
        </p:txBody>
      </p:sp>
    </p:spTree>
    <p:extLst>
      <p:ext uri="{BB962C8B-B14F-4D97-AF65-F5344CB8AC3E}">
        <p14:creationId xmlns:p14="http://schemas.microsoft.com/office/powerpoint/2010/main" val="1717612849"/>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Modélisation avant </a:t>
            </a:r>
            <a:r>
              <a:rPr lang="fr-FR" dirty="0"/>
              <a:t>l’expérimentation</a:t>
            </a:r>
          </a:p>
        </p:txBody>
      </p:sp>
      <p:sp>
        <p:nvSpPr>
          <p:cNvPr id="3" name="Espace réservé du contenu 2"/>
          <p:cNvSpPr>
            <a:spLocks noGrp="1"/>
          </p:cNvSpPr>
          <p:nvPr>
            <p:ph idx="1"/>
          </p:nvPr>
        </p:nvSpPr>
        <p:spPr/>
        <p:txBody>
          <a:bodyPr/>
          <a:lstStyle/>
          <a:p>
            <a:r>
              <a:rPr lang="fr-FR" dirty="0" err="1"/>
              <a:t>Modelling</a:t>
            </a:r>
            <a:r>
              <a:rPr lang="fr-FR" dirty="0"/>
              <a:t> </a:t>
            </a:r>
            <a:r>
              <a:rPr lang="fr-FR" dirty="0" err="1"/>
              <a:t>principles</a:t>
            </a:r>
            <a:r>
              <a:rPr lang="fr-FR" dirty="0"/>
              <a:t> [J-Y LB]</a:t>
            </a:r>
          </a:p>
          <a:p>
            <a:r>
              <a:rPr lang="en-US" dirty="0"/>
              <a:t>(Occam:) if two models explain some observations equally well, </a:t>
            </a:r>
            <a:r>
              <a:rPr lang="en-US" dirty="0" smtClean="0"/>
              <a:t>the </a:t>
            </a:r>
            <a:r>
              <a:rPr lang="fr-FR" dirty="0" err="1" smtClean="0"/>
              <a:t>simplest</a:t>
            </a:r>
            <a:r>
              <a:rPr lang="fr-FR" dirty="0" smtClean="0"/>
              <a:t> </a:t>
            </a:r>
            <a:r>
              <a:rPr lang="fr-FR" dirty="0"/>
              <a:t>one </a:t>
            </a:r>
            <a:r>
              <a:rPr lang="fr-FR" dirty="0" err="1"/>
              <a:t>is</a:t>
            </a:r>
            <a:r>
              <a:rPr lang="fr-FR" dirty="0"/>
              <a:t> </a:t>
            </a:r>
            <a:r>
              <a:rPr lang="fr-FR" dirty="0" err="1"/>
              <a:t>preferable</a:t>
            </a:r>
            <a:endParaRPr lang="fr-FR" dirty="0"/>
          </a:p>
          <a:p>
            <a:r>
              <a:rPr lang="en-US" dirty="0"/>
              <a:t>(</a:t>
            </a:r>
            <a:r>
              <a:rPr lang="en-US" dirty="0" err="1"/>
              <a:t>Dijkstra</a:t>
            </a:r>
            <a:r>
              <a:rPr lang="en-US" dirty="0"/>
              <a:t>:) It is when you cannot remove a single piece that your design </a:t>
            </a:r>
            <a:r>
              <a:rPr lang="en-US" dirty="0" smtClean="0"/>
              <a:t>is </a:t>
            </a:r>
            <a:r>
              <a:rPr lang="fr-FR" dirty="0" err="1" smtClean="0"/>
              <a:t>complete</a:t>
            </a:r>
            <a:r>
              <a:rPr lang="fr-FR" dirty="0"/>
              <a:t>.</a:t>
            </a:r>
          </a:p>
          <a:p>
            <a:r>
              <a:rPr lang="en-US" dirty="0"/>
              <a:t>(Common Sense:) Use the adequate level of sophistication.</a:t>
            </a:r>
            <a:endParaRPr lang="fr-FR" dirty="0"/>
          </a:p>
        </p:txBody>
      </p:sp>
    </p:spTree>
    <p:extLst>
      <p:ext uri="{BB962C8B-B14F-4D97-AF65-F5344CB8AC3E}">
        <p14:creationId xmlns:p14="http://schemas.microsoft.com/office/powerpoint/2010/main" val="2202425274"/>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88640"/>
            <a:ext cx="8229600" cy="914400"/>
          </a:xfrm>
        </p:spPr>
        <p:txBody>
          <a:bodyPr>
            <a:normAutofit/>
          </a:bodyPr>
          <a:lstStyle/>
          <a:p>
            <a:r>
              <a:rPr lang="fr-FR" b="1" dirty="0" smtClean="0">
                <a:solidFill>
                  <a:schemeClr val="tx2">
                    <a:lumMod val="50000"/>
                  </a:schemeClr>
                </a:solidFill>
              </a:rPr>
              <a:t>Modélisation avant </a:t>
            </a:r>
            <a:r>
              <a:rPr lang="fr-FR" b="1" dirty="0">
                <a:solidFill>
                  <a:schemeClr val="tx2">
                    <a:lumMod val="50000"/>
                  </a:schemeClr>
                </a:solidFill>
              </a:rPr>
              <a:t>l’expérimentation</a:t>
            </a:r>
          </a:p>
        </p:txBody>
      </p:sp>
      <p:pic>
        <p:nvPicPr>
          <p:cNvPr id="4" name="صورة 5" descr="H:\3 ANNEE\master 2\xss\larbi\memoire\pic\crawlerWIf.JPG"/>
          <p:cNvPicPr>
            <a:picLocks noChangeAspect="1"/>
          </p:cNvPicPr>
          <p:nvPr/>
        </p:nvPicPr>
        <p:blipFill>
          <a:blip r:embed="rId2"/>
          <a:stretch>
            <a:fillRect/>
          </a:stretch>
        </p:blipFill>
        <p:spPr>
          <a:xfrm>
            <a:off x="1187624" y="908720"/>
            <a:ext cx="5832475" cy="5373216"/>
          </a:xfrm>
          <a:prstGeom prst="rect">
            <a:avLst/>
          </a:prstGeom>
          <a:noFill/>
          <a:ln w="9525">
            <a:noFill/>
            <a:miter/>
          </a:ln>
        </p:spPr>
      </p:pic>
    </p:spTree>
    <p:extLst>
      <p:ext uri="{BB962C8B-B14F-4D97-AF65-F5344CB8AC3E}">
        <p14:creationId xmlns:p14="http://schemas.microsoft.com/office/powerpoint/2010/main" val="3117939865"/>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texte 2"/>
          <p:cNvSpPr>
            <a:spLocks noGrp="1"/>
          </p:cNvSpPr>
          <p:nvPr>
            <p:ph type="body" idx="1"/>
          </p:nvPr>
        </p:nvSpPr>
        <p:spPr>
          <a:xfrm>
            <a:off x="0" y="3048000"/>
            <a:ext cx="9144000" cy="3189312"/>
          </a:xfrm>
        </p:spPr>
        <p:txBody>
          <a:bodyPr>
            <a:normAutofit/>
          </a:bodyPr>
          <a:lstStyle/>
          <a:p>
            <a:r>
              <a:rPr lang="fr-FR" i="1" dirty="0"/>
              <a:t>Claude Bernard, 1813-1878</a:t>
            </a:r>
          </a:p>
          <a:p>
            <a:r>
              <a:rPr lang="fr-FR" i="1" dirty="0"/>
              <a:t>« un savant complet est celui qui embrasse la théorie et </a:t>
            </a:r>
            <a:r>
              <a:rPr lang="fr-FR" i="1" dirty="0" smtClean="0"/>
              <a:t>la pratique </a:t>
            </a:r>
            <a:r>
              <a:rPr lang="fr-FR" i="1" dirty="0"/>
              <a:t>expérimentale »</a:t>
            </a:r>
          </a:p>
          <a:p>
            <a:r>
              <a:rPr lang="fr-FR" dirty="0"/>
              <a:t>1- Il constate un fait</a:t>
            </a:r>
          </a:p>
          <a:p>
            <a:r>
              <a:rPr lang="fr-FR" dirty="0"/>
              <a:t>2- A propos de ce fait une idée nait dans son esprit</a:t>
            </a:r>
          </a:p>
          <a:p>
            <a:r>
              <a:rPr lang="fr-FR" dirty="0"/>
              <a:t>3- En vue de cette idée, il raisonne, institue une </a:t>
            </a:r>
            <a:r>
              <a:rPr lang="fr-FR" dirty="0" smtClean="0"/>
              <a:t>expérience, en </a:t>
            </a:r>
            <a:r>
              <a:rPr lang="fr-FR" dirty="0"/>
              <a:t>imagine et en réalise les conditions matérielles</a:t>
            </a:r>
          </a:p>
          <a:p>
            <a:r>
              <a:rPr lang="fr-FR" dirty="0"/>
              <a:t>4- de ce résultat, résultent de nouveaux phénomènes, </a:t>
            </a:r>
            <a:r>
              <a:rPr lang="fr-FR" dirty="0" smtClean="0"/>
              <a:t>qu’il faut </a:t>
            </a:r>
            <a:r>
              <a:rPr lang="fr-FR" dirty="0"/>
              <a:t>observer et ainsi de </a:t>
            </a:r>
            <a:r>
              <a:rPr lang="fr-FR" dirty="0" smtClean="0"/>
              <a:t>suite</a:t>
            </a:r>
            <a:endParaRPr lang="fr-FR" dirty="0"/>
          </a:p>
        </p:txBody>
      </p:sp>
    </p:spTree>
    <p:extLst>
      <p:ext uri="{BB962C8B-B14F-4D97-AF65-F5344CB8AC3E}">
        <p14:creationId xmlns:p14="http://schemas.microsoft.com/office/powerpoint/2010/main" val="3556621838"/>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Définition de la population et de l’échantillon d’étude </a:t>
            </a:r>
            <a:endParaRPr lang="fr-FR" dirty="0"/>
          </a:p>
        </p:txBody>
      </p:sp>
      <p:sp>
        <p:nvSpPr>
          <p:cNvPr id="3" name="Espace réservé du contenu 2"/>
          <p:cNvSpPr>
            <a:spLocks noGrp="1"/>
          </p:cNvSpPr>
          <p:nvPr>
            <p:ph idx="1"/>
          </p:nvPr>
        </p:nvSpPr>
        <p:spPr/>
        <p:txBody>
          <a:bodyPr>
            <a:normAutofit/>
          </a:bodyPr>
          <a:lstStyle/>
          <a:p>
            <a:r>
              <a:rPr lang="fr-FR" dirty="0"/>
              <a:t>Le chercheur caractérise la population en établissant </a:t>
            </a:r>
            <a:r>
              <a:rPr lang="fr-FR" b="1" dirty="0"/>
              <a:t>les critères de sélection</a:t>
            </a:r>
            <a:r>
              <a:rPr lang="fr-FR" dirty="0"/>
              <a:t> pour </a:t>
            </a:r>
            <a:r>
              <a:rPr lang="fr-FR" dirty="0" smtClean="0"/>
              <a:t>l’étude,</a:t>
            </a:r>
          </a:p>
          <a:p>
            <a:r>
              <a:rPr lang="fr-FR" dirty="0"/>
              <a:t>. La population cible réfère à la population que le chercheur désire étudier et à partir de laquelle il voudra faire des </a:t>
            </a:r>
            <a:r>
              <a:rPr lang="fr-FR" dirty="0" smtClean="0"/>
              <a:t>généralisations,</a:t>
            </a:r>
          </a:p>
          <a:p>
            <a:r>
              <a:rPr lang="fr-FR" dirty="0" smtClean="0"/>
              <a:t> </a:t>
            </a:r>
            <a:r>
              <a:rPr lang="fr-FR" dirty="0"/>
              <a:t>en précisant </a:t>
            </a:r>
            <a:r>
              <a:rPr lang="fr-FR" b="1" dirty="0" smtClean="0"/>
              <a:t>l’échantillon</a:t>
            </a:r>
            <a:r>
              <a:rPr lang="fr-FR" dirty="0" smtClean="0"/>
              <a:t> </a:t>
            </a:r>
            <a:r>
              <a:rPr lang="fr-FR" dirty="0"/>
              <a:t>et en </a:t>
            </a:r>
            <a:r>
              <a:rPr lang="fr-FR" dirty="0" smtClean="0"/>
              <a:t>déterminant </a:t>
            </a:r>
            <a:r>
              <a:rPr lang="fr-FR" dirty="0"/>
              <a:t>la </a:t>
            </a:r>
            <a:r>
              <a:rPr lang="fr-FR" dirty="0" smtClean="0"/>
              <a:t>taille,</a:t>
            </a:r>
          </a:p>
          <a:p>
            <a:r>
              <a:rPr lang="fr-FR" dirty="0" smtClean="0"/>
              <a:t> </a:t>
            </a:r>
            <a:r>
              <a:rPr lang="fr-FR" dirty="0"/>
              <a:t>La population accessible est la portion de la population cible qui est à la portée du chercheur. </a:t>
            </a:r>
            <a:endParaRPr lang="fr-FR" dirty="0" smtClean="0"/>
          </a:p>
          <a:p>
            <a:r>
              <a:rPr lang="fr-FR" dirty="0" smtClean="0"/>
              <a:t> </a:t>
            </a:r>
            <a:r>
              <a:rPr lang="fr-FR" dirty="0"/>
              <a:t>Un échantillon est un sous-ensemble </a:t>
            </a:r>
            <a:r>
              <a:rPr lang="fr-FR" dirty="0" smtClean="0"/>
              <a:t>d’éléments </a:t>
            </a:r>
            <a:r>
              <a:rPr lang="fr-FR" dirty="0"/>
              <a:t>ou de sujets tirés de la population, qui sont sélectionnés pour participer à </a:t>
            </a:r>
            <a:r>
              <a:rPr lang="fr-FR" dirty="0" smtClean="0"/>
              <a:t>l’étude</a:t>
            </a:r>
            <a:r>
              <a:rPr lang="fr-FR" dirty="0"/>
              <a:t>. </a:t>
            </a:r>
          </a:p>
        </p:txBody>
      </p:sp>
    </p:spTree>
    <p:extLst>
      <p:ext uri="{BB962C8B-B14F-4D97-AF65-F5344CB8AC3E}">
        <p14:creationId xmlns:p14="http://schemas.microsoft.com/office/powerpoint/2010/main" val="1624598776"/>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0029" y="239714"/>
            <a:ext cx="6186387" cy="646331"/>
          </a:xfrm>
          <a:prstGeom prst="rect">
            <a:avLst/>
          </a:prstGeom>
        </p:spPr>
        <p:txBody>
          <a:bodyPr wrap="square">
            <a:spAutoFit/>
          </a:bodyPr>
          <a:lstStyle/>
          <a:p>
            <a:pPr algn="ctr">
              <a:defRPr/>
            </a:pPr>
            <a:r>
              <a:rPr lang="fr-FR" b="1" dirty="0"/>
              <a:t>Définition de la population et de l’échantillon d’étude </a:t>
            </a:r>
            <a:endParaRPr lang="en-US" dirty="0">
              <a:solidFill>
                <a:schemeClr val="bg2">
                  <a:lumMod val="50000"/>
                </a:schemeClr>
              </a:solidFill>
              <a:latin typeface="Georgia" panose="02040502050405020303" pitchFamily="18" charset="0"/>
            </a:endParaRPr>
          </a:p>
        </p:txBody>
      </p:sp>
      <p:sp>
        <p:nvSpPr>
          <p:cNvPr id="3" name="ZoneTexte 2"/>
          <p:cNvSpPr txBox="1"/>
          <p:nvPr/>
        </p:nvSpPr>
        <p:spPr>
          <a:xfrm>
            <a:off x="1696641" y="868363"/>
            <a:ext cx="7291388" cy="2308324"/>
          </a:xfrm>
          <a:prstGeom prst="rect">
            <a:avLst/>
          </a:prstGeom>
          <a:noFill/>
        </p:spPr>
        <p:txBody>
          <a:bodyPr>
            <a:spAutoFit/>
          </a:bodyPr>
          <a:lstStyle/>
          <a:p>
            <a:pPr marL="285750" indent="-285750" eaLnBrk="1" fontAlgn="auto" hangingPunct="1">
              <a:spcBef>
                <a:spcPts val="0"/>
              </a:spcBef>
              <a:spcAft>
                <a:spcPts val="0"/>
              </a:spcAft>
              <a:buFont typeface="Arial" panose="020B0604020202020204" pitchFamily="34" charset="0"/>
              <a:buChar char="•"/>
              <a:defRPr/>
            </a:pPr>
            <a:r>
              <a:rPr lang="en-US" dirty="0">
                <a:latin typeface="+mn-lt"/>
              </a:rPr>
              <a:t> </a:t>
            </a:r>
            <a:r>
              <a:rPr lang="fr-FR" dirty="0">
                <a:latin typeface="+mn-lt"/>
              </a:rPr>
              <a:t>A new data set </a:t>
            </a:r>
            <a:r>
              <a:rPr lang="fr-FR" dirty="0" err="1">
                <a:latin typeface="+mn-lt"/>
              </a:rPr>
              <a:t>was</a:t>
            </a:r>
            <a:r>
              <a:rPr lang="fr-FR" dirty="0">
                <a:latin typeface="+mn-lt"/>
              </a:rPr>
              <a:t> </a:t>
            </a:r>
            <a:r>
              <a:rPr lang="en-US" dirty="0" smtClean="0">
                <a:latin typeface="+mn-lt"/>
              </a:rPr>
              <a:t>collected</a:t>
            </a:r>
            <a:r>
              <a:rPr lang="fr-FR" dirty="0" smtClean="0">
                <a:latin typeface="+mn-lt"/>
              </a:rPr>
              <a:t>  </a:t>
            </a:r>
            <a:r>
              <a:rPr lang="fr-FR" dirty="0">
                <a:latin typeface="+mn-lt"/>
              </a:rPr>
              <a:t>to train </a:t>
            </a:r>
            <a:r>
              <a:rPr lang="fr-FR" dirty="0" err="1">
                <a:latin typeface="+mn-lt"/>
              </a:rPr>
              <a:t>our</a:t>
            </a:r>
            <a:r>
              <a:rPr lang="fr-FR" dirty="0">
                <a:latin typeface="+mn-lt"/>
              </a:rPr>
              <a:t> TCP and HTTP </a:t>
            </a:r>
            <a:r>
              <a:rPr lang="fr-FR" dirty="0" err="1">
                <a:latin typeface="+mn-lt"/>
              </a:rPr>
              <a:t>classifiers</a:t>
            </a:r>
            <a:r>
              <a:rPr lang="ar-DZ" dirty="0">
                <a:latin typeface="+mn-lt"/>
              </a:rPr>
              <a:t> </a:t>
            </a:r>
            <a:r>
              <a:rPr lang="fr-FR" dirty="0">
                <a:latin typeface="+mn-lt"/>
              </a:rPr>
              <a:t> .</a:t>
            </a:r>
            <a:endParaRPr lang="en-US" dirty="0">
              <a:latin typeface="+mn-lt"/>
            </a:endParaRPr>
          </a:p>
          <a:p>
            <a:pPr marL="285750" indent="-285750" eaLnBrk="1" fontAlgn="auto" hangingPunct="1">
              <a:spcBef>
                <a:spcPts val="0"/>
              </a:spcBef>
              <a:spcAft>
                <a:spcPts val="0"/>
              </a:spcAft>
              <a:buFont typeface="Arial" panose="020B0604020202020204" pitchFamily="34" charset="0"/>
              <a:buChar char="•"/>
              <a:defRPr/>
            </a:pPr>
            <a:endParaRPr lang="en-US" dirty="0">
              <a:latin typeface="+mn-lt"/>
            </a:endParaRPr>
          </a:p>
          <a:p>
            <a:pPr marL="285750" indent="-285750" eaLnBrk="1" fontAlgn="auto" hangingPunct="1">
              <a:spcBef>
                <a:spcPts val="0"/>
              </a:spcBef>
              <a:spcAft>
                <a:spcPts val="0"/>
              </a:spcAft>
              <a:buFont typeface="Arial" panose="020B0604020202020204" pitchFamily="34" charset="0"/>
              <a:buChar char="•"/>
              <a:defRPr/>
            </a:pPr>
            <a:r>
              <a:rPr lang="en-US" dirty="0">
                <a:latin typeface="+mn-lt"/>
              </a:rPr>
              <a:t> Normal Traffic  are collected by simulate  number of users accessing to a websites hosted in our HTTP server.</a:t>
            </a:r>
          </a:p>
          <a:p>
            <a:pPr eaLnBrk="1" fontAlgn="auto" hangingPunct="1">
              <a:spcBef>
                <a:spcPts val="0"/>
              </a:spcBef>
              <a:spcAft>
                <a:spcPts val="0"/>
              </a:spcAft>
              <a:defRPr/>
            </a:pPr>
            <a:endParaRPr lang="en-US" dirty="0">
              <a:latin typeface="+mn-lt"/>
            </a:endParaRPr>
          </a:p>
          <a:p>
            <a:pPr marL="285750" indent="-285750" eaLnBrk="1" fontAlgn="auto" hangingPunct="1">
              <a:spcBef>
                <a:spcPts val="0"/>
              </a:spcBef>
              <a:spcAft>
                <a:spcPts val="0"/>
              </a:spcAft>
              <a:buFont typeface="Arial" panose="020B0604020202020204" pitchFamily="34" charset="0"/>
              <a:buChar char="•"/>
              <a:defRPr/>
            </a:pPr>
            <a:r>
              <a:rPr lang="en-US" dirty="0">
                <a:latin typeface="+mn-lt"/>
              </a:rPr>
              <a:t> </a:t>
            </a:r>
            <a:r>
              <a:rPr lang="en-US" dirty="0" err="1">
                <a:latin typeface="+mn-lt"/>
              </a:rPr>
              <a:t>DoS</a:t>
            </a:r>
            <a:r>
              <a:rPr lang="en-US" dirty="0">
                <a:latin typeface="+mn-lt"/>
              </a:rPr>
              <a:t>/DDoS traffic   are collected  by </a:t>
            </a:r>
            <a:r>
              <a:rPr lang="en-US" dirty="0" smtClean="0">
                <a:latin typeface="+mn-lt"/>
              </a:rPr>
              <a:t>launch  different </a:t>
            </a:r>
            <a:r>
              <a:rPr lang="en-US" dirty="0">
                <a:latin typeface="+mn-lt"/>
              </a:rPr>
              <a:t>denial of service attack types. </a:t>
            </a:r>
            <a:endParaRPr lang="fr-FR" dirty="0">
              <a:latin typeface="+mn-lt"/>
            </a:endParaRPr>
          </a:p>
        </p:txBody>
      </p:sp>
      <p:graphicFrame>
        <p:nvGraphicFramePr>
          <p:cNvPr id="4" name="Tableau 3"/>
          <p:cNvGraphicFramePr>
            <a:graphicFrameLocks noGrp="1"/>
          </p:cNvGraphicFramePr>
          <p:nvPr/>
        </p:nvGraphicFramePr>
        <p:xfrm>
          <a:off x="2494360" y="2870201"/>
          <a:ext cx="5696339" cy="3932743"/>
        </p:xfrm>
        <a:graphic>
          <a:graphicData uri="http://schemas.openxmlformats.org/drawingml/2006/table">
            <a:tbl>
              <a:tblPr firstRow="1" firstCol="1" bandRow="1">
                <a:tableStyleId>{5C22544A-7EE6-4342-B048-85BDC9FD1C3A}</a:tableStyleId>
              </a:tblPr>
              <a:tblGrid>
                <a:gridCol w="1408487"/>
                <a:gridCol w="1160821"/>
                <a:gridCol w="1161451"/>
                <a:gridCol w="982475"/>
                <a:gridCol w="983105"/>
              </a:tblGrid>
              <a:tr h="390532">
                <a:tc>
                  <a:txBody>
                    <a:bodyPr/>
                    <a:lstStyle/>
                    <a:p>
                      <a:pPr algn="ctr">
                        <a:lnSpc>
                          <a:spcPct val="150000"/>
                        </a:lnSpc>
                        <a:spcBef>
                          <a:spcPts val="1200"/>
                        </a:spcBef>
                        <a:spcAft>
                          <a:spcPts val="800"/>
                        </a:spcAft>
                      </a:pPr>
                      <a:r>
                        <a:rPr lang="en-US" sz="1000" dirty="0">
                          <a:effectLst/>
                        </a:rPr>
                        <a:t>Category of class</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000" dirty="0">
                          <a:effectLst/>
                        </a:rPr>
                        <a:t>Number of packets</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000" dirty="0">
                          <a:effectLst/>
                        </a:rPr>
                        <a:t>Number of records</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000">
                          <a:effectLst/>
                        </a:rPr>
                        <a:t>Training records</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000">
                          <a:effectLst/>
                        </a:rPr>
                        <a:t>Testing records</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280969">
                <a:tc>
                  <a:txBody>
                    <a:bodyPr/>
                    <a:lstStyle/>
                    <a:p>
                      <a:pPr algn="ctr">
                        <a:lnSpc>
                          <a:spcPct val="150000"/>
                        </a:lnSpc>
                        <a:spcBef>
                          <a:spcPts val="1200"/>
                        </a:spcBef>
                        <a:spcAft>
                          <a:spcPts val="800"/>
                        </a:spcAft>
                      </a:pPr>
                      <a:r>
                        <a:rPr lang="en-US" sz="1200">
                          <a:effectLst/>
                        </a:rPr>
                        <a:t>Normal</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862 000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4 310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2 626</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dirty="0">
                          <a:effectLst/>
                        </a:rPr>
                        <a:t>1 684</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280969">
                <a:tc>
                  <a:txBody>
                    <a:bodyPr/>
                    <a:lstStyle/>
                    <a:p>
                      <a:pPr algn="ctr">
                        <a:lnSpc>
                          <a:spcPct val="150000"/>
                        </a:lnSpc>
                        <a:spcBef>
                          <a:spcPts val="1200"/>
                        </a:spcBef>
                        <a:spcAft>
                          <a:spcPts val="800"/>
                        </a:spcAft>
                      </a:pPr>
                      <a:r>
                        <a:rPr lang="en-US" sz="1200">
                          <a:effectLst/>
                        </a:rPr>
                        <a:t>HOIC </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413 800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2 069</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1 219</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850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280969">
                <a:tc>
                  <a:txBody>
                    <a:bodyPr/>
                    <a:lstStyle/>
                    <a:p>
                      <a:pPr algn="ctr">
                        <a:lnSpc>
                          <a:spcPct val="150000"/>
                        </a:lnSpc>
                        <a:spcBef>
                          <a:spcPts val="1200"/>
                        </a:spcBef>
                        <a:spcAft>
                          <a:spcPts val="800"/>
                        </a:spcAft>
                      </a:pPr>
                      <a:r>
                        <a:rPr lang="en-US" sz="1200">
                          <a:effectLst/>
                        </a:rPr>
                        <a:t>SlowLoris</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127 600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638</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365</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273</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280969">
                <a:tc>
                  <a:txBody>
                    <a:bodyPr/>
                    <a:lstStyle/>
                    <a:p>
                      <a:pPr algn="ctr">
                        <a:lnSpc>
                          <a:spcPct val="150000"/>
                        </a:lnSpc>
                        <a:spcBef>
                          <a:spcPts val="1200"/>
                        </a:spcBef>
                        <a:spcAft>
                          <a:spcPts val="800"/>
                        </a:spcAft>
                      </a:pPr>
                      <a:r>
                        <a:rPr lang="en-US" sz="1200">
                          <a:effectLst/>
                        </a:rPr>
                        <a:t>SlowPost</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39 000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195</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117</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78</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280969">
                <a:tc>
                  <a:txBody>
                    <a:bodyPr/>
                    <a:lstStyle/>
                    <a:p>
                      <a:pPr algn="ctr">
                        <a:lnSpc>
                          <a:spcPct val="150000"/>
                        </a:lnSpc>
                        <a:spcBef>
                          <a:spcPts val="1200"/>
                        </a:spcBef>
                        <a:spcAft>
                          <a:spcPts val="800"/>
                        </a:spcAft>
                      </a:pPr>
                      <a:r>
                        <a:rPr lang="en-US" sz="1200">
                          <a:effectLst/>
                        </a:rPr>
                        <a:t>SYN FLOOD</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208 400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1 042</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626</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416</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280969">
                <a:tc>
                  <a:txBody>
                    <a:bodyPr/>
                    <a:lstStyle/>
                    <a:p>
                      <a:pPr algn="ctr">
                        <a:lnSpc>
                          <a:spcPct val="150000"/>
                        </a:lnSpc>
                        <a:spcBef>
                          <a:spcPts val="1200"/>
                        </a:spcBef>
                        <a:spcAft>
                          <a:spcPts val="800"/>
                        </a:spcAft>
                      </a:pPr>
                      <a:r>
                        <a:rPr lang="en-US" sz="1200">
                          <a:effectLst/>
                        </a:rPr>
                        <a:t>LOIC-TCP</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235 200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1 176</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715</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461</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545846">
                <a:tc>
                  <a:txBody>
                    <a:bodyPr/>
                    <a:lstStyle/>
                    <a:p>
                      <a:pPr algn="ctr">
                        <a:lnSpc>
                          <a:spcPct val="150000"/>
                        </a:lnSpc>
                        <a:spcBef>
                          <a:spcPts val="1200"/>
                        </a:spcBef>
                        <a:spcAft>
                          <a:spcPts val="800"/>
                        </a:spcAft>
                      </a:pPr>
                      <a:r>
                        <a:rPr lang="en-US" sz="1100" dirty="0">
                          <a:effectLst/>
                        </a:rPr>
                        <a:t>Total of  HTTP based </a:t>
                      </a:r>
                      <a:r>
                        <a:rPr lang="en-US" sz="1100" dirty="0" err="1">
                          <a:effectLst/>
                        </a:rPr>
                        <a:t>DDoS</a:t>
                      </a:r>
                      <a:r>
                        <a:rPr lang="en-US" sz="1100" dirty="0">
                          <a:effectLst/>
                        </a:rPr>
                        <a:t> attacks </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580 400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2 902</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1 701</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1 201</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545846">
                <a:tc>
                  <a:txBody>
                    <a:bodyPr/>
                    <a:lstStyle/>
                    <a:p>
                      <a:pPr algn="ctr">
                        <a:lnSpc>
                          <a:spcPct val="150000"/>
                        </a:lnSpc>
                        <a:spcBef>
                          <a:spcPts val="1200"/>
                        </a:spcBef>
                        <a:spcAft>
                          <a:spcPts val="800"/>
                        </a:spcAft>
                      </a:pPr>
                      <a:r>
                        <a:rPr lang="en-US" sz="1100" dirty="0">
                          <a:effectLst/>
                        </a:rPr>
                        <a:t>Total of  TCP based </a:t>
                      </a:r>
                      <a:r>
                        <a:rPr lang="en-US" sz="1100" dirty="0" err="1">
                          <a:effectLst/>
                        </a:rPr>
                        <a:t>DDoS</a:t>
                      </a:r>
                      <a:r>
                        <a:rPr lang="en-US" sz="1100" dirty="0">
                          <a:effectLst/>
                        </a:rPr>
                        <a:t> attacks</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443 600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2 218</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1 341</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877</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280969">
                <a:tc>
                  <a:txBody>
                    <a:bodyPr/>
                    <a:lstStyle/>
                    <a:p>
                      <a:pPr algn="ctr">
                        <a:lnSpc>
                          <a:spcPct val="150000"/>
                        </a:lnSpc>
                        <a:spcBef>
                          <a:spcPts val="1200"/>
                        </a:spcBef>
                        <a:spcAft>
                          <a:spcPts val="800"/>
                        </a:spcAft>
                      </a:pPr>
                      <a:r>
                        <a:rPr lang="en-US" sz="1200">
                          <a:effectLst/>
                        </a:rPr>
                        <a:t>Total</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1 886 000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dirty="0">
                          <a:effectLst/>
                        </a:rPr>
                        <a:t>9 430</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5 668</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dirty="0">
                          <a:effectLst/>
                        </a:rPr>
                        <a:t>3762</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bl>
          </a:graphicData>
        </a:graphic>
      </p:graphicFrame>
      <p:sp>
        <p:nvSpPr>
          <p:cNvPr id="33864" name="Rectangle 4"/>
          <p:cNvSpPr>
            <a:spLocks noChangeArrowheads="1"/>
          </p:cNvSpPr>
          <p:nvPr/>
        </p:nvSpPr>
        <p:spPr bwMode="auto">
          <a:xfrm>
            <a:off x="2515855" y="6345238"/>
            <a:ext cx="4057522" cy="507831"/>
          </a:xfrm>
          <a:prstGeom prst="rect">
            <a:avLst/>
          </a:prstGeom>
          <a:noFill/>
          <a:ln w="9525">
            <a:noFill/>
            <a:miter lim="800000"/>
            <a:headEnd/>
            <a:tailEnd/>
          </a:ln>
        </p:spPr>
        <p:txBody>
          <a:bodyPr wrap="none">
            <a:spAutoFit/>
          </a:bodyPr>
          <a:lstStyle/>
          <a:p>
            <a:pPr algn="ctr" eaLnBrk="1" hangingPunct="1">
              <a:lnSpc>
                <a:spcPct val="150000"/>
              </a:lnSpc>
              <a:spcBef>
                <a:spcPts val="1200"/>
              </a:spcBef>
              <a:spcAft>
                <a:spcPts val="800"/>
              </a:spcAft>
            </a:pPr>
            <a:r>
              <a:rPr lang="en-US">
                <a:latin typeface="Times New Roman" pitchFamily="18" charset="0"/>
                <a:ea typeface="Calibri" pitchFamily="34" charset="0"/>
                <a:cs typeface="Times New Roman" pitchFamily="18" charset="0"/>
              </a:rPr>
              <a:t>                                            global dataset.</a:t>
            </a:r>
            <a:endParaRPr lang="fr-FR">
              <a:latin typeface="Times New Roman" pitchFamily="18" charset="0"/>
              <a:ea typeface="Calibri" pitchFamily="34" charset="0"/>
              <a:cs typeface="Arial" charset="0"/>
            </a:endParaRPr>
          </a:p>
        </p:txBody>
      </p:sp>
      <p:sp>
        <p:nvSpPr>
          <p:cNvPr id="6" name="Espace réservé du contenu 2"/>
          <p:cNvSpPr txBox="1">
            <a:spLocks/>
          </p:cNvSpPr>
          <p:nvPr/>
        </p:nvSpPr>
        <p:spPr>
          <a:xfrm>
            <a:off x="0" y="-4763"/>
            <a:ext cx="1510904" cy="6858001"/>
          </a:xfrm>
          <a:prstGeom prst="rect">
            <a:avLst/>
          </a:prstGeom>
          <a:solidFill>
            <a:schemeClr val="bg2">
              <a:lumMod val="25000"/>
            </a:schemeClr>
          </a:solidFill>
        </p:spPr>
        <p:style>
          <a:lnRef idx="1">
            <a:schemeClr val="accent5"/>
          </a:lnRef>
          <a:fillRef idx="3">
            <a:schemeClr val="accent5"/>
          </a:fillRef>
          <a:effectRef idx="2">
            <a:schemeClr val="accent5"/>
          </a:effectRef>
          <a:fontRef idx="minor">
            <a:schemeClr val="lt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fontAlgn="auto">
              <a:spcAft>
                <a:spcPts val="0"/>
              </a:spcAft>
              <a:defRPr/>
            </a:pPr>
            <a:endParaRPr lang="fr-FR" sz="2000" smtClean="0">
              <a:solidFill>
                <a:schemeClr val="bg1"/>
              </a:solidFill>
              <a:latin typeface="Segoe UI Light" panose="020B0502040204020203" pitchFamily="34" charset="0"/>
              <a:ea typeface="Segoe UI Symbol" panose="020B0502040204020203" pitchFamily="34" charset="0"/>
              <a:cs typeface="Segoe UI Light" panose="020B0502040204020203" pitchFamily="34" charset="0"/>
            </a:endParaRPr>
          </a:p>
          <a:p>
            <a:pPr marL="0" indent="0" algn="ctr" fontAlgn="auto">
              <a:spcAft>
                <a:spcPts val="0"/>
              </a:spcAft>
              <a:buFont typeface="Arial" panose="020B0604020202020204" pitchFamily="34" charset="0"/>
              <a:buNone/>
              <a:defRPr/>
            </a:pPr>
            <a:endParaRPr lang="fr-FR" sz="2000" smtClean="0">
              <a:solidFill>
                <a:schemeClr val="bg1"/>
              </a:solidFill>
              <a:latin typeface="Segoe UI Light" panose="020B0502040204020203" pitchFamily="34" charset="0"/>
              <a:ea typeface="Segoe UI Symbol" panose="020B0502040204020203" pitchFamily="34" charset="0"/>
              <a:cs typeface="Segoe UI Light" panose="020B0502040204020203" pitchFamily="34" charset="0"/>
            </a:endParaRPr>
          </a:p>
          <a:p>
            <a:pPr marL="0" indent="0" algn="ctr" fontAlgn="auto">
              <a:spcAft>
                <a:spcPts val="0"/>
              </a:spcAft>
              <a:buFont typeface="Arial" panose="020B0604020202020204" pitchFamily="34" charset="0"/>
              <a:buNone/>
              <a:defRPr/>
            </a:pPr>
            <a:endParaRPr lang="fr-FR" sz="2000" smtClean="0">
              <a:solidFill>
                <a:schemeClr val="bg1"/>
              </a:solidFill>
              <a:latin typeface="Segoe UI Light" panose="020B0502040204020203" pitchFamily="34" charset="0"/>
              <a:ea typeface="Segoe UI Symbol" panose="020B0502040204020203" pitchFamily="34" charset="0"/>
              <a:cs typeface="Segoe UI Light" panose="020B0502040204020203" pitchFamily="34" charset="0"/>
            </a:endParaRPr>
          </a:p>
          <a:p>
            <a:pPr algn="ctr" fontAlgn="auto">
              <a:spcAft>
                <a:spcPts val="0"/>
              </a:spcAft>
              <a:defRPr/>
            </a:pPr>
            <a:endParaRPr lang="fr-FR" sz="2000" smtClean="0">
              <a:solidFill>
                <a:schemeClr val="bg1"/>
              </a:solidFill>
              <a:latin typeface="Segoe UI Light" panose="020B0502040204020203" pitchFamily="34" charset="0"/>
              <a:ea typeface="Segoe UI Symbol" panose="020B0502040204020203" pitchFamily="34" charset="0"/>
              <a:cs typeface="Segoe UI Light" panose="020B0502040204020203" pitchFamily="34" charset="0"/>
            </a:endParaRPr>
          </a:p>
          <a:p>
            <a:pPr marL="0" indent="0" algn="ctr" fontAlgn="auto">
              <a:spcAft>
                <a:spcPts val="0"/>
              </a:spcAft>
              <a:buFont typeface="Arial" panose="020B0604020202020204" pitchFamily="34" charset="0"/>
              <a:buNone/>
              <a:defRPr/>
            </a:pPr>
            <a:endParaRPr lang="fr-FR" sz="2000" smtClean="0">
              <a:solidFill>
                <a:schemeClr val="bg1"/>
              </a:solidFill>
              <a:latin typeface="Segoe UI Light" panose="020B0502040204020203" pitchFamily="34" charset="0"/>
              <a:ea typeface="Segoe UI Symbol" panose="020B0502040204020203" pitchFamily="34" charset="0"/>
              <a:cs typeface="Segoe UI Light" panose="020B0502040204020203" pitchFamily="34" charset="0"/>
            </a:endParaRPr>
          </a:p>
          <a:p>
            <a:pPr algn="ctr" fontAlgn="auto">
              <a:spcAft>
                <a:spcPts val="0"/>
              </a:spcAft>
              <a:defRPr/>
            </a:pPr>
            <a:endParaRPr lang="fr-FR" sz="2000" smtClean="0">
              <a:solidFill>
                <a:schemeClr val="bg1"/>
              </a:solidFill>
              <a:latin typeface="Segoe UI Light" panose="020B0502040204020203" pitchFamily="34" charset="0"/>
              <a:ea typeface="Segoe UI Symbol" panose="020B0502040204020203" pitchFamily="34" charset="0"/>
              <a:cs typeface="Segoe UI Light" panose="020B0502040204020203" pitchFamily="34" charset="0"/>
            </a:endParaRPr>
          </a:p>
          <a:p>
            <a:pPr algn="ctr" fontAlgn="auto">
              <a:spcAft>
                <a:spcPts val="0"/>
              </a:spcAft>
              <a:defRPr/>
            </a:pPr>
            <a:endParaRPr lang="fr-FR" sz="2000" dirty="0" smtClean="0">
              <a:solidFill>
                <a:schemeClr val="bg1"/>
              </a:solidFill>
              <a:latin typeface="Segoe UI Light" panose="020B0502040204020203" pitchFamily="34" charset="0"/>
              <a:ea typeface="Segoe UI Symbol" panose="020B0502040204020203" pitchFamily="34" charset="0"/>
              <a:cs typeface="Segoe UI Light" panose="020B0502040204020203" pitchFamily="34" charset="0"/>
            </a:endParaRPr>
          </a:p>
        </p:txBody>
      </p:sp>
      <p:sp>
        <p:nvSpPr>
          <p:cNvPr id="7" name="ZoneTexte 6"/>
          <p:cNvSpPr txBox="1"/>
          <p:nvPr/>
        </p:nvSpPr>
        <p:spPr>
          <a:xfrm>
            <a:off x="-804" y="3829747"/>
            <a:ext cx="1512000" cy="1477328"/>
          </a:xfrm>
          <a:prstGeom prst="rect">
            <a:avLst/>
          </a:prstGeom>
          <a:noFill/>
          <a:effectLst>
            <a:glow rad="139700">
              <a:schemeClr val="accent5">
                <a:satMod val="175000"/>
                <a:alpha val="40000"/>
              </a:schemeClr>
            </a:glow>
            <a:innerShdw blurRad="63500" dist="50800">
              <a:prstClr val="black">
                <a:alpha val="50000"/>
              </a:prstClr>
            </a:innerShdw>
          </a:effectLst>
        </p:spPr>
        <p:txBody>
          <a:bodyPr>
            <a:spAutoFit/>
          </a:bodyPr>
          <a:lstStyle/>
          <a:p>
            <a:pPr algn="ctr" eaLnBrk="1" fontAlgn="auto" hangingPunct="1">
              <a:spcBef>
                <a:spcPts val="0"/>
              </a:spcBef>
              <a:spcAft>
                <a:spcPts val="0"/>
              </a:spcAft>
              <a:defRPr/>
            </a:pPr>
            <a:r>
              <a:rPr lang="en-US" dirty="0">
                <a:solidFill>
                  <a:schemeClr val="bg1"/>
                </a:solidFill>
                <a:latin typeface="+mn-lt"/>
              </a:rPr>
              <a:t> </a:t>
            </a:r>
            <a:r>
              <a:rPr lang="en-US" b="1" dirty="0">
                <a:solidFill>
                  <a:schemeClr val="bg1"/>
                </a:solidFill>
                <a:latin typeface="+mn-lt"/>
              </a:rPr>
              <a:t>Experiments</a:t>
            </a:r>
            <a:r>
              <a:rPr lang="fr-FR" b="1" dirty="0">
                <a:solidFill>
                  <a:schemeClr val="bg1"/>
                </a:solidFill>
                <a:latin typeface="+mn-lt"/>
              </a:rPr>
              <a:t> </a:t>
            </a:r>
            <a:r>
              <a:rPr lang="en-US" b="1" dirty="0">
                <a:solidFill>
                  <a:schemeClr val="bg1"/>
                </a:solidFill>
                <a:latin typeface="+mn-lt"/>
              </a:rPr>
              <a:t>Results  and Discussion</a:t>
            </a:r>
            <a:endParaRPr lang="fr-FR" b="1" dirty="0">
              <a:solidFill>
                <a:schemeClr val="bg1"/>
              </a:solidFill>
              <a:latin typeface="Segoe UI Light" panose="020B0502040204020203" pitchFamily="34" charset="0"/>
              <a:cs typeface="Segoe UI Light" panose="020B0502040204020203" pitchFamily="34" charset="0"/>
            </a:endParaRPr>
          </a:p>
        </p:txBody>
      </p:sp>
      <p:sp>
        <p:nvSpPr>
          <p:cNvPr id="8" name="ZoneTexte 7"/>
          <p:cNvSpPr txBox="1"/>
          <p:nvPr/>
        </p:nvSpPr>
        <p:spPr>
          <a:xfrm>
            <a:off x="-6350" y="5124765"/>
            <a:ext cx="1512000" cy="369332"/>
          </a:xfrm>
          <a:prstGeom prst="rect">
            <a:avLst/>
          </a:prstGeom>
          <a:noFill/>
          <a:effectLst>
            <a:glow rad="139700">
              <a:schemeClr val="accent5">
                <a:satMod val="175000"/>
                <a:alpha val="40000"/>
              </a:schemeClr>
            </a:glow>
            <a:innerShdw blurRad="63500" dist="50800">
              <a:prstClr val="black">
                <a:alpha val="50000"/>
              </a:prstClr>
            </a:innerShdw>
          </a:effectLst>
        </p:spPr>
        <p:txBody>
          <a:bodyPr>
            <a:spAutoFit/>
          </a:bodyPr>
          <a:lstStyle/>
          <a:p>
            <a:pPr algn="ctr" eaLnBrk="1" fontAlgn="auto" hangingPunct="1">
              <a:spcBef>
                <a:spcPts val="0"/>
              </a:spcBef>
              <a:spcAft>
                <a:spcPts val="0"/>
              </a:spcAft>
              <a:defRPr/>
            </a:pPr>
            <a:r>
              <a:rPr lang="it-IT" b="1" dirty="0">
                <a:solidFill>
                  <a:schemeClr val="bg1"/>
                </a:solidFill>
                <a:latin typeface="Segoe UI Light" panose="020B0502040204020203" pitchFamily="34" charset="0"/>
                <a:cs typeface="Segoe UI Light" panose="020B0502040204020203" pitchFamily="34" charset="0"/>
              </a:rPr>
              <a:t>Conclusion</a:t>
            </a:r>
          </a:p>
        </p:txBody>
      </p:sp>
      <p:sp>
        <p:nvSpPr>
          <p:cNvPr id="9" name="ZoneTexte 8"/>
          <p:cNvSpPr txBox="1"/>
          <p:nvPr/>
        </p:nvSpPr>
        <p:spPr>
          <a:xfrm>
            <a:off x="-44449" y="2661075"/>
            <a:ext cx="1599292" cy="1107996"/>
          </a:xfrm>
          <a:prstGeom prst="rect">
            <a:avLst/>
          </a:prstGeom>
          <a:noFill/>
          <a:effectLst>
            <a:glow rad="139700">
              <a:schemeClr val="accent5">
                <a:satMod val="175000"/>
                <a:alpha val="40000"/>
              </a:schemeClr>
            </a:glow>
            <a:innerShdw blurRad="63500" dist="50800">
              <a:prstClr val="black">
                <a:alpha val="50000"/>
              </a:prstClr>
            </a:innerShdw>
          </a:effectLst>
        </p:spPr>
        <p:txBody>
          <a:bodyPr>
            <a:spAutoFit/>
          </a:bodyPr>
          <a:lstStyle/>
          <a:p>
            <a:pPr algn="ctr" eaLnBrk="1" fontAlgn="auto" hangingPunct="1">
              <a:spcBef>
                <a:spcPts val="0"/>
              </a:spcBef>
              <a:spcAft>
                <a:spcPts val="0"/>
              </a:spcAft>
              <a:defRPr/>
            </a:pPr>
            <a:r>
              <a:rPr lang="fr-FR" b="1" dirty="0">
                <a:solidFill>
                  <a:schemeClr val="bg1"/>
                </a:solidFill>
                <a:latin typeface="+mn-lt"/>
              </a:rPr>
              <a:t>   </a:t>
            </a:r>
            <a:r>
              <a:rPr lang="fr-FR" sz="1600" b="1" dirty="0">
                <a:solidFill>
                  <a:schemeClr val="bg1"/>
                </a:solidFill>
                <a:latin typeface="+mn-lt"/>
              </a:rPr>
              <a:t>Our DoS/DDoS </a:t>
            </a:r>
            <a:r>
              <a:rPr lang="en-US" sz="1600" b="1" dirty="0">
                <a:solidFill>
                  <a:schemeClr val="bg1"/>
                </a:solidFill>
                <a:latin typeface="+mn-lt"/>
              </a:rPr>
              <a:t>Detection</a:t>
            </a:r>
            <a:r>
              <a:rPr lang="fr-FR" sz="1600" b="1" dirty="0">
                <a:solidFill>
                  <a:schemeClr val="bg1"/>
                </a:solidFill>
                <a:latin typeface="+mn-lt"/>
              </a:rPr>
              <a:t> Framework </a:t>
            </a:r>
          </a:p>
        </p:txBody>
      </p:sp>
      <p:sp>
        <p:nvSpPr>
          <p:cNvPr id="10" name="ZoneTexte 9"/>
          <p:cNvSpPr txBox="1"/>
          <p:nvPr/>
        </p:nvSpPr>
        <p:spPr>
          <a:xfrm>
            <a:off x="-44450" y="319998"/>
            <a:ext cx="1512000" cy="1323439"/>
          </a:xfrm>
          <a:prstGeom prst="rect">
            <a:avLst/>
          </a:prstGeom>
          <a:noFill/>
          <a:effectLst>
            <a:glow rad="139700">
              <a:schemeClr val="accent5">
                <a:satMod val="175000"/>
                <a:alpha val="40000"/>
              </a:schemeClr>
            </a:glow>
            <a:innerShdw blurRad="63500" dist="50800">
              <a:prstClr val="black">
                <a:alpha val="50000"/>
              </a:prstClr>
            </a:innerShdw>
          </a:effectLst>
        </p:spPr>
        <p:txBody>
          <a:bodyPr>
            <a:spAutoFit/>
          </a:bodyPr>
          <a:lstStyle/>
          <a:p>
            <a:pPr algn="ctr" eaLnBrk="1" fontAlgn="auto" hangingPunct="1">
              <a:spcBef>
                <a:spcPts val="0"/>
              </a:spcBef>
              <a:spcAft>
                <a:spcPts val="0"/>
              </a:spcAft>
              <a:defRPr/>
            </a:pPr>
            <a:r>
              <a:rPr lang="en-US" sz="2000" b="1" dirty="0">
                <a:solidFill>
                  <a:schemeClr val="bg1"/>
                </a:solidFill>
                <a:latin typeface="+mn-lt"/>
              </a:rPr>
              <a:t>Context , Problem and  Objective  </a:t>
            </a:r>
            <a:endParaRPr lang="fr-FR" sz="2000" dirty="0">
              <a:latin typeface="+mn-lt"/>
            </a:endParaRPr>
          </a:p>
        </p:txBody>
      </p:sp>
      <p:sp>
        <p:nvSpPr>
          <p:cNvPr id="11" name="ZoneTexte 10"/>
          <p:cNvSpPr txBox="1"/>
          <p:nvPr/>
        </p:nvSpPr>
        <p:spPr>
          <a:xfrm>
            <a:off x="0" y="1660867"/>
            <a:ext cx="1512000" cy="923330"/>
          </a:xfrm>
          <a:prstGeom prst="rect">
            <a:avLst/>
          </a:prstGeom>
          <a:noFill/>
          <a:effectLst>
            <a:glow rad="139700">
              <a:schemeClr val="accent5">
                <a:satMod val="175000"/>
                <a:alpha val="40000"/>
              </a:schemeClr>
            </a:glow>
            <a:innerShdw blurRad="63500" dist="50800">
              <a:prstClr val="black">
                <a:alpha val="50000"/>
              </a:prstClr>
            </a:innerShdw>
          </a:effectLst>
        </p:spPr>
        <p:txBody>
          <a:bodyPr>
            <a:spAutoFit/>
          </a:bodyPr>
          <a:lstStyle/>
          <a:p>
            <a:pPr algn="ctr" eaLnBrk="1" fontAlgn="auto" hangingPunct="1">
              <a:spcBef>
                <a:spcPts val="0"/>
              </a:spcBef>
              <a:spcAft>
                <a:spcPts val="0"/>
              </a:spcAft>
              <a:defRPr/>
            </a:pPr>
            <a:r>
              <a:rPr lang="en-US" b="1" dirty="0">
                <a:solidFill>
                  <a:schemeClr val="bg1"/>
                </a:solidFill>
                <a:latin typeface="+mn-lt"/>
              </a:rPr>
              <a:t>Denial of Service attack  </a:t>
            </a:r>
            <a:endParaRPr lang="fr-FR" b="1" dirty="0">
              <a:latin typeface="+mn-lt"/>
            </a:endParaRPr>
          </a:p>
        </p:txBody>
      </p:sp>
      <p:sp>
        <p:nvSpPr>
          <p:cNvPr id="33881" name="Espace réservé du numéro de diapositive 8"/>
          <p:cNvSpPr>
            <a:spLocks noGrp="1"/>
          </p:cNvSpPr>
          <p:nvPr>
            <p:ph type="sldNum" sz="quarter" idx="12"/>
          </p:nvPr>
        </p:nvSpPr>
        <p:spPr bwMode="auto">
          <a:xfrm>
            <a:off x="6731794" y="6183314"/>
            <a:ext cx="2057400" cy="619125"/>
          </a:xfrm>
          <a:noFill/>
          <a:ln>
            <a:miter lim="800000"/>
            <a:headEnd/>
            <a:tailEnd/>
          </a:ln>
        </p:spPr>
        <p:txBody>
          <a:bodyPr/>
          <a:lstStyle/>
          <a:p>
            <a:r>
              <a:rPr lang="fr-FR" sz="4400">
                <a:solidFill>
                  <a:schemeClr val="tx1"/>
                </a:solidFill>
              </a:rPr>
              <a:t>19</a:t>
            </a:r>
          </a:p>
        </p:txBody>
      </p:sp>
    </p:spTree>
    <p:extLst>
      <p:ext uri="{BB962C8B-B14F-4D97-AF65-F5344CB8AC3E}">
        <p14:creationId xmlns:p14="http://schemas.microsoft.com/office/powerpoint/2010/main" val="16751957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098" name="Picture 2"/>
          <p:cNvPicPr>
            <a:picLocks noGrp="1" noChangeAspect="1" noChangeArrowheads="1"/>
          </p:cNvPicPr>
          <p:nvPr>
            <p:ph idx="1"/>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1951889"/>
            <a:ext cx="8229600" cy="4051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7487960"/>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908720"/>
            <a:ext cx="8229600" cy="914400"/>
          </a:xfrm>
        </p:spPr>
        <p:txBody>
          <a:bodyPr>
            <a:normAutofit fontScale="90000"/>
          </a:bodyPr>
          <a:lstStyle/>
          <a:p>
            <a:r>
              <a:rPr lang="fr-FR" dirty="0" smtClean="0"/>
              <a:t>Echantillonnage dans le contexte d’une démarche qualitative</a:t>
            </a:r>
            <a:endParaRPr lang="fr-FR" dirty="0"/>
          </a:p>
        </p:txBody>
      </p:sp>
      <p:sp>
        <p:nvSpPr>
          <p:cNvPr id="3" name="Espace réservé du contenu 2"/>
          <p:cNvSpPr>
            <a:spLocks noGrp="1"/>
          </p:cNvSpPr>
          <p:nvPr>
            <p:ph idx="1"/>
          </p:nvPr>
        </p:nvSpPr>
        <p:spPr/>
        <p:txBody>
          <a:bodyPr/>
          <a:lstStyle/>
          <a:p>
            <a:r>
              <a:rPr lang="fr-FR" dirty="0" smtClean="0"/>
              <a:t>Dans le contexte d’une démarche qualitative les unités composant l’échantillon sont généralement choisies intentionnellement pour leurs caractéristiques, il s’agit donc d’un échantillon non aléatoire.</a:t>
            </a:r>
            <a:endParaRPr lang="fr-FR" dirty="0"/>
          </a:p>
        </p:txBody>
      </p:sp>
    </p:spTree>
    <p:extLst>
      <p:ext uri="{BB962C8B-B14F-4D97-AF65-F5344CB8AC3E}">
        <p14:creationId xmlns:p14="http://schemas.microsoft.com/office/powerpoint/2010/main" val="3147489924"/>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Echantillonnage dans le contexte d’une démarche </a:t>
            </a:r>
            <a:r>
              <a:rPr lang="fr-FR" dirty="0" smtClean="0"/>
              <a:t>quantitative</a:t>
            </a:r>
            <a:endParaRPr lang="fr-FR" dirty="0"/>
          </a:p>
        </p:txBody>
      </p:sp>
      <p:sp>
        <p:nvSpPr>
          <p:cNvPr id="3" name="Espace réservé du contenu 2"/>
          <p:cNvSpPr>
            <a:spLocks noGrp="1"/>
          </p:cNvSpPr>
          <p:nvPr>
            <p:ph idx="1"/>
          </p:nvPr>
        </p:nvSpPr>
        <p:spPr/>
        <p:txBody>
          <a:bodyPr/>
          <a:lstStyle/>
          <a:p>
            <a:r>
              <a:rPr lang="fr-FR" dirty="0" smtClean="0"/>
              <a:t>Les unités de l’échantillon doivent être sélectionné au hasard à partir une population où chacun des membres a autant de chance d’être </a:t>
            </a:r>
            <a:r>
              <a:rPr lang="fr-FR" dirty="0"/>
              <a:t>choisi </a:t>
            </a:r>
            <a:r>
              <a:rPr lang="fr-FR" dirty="0" smtClean="0"/>
              <a:t>.</a:t>
            </a:r>
          </a:p>
          <a:p>
            <a:r>
              <a:rPr lang="fr-FR" dirty="0" smtClean="0"/>
              <a:t>Seul le strict respect d’une telle procédure de sélection assure la validité et la généralisation des résultats des analyses.</a:t>
            </a:r>
          </a:p>
          <a:p>
            <a:endParaRPr lang="fr-FR" dirty="0" smtClean="0"/>
          </a:p>
          <a:p>
            <a:endParaRPr lang="fr-FR" dirty="0"/>
          </a:p>
          <a:p>
            <a:endParaRPr lang="fr-FR" dirty="0"/>
          </a:p>
        </p:txBody>
      </p:sp>
    </p:spTree>
    <p:extLst>
      <p:ext uri="{BB962C8B-B14F-4D97-AF65-F5344CB8AC3E}">
        <p14:creationId xmlns:p14="http://schemas.microsoft.com/office/powerpoint/2010/main" val="602252554"/>
      </p:ext>
    </p:ext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Collecte des données </a:t>
            </a:r>
            <a:endParaRPr lang="fr-FR" dirty="0"/>
          </a:p>
        </p:txBody>
      </p:sp>
      <p:sp>
        <p:nvSpPr>
          <p:cNvPr id="3" name="Espace réservé du contenu 2"/>
          <p:cNvSpPr>
            <a:spLocks noGrp="1"/>
          </p:cNvSpPr>
          <p:nvPr>
            <p:ph idx="1"/>
          </p:nvPr>
        </p:nvSpPr>
        <p:spPr/>
        <p:txBody>
          <a:bodyPr/>
          <a:lstStyle/>
          <a:p>
            <a:r>
              <a:rPr lang="fr-FR" dirty="0"/>
              <a:t>Ce travail </a:t>
            </a:r>
            <a:r>
              <a:rPr lang="fr-FR" dirty="0" smtClean="0"/>
              <a:t>s’effectue </a:t>
            </a:r>
            <a:r>
              <a:rPr lang="fr-FR" dirty="0"/>
              <a:t>selon un plan établi. Cette collecte systématique </a:t>
            </a:r>
            <a:r>
              <a:rPr lang="fr-FR" dirty="0" smtClean="0"/>
              <a:t>d’informations </a:t>
            </a:r>
            <a:r>
              <a:rPr lang="fr-FR" dirty="0"/>
              <a:t>est faite à </a:t>
            </a:r>
            <a:r>
              <a:rPr lang="fr-FR" dirty="0" smtClean="0"/>
              <a:t>l’aide </a:t>
            </a:r>
            <a:r>
              <a:rPr lang="fr-FR" dirty="0"/>
              <a:t>des instruments choisis. </a:t>
            </a:r>
          </a:p>
        </p:txBody>
      </p:sp>
    </p:spTree>
    <p:extLst>
      <p:ext uri="{BB962C8B-B14F-4D97-AF65-F5344CB8AC3E}">
        <p14:creationId xmlns:p14="http://schemas.microsoft.com/office/powerpoint/2010/main" val="270792045"/>
      </p:ext>
    </p:extLst>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 Outils de collecte de données des démarches </a:t>
            </a:r>
            <a:r>
              <a:rPr lang="fr-FR" b="1" dirty="0" smtClean="0"/>
              <a:t>quantitatives </a:t>
            </a:r>
            <a:endParaRPr lang="fr-FR" dirty="0"/>
          </a:p>
        </p:txBody>
      </p:sp>
      <p:sp>
        <p:nvSpPr>
          <p:cNvPr id="3" name="Espace réservé du contenu 2"/>
          <p:cNvSpPr>
            <a:spLocks noGrp="1"/>
          </p:cNvSpPr>
          <p:nvPr>
            <p:ph idx="1"/>
          </p:nvPr>
        </p:nvSpPr>
        <p:spPr/>
        <p:txBody>
          <a:bodyPr/>
          <a:lstStyle/>
          <a:p>
            <a:r>
              <a:rPr lang="fr-FR" dirty="0"/>
              <a:t>À cette étape, le chercheur présente ou expose les méthodes ou les paradigmes auxquels il recourt, puis décrit les instruments ou techniques qui seront utilisées. </a:t>
            </a:r>
          </a:p>
        </p:txBody>
      </p:sp>
    </p:spTree>
    <p:extLst>
      <p:ext uri="{BB962C8B-B14F-4D97-AF65-F5344CB8AC3E}">
        <p14:creationId xmlns:p14="http://schemas.microsoft.com/office/powerpoint/2010/main" val="958832551"/>
      </p:ext>
    </p:extLst>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Mesure valide-fidèle</a:t>
            </a:r>
            <a:endParaRPr lang="fr-FR" dirty="0"/>
          </a:p>
        </p:txBody>
      </p:sp>
      <p:sp>
        <p:nvSpPr>
          <p:cNvPr id="3" name="Espace réservé du contenu 2"/>
          <p:cNvSpPr>
            <a:spLocks noGrp="1"/>
          </p:cNvSpPr>
          <p:nvPr>
            <p:ph idx="1"/>
          </p:nvPr>
        </p:nvSpPr>
        <p:spPr/>
        <p:txBody>
          <a:bodyPr/>
          <a:lstStyle/>
          <a:p>
            <a:r>
              <a:rPr lang="fr-FR" dirty="0" smtClean="0"/>
              <a:t>Mesure valide: Est-ce que le test mesure ce qu’il prétend mesurer ?</a:t>
            </a:r>
          </a:p>
          <a:p>
            <a:pPr>
              <a:buNone/>
            </a:pPr>
            <a:endParaRPr lang="fr-FR" dirty="0" smtClean="0"/>
          </a:p>
          <a:p>
            <a:r>
              <a:rPr lang="fr-FR" dirty="0" smtClean="0"/>
              <a:t>Mesure fidèle: Est-ce que les résultats au test sont fiables ? La fidélité est liée à l'exactitude et à  la précision d'un instrument de mesure.</a:t>
            </a:r>
          </a:p>
          <a:p>
            <a:endParaRPr lang="fr-FR" dirty="0" smtClean="0"/>
          </a:p>
          <a:p>
            <a:endParaRPr lang="fr-FR" dirty="0" smtClean="0"/>
          </a:p>
          <a:p>
            <a:endParaRPr lang="fr-FR" dirty="0"/>
          </a:p>
        </p:txBody>
      </p:sp>
    </p:spTree>
    <p:extLst>
      <p:ext uri="{BB962C8B-B14F-4D97-AF65-F5344CB8AC3E}">
        <p14:creationId xmlns:p14="http://schemas.microsoft.com/office/powerpoint/2010/main" val="3969372631"/>
      </p:ext>
    </p:extLst>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Phase de traitement: analyse/ présentation et interprétation/ discussion des résultats </a:t>
            </a:r>
            <a:endParaRPr lang="fr-FR" dirty="0"/>
          </a:p>
        </p:txBody>
      </p:sp>
      <p:sp>
        <p:nvSpPr>
          <p:cNvPr id="3" name="Espace réservé du contenu 2"/>
          <p:cNvSpPr>
            <a:spLocks noGrp="1"/>
          </p:cNvSpPr>
          <p:nvPr>
            <p:ph idx="1"/>
          </p:nvPr>
        </p:nvSpPr>
        <p:spPr/>
        <p:txBody>
          <a:bodyPr/>
          <a:lstStyle/>
          <a:p>
            <a:r>
              <a:rPr lang="fr-FR" dirty="0"/>
              <a:t>Une masse de données recueillies </a:t>
            </a:r>
            <a:r>
              <a:rPr lang="fr-FR" dirty="0" smtClean="0"/>
              <a:t>ne </a:t>
            </a:r>
            <a:r>
              <a:rPr lang="fr-FR" dirty="0"/>
              <a:t>constitue pas en soi une recherche. </a:t>
            </a:r>
            <a:endParaRPr lang="fr-FR" dirty="0" smtClean="0"/>
          </a:p>
          <a:p>
            <a:r>
              <a:rPr lang="fr-FR" dirty="0" smtClean="0"/>
              <a:t>Il </a:t>
            </a:r>
            <a:r>
              <a:rPr lang="fr-FR" dirty="0"/>
              <a:t>faut traiter toutes ces données. </a:t>
            </a:r>
            <a:r>
              <a:rPr lang="fr-FR" dirty="0" smtClean="0"/>
              <a:t>Cette </a:t>
            </a:r>
            <a:r>
              <a:rPr lang="fr-FR" dirty="0"/>
              <a:t>phase comprend deux étapes: </a:t>
            </a:r>
            <a:endParaRPr lang="fr-FR" dirty="0" smtClean="0"/>
          </a:p>
          <a:p>
            <a:pPr lvl="1"/>
            <a:r>
              <a:rPr lang="fr-FR" b="1" dirty="0"/>
              <a:t>L’analyse et la présentation des données </a:t>
            </a:r>
            <a:r>
              <a:rPr lang="fr-FR" b="1" dirty="0" smtClean="0"/>
              <a:t>,</a:t>
            </a:r>
          </a:p>
          <a:p>
            <a:pPr lvl="1"/>
            <a:r>
              <a:rPr lang="fr-FR" b="1" dirty="0"/>
              <a:t>L’interprétation /discussion des résultats</a:t>
            </a:r>
            <a:endParaRPr lang="fr-FR" b="1" dirty="0" smtClean="0"/>
          </a:p>
          <a:p>
            <a:endParaRPr lang="fr-FR" dirty="0"/>
          </a:p>
        </p:txBody>
      </p:sp>
    </p:spTree>
    <p:extLst>
      <p:ext uri="{BB962C8B-B14F-4D97-AF65-F5344CB8AC3E}">
        <p14:creationId xmlns:p14="http://schemas.microsoft.com/office/powerpoint/2010/main" val="75078279"/>
      </p:ext>
    </p:extLst>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L’analyse et la présentation des données </a:t>
            </a:r>
            <a:endParaRPr lang="fr-FR" dirty="0"/>
          </a:p>
        </p:txBody>
      </p:sp>
      <p:sp>
        <p:nvSpPr>
          <p:cNvPr id="3" name="Espace réservé du contenu 2"/>
          <p:cNvSpPr>
            <a:spLocks noGrp="1"/>
          </p:cNvSpPr>
          <p:nvPr>
            <p:ph idx="1"/>
          </p:nvPr>
        </p:nvSpPr>
        <p:spPr/>
        <p:txBody>
          <a:bodyPr>
            <a:normAutofit/>
          </a:bodyPr>
          <a:lstStyle/>
          <a:p>
            <a:r>
              <a:rPr lang="fr-FR" dirty="0"/>
              <a:t>Analyser les résultats d’une recherche consiste à «faire parler» les données recueillies en </a:t>
            </a:r>
            <a:r>
              <a:rPr lang="fr-FR" dirty="0" smtClean="0"/>
              <a:t>vue de </a:t>
            </a:r>
            <a:r>
              <a:rPr lang="fr-FR" dirty="0"/>
              <a:t>confirmer ou d’infirmer l’hypothèse de recherche.</a:t>
            </a:r>
            <a:endParaRPr lang="fr-FR" dirty="0" smtClean="0"/>
          </a:p>
          <a:p>
            <a:r>
              <a:rPr lang="fr-FR" dirty="0" smtClean="0"/>
              <a:t>Les </a:t>
            </a:r>
            <a:r>
              <a:rPr lang="fr-FR" dirty="0"/>
              <a:t>statistiques permettent de faire des analyses </a:t>
            </a:r>
            <a:r>
              <a:rPr lang="fr-FR" dirty="0" smtClean="0"/>
              <a:t>quantitatives.</a:t>
            </a:r>
          </a:p>
          <a:p>
            <a:r>
              <a:rPr lang="fr-FR" dirty="0" smtClean="0"/>
              <a:t>L’analyse </a:t>
            </a:r>
            <a:r>
              <a:rPr lang="fr-FR" dirty="0"/>
              <a:t>des données permet de produire des résultats qui sont interprétés et discutés par le chercheur. </a:t>
            </a:r>
          </a:p>
        </p:txBody>
      </p:sp>
    </p:spTree>
    <p:extLst>
      <p:ext uri="{BB962C8B-B14F-4D97-AF65-F5344CB8AC3E}">
        <p14:creationId xmlns:p14="http://schemas.microsoft.com/office/powerpoint/2010/main" val="3137326539"/>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6738" y="757238"/>
            <a:ext cx="8010525" cy="534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2493989"/>
      </p:ext>
    </p:extLst>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t>
            </a:r>
            <a:r>
              <a:rPr lang="fr-FR" b="1" dirty="0"/>
              <a:t>L’interprétation /discussion des résultats </a:t>
            </a:r>
            <a:r>
              <a:rPr lang="fr-FR" dirty="0"/>
              <a:t/>
            </a:r>
            <a:br>
              <a:rPr lang="fr-FR" dirty="0"/>
            </a:br>
            <a:endParaRPr lang="fr-FR" dirty="0"/>
          </a:p>
        </p:txBody>
      </p:sp>
      <p:sp>
        <p:nvSpPr>
          <p:cNvPr id="3" name="Espace réservé du contenu 2"/>
          <p:cNvSpPr>
            <a:spLocks noGrp="1"/>
          </p:cNvSpPr>
          <p:nvPr>
            <p:ph idx="1"/>
          </p:nvPr>
        </p:nvSpPr>
        <p:spPr/>
        <p:txBody>
          <a:bodyPr/>
          <a:lstStyle/>
          <a:p>
            <a:r>
              <a:rPr lang="fr-FR" dirty="0" smtClean="0"/>
              <a:t>Les </a:t>
            </a:r>
            <a:r>
              <a:rPr lang="fr-FR" dirty="0"/>
              <a:t>données étant analysées et présentées à </a:t>
            </a:r>
            <a:r>
              <a:rPr lang="fr-FR" dirty="0" smtClean="0"/>
              <a:t>l’aide </a:t>
            </a:r>
            <a:r>
              <a:rPr lang="fr-FR" dirty="0"/>
              <a:t>de textes narratifs, de tableaux, de graphiques, de figures et autres, le chercheur les explique dans le contexte de </a:t>
            </a:r>
            <a:r>
              <a:rPr lang="fr-FR" dirty="0" smtClean="0"/>
              <a:t>l’étude </a:t>
            </a:r>
            <a:r>
              <a:rPr lang="fr-FR" dirty="0"/>
              <a:t>et à la lumière des travaux antérieurs. </a:t>
            </a:r>
            <a:endParaRPr lang="fr-FR" dirty="0" smtClean="0"/>
          </a:p>
          <a:p>
            <a:r>
              <a:rPr lang="fr-FR" dirty="0" smtClean="0"/>
              <a:t>En </a:t>
            </a:r>
            <a:r>
              <a:rPr lang="fr-FR" dirty="0"/>
              <a:t>partant des résultats </a:t>
            </a:r>
            <a:r>
              <a:rPr lang="fr-FR" dirty="0" smtClean="0"/>
              <a:t>qu’il </a:t>
            </a:r>
            <a:r>
              <a:rPr lang="fr-FR" dirty="0"/>
              <a:t>discute en vérifiant leur authenticité, en revenant sur les hypothèses, en convoquant justement les théories et les auteurs qui ont abordé la question étudiée, il pourra faire des inférences, tirer des conclusions ou élaborer une théorie et faires des recommandations </a:t>
            </a:r>
            <a:r>
              <a:rPr lang="fr-FR" dirty="0" smtClean="0"/>
              <a:t>.</a:t>
            </a:r>
            <a:endParaRPr lang="fr-FR" dirty="0"/>
          </a:p>
        </p:txBody>
      </p:sp>
    </p:spTree>
    <p:extLst>
      <p:ext uri="{BB962C8B-B14F-4D97-AF65-F5344CB8AC3E}">
        <p14:creationId xmlns:p14="http://schemas.microsoft.com/office/powerpoint/2010/main" val="4158325850"/>
      </p:ext>
    </p:extLst>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579296" cy="936104"/>
          </a:xfrm>
        </p:spPr>
        <p:txBody>
          <a:bodyPr>
            <a:noAutofit/>
          </a:bodyPr>
          <a:lstStyle/>
          <a:p>
            <a:r>
              <a:rPr lang="fr-FR" sz="2400" b="1" dirty="0" smtClean="0"/>
              <a:t> </a:t>
            </a:r>
            <a:r>
              <a:rPr lang="fr-FR" sz="2400" b="1" dirty="0"/>
              <a:t>L’interprétation /discussion des </a:t>
            </a:r>
            <a:r>
              <a:rPr lang="fr-FR" sz="2400" b="1" dirty="0" smtClean="0"/>
              <a:t>résultats: Exemple </a:t>
            </a:r>
            <a:r>
              <a:rPr lang="fr-FR" sz="2400" dirty="0"/>
              <a:t/>
            </a:r>
            <a:br>
              <a:rPr lang="fr-FR" sz="2400" dirty="0"/>
            </a:br>
            <a:endParaRPr lang="fr-FR" sz="2400" dirty="0"/>
          </a:p>
        </p:txBody>
      </p:sp>
      <p:graphicFrame>
        <p:nvGraphicFramePr>
          <p:cNvPr id="4" name="Chart 16"/>
          <p:cNvGraphicFramePr>
            <a:graphicFrameLocks noGrp="1"/>
          </p:cNvGraphicFramePr>
          <p:nvPr>
            <p:ph idx="1"/>
            <p:extLst>
              <p:ext uri="{D42A27DB-BD31-4B8C-83A1-F6EECF244321}">
                <p14:modId xmlns:p14="http://schemas.microsoft.com/office/powerpoint/2010/main" val="2876593597"/>
              </p:ext>
            </p:extLst>
          </p:nvPr>
        </p:nvGraphicFramePr>
        <p:xfrm>
          <a:off x="457200" y="1484784"/>
          <a:ext cx="8229600" cy="4297363"/>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395536" y="5877272"/>
            <a:ext cx="8280920" cy="369332"/>
          </a:xfrm>
          <a:prstGeom prst="rect">
            <a:avLst/>
          </a:prstGeom>
        </p:spPr>
        <p:txBody>
          <a:bodyPr wrap="square">
            <a:spAutoFit/>
          </a:bodyPr>
          <a:lstStyle/>
          <a:p>
            <a:r>
              <a:rPr lang="en-GB" i="1" dirty="0"/>
              <a:t>Figure 4.1 accuracy classification rate for each model</a:t>
            </a:r>
            <a:endParaRPr lang="fr-FR" i="1" dirty="0"/>
          </a:p>
        </p:txBody>
      </p:sp>
    </p:spTree>
    <p:extLst>
      <p:ext uri="{BB962C8B-B14F-4D97-AF65-F5344CB8AC3E}">
        <p14:creationId xmlns:p14="http://schemas.microsoft.com/office/powerpoint/2010/main" val="208317456"/>
      </p:ext>
    </p:extLst>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t>
            </a:r>
            <a:r>
              <a:rPr lang="fr-FR" b="1" dirty="0"/>
              <a:t>L’interprétation /discussion des résultats </a:t>
            </a:r>
            <a:r>
              <a:rPr lang="fr-FR" dirty="0"/>
              <a:t/>
            </a:r>
            <a:br>
              <a:rPr lang="fr-FR" dirty="0"/>
            </a:br>
            <a:endParaRPr lang="fr-FR" dirty="0"/>
          </a:p>
        </p:txBody>
      </p:sp>
      <p:sp>
        <p:nvSpPr>
          <p:cNvPr id="6" name="Rectangle 5"/>
          <p:cNvSpPr/>
          <p:nvPr/>
        </p:nvSpPr>
        <p:spPr>
          <a:xfrm>
            <a:off x="1115616" y="1997839"/>
            <a:ext cx="7200800" cy="2862322"/>
          </a:xfrm>
          <a:prstGeom prst="rect">
            <a:avLst/>
          </a:prstGeom>
        </p:spPr>
        <p:txBody>
          <a:bodyPr wrap="square">
            <a:spAutoFit/>
          </a:bodyPr>
          <a:lstStyle/>
          <a:p>
            <a:r>
              <a:rPr lang="en-GB" dirty="0"/>
              <a:t>Figure 4.1 present the accuracy classification rate for each feature subset. As a first deduction, the wrapper models have the highest accuracy rate, especially the proposed method, which is not a surprising result. In general, a wrapper approach gives better results even though it’s slower than a filter approach because of repeated iteration and cross validation to evaluate the subset. </a:t>
            </a:r>
            <a:endParaRPr lang="en-GB" dirty="0" smtClean="0"/>
          </a:p>
          <a:p>
            <a:r>
              <a:rPr lang="en-GB" dirty="0"/>
              <a:t>In fact, the proposed approach provided the best time consumption by giving the biggest dimensionality reduction, only 13 features over 41 as it mentioned in </a:t>
            </a:r>
            <a:r>
              <a:rPr lang="en-GB" i="1" dirty="0"/>
              <a:t>Table </a:t>
            </a:r>
            <a:r>
              <a:rPr lang="en-GB" i="1" dirty="0" smtClean="0"/>
              <a:t>4.1</a:t>
            </a:r>
            <a:r>
              <a:rPr lang="fr-FR" dirty="0" smtClean="0"/>
              <a:t>,</a:t>
            </a:r>
            <a:endParaRPr lang="fr-FR" dirty="0"/>
          </a:p>
          <a:p>
            <a:endParaRPr lang="fr-FR" dirty="0"/>
          </a:p>
        </p:txBody>
      </p:sp>
    </p:spTree>
    <p:extLst>
      <p:ext uri="{BB962C8B-B14F-4D97-AF65-F5344CB8AC3E}">
        <p14:creationId xmlns:p14="http://schemas.microsoft.com/office/powerpoint/2010/main" val="2408454157"/>
      </p:ext>
    </p:extLst>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Critères d’évaluation (Master)</a:t>
            </a:r>
          </a:p>
        </p:txBody>
      </p:sp>
      <p:sp>
        <p:nvSpPr>
          <p:cNvPr id="4" name="Espace réservé du contenu 2"/>
          <p:cNvSpPr>
            <a:spLocks noGrp="1"/>
          </p:cNvSpPr>
          <p:nvPr>
            <p:ph idx="1"/>
          </p:nvPr>
        </p:nvSpPr>
        <p:spPr/>
        <p:txBody>
          <a:bodyPr>
            <a:normAutofit fontScale="92500" lnSpcReduction="20000"/>
          </a:bodyPr>
          <a:lstStyle/>
          <a:p>
            <a:pPr>
              <a:buFont typeface="Wingdings" pitchFamily="2" charset="2"/>
              <a:buNone/>
            </a:pPr>
            <a:r>
              <a:rPr lang="fr-FR" dirty="0" smtClean="0"/>
              <a:t>Trois critères d'évaluation</a:t>
            </a:r>
          </a:p>
          <a:p>
            <a:r>
              <a:rPr lang="fr-FR" dirty="0" smtClean="0"/>
              <a:t>Travail réalisé pendant le stage</a:t>
            </a:r>
          </a:p>
          <a:p>
            <a:pPr lvl="1"/>
            <a:r>
              <a:rPr lang="fr-FR" dirty="0" smtClean="0"/>
              <a:t>Avis de la personne qui vous a encadré</a:t>
            </a:r>
          </a:p>
          <a:p>
            <a:pPr lvl="1"/>
            <a:r>
              <a:rPr lang="fr-FR" dirty="0" smtClean="0"/>
              <a:t>Qualité (et nouveauté) de ce qui a été réalisé</a:t>
            </a:r>
          </a:p>
          <a:p>
            <a:r>
              <a:rPr lang="fr-FR" dirty="0" smtClean="0"/>
              <a:t>Rapport</a:t>
            </a:r>
          </a:p>
          <a:p>
            <a:pPr lvl="1"/>
            <a:r>
              <a:rPr lang="fr-FR" dirty="0" smtClean="0"/>
              <a:t>Qualité de la rédaction, de la bibliographie, du questionnement scientifique, de la méthodologie, des résultats, de leur évaluation et enfin de leur discussion</a:t>
            </a:r>
          </a:p>
          <a:p>
            <a:r>
              <a:rPr lang="fr-FR" dirty="0" smtClean="0"/>
              <a:t>Soutenance</a:t>
            </a:r>
          </a:p>
          <a:p>
            <a:pPr lvl="1"/>
            <a:r>
              <a:rPr lang="fr-FR" dirty="0" smtClean="0"/>
              <a:t>Clarté de l'exposé et des supports</a:t>
            </a:r>
          </a:p>
          <a:p>
            <a:pPr lvl="1"/>
            <a:r>
              <a:rPr lang="fr-FR" dirty="0" smtClean="0"/>
              <a:t>Respect du temps imparti</a:t>
            </a:r>
          </a:p>
          <a:p>
            <a:pPr lvl="1"/>
            <a:r>
              <a:rPr lang="fr-FR" dirty="0" smtClean="0"/>
              <a:t>Capacité à synthétiser le travail.</a:t>
            </a:r>
          </a:p>
          <a:p>
            <a:endParaRPr lang="fr-FR" dirty="0" smtClean="0"/>
          </a:p>
        </p:txBody>
      </p:sp>
    </p:spTree>
    <p:extLst>
      <p:ext uri="{BB962C8B-B14F-4D97-AF65-F5344CB8AC3E}">
        <p14:creationId xmlns:p14="http://schemas.microsoft.com/office/powerpoint/2010/main" val="3333031881"/>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a:xfrm>
            <a:off x="457200" y="1828801"/>
            <a:ext cx="8229600" cy="2464296"/>
          </a:xfrm>
        </p:spPr>
        <p:txBody>
          <a:bodyPr>
            <a:normAutofit/>
          </a:bodyPr>
          <a:lstStyle/>
          <a:p>
            <a:r>
              <a:rPr lang="fr-FR" dirty="0" smtClean="0"/>
              <a:t>Dans le mémoire le chapitre consacré à la démarche de recherche vient tout de suite après celui qui est consacré au cadre théorique .</a:t>
            </a:r>
          </a:p>
          <a:p>
            <a:r>
              <a:rPr lang="fr-FR" dirty="0" smtClean="0"/>
              <a:t>Votre démarche vise à permettre d’estimer la validité et la portée de vos conclusion</a:t>
            </a:r>
          </a:p>
        </p:txBody>
      </p:sp>
    </p:spTree>
    <p:extLst>
      <p:ext uri="{BB962C8B-B14F-4D97-AF65-F5344CB8AC3E}">
        <p14:creationId xmlns:p14="http://schemas.microsoft.com/office/powerpoint/2010/main" val="4260028538"/>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Les modes d’investigation</a:t>
            </a:r>
            <a:endParaRPr lang="fr-FR" dirty="0"/>
          </a:p>
        </p:txBody>
      </p:sp>
      <p:sp>
        <p:nvSpPr>
          <p:cNvPr id="3" name="Espace réservé du contenu 2"/>
          <p:cNvSpPr>
            <a:spLocks noGrp="1"/>
          </p:cNvSpPr>
          <p:nvPr>
            <p:ph idx="1"/>
          </p:nvPr>
        </p:nvSpPr>
        <p:spPr/>
        <p:txBody>
          <a:bodyPr/>
          <a:lstStyle/>
          <a:p>
            <a:r>
              <a:rPr lang="fr-FR" dirty="0" smtClean="0"/>
              <a:t>Le chercheur a  </a:t>
            </a:r>
            <a:r>
              <a:rPr lang="fr-FR" dirty="0"/>
              <a:t>le choix entre trois modes </a:t>
            </a:r>
            <a:r>
              <a:rPr lang="fr-FR" dirty="0" smtClean="0"/>
              <a:t>d’investigation</a:t>
            </a:r>
            <a:r>
              <a:rPr lang="fr-FR" dirty="0"/>
              <a:t>: </a:t>
            </a:r>
            <a:endParaRPr lang="fr-FR" dirty="0" smtClean="0"/>
          </a:p>
        </p:txBody>
      </p:sp>
      <p:graphicFrame>
        <p:nvGraphicFramePr>
          <p:cNvPr id="4" name="Diagramme 3"/>
          <p:cNvGraphicFramePr/>
          <p:nvPr>
            <p:extLst>
              <p:ext uri="{D42A27DB-BD31-4B8C-83A1-F6EECF244321}">
                <p14:modId xmlns:p14="http://schemas.microsoft.com/office/powerpoint/2010/main" val="3311654934"/>
              </p:ext>
            </p:extLst>
          </p:nvPr>
        </p:nvGraphicFramePr>
        <p:xfrm>
          <a:off x="755576" y="249289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538291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611560" y="908720"/>
            <a:ext cx="8064896"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457200" y="914400"/>
            <a:ext cx="8219256" cy="858416"/>
          </a:xfrm>
        </p:spPr>
        <p:txBody>
          <a:bodyPr>
            <a:normAutofit fontScale="90000"/>
          </a:bodyPr>
          <a:lstStyle/>
          <a:p>
            <a:pPr lvl="0" algn="ctr"/>
            <a:r>
              <a:rPr lang="fr-FR" sz="3600" b="1" dirty="0"/>
              <a:t>Approche Quantitative</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r>
              <a:rPr lang="fr-FR" dirty="0" smtClean="0"/>
              <a:t>recueillir </a:t>
            </a:r>
            <a:r>
              <a:rPr lang="fr-FR" dirty="0"/>
              <a:t>des données observables et quantifiables</a:t>
            </a:r>
            <a:r>
              <a:rPr lang="fr-FR" dirty="0" smtClean="0"/>
              <a:t>.</a:t>
            </a:r>
          </a:p>
          <a:p>
            <a:r>
              <a:rPr lang="fr-FR" dirty="0" smtClean="0"/>
              <a:t>des </a:t>
            </a:r>
            <a:r>
              <a:rPr lang="fr-FR" dirty="0"/>
              <a:t>instruments ou techniques </a:t>
            </a:r>
            <a:r>
              <a:rPr lang="fr-FR" dirty="0" smtClean="0"/>
              <a:t> dont </a:t>
            </a:r>
            <a:r>
              <a:rPr lang="fr-FR" dirty="0"/>
              <a:t>en principe la fidélité et la validité sont assurées</a:t>
            </a:r>
            <a:r>
              <a:rPr lang="fr-FR" dirty="0" smtClean="0"/>
              <a:t>.</a:t>
            </a:r>
          </a:p>
          <a:p>
            <a:r>
              <a:rPr lang="fr-FR" dirty="0" smtClean="0"/>
              <a:t>analyses </a:t>
            </a:r>
            <a:r>
              <a:rPr lang="fr-FR" dirty="0"/>
              <a:t>descriptives, des tableaux et graphiques, des analyses statistiques de recherche de liens entre les variables ou facteurs, </a:t>
            </a:r>
            <a:r>
              <a:rPr lang="fr-FR" dirty="0" smtClean="0"/>
              <a:t>etc</a:t>
            </a:r>
            <a:r>
              <a:rPr lang="fr-FR" dirty="0"/>
              <a:t>.</a:t>
            </a:r>
          </a:p>
        </p:txBody>
      </p:sp>
    </p:spTree>
    <p:extLst>
      <p:ext uri="{BB962C8B-B14F-4D97-AF65-F5344CB8AC3E}">
        <p14:creationId xmlns:p14="http://schemas.microsoft.com/office/powerpoint/2010/main" val="2509192878"/>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a:t>
            </a:r>
            <a:endParaRPr lang="fr-FR" dirty="0"/>
          </a:p>
        </p:txBody>
      </p:sp>
      <p:sp>
        <p:nvSpPr>
          <p:cNvPr id="3" name="Espace réservé du texte 2"/>
          <p:cNvSpPr>
            <a:spLocks noGrp="1"/>
          </p:cNvSpPr>
          <p:nvPr>
            <p:ph type="body" idx="1"/>
          </p:nvPr>
        </p:nvSpPr>
        <p:spPr/>
        <p:txBody>
          <a:bodyPr/>
          <a:lstStyle/>
          <a:p>
            <a:r>
              <a:rPr lang="fr-FR" dirty="0" smtClean="0"/>
              <a:t>Garder les chiffres d’un test </a:t>
            </a:r>
            <a:endParaRPr lang="fr-FR" dirty="0"/>
          </a:p>
        </p:txBody>
      </p:sp>
    </p:spTree>
    <p:extLst>
      <p:ext uri="{BB962C8B-B14F-4D97-AF65-F5344CB8AC3E}">
        <p14:creationId xmlns:p14="http://schemas.microsoft.com/office/powerpoint/2010/main" val="3352325332"/>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0029" y="239714"/>
            <a:ext cx="6474419" cy="646331"/>
          </a:xfrm>
          <a:prstGeom prst="rect">
            <a:avLst/>
          </a:prstGeom>
        </p:spPr>
        <p:txBody>
          <a:bodyPr wrap="square">
            <a:spAutoFit/>
          </a:bodyPr>
          <a:lstStyle/>
          <a:p>
            <a:pPr algn="ctr">
              <a:defRPr/>
            </a:pPr>
            <a:r>
              <a:rPr lang="fr-FR" dirty="0"/>
              <a:t>Exemple </a:t>
            </a:r>
            <a:r>
              <a:rPr lang="fr-FR" dirty="0" smtClean="0"/>
              <a:t>: </a:t>
            </a:r>
            <a:r>
              <a:rPr lang="fr-FR" dirty="0" smtClean="0">
                <a:solidFill>
                  <a:schemeClr val="tx2"/>
                </a:solidFill>
                <a:latin typeface="Georgia" panose="02040502050405020303" pitchFamily="18" charset="0"/>
              </a:rPr>
              <a:t>Data </a:t>
            </a:r>
            <a:r>
              <a:rPr lang="fr-FR" dirty="0">
                <a:solidFill>
                  <a:schemeClr val="tx2"/>
                </a:solidFill>
                <a:latin typeface="Georgia" panose="02040502050405020303" pitchFamily="18" charset="0"/>
              </a:rPr>
              <a:t>set </a:t>
            </a:r>
            <a:r>
              <a:rPr lang="en-US" dirty="0" smtClean="0">
                <a:solidFill>
                  <a:schemeClr val="tx2"/>
                </a:solidFill>
                <a:latin typeface="Georgia" panose="02040502050405020303" pitchFamily="18" charset="0"/>
              </a:rPr>
              <a:t>collected</a:t>
            </a:r>
            <a:r>
              <a:rPr lang="fr-FR" dirty="0" smtClean="0">
                <a:solidFill>
                  <a:schemeClr val="tx2"/>
                </a:solidFill>
                <a:latin typeface="Georgia" panose="02040502050405020303" pitchFamily="18" charset="0"/>
              </a:rPr>
              <a:t> </a:t>
            </a:r>
            <a:r>
              <a:rPr lang="fr-FR" dirty="0">
                <a:solidFill>
                  <a:schemeClr val="tx2"/>
                </a:solidFill>
                <a:latin typeface="Georgia" panose="02040502050405020303" pitchFamily="18" charset="0"/>
              </a:rPr>
              <a:t>to train TCP and HTTP Classifier </a:t>
            </a:r>
            <a:r>
              <a:rPr lang="en-US" dirty="0" smtClean="0">
                <a:solidFill>
                  <a:schemeClr val="tx2"/>
                </a:solidFill>
                <a:latin typeface="Georgia" panose="02040502050405020303" pitchFamily="18" charset="0"/>
              </a:rPr>
              <a:t>models</a:t>
            </a:r>
            <a:endParaRPr lang="en-US" dirty="0">
              <a:solidFill>
                <a:schemeClr val="tx2"/>
              </a:solidFill>
              <a:latin typeface="Georgia" panose="02040502050405020303" pitchFamily="18" charset="0"/>
            </a:endParaRPr>
          </a:p>
        </p:txBody>
      </p:sp>
      <p:sp>
        <p:nvSpPr>
          <p:cNvPr id="3" name="ZoneTexte 2"/>
          <p:cNvSpPr txBox="1"/>
          <p:nvPr/>
        </p:nvSpPr>
        <p:spPr>
          <a:xfrm>
            <a:off x="1696641" y="868363"/>
            <a:ext cx="7291388" cy="2031325"/>
          </a:xfrm>
          <a:prstGeom prst="rect">
            <a:avLst/>
          </a:prstGeom>
          <a:noFill/>
        </p:spPr>
        <p:txBody>
          <a:bodyPr>
            <a:spAutoFit/>
          </a:bodyPr>
          <a:lstStyle/>
          <a:p>
            <a:pPr marL="285750" indent="-285750" eaLnBrk="1" fontAlgn="auto" hangingPunct="1">
              <a:spcBef>
                <a:spcPts val="0"/>
              </a:spcBef>
              <a:spcAft>
                <a:spcPts val="0"/>
              </a:spcAft>
              <a:buFont typeface="Arial" panose="020B0604020202020204" pitchFamily="34" charset="0"/>
              <a:buChar char="•"/>
              <a:defRPr/>
            </a:pPr>
            <a:r>
              <a:rPr lang="en-US" dirty="0">
                <a:latin typeface="+mn-lt"/>
              </a:rPr>
              <a:t> </a:t>
            </a:r>
            <a:r>
              <a:rPr lang="fr-FR" dirty="0">
                <a:latin typeface="+mn-lt"/>
              </a:rPr>
              <a:t>A new data set </a:t>
            </a:r>
            <a:r>
              <a:rPr lang="fr-FR" dirty="0" err="1">
                <a:latin typeface="+mn-lt"/>
              </a:rPr>
              <a:t>was</a:t>
            </a:r>
            <a:r>
              <a:rPr lang="fr-FR" dirty="0">
                <a:latin typeface="+mn-lt"/>
              </a:rPr>
              <a:t> </a:t>
            </a:r>
            <a:r>
              <a:rPr lang="en-US" dirty="0" smtClean="0">
                <a:latin typeface="+mn-lt"/>
              </a:rPr>
              <a:t>collected</a:t>
            </a:r>
            <a:r>
              <a:rPr lang="fr-FR" dirty="0" smtClean="0">
                <a:latin typeface="+mn-lt"/>
              </a:rPr>
              <a:t>  </a:t>
            </a:r>
            <a:r>
              <a:rPr lang="fr-FR" dirty="0">
                <a:latin typeface="+mn-lt"/>
              </a:rPr>
              <a:t>to train </a:t>
            </a:r>
            <a:r>
              <a:rPr lang="fr-FR" dirty="0" err="1">
                <a:latin typeface="+mn-lt"/>
              </a:rPr>
              <a:t>our</a:t>
            </a:r>
            <a:r>
              <a:rPr lang="fr-FR" dirty="0">
                <a:latin typeface="+mn-lt"/>
              </a:rPr>
              <a:t> TCP and HTTP </a:t>
            </a:r>
            <a:r>
              <a:rPr lang="fr-FR" dirty="0" err="1">
                <a:latin typeface="+mn-lt"/>
              </a:rPr>
              <a:t>classifiers</a:t>
            </a:r>
            <a:r>
              <a:rPr lang="ar-DZ" dirty="0">
                <a:latin typeface="+mn-lt"/>
              </a:rPr>
              <a:t> </a:t>
            </a:r>
            <a:r>
              <a:rPr lang="fr-FR" dirty="0">
                <a:latin typeface="+mn-lt"/>
              </a:rPr>
              <a:t> </a:t>
            </a:r>
            <a:endParaRPr lang="en-US" dirty="0">
              <a:latin typeface="+mn-lt"/>
            </a:endParaRPr>
          </a:p>
          <a:p>
            <a:pPr marL="285750" indent="-285750" eaLnBrk="1" fontAlgn="auto" hangingPunct="1">
              <a:spcBef>
                <a:spcPts val="0"/>
              </a:spcBef>
              <a:spcAft>
                <a:spcPts val="0"/>
              </a:spcAft>
              <a:buFont typeface="Arial" panose="020B0604020202020204" pitchFamily="34" charset="0"/>
              <a:buChar char="•"/>
              <a:defRPr/>
            </a:pPr>
            <a:r>
              <a:rPr lang="en-US" dirty="0">
                <a:latin typeface="+mn-lt"/>
              </a:rPr>
              <a:t> Normal Traffic  are collected by simulate  number of users accessing to a websites hosted in our HTTP server.</a:t>
            </a:r>
          </a:p>
          <a:p>
            <a:pPr eaLnBrk="1" fontAlgn="auto" hangingPunct="1">
              <a:spcBef>
                <a:spcPts val="0"/>
              </a:spcBef>
              <a:spcAft>
                <a:spcPts val="0"/>
              </a:spcAft>
              <a:defRPr/>
            </a:pPr>
            <a:endParaRPr lang="en-US" dirty="0">
              <a:latin typeface="+mn-lt"/>
            </a:endParaRPr>
          </a:p>
          <a:p>
            <a:pPr marL="285750" indent="-285750" eaLnBrk="1" fontAlgn="auto" hangingPunct="1">
              <a:spcBef>
                <a:spcPts val="0"/>
              </a:spcBef>
              <a:spcAft>
                <a:spcPts val="0"/>
              </a:spcAft>
              <a:buFont typeface="Arial" panose="020B0604020202020204" pitchFamily="34" charset="0"/>
              <a:buChar char="•"/>
              <a:defRPr/>
            </a:pPr>
            <a:r>
              <a:rPr lang="en-US" dirty="0">
                <a:latin typeface="+mn-lt"/>
              </a:rPr>
              <a:t> </a:t>
            </a:r>
            <a:r>
              <a:rPr lang="en-US" dirty="0" err="1">
                <a:latin typeface="+mn-lt"/>
              </a:rPr>
              <a:t>DoS</a:t>
            </a:r>
            <a:r>
              <a:rPr lang="en-US" dirty="0">
                <a:latin typeface="+mn-lt"/>
              </a:rPr>
              <a:t>/DDoS traffic   are collected  by </a:t>
            </a:r>
            <a:r>
              <a:rPr lang="en-US" dirty="0" smtClean="0">
                <a:latin typeface="+mn-lt"/>
              </a:rPr>
              <a:t>launch  different </a:t>
            </a:r>
            <a:r>
              <a:rPr lang="en-US" dirty="0">
                <a:latin typeface="+mn-lt"/>
              </a:rPr>
              <a:t>denial of service attack types. </a:t>
            </a:r>
            <a:endParaRPr lang="fr-FR" dirty="0">
              <a:latin typeface="+mn-lt"/>
            </a:endParaRPr>
          </a:p>
        </p:txBody>
      </p:sp>
      <p:graphicFrame>
        <p:nvGraphicFramePr>
          <p:cNvPr id="4" name="Tableau 3"/>
          <p:cNvGraphicFramePr>
            <a:graphicFrameLocks noGrp="1"/>
          </p:cNvGraphicFramePr>
          <p:nvPr/>
        </p:nvGraphicFramePr>
        <p:xfrm>
          <a:off x="2494360" y="2870201"/>
          <a:ext cx="5696339" cy="3932743"/>
        </p:xfrm>
        <a:graphic>
          <a:graphicData uri="http://schemas.openxmlformats.org/drawingml/2006/table">
            <a:tbl>
              <a:tblPr firstRow="1" firstCol="1" bandRow="1">
                <a:tableStyleId>{5C22544A-7EE6-4342-B048-85BDC9FD1C3A}</a:tableStyleId>
              </a:tblPr>
              <a:tblGrid>
                <a:gridCol w="1408487"/>
                <a:gridCol w="1160821"/>
                <a:gridCol w="1161451"/>
                <a:gridCol w="982475"/>
                <a:gridCol w="983105"/>
              </a:tblGrid>
              <a:tr h="390532">
                <a:tc>
                  <a:txBody>
                    <a:bodyPr/>
                    <a:lstStyle/>
                    <a:p>
                      <a:pPr algn="ctr">
                        <a:lnSpc>
                          <a:spcPct val="150000"/>
                        </a:lnSpc>
                        <a:spcBef>
                          <a:spcPts val="1200"/>
                        </a:spcBef>
                        <a:spcAft>
                          <a:spcPts val="800"/>
                        </a:spcAft>
                      </a:pPr>
                      <a:r>
                        <a:rPr lang="en-US" sz="1000" dirty="0">
                          <a:effectLst/>
                        </a:rPr>
                        <a:t>Category of class</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000" dirty="0">
                          <a:effectLst/>
                        </a:rPr>
                        <a:t>Number of packets</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000" dirty="0">
                          <a:effectLst/>
                        </a:rPr>
                        <a:t>Number of records</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000">
                          <a:effectLst/>
                        </a:rPr>
                        <a:t>Training records</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000">
                          <a:effectLst/>
                        </a:rPr>
                        <a:t>Testing records</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280969">
                <a:tc>
                  <a:txBody>
                    <a:bodyPr/>
                    <a:lstStyle/>
                    <a:p>
                      <a:pPr algn="ctr">
                        <a:lnSpc>
                          <a:spcPct val="150000"/>
                        </a:lnSpc>
                        <a:spcBef>
                          <a:spcPts val="1200"/>
                        </a:spcBef>
                        <a:spcAft>
                          <a:spcPts val="800"/>
                        </a:spcAft>
                      </a:pPr>
                      <a:r>
                        <a:rPr lang="en-US" sz="1200">
                          <a:effectLst/>
                        </a:rPr>
                        <a:t>Normal</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862 000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4 310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2 626</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dirty="0">
                          <a:effectLst/>
                        </a:rPr>
                        <a:t>1 684</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280969">
                <a:tc>
                  <a:txBody>
                    <a:bodyPr/>
                    <a:lstStyle/>
                    <a:p>
                      <a:pPr algn="ctr">
                        <a:lnSpc>
                          <a:spcPct val="150000"/>
                        </a:lnSpc>
                        <a:spcBef>
                          <a:spcPts val="1200"/>
                        </a:spcBef>
                        <a:spcAft>
                          <a:spcPts val="800"/>
                        </a:spcAft>
                      </a:pPr>
                      <a:r>
                        <a:rPr lang="en-US" sz="1200">
                          <a:effectLst/>
                        </a:rPr>
                        <a:t>HOIC </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413 800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2 069</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1 219</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850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280969">
                <a:tc>
                  <a:txBody>
                    <a:bodyPr/>
                    <a:lstStyle/>
                    <a:p>
                      <a:pPr algn="ctr">
                        <a:lnSpc>
                          <a:spcPct val="150000"/>
                        </a:lnSpc>
                        <a:spcBef>
                          <a:spcPts val="1200"/>
                        </a:spcBef>
                        <a:spcAft>
                          <a:spcPts val="800"/>
                        </a:spcAft>
                      </a:pPr>
                      <a:r>
                        <a:rPr lang="en-US" sz="1200">
                          <a:effectLst/>
                        </a:rPr>
                        <a:t>SlowLoris</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127 600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638</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365</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273</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280969">
                <a:tc>
                  <a:txBody>
                    <a:bodyPr/>
                    <a:lstStyle/>
                    <a:p>
                      <a:pPr algn="ctr">
                        <a:lnSpc>
                          <a:spcPct val="150000"/>
                        </a:lnSpc>
                        <a:spcBef>
                          <a:spcPts val="1200"/>
                        </a:spcBef>
                        <a:spcAft>
                          <a:spcPts val="800"/>
                        </a:spcAft>
                      </a:pPr>
                      <a:r>
                        <a:rPr lang="en-US" sz="1200">
                          <a:effectLst/>
                        </a:rPr>
                        <a:t>SlowPost</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39 000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195</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117</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78</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280969">
                <a:tc>
                  <a:txBody>
                    <a:bodyPr/>
                    <a:lstStyle/>
                    <a:p>
                      <a:pPr algn="ctr">
                        <a:lnSpc>
                          <a:spcPct val="150000"/>
                        </a:lnSpc>
                        <a:spcBef>
                          <a:spcPts val="1200"/>
                        </a:spcBef>
                        <a:spcAft>
                          <a:spcPts val="800"/>
                        </a:spcAft>
                      </a:pPr>
                      <a:r>
                        <a:rPr lang="en-US" sz="1200">
                          <a:effectLst/>
                        </a:rPr>
                        <a:t>SYN FLOOD</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208 400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1 042</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626</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416</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280969">
                <a:tc>
                  <a:txBody>
                    <a:bodyPr/>
                    <a:lstStyle/>
                    <a:p>
                      <a:pPr algn="ctr">
                        <a:lnSpc>
                          <a:spcPct val="150000"/>
                        </a:lnSpc>
                        <a:spcBef>
                          <a:spcPts val="1200"/>
                        </a:spcBef>
                        <a:spcAft>
                          <a:spcPts val="800"/>
                        </a:spcAft>
                      </a:pPr>
                      <a:r>
                        <a:rPr lang="en-US" sz="1200">
                          <a:effectLst/>
                        </a:rPr>
                        <a:t>LOIC-TCP</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235 200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1 176</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715</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461</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545846">
                <a:tc>
                  <a:txBody>
                    <a:bodyPr/>
                    <a:lstStyle/>
                    <a:p>
                      <a:pPr algn="ctr">
                        <a:lnSpc>
                          <a:spcPct val="150000"/>
                        </a:lnSpc>
                        <a:spcBef>
                          <a:spcPts val="1200"/>
                        </a:spcBef>
                        <a:spcAft>
                          <a:spcPts val="800"/>
                        </a:spcAft>
                      </a:pPr>
                      <a:r>
                        <a:rPr lang="en-US" sz="1100" dirty="0">
                          <a:effectLst/>
                        </a:rPr>
                        <a:t>Total of  HTTP based </a:t>
                      </a:r>
                      <a:r>
                        <a:rPr lang="en-US" sz="1100" dirty="0" err="1">
                          <a:effectLst/>
                        </a:rPr>
                        <a:t>DDoS</a:t>
                      </a:r>
                      <a:r>
                        <a:rPr lang="en-US" sz="1100" dirty="0">
                          <a:effectLst/>
                        </a:rPr>
                        <a:t> attacks </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580 400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2 902</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1 701</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1 201</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545846">
                <a:tc>
                  <a:txBody>
                    <a:bodyPr/>
                    <a:lstStyle/>
                    <a:p>
                      <a:pPr algn="ctr">
                        <a:lnSpc>
                          <a:spcPct val="150000"/>
                        </a:lnSpc>
                        <a:spcBef>
                          <a:spcPts val="1200"/>
                        </a:spcBef>
                        <a:spcAft>
                          <a:spcPts val="800"/>
                        </a:spcAft>
                      </a:pPr>
                      <a:r>
                        <a:rPr lang="en-US" sz="1100" dirty="0">
                          <a:effectLst/>
                        </a:rPr>
                        <a:t>Total of  TCP based </a:t>
                      </a:r>
                      <a:r>
                        <a:rPr lang="en-US" sz="1100" dirty="0" err="1">
                          <a:effectLst/>
                        </a:rPr>
                        <a:t>DDoS</a:t>
                      </a:r>
                      <a:r>
                        <a:rPr lang="en-US" sz="1100" dirty="0">
                          <a:effectLst/>
                        </a:rPr>
                        <a:t> attacks</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443 600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2 218</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1 341</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877</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r h="280969">
                <a:tc>
                  <a:txBody>
                    <a:bodyPr/>
                    <a:lstStyle/>
                    <a:p>
                      <a:pPr algn="ctr">
                        <a:lnSpc>
                          <a:spcPct val="150000"/>
                        </a:lnSpc>
                        <a:spcBef>
                          <a:spcPts val="1200"/>
                        </a:spcBef>
                        <a:spcAft>
                          <a:spcPts val="800"/>
                        </a:spcAft>
                      </a:pPr>
                      <a:r>
                        <a:rPr lang="en-US" sz="1200">
                          <a:effectLst/>
                        </a:rPr>
                        <a:t>Total</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1 886 000</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dirty="0">
                          <a:effectLst/>
                        </a:rPr>
                        <a:t>9 430</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a:effectLst/>
                        </a:rPr>
                        <a:t>5 668</a:t>
                      </a:r>
                      <a:endParaRPr lang="fr-FR" sz="120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c>
                  <a:txBody>
                    <a:bodyPr/>
                    <a:lstStyle/>
                    <a:p>
                      <a:pPr algn="ctr">
                        <a:lnSpc>
                          <a:spcPct val="150000"/>
                        </a:lnSpc>
                        <a:spcBef>
                          <a:spcPts val="1200"/>
                        </a:spcBef>
                        <a:spcAft>
                          <a:spcPts val="800"/>
                        </a:spcAft>
                      </a:pPr>
                      <a:r>
                        <a:rPr lang="en-US" sz="1200" dirty="0">
                          <a:effectLst/>
                        </a:rPr>
                        <a:t>3762</a:t>
                      </a:r>
                      <a:endParaRPr lang="fr-FR" sz="1200" dirty="0">
                        <a:effectLst/>
                        <a:latin typeface="Times New Roman" panose="02020603050405020304" pitchFamily="18" charset="0"/>
                        <a:ea typeface="Calibri" panose="020F0502020204030204" pitchFamily="34" charset="0"/>
                        <a:cs typeface="Arial" panose="020B0604020202020204" pitchFamily="34" charset="0"/>
                      </a:endParaRPr>
                    </a:p>
                  </a:txBody>
                  <a:tcPr marL="51435" marR="51435" marT="0" marB="0" anchor="ctr"/>
                </a:tc>
              </a:tr>
            </a:tbl>
          </a:graphicData>
        </a:graphic>
      </p:graphicFrame>
      <p:sp>
        <p:nvSpPr>
          <p:cNvPr id="33864" name="Rectangle 4"/>
          <p:cNvSpPr>
            <a:spLocks noChangeArrowheads="1"/>
          </p:cNvSpPr>
          <p:nvPr/>
        </p:nvSpPr>
        <p:spPr bwMode="auto">
          <a:xfrm>
            <a:off x="2515855" y="6345238"/>
            <a:ext cx="4057522" cy="507831"/>
          </a:xfrm>
          <a:prstGeom prst="rect">
            <a:avLst/>
          </a:prstGeom>
          <a:noFill/>
          <a:ln w="9525">
            <a:noFill/>
            <a:miter lim="800000"/>
            <a:headEnd/>
            <a:tailEnd/>
          </a:ln>
        </p:spPr>
        <p:txBody>
          <a:bodyPr wrap="none">
            <a:spAutoFit/>
          </a:bodyPr>
          <a:lstStyle/>
          <a:p>
            <a:pPr algn="ctr" eaLnBrk="1" hangingPunct="1">
              <a:lnSpc>
                <a:spcPct val="150000"/>
              </a:lnSpc>
              <a:spcBef>
                <a:spcPts val="1200"/>
              </a:spcBef>
              <a:spcAft>
                <a:spcPts val="800"/>
              </a:spcAft>
            </a:pPr>
            <a:r>
              <a:rPr lang="en-US">
                <a:latin typeface="Times New Roman" pitchFamily="18" charset="0"/>
                <a:ea typeface="Calibri" pitchFamily="34" charset="0"/>
                <a:cs typeface="Times New Roman" pitchFamily="18" charset="0"/>
              </a:rPr>
              <a:t>                                            global dataset.</a:t>
            </a:r>
            <a:endParaRPr lang="fr-FR">
              <a:latin typeface="Times New Roman" pitchFamily="18" charset="0"/>
              <a:ea typeface="Calibri" pitchFamily="34" charset="0"/>
              <a:cs typeface="Arial" charset="0"/>
            </a:endParaRPr>
          </a:p>
        </p:txBody>
      </p:sp>
      <p:sp>
        <p:nvSpPr>
          <p:cNvPr id="6" name="Espace réservé du contenu 2"/>
          <p:cNvSpPr txBox="1">
            <a:spLocks/>
          </p:cNvSpPr>
          <p:nvPr/>
        </p:nvSpPr>
        <p:spPr>
          <a:xfrm>
            <a:off x="0" y="-4763"/>
            <a:ext cx="1510904" cy="6858001"/>
          </a:xfrm>
          <a:prstGeom prst="rect">
            <a:avLst/>
          </a:prstGeom>
          <a:solidFill>
            <a:schemeClr val="bg2">
              <a:lumMod val="25000"/>
            </a:schemeClr>
          </a:solidFill>
        </p:spPr>
        <p:style>
          <a:lnRef idx="1">
            <a:schemeClr val="accent5"/>
          </a:lnRef>
          <a:fillRef idx="3">
            <a:schemeClr val="accent5"/>
          </a:fillRef>
          <a:effectRef idx="2">
            <a:schemeClr val="accent5"/>
          </a:effectRef>
          <a:fontRef idx="minor">
            <a:schemeClr val="lt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fontAlgn="auto">
              <a:spcAft>
                <a:spcPts val="0"/>
              </a:spcAft>
              <a:defRPr/>
            </a:pPr>
            <a:endParaRPr lang="fr-FR" sz="2000" smtClean="0">
              <a:solidFill>
                <a:schemeClr val="bg1"/>
              </a:solidFill>
              <a:latin typeface="Segoe UI Light" panose="020B0502040204020203" pitchFamily="34" charset="0"/>
              <a:ea typeface="Segoe UI Symbol" panose="020B0502040204020203" pitchFamily="34" charset="0"/>
              <a:cs typeface="Segoe UI Light" panose="020B0502040204020203" pitchFamily="34" charset="0"/>
            </a:endParaRPr>
          </a:p>
          <a:p>
            <a:pPr marL="0" indent="0" algn="ctr" fontAlgn="auto">
              <a:spcAft>
                <a:spcPts val="0"/>
              </a:spcAft>
              <a:buFont typeface="Arial" panose="020B0604020202020204" pitchFamily="34" charset="0"/>
              <a:buNone/>
              <a:defRPr/>
            </a:pPr>
            <a:endParaRPr lang="fr-FR" sz="2000" smtClean="0">
              <a:solidFill>
                <a:schemeClr val="bg1"/>
              </a:solidFill>
              <a:latin typeface="Segoe UI Light" panose="020B0502040204020203" pitchFamily="34" charset="0"/>
              <a:ea typeface="Segoe UI Symbol" panose="020B0502040204020203" pitchFamily="34" charset="0"/>
              <a:cs typeface="Segoe UI Light" panose="020B0502040204020203" pitchFamily="34" charset="0"/>
            </a:endParaRPr>
          </a:p>
          <a:p>
            <a:pPr marL="0" indent="0" algn="ctr" fontAlgn="auto">
              <a:spcAft>
                <a:spcPts val="0"/>
              </a:spcAft>
              <a:buFont typeface="Arial" panose="020B0604020202020204" pitchFamily="34" charset="0"/>
              <a:buNone/>
              <a:defRPr/>
            </a:pPr>
            <a:endParaRPr lang="fr-FR" sz="2000" smtClean="0">
              <a:solidFill>
                <a:schemeClr val="bg1"/>
              </a:solidFill>
              <a:latin typeface="Segoe UI Light" panose="020B0502040204020203" pitchFamily="34" charset="0"/>
              <a:ea typeface="Segoe UI Symbol" panose="020B0502040204020203" pitchFamily="34" charset="0"/>
              <a:cs typeface="Segoe UI Light" panose="020B0502040204020203" pitchFamily="34" charset="0"/>
            </a:endParaRPr>
          </a:p>
          <a:p>
            <a:pPr algn="ctr" fontAlgn="auto">
              <a:spcAft>
                <a:spcPts val="0"/>
              </a:spcAft>
              <a:defRPr/>
            </a:pPr>
            <a:endParaRPr lang="fr-FR" sz="2000" smtClean="0">
              <a:solidFill>
                <a:schemeClr val="bg1"/>
              </a:solidFill>
              <a:latin typeface="Segoe UI Light" panose="020B0502040204020203" pitchFamily="34" charset="0"/>
              <a:ea typeface="Segoe UI Symbol" panose="020B0502040204020203" pitchFamily="34" charset="0"/>
              <a:cs typeface="Segoe UI Light" panose="020B0502040204020203" pitchFamily="34" charset="0"/>
            </a:endParaRPr>
          </a:p>
          <a:p>
            <a:pPr marL="0" indent="0" algn="ctr" fontAlgn="auto">
              <a:spcAft>
                <a:spcPts val="0"/>
              </a:spcAft>
              <a:buFont typeface="Arial" panose="020B0604020202020204" pitchFamily="34" charset="0"/>
              <a:buNone/>
              <a:defRPr/>
            </a:pPr>
            <a:endParaRPr lang="fr-FR" sz="2000" smtClean="0">
              <a:solidFill>
                <a:schemeClr val="bg1"/>
              </a:solidFill>
              <a:latin typeface="Segoe UI Light" panose="020B0502040204020203" pitchFamily="34" charset="0"/>
              <a:ea typeface="Segoe UI Symbol" panose="020B0502040204020203" pitchFamily="34" charset="0"/>
              <a:cs typeface="Segoe UI Light" panose="020B0502040204020203" pitchFamily="34" charset="0"/>
            </a:endParaRPr>
          </a:p>
          <a:p>
            <a:pPr algn="ctr" fontAlgn="auto">
              <a:spcAft>
                <a:spcPts val="0"/>
              </a:spcAft>
              <a:defRPr/>
            </a:pPr>
            <a:endParaRPr lang="fr-FR" sz="2000" smtClean="0">
              <a:solidFill>
                <a:schemeClr val="bg1"/>
              </a:solidFill>
              <a:latin typeface="Segoe UI Light" panose="020B0502040204020203" pitchFamily="34" charset="0"/>
              <a:ea typeface="Segoe UI Symbol" panose="020B0502040204020203" pitchFamily="34" charset="0"/>
              <a:cs typeface="Segoe UI Light" panose="020B0502040204020203" pitchFamily="34" charset="0"/>
            </a:endParaRPr>
          </a:p>
          <a:p>
            <a:pPr algn="ctr" fontAlgn="auto">
              <a:spcAft>
                <a:spcPts val="0"/>
              </a:spcAft>
              <a:defRPr/>
            </a:pPr>
            <a:endParaRPr lang="fr-FR" sz="2000" dirty="0" smtClean="0">
              <a:solidFill>
                <a:schemeClr val="bg1"/>
              </a:solidFill>
              <a:latin typeface="Segoe UI Light" panose="020B0502040204020203" pitchFamily="34" charset="0"/>
              <a:ea typeface="Segoe UI Symbol" panose="020B0502040204020203" pitchFamily="34" charset="0"/>
              <a:cs typeface="Segoe UI Light" panose="020B0502040204020203" pitchFamily="34" charset="0"/>
            </a:endParaRPr>
          </a:p>
        </p:txBody>
      </p:sp>
      <p:sp>
        <p:nvSpPr>
          <p:cNvPr id="7" name="ZoneTexte 6"/>
          <p:cNvSpPr txBox="1"/>
          <p:nvPr/>
        </p:nvSpPr>
        <p:spPr>
          <a:xfrm>
            <a:off x="-804" y="3829747"/>
            <a:ext cx="1512000" cy="1477328"/>
          </a:xfrm>
          <a:prstGeom prst="rect">
            <a:avLst/>
          </a:prstGeom>
          <a:noFill/>
          <a:effectLst>
            <a:glow rad="139700">
              <a:schemeClr val="accent5">
                <a:satMod val="175000"/>
                <a:alpha val="40000"/>
              </a:schemeClr>
            </a:glow>
            <a:innerShdw blurRad="63500" dist="50800">
              <a:prstClr val="black">
                <a:alpha val="50000"/>
              </a:prstClr>
            </a:innerShdw>
          </a:effectLst>
        </p:spPr>
        <p:txBody>
          <a:bodyPr>
            <a:spAutoFit/>
          </a:bodyPr>
          <a:lstStyle/>
          <a:p>
            <a:pPr algn="ctr" eaLnBrk="1" fontAlgn="auto" hangingPunct="1">
              <a:spcBef>
                <a:spcPts val="0"/>
              </a:spcBef>
              <a:spcAft>
                <a:spcPts val="0"/>
              </a:spcAft>
              <a:defRPr/>
            </a:pPr>
            <a:r>
              <a:rPr lang="en-US" dirty="0">
                <a:solidFill>
                  <a:schemeClr val="bg1"/>
                </a:solidFill>
                <a:latin typeface="+mn-lt"/>
              </a:rPr>
              <a:t> </a:t>
            </a:r>
            <a:r>
              <a:rPr lang="en-US" b="1" dirty="0">
                <a:solidFill>
                  <a:schemeClr val="bg1"/>
                </a:solidFill>
                <a:latin typeface="+mn-lt"/>
              </a:rPr>
              <a:t>Experiments</a:t>
            </a:r>
            <a:r>
              <a:rPr lang="fr-FR" b="1" dirty="0">
                <a:solidFill>
                  <a:schemeClr val="bg1"/>
                </a:solidFill>
                <a:latin typeface="+mn-lt"/>
              </a:rPr>
              <a:t> </a:t>
            </a:r>
            <a:r>
              <a:rPr lang="en-US" b="1" dirty="0">
                <a:solidFill>
                  <a:schemeClr val="bg1"/>
                </a:solidFill>
                <a:latin typeface="+mn-lt"/>
              </a:rPr>
              <a:t>Results  and Discussion</a:t>
            </a:r>
            <a:endParaRPr lang="fr-FR" b="1" dirty="0">
              <a:solidFill>
                <a:schemeClr val="bg1"/>
              </a:solidFill>
              <a:latin typeface="Segoe UI Light" panose="020B0502040204020203" pitchFamily="34" charset="0"/>
              <a:cs typeface="Segoe UI Light" panose="020B0502040204020203" pitchFamily="34" charset="0"/>
            </a:endParaRPr>
          </a:p>
        </p:txBody>
      </p:sp>
      <p:sp>
        <p:nvSpPr>
          <p:cNvPr id="8" name="ZoneTexte 7"/>
          <p:cNvSpPr txBox="1"/>
          <p:nvPr/>
        </p:nvSpPr>
        <p:spPr>
          <a:xfrm>
            <a:off x="-6350" y="5124765"/>
            <a:ext cx="1512000" cy="369332"/>
          </a:xfrm>
          <a:prstGeom prst="rect">
            <a:avLst/>
          </a:prstGeom>
          <a:noFill/>
          <a:effectLst>
            <a:glow rad="139700">
              <a:schemeClr val="accent5">
                <a:satMod val="175000"/>
                <a:alpha val="40000"/>
              </a:schemeClr>
            </a:glow>
            <a:innerShdw blurRad="63500" dist="50800">
              <a:prstClr val="black">
                <a:alpha val="50000"/>
              </a:prstClr>
            </a:innerShdw>
          </a:effectLst>
        </p:spPr>
        <p:txBody>
          <a:bodyPr>
            <a:spAutoFit/>
          </a:bodyPr>
          <a:lstStyle/>
          <a:p>
            <a:pPr algn="ctr" eaLnBrk="1" fontAlgn="auto" hangingPunct="1">
              <a:spcBef>
                <a:spcPts val="0"/>
              </a:spcBef>
              <a:spcAft>
                <a:spcPts val="0"/>
              </a:spcAft>
              <a:defRPr/>
            </a:pPr>
            <a:r>
              <a:rPr lang="it-IT" b="1" dirty="0">
                <a:solidFill>
                  <a:schemeClr val="bg1"/>
                </a:solidFill>
                <a:latin typeface="Segoe UI Light" panose="020B0502040204020203" pitchFamily="34" charset="0"/>
                <a:cs typeface="Segoe UI Light" panose="020B0502040204020203" pitchFamily="34" charset="0"/>
              </a:rPr>
              <a:t>Conclusion</a:t>
            </a:r>
          </a:p>
        </p:txBody>
      </p:sp>
      <p:sp>
        <p:nvSpPr>
          <p:cNvPr id="9" name="ZoneTexte 8"/>
          <p:cNvSpPr txBox="1"/>
          <p:nvPr/>
        </p:nvSpPr>
        <p:spPr>
          <a:xfrm>
            <a:off x="-44449" y="2661075"/>
            <a:ext cx="1599292" cy="1107996"/>
          </a:xfrm>
          <a:prstGeom prst="rect">
            <a:avLst/>
          </a:prstGeom>
          <a:noFill/>
          <a:effectLst>
            <a:glow rad="139700">
              <a:schemeClr val="accent5">
                <a:satMod val="175000"/>
                <a:alpha val="40000"/>
              </a:schemeClr>
            </a:glow>
            <a:innerShdw blurRad="63500" dist="50800">
              <a:prstClr val="black">
                <a:alpha val="50000"/>
              </a:prstClr>
            </a:innerShdw>
          </a:effectLst>
        </p:spPr>
        <p:txBody>
          <a:bodyPr>
            <a:spAutoFit/>
          </a:bodyPr>
          <a:lstStyle/>
          <a:p>
            <a:pPr algn="ctr" eaLnBrk="1" fontAlgn="auto" hangingPunct="1">
              <a:spcBef>
                <a:spcPts val="0"/>
              </a:spcBef>
              <a:spcAft>
                <a:spcPts val="0"/>
              </a:spcAft>
              <a:defRPr/>
            </a:pPr>
            <a:r>
              <a:rPr lang="fr-FR" b="1" dirty="0">
                <a:solidFill>
                  <a:schemeClr val="bg1"/>
                </a:solidFill>
                <a:latin typeface="+mn-lt"/>
              </a:rPr>
              <a:t>   </a:t>
            </a:r>
            <a:r>
              <a:rPr lang="fr-FR" sz="1600" b="1" dirty="0">
                <a:solidFill>
                  <a:schemeClr val="bg1"/>
                </a:solidFill>
                <a:latin typeface="+mn-lt"/>
              </a:rPr>
              <a:t>Our DoS/DDoS </a:t>
            </a:r>
            <a:r>
              <a:rPr lang="en-US" sz="1600" b="1" dirty="0">
                <a:solidFill>
                  <a:schemeClr val="bg1"/>
                </a:solidFill>
                <a:latin typeface="+mn-lt"/>
              </a:rPr>
              <a:t>Detection</a:t>
            </a:r>
            <a:r>
              <a:rPr lang="fr-FR" sz="1600" b="1" dirty="0">
                <a:solidFill>
                  <a:schemeClr val="bg1"/>
                </a:solidFill>
                <a:latin typeface="+mn-lt"/>
              </a:rPr>
              <a:t> Framework </a:t>
            </a:r>
          </a:p>
        </p:txBody>
      </p:sp>
      <p:sp>
        <p:nvSpPr>
          <p:cNvPr id="10" name="ZoneTexte 9"/>
          <p:cNvSpPr txBox="1"/>
          <p:nvPr/>
        </p:nvSpPr>
        <p:spPr>
          <a:xfrm>
            <a:off x="-44450" y="319998"/>
            <a:ext cx="1512000" cy="1323439"/>
          </a:xfrm>
          <a:prstGeom prst="rect">
            <a:avLst/>
          </a:prstGeom>
          <a:noFill/>
          <a:effectLst>
            <a:glow rad="139700">
              <a:schemeClr val="accent5">
                <a:satMod val="175000"/>
                <a:alpha val="40000"/>
              </a:schemeClr>
            </a:glow>
            <a:innerShdw blurRad="63500" dist="50800">
              <a:prstClr val="black">
                <a:alpha val="50000"/>
              </a:prstClr>
            </a:innerShdw>
          </a:effectLst>
        </p:spPr>
        <p:txBody>
          <a:bodyPr>
            <a:spAutoFit/>
          </a:bodyPr>
          <a:lstStyle/>
          <a:p>
            <a:pPr algn="ctr" eaLnBrk="1" fontAlgn="auto" hangingPunct="1">
              <a:spcBef>
                <a:spcPts val="0"/>
              </a:spcBef>
              <a:spcAft>
                <a:spcPts val="0"/>
              </a:spcAft>
              <a:defRPr/>
            </a:pPr>
            <a:r>
              <a:rPr lang="en-US" sz="2000" b="1" dirty="0">
                <a:solidFill>
                  <a:schemeClr val="bg1"/>
                </a:solidFill>
                <a:latin typeface="+mn-lt"/>
              </a:rPr>
              <a:t>Context , Problem and  Objective  </a:t>
            </a:r>
            <a:endParaRPr lang="fr-FR" sz="2000" dirty="0">
              <a:latin typeface="+mn-lt"/>
            </a:endParaRPr>
          </a:p>
        </p:txBody>
      </p:sp>
      <p:sp>
        <p:nvSpPr>
          <p:cNvPr id="11" name="ZoneTexte 10"/>
          <p:cNvSpPr txBox="1"/>
          <p:nvPr/>
        </p:nvSpPr>
        <p:spPr>
          <a:xfrm>
            <a:off x="0" y="1660867"/>
            <a:ext cx="1512000" cy="923330"/>
          </a:xfrm>
          <a:prstGeom prst="rect">
            <a:avLst/>
          </a:prstGeom>
          <a:noFill/>
          <a:effectLst>
            <a:glow rad="139700">
              <a:schemeClr val="accent5">
                <a:satMod val="175000"/>
                <a:alpha val="40000"/>
              </a:schemeClr>
            </a:glow>
            <a:innerShdw blurRad="63500" dist="50800">
              <a:prstClr val="black">
                <a:alpha val="50000"/>
              </a:prstClr>
            </a:innerShdw>
          </a:effectLst>
        </p:spPr>
        <p:txBody>
          <a:bodyPr>
            <a:spAutoFit/>
          </a:bodyPr>
          <a:lstStyle/>
          <a:p>
            <a:pPr algn="ctr" eaLnBrk="1" fontAlgn="auto" hangingPunct="1">
              <a:spcBef>
                <a:spcPts val="0"/>
              </a:spcBef>
              <a:spcAft>
                <a:spcPts val="0"/>
              </a:spcAft>
              <a:defRPr/>
            </a:pPr>
            <a:r>
              <a:rPr lang="en-US" b="1" dirty="0">
                <a:solidFill>
                  <a:schemeClr val="bg1"/>
                </a:solidFill>
                <a:latin typeface="+mn-lt"/>
              </a:rPr>
              <a:t>Denial of Service attack  </a:t>
            </a:r>
            <a:endParaRPr lang="fr-FR" b="1" dirty="0">
              <a:latin typeface="+mn-lt"/>
            </a:endParaRPr>
          </a:p>
        </p:txBody>
      </p:sp>
      <p:sp>
        <p:nvSpPr>
          <p:cNvPr id="33881" name="Espace réservé du numéro de diapositive 8"/>
          <p:cNvSpPr>
            <a:spLocks noGrp="1"/>
          </p:cNvSpPr>
          <p:nvPr>
            <p:ph type="sldNum" sz="quarter" idx="12"/>
          </p:nvPr>
        </p:nvSpPr>
        <p:spPr bwMode="auto">
          <a:xfrm>
            <a:off x="6731794" y="6183314"/>
            <a:ext cx="2057400" cy="619125"/>
          </a:xfrm>
          <a:noFill/>
          <a:ln>
            <a:miter lim="800000"/>
            <a:headEnd/>
            <a:tailEnd/>
          </a:ln>
        </p:spPr>
        <p:txBody>
          <a:bodyPr/>
          <a:lstStyle/>
          <a:p>
            <a:r>
              <a:rPr lang="fr-FR" sz="4400">
                <a:solidFill>
                  <a:schemeClr val="tx1"/>
                </a:solidFill>
              </a:rPr>
              <a:t>19</a:t>
            </a:r>
          </a:p>
        </p:txBody>
      </p:sp>
    </p:spTree>
    <p:extLst>
      <p:ext uri="{BB962C8B-B14F-4D97-AF65-F5344CB8AC3E}">
        <p14:creationId xmlns:p14="http://schemas.microsoft.com/office/powerpoint/2010/main" val="10907512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611560" y="908720"/>
            <a:ext cx="8064896"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755576" y="914400"/>
            <a:ext cx="7797552" cy="914400"/>
          </a:xfrm>
        </p:spPr>
        <p:txBody>
          <a:bodyPr/>
          <a:lstStyle/>
          <a:p>
            <a:r>
              <a:rPr lang="fr-FR" b="1" dirty="0"/>
              <a:t>L’approche qualitative </a:t>
            </a:r>
            <a:endParaRPr lang="fr-FR" dirty="0"/>
          </a:p>
        </p:txBody>
      </p:sp>
      <p:sp>
        <p:nvSpPr>
          <p:cNvPr id="3" name="Espace réservé du contenu 2"/>
          <p:cNvSpPr>
            <a:spLocks noGrp="1"/>
          </p:cNvSpPr>
          <p:nvPr>
            <p:ph idx="1"/>
          </p:nvPr>
        </p:nvSpPr>
        <p:spPr/>
        <p:txBody>
          <a:bodyPr/>
          <a:lstStyle/>
          <a:p>
            <a:r>
              <a:rPr lang="fr-FR" dirty="0"/>
              <a:t>Dans </a:t>
            </a:r>
            <a:r>
              <a:rPr lang="fr-FR" dirty="0" smtClean="0"/>
              <a:t>l’approche </a:t>
            </a:r>
            <a:r>
              <a:rPr lang="fr-FR" dirty="0"/>
              <a:t>qualitative, le chercheur part </a:t>
            </a:r>
            <a:r>
              <a:rPr lang="fr-FR" dirty="0" smtClean="0"/>
              <a:t>d’une </a:t>
            </a:r>
            <a:r>
              <a:rPr lang="fr-FR" dirty="0"/>
              <a:t>situation concrète comportant un phénomène particulier </a:t>
            </a:r>
            <a:r>
              <a:rPr lang="fr-FR" dirty="0" smtClean="0"/>
              <a:t>qu’il </a:t>
            </a:r>
            <a:r>
              <a:rPr lang="fr-FR" dirty="0"/>
              <a:t>ambitionne de comprendre et non de démontrer, de prouver ou de contrôler</a:t>
            </a:r>
            <a:r>
              <a:rPr lang="fr-FR" dirty="0" smtClean="0"/>
              <a:t>.</a:t>
            </a:r>
          </a:p>
          <a:p>
            <a:r>
              <a:rPr lang="fr-FR" dirty="0" smtClean="0"/>
              <a:t> </a:t>
            </a:r>
            <a:r>
              <a:rPr lang="fr-FR" dirty="0"/>
              <a:t>Il veut donner sens au phénomène à travers ou au-delà de </a:t>
            </a:r>
            <a:r>
              <a:rPr lang="fr-FR" dirty="0" smtClean="0"/>
              <a:t>l’observation</a:t>
            </a:r>
            <a:r>
              <a:rPr lang="fr-FR" dirty="0"/>
              <a:t>, de la description de </a:t>
            </a:r>
            <a:r>
              <a:rPr lang="fr-FR" dirty="0" smtClean="0"/>
              <a:t>l’interprétation </a:t>
            </a:r>
            <a:r>
              <a:rPr lang="fr-FR" dirty="0"/>
              <a:t>et de </a:t>
            </a:r>
            <a:r>
              <a:rPr lang="fr-FR" dirty="0" smtClean="0"/>
              <a:t>l’appréciation </a:t>
            </a:r>
            <a:r>
              <a:rPr lang="fr-FR" dirty="0"/>
              <a:t>du contexte et du phénomène tel </a:t>
            </a:r>
            <a:r>
              <a:rPr lang="fr-FR" dirty="0" smtClean="0"/>
              <a:t>qu’il </a:t>
            </a:r>
            <a:r>
              <a:rPr lang="fr-FR" dirty="0"/>
              <a:t>se présente. </a:t>
            </a:r>
            <a:endParaRPr lang="fr-FR" dirty="0" smtClean="0"/>
          </a:p>
          <a:p>
            <a:r>
              <a:rPr lang="fr-FR" dirty="0"/>
              <a:t>Le mode qualitatif fournit des données de contenu, et non des données chiffrées </a:t>
            </a:r>
          </a:p>
        </p:txBody>
      </p:sp>
    </p:spTree>
    <p:extLst>
      <p:ext uri="{BB962C8B-B14F-4D97-AF65-F5344CB8AC3E}">
        <p14:creationId xmlns:p14="http://schemas.microsoft.com/office/powerpoint/2010/main" val="3525393495"/>
      </p:ext>
    </p:extLst>
  </p:cSld>
  <p:clrMapOvr>
    <a:masterClrMapping/>
  </p:clrMapOvr>
  <p:transition spd="slow">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6QLnjpDmemWvdkPv8CNhLB"/>
</p:tagLst>
</file>

<file path=ppt/tags/tag2.xml><?xml version="1.0" encoding="utf-8"?>
<p:tagLst xmlns:a="http://schemas.openxmlformats.org/drawingml/2006/main" xmlns:r="http://schemas.openxmlformats.org/officeDocument/2006/relationships" xmlns:p="http://schemas.openxmlformats.org/presentationml/2006/main">
  <p:tag name="DVSHAPEID" val="K4nqtrpMJHznzW6iQWuGbY"/>
</p:tagLst>
</file>

<file path=ppt/tags/tag3.xml><?xml version="1.0" encoding="utf-8"?>
<p:tagLst xmlns:a="http://schemas.openxmlformats.org/drawingml/2006/main" xmlns:r="http://schemas.openxmlformats.org/officeDocument/2006/relationships" xmlns:p="http://schemas.openxmlformats.org/presentationml/2006/main">
  <p:tag name="DVSHAPEID" val="9TlgkWg9GbD75tZxSe07Sl"/>
</p:tagLst>
</file>

<file path=ppt/theme/theme1.xml><?xml version="1.0" encoding="utf-8"?>
<a:theme xmlns:a="http://schemas.openxmlformats.org/drawingml/2006/main" name="Rapport d'état du proje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ProjectStatusReport</Template>
  <TotalTime>0</TotalTime>
  <Words>2001</Words>
  <Application>Microsoft Office PowerPoint</Application>
  <PresentationFormat>Affichage à l'écran (4:3)</PresentationFormat>
  <Paragraphs>305</Paragraphs>
  <Slides>33</Slides>
  <Notes>3</Notes>
  <HiddenSlides>0</HiddenSlides>
  <MMClips>0</MMClips>
  <ScaleCrop>false</ScaleCrop>
  <HeadingPairs>
    <vt:vector size="4" baseType="variant">
      <vt:variant>
        <vt:lpstr>Thème</vt:lpstr>
      </vt:variant>
      <vt:variant>
        <vt:i4>1</vt:i4>
      </vt:variant>
      <vt:variant>
        <vt:lpstr>Titres des diapositives</vt:lpstr>
      </vt:variant>
      <vt:variant>
        <vt:i4>33</vt:i4>
      </vt:variant>
    </vt:vector>
  </HeadingPairs>
  <TitlesOfParts>
    <vt:vector size="34" baseType="lpstr">
      <vt:lpstr>Rapport d'état du projet</vt:lpstr>
      <vt:lpstr>Démarche de recherche</vt:lpstr>
      <vt:lpstr>Introduction</vt:lpstr>
      <vt:lpstr>Présentation PowerPoint</vt:lpstr>
      <vt:lpstr>Introduction</vt:lpstr>
      <vt:lpstr>Les modes d’investigation</vt:lpstr>
      <vt:lpstr>Approche Quantitative </vt:lpstr>
      <vt:lpstr>Exemple</vt:lpstr>
      <vt:lpstr>Présentation PowerPoint</vt:lpstr>
      <vt:lpstr>L’approche qualitative </vt:lpstr>
      <vt:lpstr>Exemple</vt:lpstr>
      <vt:lpstr>L’approche mixte </vt:lpstr>
      <vt:lpstr>Types de recherche en Informatique</vt:lpstr>
      <vt:lpstr>Stage de master</vt:lpstr>
      <vt:lpstr>Travail d'ingénieur/ de chercheur</vt:lpstr>
      <vt:lpstr>Exemple de plan : stage fin d’étude</vt:lpstr>
      <vt:lpstr>Exemple de plan : Master Recherche</vt:lpstr>
      <vt:lpstr>Pourquoi l’expérimentation?</vt:lpstr>
      <vt:lpstr>Modélisation avant l’expérimentation</vt:lpstr>
      <vt:lpstr>Modélisation avant l’expérimentation</vt:lpstr>
      <vt:lpstr>Définition de la population et de l’échantillon d’étude </vt:lpstr>
      <vt:lpstr>Présentation PowerPoint</vt:lpstr>
      <vt:lpstr>Présentation PowerPoint</vt:lpstr>
      <vt:lpstr>Echantillonnage dans le contexte d’une démarche qualitative</vt:lpstr>
      <vt:lpstr>Echantillonnage dans le contexte d’une démarche quantitative</vt:lpstr>
      <vt:lpstr>Collecte des données </vt:lpstr>
      <vt:lpstr> Outils de collecte de données des démarches quantitatives </vt:lpstr>
      <vt:lpstr>Mesure valide-fidèle</vt:lpstr>
      <vt:lpstr>Phase de traitement: analyse/ présentation et interprétation/ discussion des résultats </vt:lpstr>
      <vt:lpstr>L’analyse et la présentation des données </vt:lpstr>
      <vt:lpstr> L’interprétation /discussion des résultats  </vt:lpstr>
      <vt:lpstr> L’interprétation /discussion des résultats: Exemple  </vt:lpstr>
      <vt:lpstr> L’interprétation /discussion des résultats  </vt:lpstr>
      <vt:lpstr>Critères d’évaluation (Master)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2012-10-31T10:43:11Z</dcterms:created>
  <dcterms:modified xsi:type="dcterms:W3CDTF">2023-12-31T21:47:00Z</dcterms:modified>
</cp:coreProperties>
</file>