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733" r:id="rId1"/>
  </p:sldMasterIdLst>
  <p:sldIdLst>
    <p:sldId id="266" r:id="rId2"/>
    <p:sldId id="267" r:id="rId3"/>
    <p:sldId id="257" r:id="rId4"/>
    <p:sldId id="286" r:id="rId5"/>
    <p:sldId id="291" r:id="rId6"/>
    <p:sldId id="289" r:id="rId7"/>
    <p:sldId id="290" r:id="rId8"/>
    <p:sldId id="288" r:id="rId9"/>
    <p:sldId id="292" r:id="rId10"/>
    <p:sldId id="268"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67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F4B1608A-6540-45B2-B04A-8B545354FBF1}" type="datetimeFigureOut">
              <a:rPr lang="fr-FR" smtClean="0"/>
              <a:t>14/11/2024</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0409977E-EC32-4E43-AC90-1FD2359435ED}" type="slidenum">
              <a:rPr lang="fr-FR" smtClean="0"/>
              <a:t>‹N°›</a:t>
            </a:fld>
            <a:endParaRPr lang="fr-FR"/>
          </a:p>
        </p:txBody>
      </p:sp>
    </p:spTree>
    <p:extLst>
      <p:ext uri="{BB962C8B-B14F-4D97-AF65-F5344CB8AC3E}">
        <p14:creationId xmlns:p14="http://schemas.microsoft.com/office/powerpoint/2010/main" val="19159953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fr-FR" smtClean="0"/>
              <a:t>Modifiez le style du titre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F4B1608A-6540-45B2-B04A-8B545354FBF1}" type="datetimeFigureOut">
              <a:rPr lang="fr-FR" smtClean="0"/>
              <a:t>14/11/2024</a:t>
            </a:fld>
            <a:endParaRPr lang="fr-FR"/>
          </a:p>
        </p:txBody>
      </p:sp>
      <p:sp>
        <p:nvSpPr>
          <p:cNvPr id="5" name="Footer Placeholder 4"/>
          <p:cNvSpPr>
            <a:spLocks noGrp="1"/>
          </p:cNvSpPr>
          <p:nvPr>
            <p:ph type="ftr" sz="quarter" idx="11"/>
          </p:nvPr>
        </p:nvSpPr>
        <p:spPr/>
        <p:txBody>
          <a:bodyPr/>
          <a:lstStyle/>
          <a:p>
            <a:endParaRPr lang="fr-FR"/>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0409977E-EC32-4E43-AC90-1FD2359435ED}" type="slidenum">
              <a:rPr lang="fr-FR" smtClean="0"/>
              <a:t>‹N°›</a:t>
            </a:fld>
            <a:endParaRPr lang="fr-FR"/>
          </a:p>
        </p:txBody>
      </p:sp>
    </p:spTree>
    <p:extLst>
      <p:ext uri="{BB962C8B-B14F-4D97-AF65-F5344CB8AC3E}">
        <p14:creationId xmlns:p14="http://schemas.microsoft.com/office/powerpoint/2010/main" val="19338968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fr-FR" smtClean="0"/>
              <a:t>Modifiez le style du titre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F4B1608A-6540-45B2-B04A-8B545354FBF1}" type="datetimeFigureOut">
              <a:rPr lang="fr-FR" smtClean="0"/>
              <a:t>14/11/2024</a:t>
            </a:fld>
            <a:endParaRPr lang="fr-FR"/>
          </a:p>
        </p:txBody>
      </p:sp>
      <p:sp>
        <p:nvSpPr>
          <p:cNvPr id="5" name="Footer Placeholder 4"/>
          <p:cNvSpPr>
            <a:spLocks noGrp="1"/>
          </p:cNvSpPr>
          <p:nvPr>
            <p:ph type="ftr" sz="quarter" idx="11"/>
          </p:nvPr>
        </p:nvSpPr>
        <p:spPr/>
        <p:txBody>
          <a:bodyPr/>
          <a:lstStyle/>
          <a:p>
            <a:endParaRPr lang="fr-FR"/>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0409977E-EC32-4E43-AC90-1FD2359435ED}" type="slidenum">
              <a:rPr lang="fr-FR" smtClean="0"/>
              <a:t>‹N°›</a:t>
            </a:fld>
            <a:endParaRPr lang="fr-FR"/>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374915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fr-FR" smtClean="0"/>
              <a:t>Modifiez le style du titre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F4B1608A-6540-45B2-B04A-8B545354FBF1}" type="datetimeFigureOut">
              <a:rPr lang="fr-FR" smtClean="0"/>
              <a:t>14/11/2024</a:t>
            </a:fld>
            <a:endParaRPr lang="fr-FR"/>
          </a:p>
        </p:txBody>
      </p:sp>
      <p:sp>
        <p:nvSpPr>
          <p:cNvPr id="6" name="Footer Placeholder 5"/>
          <p:cNvSpPr>
            <a:spLocks noGrp="1"/>
          </p:cNvSpPr>
          <p:nvPr>
            <p:ph type="ftr" sz="quarter" idx="11"/>
          </p:nvPr>
        </p:nvSpPr>
        <p:spPr/>
        <p:txBody>
          <a:bodyPr/>
          <a:lstStyle/>
          <a:p>
            <a:endParaRPr lang="fr-FR"/>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0409977E-EC32-4E43-AC90-1FD2359435ED}" type="slidenum">
              <a:rPr lang="fr-FR" smtClean="0"/>
              <a:t>‹N°›</a:t>
            </a:fld>
            <a:endParaRPr lang="fr-FR"/>
          </a:p>
        </p:txBody>
      </p:sp>
    </p:spTree>
    <p:extLst>
      <p:ext uri="{BB962C8B-B14F-4D97-AF65-F5344CB8AC3E}">
        <p14:creationId xmlns:p14="http://schemas.microsoft.com/office/powerpoint/2010/main" val="7071873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fr-FR" smtClean="0"/>
              <a:t>Modifiez le style du titre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F4B1608A-6540-45B2-B04A-8B545354FBF1}" type="datetimeFigureOut">
              <a:rPr lang="fr-FR" smtClean="0"/>
              <a:t>14/11/2024</a:t>
            </a:fld>
            <a:endParaRPr lang="fr-FR"/>
          </a:p>
        </p:txBody>
      </p:sp>
      <p:sp>
        <p:nvSpPr>
          <p:cNvPr id="6" name="Footer Placeholder 5"/>
          <p:cNvSpPr>
            <a:spLocks noGrp="1"/>
          </p:cNvSpPr>
          <p:nvPr>
            <p:ph type="ftr" sz="quarter" idx="11"/>
          </p:nvPr>
        </p:nvSpPr>
        <p:spPr/>
        <p:txBody>
          <a:bodyPr/>
          <a:lstStyle/>
          <a:p>
            <a:endParaRPr lang="fr-FR"/>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0409977E-EC32-4E43-AC90-1FD2359435ED}" type="slidenum">
              <a:rPr lang="fr-FR" smtClean="0"/>
              <a:t>‹N°›</a:t>
            </a:fld>
            <a:endParaRPr lang="fr-FR"/>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2578408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fr-FR" smtClean="0"/>
              <a:t>Modifiez le style du titre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F4B1608A-6540-45B2-B04A-8B545354FBF1}" type="datetimeFigureOut">
              <a:rPr lang="fr-FR" smtClean="0"/>
              <a:t>14/11/2024</a:t>
            </a:fld>
            <a:endParaRPr lang="fr-FR"/>
          </a:p>
        </p:txBody>
      </p:sp>
      <p:sp>
        <p:nvSpPr>
          <p:cNvPr id="6" name="Footer Placeholder 5"/>
          <p:cNvSpPr>
            <a:spLocks noGrp="1"/>
          </p:cNvSpPr>
          <p:nvPr>
            <p:ph type="ftr" sz="quarter" idx="11"/>
          </p:nvPr>
        </p:nvSpPr>
        <p:spPr/>
        <p:txBody>
          <a:bodyPr/>
          <a:lstStyle/>
          <a:p>
            <a:endParaRPr lang="fr-F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0409977E-EC32-4E43-AC90-1FD2359435ED}" type="slidenum">
              <a:rPr lang="fr-FR" smtClean="0"/>
              <a:t>‹N°›</a:t>
            </a:fld>
            <a:endParaRPr lang="fr-FR"/>
          </a:p>
        </p:txBody>
      </p:sp>
    </p:spTree>
    <p:extLst>
      <p:ext uri="{BB962C8B-B14F-4D97-AF65-F5344CB8AC3E}">
        <p14:creationId xmlns:p14="http://schemas.microsoft.com/office/powerpoint/2010/main" val="12026893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F4B1608A-6540-45B2-B04A-8B545354FBF1}" type="datetimeFigureOut">
              <a:rPr lang="fr-FR" smtClean="0"/>
              <a:t>14/11/2024</a:t>
            </a:fld>
            <a:endParaRPr lang="fr-FR"/>
          </a:p>
        </p:txBody>
      </p:sp>
      <p:sp>
        <p:nvSpPr>
          <p:cNvPr id="5" name="Footer Placeholder 4"/>
          <p:cNvSpPr>
            <a:spLocks noGrp="1"/>
          </p:cNvSpPr>
          <p:nvPr>
            <p:ph type="ftr" sz="quarter" idx="11"/>
          </p:nvPr>
        </p:nvSpPr>
        <p:spPr/>
        <p:txBody>
          <a:bodyPr/>
          <a:lstStyle/>
          <a:p>
            <a:endParaRPr lang="fr-F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409977E-EC32-4E43-AC90-1FD2359435ED}" type="slidenum">
              <a:rPr lang="fr-FR" smtClean="0"/>
              <a:t>‹N°›</a:t>
            </a:fld>
            <a:endParaRPr lang="fr-FR"/>
          </a:p>
        </p:txBody>
      </p:sp>
    </p:spTree>
    <p:extLst>
      <p:ext uri="{BB962C8B-B14F-4D97-AF65-F5344CB8AC3E}">
        <p14:creationId xmlns:p14="http://schemas.microsoft.com/office/powerpoint/2010/main" val="24275987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F4B1608A-6540-45B2-B04A-8B545354FBF1}" type="datetimeFigureOut">
              <a:rPr lang="fr-FR" smtClean="0"/>
              <a:t>14/11/2024</a:t>
            </a:fld>
            <a:endParaRPr lang="fr-FR"/>
          </a:p>
        </p:txBody>
      </p:sp>
      <p:sp>
        <p:nvSpPr>
          <p:cNvPr id="5" name="Footer Placeholder 4"/>
          <p:cNvSpPr>
            <a:spLocks noGrp="1"/>
          </p:cNvSpPr>
          <p:nvPr>
            <p:ph type="ftr" sz="quarter" idx="11"/>
          </p:nvPr>
        </p:nvSpPr>
        <p:spPr/>
        <p:txBody>
          <a:bodyPr/>
          <a:lstStyle/>
          <a:p>
            <a:endParaRPr lang="fr-F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409977E-EC32-4E43-AC90-1FD2359435ED}" type="slidenum">
              <a:rPr lang="fr-FR" smtClean="0"/>
              <a:t>‹N°›</a:t>
            </a:fld>
            <a:endParaRPr lang="fr-FR"/>
          </a:p>
        </p:txBody>
      </p:sp>
    </p:spTree>
    <p:extLst>
      <p:ext uri="{BB962C8B-B14F-4D97-AF65-F5344CB8AC3E}">
        <p14:creationId xmlns:p14="http://schemas.microsoft.com/office/powerpoint/2010/main" val="12713671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fr-FR" smtClean="0"/>
              <a:t>Modifiez le style du titre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F4B1608A-6540-45B2-B04A-8B545354FBF1}" type="datetimeFigureOut">
              <a:rPr lang="fr-FR" smtClean="0"/>
              <a:t>14/11/2024</a:t>
            </a:fld>
            <a:endParaRPr lang="fr-FR"/>
          </a:p>
        </p:txBody>
      </p:sp>
      <p:sp>
        <p:nvSpPr>
          <p:cNvPr id="5" name="Footer Placeholder 4"/>
          <p:cNvSpPr>
            <a:spLocks noGrp="1"/>
          </p:cNvSpPr>
          <p:nvPr>
            <p:ph type="ftr" sz="quarter" idx="11"/>
          </p:nvPr>
        </p:nvSpPr>
        <p:spPr/>
        <p:txBody>
          <a:bodyPr/>
          <a:lstStyle/>
          <a:p>
            <a:endParaRPr lang="fr-F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409977E-EC32-4E43-AC90-1FD2359435ED}" type="slidenum">
              <a:rPr lang="fr-FR" smtClean="0"/>
              <a:t>‹N°›</a:t>
            </a:fld>
            <a:endParaRPr lang="fr-FR"/>
          </a:p>
        </p:txBody>
      </p:sp>
    </p:spTree>
    <p:extLst>
      <p:ext uri="{BB962C8B-B14F-4D97-AF65-F5344CB8AC3E}">
        <p14:creationId xmlns:p14="http://schemas.microsoft.com/office/powerpoint/2010/main" val="20257897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F4B1608A-6540-45B2-B04A-8B545354FBF1}" type="datetimeFigureOut">
              <a:rPr lang="fr-FR" smtClean="0"/>
              <a:t>14/11/2024</a:t>
            </a:fld>
            <a:endParaRPr lang="fr-FR"/>
          </a:p>
        </p:txBody>
      </p:sp>
      <p:sp>
        <p:nvSpPr>
          <p:cNvPr id="5" name="Footer Placeholder 4"/>
          <p:cNvSpPr>
            <a:spLocks noGrp="1"/>
          </p:cNvSpPr>
          <p:nvPr>
            <p:ph type="ftr" sz="quarter" idx="11"/>
          </p:nvPr>
        </p:nvSpPr>
        <p:spPr/>
        <p:txBody>
          <a:bodyPr/>
          <a:lstStyle/>
          <a:p>
            <a:endParaRPr lang="fr-FR"/>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0409977E-EC32-4E43-AC90-1FD2359435ED}" type="slidenum">
              <a:rPr lang="fr-FR" smtClean="0"/>
              <a:t>‹N°›</a:t>
            </a:fld>
            <a:endParaRPr lang="fr-FR"/>
          </a:p>
        </p:txBody>
      </p:sp>
    </p:spTree>
    <p:extLst>
      <p:ext uri="{BB962C8B-B14F-4D97-AF65-F5344CB8AC3E}">
        <p14:creationId xmlns:p14="http://schemas.microsoft.com/office/powerpoint/2010/main" val="344077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F4B1608A-6540-45B2-B04A-8B545354FBF1}" type="datetimeFigureOut">
              <a:rPr lang="fr-FR" smtClean="0"/>
              <a:t>14/11/2024</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0409977E-EC32-4E43-AC90-1FD2359435ED}" type="slidenum">
              <a:rPr lang="fr-FR" smtClean="0"/>
              <a:t>‹N°›</a:t>
            </a:fld>
            <a:endParaRPr lang="fr-FR"/>
          </a:p>
        </p:txBody>
      </p:sp>
    </p:spTree>
    <p:extLst>
      <p:ext uri="{BB962C8B-B14F-4D97-AF65-F5344CB8AC3E}">
        <p14:creationId xmlns:p14="http://schemas.microsoft.com/office/powerpoint/2010/main" val="2674463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F4B1608A-6540-45B2-B04A-8B545354FBF1}" type="datetimeFigureOut">
              <a:rPr lang="fr-FR" smtClean="0"/>
              <a:t>14/11/2024</a:t>
            </a:fld>
            <a:endParaRPr lang="fr-FR"/>
          </a:p>
        </p:txBody>
      </p:sp>
      <p:sp>
        <p:nvSpPr>
          <p:cNvPr id="8" name="Footer Placeholder 7"/>
          <p:cNvSpPr>
            <a:spLocks noGrp="1"/>
          </p:cNvSpPr>
          <p:nvPr>
            <p:ph type="ftr" sz="quarter" idx="11"/>
          </p:nvPr>
        </p:nvSpPr>
        <p:spPr/>
        <p:txBody>
          <a:bodyPr/>
          <a:lstStyle/>
          <a:p>
            <a:endParaRPr lang="fr-FR"/>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0409977E-EC32-4E43-AC90-1FD2359435ED}" type="slidenum">
              <a:rPr lang="fr-FR" smtClean="0"/>
              <a:t>‹N°›</a:t>
            </a:fld>
            <a:endParaRPr lang="fr-FR"/>
          </a:p>
        </p:txBody>
      </p:sp>
    </p:spTree>
    <p:extLst>
      <p:ext uri="{BB962C8B-B14F-4D97-AF65-F5344CB8AC3E}">
        <p14:creationId xmlns:p14="http://schemas.microsoft.com/office/powerpoint/2010/main" val="24829707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F4B1608A-6540-45B2-B04A-8B545354FBF1}" type="datetimeFigureOut">
              <a:rPr lang="fr-FR" smtClean="0"/>
              <a:t>14/11/2024</a:t>
            </a:fld>
            <a:endParaRPr lang="fr-FR"/>
          </a:p>
        </p:txBody>
      </p:sp>
      <p:sp>
        <p:nvSpPr>
          <p:cNvPr id="4" name="Footer Placeholder 3"/>
          <p:cNvSpPr>
            <a:spLocks noGrp="1"/>
          </p:cNvSpPr>
          <p:nvPr>
            <p:ph type="ftr" sz="quarter" idx="11"/>
          </p:nvPr>
        </p:nvSpPr>
        <p:spPr/>
        <p:txBody>
          <a:bodyPr/>
          <a:lstStyle/>
          <a:p>
            <a:endParaRPr lang="fr-FR"/>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0409977E-EC32-4E43-AC90-1FD2359435ED}" type="slidenum">
              <a:rPr lang="fr-FR" smtClean="0"/>
              <a:t>‹N°›</a:t>
            </a:fld>
            <a:endParaRPr lang="fr-FR"/>
          </a:p>
        </p:txBody>
      </p:sp>
    </p:spTree>
    <p:extLst>
      <p:ext uri="{BB962C8B-B14F-4D97-AF65-F5344CB8AC3E}">
        <p14:creationId xmlns:p14="http://schemas.microsoft.com/office/powerpoint/2010/main" val="21623819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B1608A-6540-45B2-B04A-8B545354FBF1}" type="datetimeFigureOut">
              <a:rPr lang="fr-FR" smtClean="0"/>
              <a:t>14/11/2024</a:t>
            </a:fld>
            <a:endParaRPr lang="fr-FR"/>
          </a:p>
        </p:txBody>
      </p:sp>
      <p:sp>
        <p:nvSpPr>
          <p:cNvPr id="3" name="Footer Placeholder 2"/>
          <p:cNvSpPr>
            <a:spLocks noGrp="1"/>
          </p:cNvSpPr>
          <p:nvPr>
            <p:ph type="ftr" sz="quarter" idx="11"/>
          </p:nvPr>
        </p:nvSpPr>
        <p:spPr/>
        <p:txBody>
          <a:bodyPr/>
          <a:lstStyle/>
          <a:p>
            <a:endParaRPr lang="fr-FR"/>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0409977E-EC32-4E43-AC90-1FD2359435ED}" type="slidenum">
              <a:rPr lang="fr-FR" smtClean="0"/>
              <a:t>‹N°›</a:t>
            </a:fld>
            <a:endParaRPr lang="fr-FR"/>
          </a:p>
        </p:txBody>
      </p:sp>
    </p:spTree>
    <p:extLst>
      <p:ext uri="{BB962C8B-B14F-4D97-AF65-F5344CB8AC3E}">
        <p14:creationId xmlns:p14="http://schemas.microsoft.com/office/powerpoint/2010/main" val="25917231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fr-FR" smtClean="0"/>
              <a:t>Modifiez le style du titre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F4B1608A-6540-45B2-B04A-8B545354FBF1}" type="datetimeFigureOut">
              <a:rPr lang="fr-FR" smtClean="0"/>
              <a:t>14/11/2024</a:t>
            </a:fld>
            <a:endParaRPr lang="fr-FR"/>
          </a:p>
        </p:txBody>
      </p:sp>
      <p:sp>
        <p:nvSpPr>
          <p:cNvPr id="6" name="Footer Placeholder 5"/>
          <p:cNvSpPr>
            <a:spLocks noGrp="1"/>
          </p:cNvSpPr>
          <p:nvPr>
            <p:ph type="ftr" sz="quarter" idx="11"/>
          </p:nvPr>
        </p:nvSpPr>
        <p:spPr/>
        <p:txBody>
          <a:bodyPr/>
          <a:lstStyle/>
          <a:p>
            <a:endParaRPr lang="fr-F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0409977E-EC32-4E43-AC90-1FD2359435ED}" type="slidenum">
              <a:rPr lang="fr-FR" smtClean="0"/>
              <a:t>‹N°›</a:t>
            </a:fld>
            <a:endParaRPr lang="fr-FR"/>
          </a:p>
        </p:txBody>
      </p:sp>
    </p:spTree>
    <p:extLst>
      <p:ext uri="{BB962C8B-B14F-4D97-AF65-F5344CB8AC3E}">
        <p14:creationId xmlns:p14="http://schemas.microsoft.com/office/powerpoint/2010/main" val="15372058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F4B1608A-6540-45B2-B04A-8B545354FBF1}" type="datetimeFigureOut">
              <a:rPr lang="fr-FR" smtClean="0"/>
              <a:t>14/11/2024</a:t>
            </a:fld>
            <a:endParaRPr lang="fr-FR"/>
          </a:p>
        </p:txBody>
      </p:sp>
      <p:sp>
        <p:nvSpPr>
          <p:cNvPr id="6" name="Footer Placeholder 5"/>
          <p:cNvSpPr>
            <a:spLocks noGrp="1"/>
          </p:cNvSpPr>
          <p:nvPr>
            <p:ph type="ftr" sz="quarter" idx="11"/>
          </p:nvPr>
        </p:nvSpPr>
        <p:spPr/>
        <p:txBody>
          <a:bodyPr/>
          <a:lstStyle/>
          <a:p>
            <a:endParaRPr lang="fr-F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0409977E-EC32-4E43-AC90-1FD2359435ED}" type="slidenum">
              <a:rPr lang="fr-FR" smtClean="0"/>
              <a:t>‹N°›</a:t>
            </a:fld>
            <a:endParaRPr lang="fr-FR"/>
          </a:p>
        </p:txBody>
      </p:sp>
    </p:spTree>
    <p:extLst>
      <p:ext uri="{BB962C8B-B14F-4D97-AF65-F5344CB8AC3E}">
        <p14:creationId xmlns:p14="http://schemas.microsoft.com/office/powerpoint/2010/main" val="11426835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749"/>
            <a:ext cx="1952272" cy="6852504"/>
            <a:chOff x="6627813" y="196102"/>
            <a:chExt cx="1952625" cy="5677649"/>
          </a:xfrm>
        </p:grpSpPr>
        <p:sp>
          <p:nvSpPr>
            <p:cNvPr id="50" name="Freeform 27"/>
            <p:cNvSpPr/>
            <p:nvPr/>
          </p:nvSpPr>
          <p:spPr bwMode="auto">
            <a:xfrm>
              <a:off x="6627813" y="196102"/>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F4B1608A-6540-45B2-B04A-8B545354FBF1}" type="datetimeFigureOut">
              <a:rPr lang="fr-FR" smtClean="0"/>
              <a:t>14/11/2024</a:t>
            </a:fld>
            <a:endParaRPr lang="fr-FR"/>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0409977E-EC32-4E43-AC90-1FD2359435ED}" type="slidenum">
              <a:rPr lang="fr-FR" smtClean="0"/>
              <a:t>‹N°›</a:t>
            </a:fld>
            <a:endParaRPr lang="fr-FR"/>
          </a:p>
        </p:txBody>
      </p:sp>
    </p:spTree>
    <p:extLst>
      <p:ext uri="{BB962C8B-B14F-4D97-AF65-F5344CB8AC3E}">
        <p14:creationId xmlns:p14="http://schemas.microsoft.com/office/powerpoint/2010/main" val="835793100"/>
      </p:ext>
    </p:extLst>
  </p:cSld>
  <p:clrMap bg1="lt1" tx1="dk1" bg2="lt2" tx2="dk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38" r:id="rId5"/>
    <p:sldLayoutId id="2147483739" r:id="rId6"/>
    <p:sldLayoutId id="2147483740" r:id="rId7"/>
    <p:sldLayoutId id="2147483741" r:id="rId8"/>
    <p:sldLayoutId id="2147483742" r:id="rId9"/>
    <p:sldLayoutId id="2147483743" r:id="rId10"/>
    <p:sldLayoutId id="2147483744" r:id="rId11"/>
    <p:sldLayoutId id="2147483745" r:id="rId12"/>
    <p:sldLayoutId id="2147483746" r:id="rId13"/>
    <p:sldLayoutId id="2147483747" r:id="rId14"/>
    <p:sldLayoutId id="2147483748" r:id="rId15"/>
    <p:sldLayoutId id="2147483749"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3180743" y="2209406"/>
            <a:ext cx="2782513" cy="707886"/>
          </a:xfrm>
          <a:prstGeom prst="rect">
            <a:avLst/>
          </a:prstGeom>
          <a:noFill/>
        </p:spPr>
        <p:txBody>
          <a:bodyPr wrap="square" rtlCol="0">
            <a:spAutoFit/>
          </a:bodyPr>
          <a:lstStyle/>
          <a:p>
            <a:pPr algn="ctr" rtl="1"/>
            <a:r>
              <a:rPr lang="ar-DZ" sz="4000" b="1" dirty="0">
                <a:solidFill>
                  <a:srgbClr val="00B05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محاضرة تحت عنوان :</a:t>
            </a:r>
            <a:endParaRPr lang="fr-FR" sz="4000" b="1" dirty="0">
              <a:solidFill>
                <a:srgbClr val="00B05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p:txBody>
      </p:sp>
      <p:sp>
        <p:nvSpPr>
          <p:cNvPr id="7" name="Rectangle 6"/>
          <p:cNvSpPr/>
          <p:nvPr/>
        </p:nvSpPr>
        <p:spPr>
          <a:xfrm>
            <a:off x="-24647" y="2891751"/>
            <a:ext cx="9066265" cy="1446550"/>
          </a:xfrm>
          <a:prstGeom prst="rect">
            <a:avLst/>
          </a:prstGeom>
          <a:no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ar-DZ" sz="4400" b="1" cap="all" dirty="0" smtClean="0">
                <a:ln w="0"/>
                <a:effectLst>
                  <a:outerShdw blurRad="38100" dist="38100" dir="2700000" algn="tl">
                    <a:srgbClr val="000000">
                      <a:alpha val="43137"/>
                    </a:srgbClr>
                  </a:outerShdw>
                  <a:reflection blurRad="12700" stA="50000" endPos="50000" dist="5000" dir="5400000" sy="-100000" rotWithShape="0"/>
                </a:effectLst>
                <a:latin typeface="Sakkal Majalla" panose="02000000000000000000" pitchFamily="2" charset="-78"/>
                <a:cs typeface="Sakkal Majalla" panose="02000000000000000000" pitchFamily="2" charset="-78"/>
              </a:rPr>
              <a:t>تكنولوجيا </a:t>
            </a:r>
            <a:r>
              <a:rPr lang="ar-DZ" sz="4400" b="1" cap="all" dirty="0" smtClean="0">
                <a:ln w="0"/>
                <a:effectLst>
                  <a:outerShdw blurRad="38100" dist="38100" dir="2700000" algn="tl">
                    <a:srgbClr val="000000">
                      <a:alpha val="43137"/>
                    </a:srgbClr>
                  </a:outerShdw>
                  <a:reflection blurRad="12700" stA="50000" endPos="50000" dist="5000" dir="5400000" sy="-100000" rotWithShape="0"/>
                </a:effectLst>
                <a:latin typeface="Sakkal Majalla" panose="02000000000000000000" pitchFamily="2" charset="-78"/>
                <a:cs typeface="Sakkal Majalla" panose="02000000000000000000" pitchFamily="2" charset="-78"/>
              </a:rPr>
              <a:t>الاتصالات السلكية</a:t>
            </a:r>
            <a:endParaRPr lang="en-US" sz="4400" b="1" cap="all" dirty="0">
              <a:ln w="0"/>
              <a:effectLst>
                <a:outerShdw blurRad="38100" dist="38100" dir="2700000" algn="tl">
                  <a:srgbClr val="000000">
                    <a:alpha val="43137"/>
                  </a:srgbClr>
                </a:outerShdw>
                <a:reflection blurRad="12700" stA="50000" endPos="50000" dist="5000" dir="5400000" sy="-100000" rotWithShape="0"/>
              </a:effectLst>
              <a:latin typeface="Sakkal Majalla" panose="02000000000000000000" pitchFamily="2" charset="-78"/>
              <a:cs typeface="Sakkal Majalla" panose="02000000000000000000" pitchFamily="2" charset="-78"/>
            </a:endParaRPr>
          </a:p>
          <a:p>
            <a:pPr algn="ctr"/>
            <a:endParaRPr lang="ar-DZ" sz="4400" b="1" cap="all" dirty="0">
              <a:ln w="0"/>
              <a:effectLst>
                <a:outerShdw blurRad="38100" dist="38100" dir="2700000" algn="tl">
                  <a:srgbClr val="000000">
                    <a:alpha val="43137"/>
                  </a:srgbClr>
                </a:outerShdw>
                <a:reflection blurRad="12700" stA="50000" endPos="50000" dist="5000" dir="5400000" sy="-100000" rotWithShape="0"/>
              </a:effectLst>
              <a:latin typeface="Sakkal Majalla" panose="02000000000000000000" pitchFamily="2" charset="-78"/>
              <a:cs typeface="Sakkal Majalla" panose="02000000000000000000" pitchFamily="2" charset="-78"/>
            </a:endParaRPr>
          </a:p>
        </p:txBody>
      </p:sp>
      <p:sp>
        <p:nvSpPr>
          <p:cNvPr id="9" name="ZoneTexte 8"/>
          <p:cNvSpPr txBox="1"/>
          <p:nvPr/>
        </p:nvSpPr>
        <p:spPr>
          <a:xfrm>
            <a:off x="201057" y="5373216"/>
            <a:ext cx="3218815" cy="1077218"/>
          </a:xfrm>
          <a:prstGeom prst="rect">
            <a:avLst/>
          </a:prstGeom>
          <a:noFill/>
        </p:spPr>
        <p:txBody>
          <a:bodyPr wrap="square" rtlCol="0">
            <a:spAutoFit/>
          </a:bodyPr>
          <a:lstStyle/>
          <a:p>
            <a:pPr algn="ctr" rtl="1"/>
            <a:r>
              <a:rPr lang="ar-DZ" sz="3200" b="1" dirty="0">
                <a:solidFill>
                  <a:schemeClr val="accent2">
                    <a:lumMod val="75000"/>
                  </a:schemeClr>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تقديم:</a:t>
            </a:r>
          </a:p>
          <a:p>
            <a:pPr algn="ctr" rtl="1"/>
            <a:r>
              <a:rPr lang="ar-DZ" sz="3200" b="1" dirty="0" smtClean="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د. صغيري </a:t>
            </a:r>
            <a:r>
              <a:rPr lang="ar-DZ" sz="32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الميلود</a:t>
            </a:r>
            <a:endParaRPr lang="fr-FR" sz="32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p:txBody>
      </p:sp>
      <p:sp>
        <p:nvSpPr>
          <p:cNvPr id="11" name="TextBox 10"/>
          <p:cNvSpPr txBox="1"/>
          <p:nvPr/>
        </p:nvSpPr>
        <p:spPr>
          <a:xfrm>
            <a:off x="2033924" y="404664"/>
            <a:ext cx="5130363" cy="1815882"/>
          </a:xfrm>
          <a:prstGeom prst="rect">
            <a:avLst/>
          </a:prstGeom>
          <a:noFill/>
        </p:spPr>
        <p:txBody>
          <a:bodyPr wrap="square">
            <a:spAutoFit/>
          </a:bodyPr>
          <a:lstStyle/>
          <a:p>
            <a:pPr algn="ctr" rtl="1"/>
            <a:r>
              <a:rPr lang="ar-DZ" sz="28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وزارة التعليم العالي والبحث العلمي </a:t>
            </a:r>
          </a:p>
          <a:p>
            <a:pPr algn="ctr" rtl="1"/>
            <a:r>
              <a:rPr lang="ar-DZ" sz="28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جــــــامعــــة محمد بوضياف المسيلة</a:t>
            </a:r>
          </a:p>
          <a:p>
            <a:pPr algn="ctr" rtl="1"/>
            <a:r>
              <a:rPr lang="ar-DZ" sz="28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كلية العلوم الإنسانية والإجتماعية</a:t>
            </a:r>
            <a:br>
              <a:rPr lang="ar-DZ" sz="28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br>
            <a:r>
              <a:rPr lang="ar-DZ" sz="28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قسم علوم الإعلام والإتصال</a:t>
            </a:r>
          </a:p>
        </p:txBody>
      </p:sp>
      <p:sp>
        <p:nvSpPr>
          <p:cNvPr id="12" name="ZoneTexte 5"/>
          <p:cNvSpPr txBox="1"/>
          <p:nvPr/>
        </p:nvSpPr>
        <p:spPr>
          <a:xfrm>
            <a:off x="2033924" y="4147872"/>
            <a:ext cx="4986348" cy="1323439"/>
          </a:xfrm>
          <a:prstGeom prst="rect">
            <a:avLst/>
          </a:prstGeom>
          <a:noFill/>
        </p:spPr>
        <p:txBody>
          <a:bodyPr wrap="square" rtlCol="0">
            <a:spAutoFit/>
          </a:bodyPr>
          <a:lstStyle/>
          <a:p>
            <a:pPr algn="ctr" rtl="1"/>
            <a:r>
              <a:rPr lang="ar-DZ" sz="4000" b="1" dirty="0">
                <a:solidFill>
                  <a:srgbClr val="C0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السنة الثانية ليسانس علوم الإعلام والإتصال</a:t>
            </a:r>
          </a:p>
          <a:p>
            <a:pPr algn="ctr" rtl="1"/>
            <a:r>
              <a:rPr lang="ar-DZ" sz="4000" b="1" dirty="0">
                <a:solidFill>
                  <a:srgbClr val="0070C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السنة الجامعية: 2024/ 2025</a:t>
            </a: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randombar(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randombar(horizont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randombar(horizontal)">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randombar(horizontal)">
                                      <p:cBhvr>
                                        <p:cTn id="2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9" grpId="0"/>
      <p:bldP spid="11" grpId="0"/>
      <p:bldP spid="1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516216" y="404664"/>
            <a:ext cx="2088232" cy="668592"/>
          </a:xfrm>
          <a:solidFill>
            <a:schemeClr val="accent6">
              <a:lumMod val="20000"/>
              <a:lumOff val="80000"/>
            </a:schemeClr>
          </a:solidFill>
        </p:spPr>
        <p:style>
          <a:lnRef idx="0">
            <a:schemeClr val="accent2"/>
          </a:lnRef>
          <a:fillRef idx="3">
            <a:schemeClr val="accent2"/>
          </a:fillRef>
          <a:effectRef idx="3">
            <a:schemeClr val="accent2"/>
          </a:effectRef>
          <a:fontRef idx="minor">
            <a:schemeClr val="lt1"/>
          </a:fontRef>
        </p:style>
        <p:txBody>
          <a:bodyPr>
            <a:noAutofit/>
          </a:bodyPr>
          <a:lstStyle/>
          <a:p>
            <a:pPr algn="ctr" rtl="1"/>
            <a:r>
              <a:rPr lang="ar-DZ" sz="4400" b="1"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خاتمة: </a:t>
            </a:r>
            <a:endParaRPr lang="fr-FR" sz="2800" b="1"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p:txBody>
      </p:sp>
      <p:sp>
        <p:nvSpPr>
          <p:cNvPr id="3" name="Sous-titre 2"/>
          <p:cNvSpPr>
            <a:spLocks noGrp="1"/>
          </p:cNvSpPr>
          <p:nvPr>
            <p:ph type="subTitle" idx="1"/>
          </p:nvPr>
        </p:nvSpPr>
        <p:spPr>
          <a:xfrm>
            <a:off x="311088" y="1340768"/>
            <a:ext cx="8521824" cy="4011928"/>
          </a:xfrm>
        </p:spPr>
        <p:txBody>
          <a:bodyPr>
            <a:noAutofit/>
          </a:bodyPr>
          <a:lstStyle/>
          <a:p>
            <a:pPr marL="457200" indent="-457200" algn="justLow" rtl="1">
              <a:buFont typeface="Wingdings" panose="05000000000000000000" pitchFamily="2" charset="2"/>
              <a:buChar char="q"/>
            </a:pPr>
            <a:r>
              <a:rPr lang="ar-DZ" sz="3200" b="1" dirty="0">
                <a:solidFill>
                  <a:schemeClr val="tx1"/>
                </a:solidFill>
                <a:latin typeface="Sakkal Majalla" panose="02000000000000000000" pitchFamily="2" charset="-78"/>
                <a:cs typeface="Sakkal Majalla" panose="02000000000000000000" pitchFamily="2" charset="-78"/>
              </a:rPr>
              <a:t>   </a:t>
            </a:r>
            <a:r>
              <a:rPr lang="ar-DZ" sz="3200" b="1" dirty="0">
                <a:solidFill>
                  <a:schemeClr val="tx1"/>
                </a:solidFill>
                <a:latin typeface="Sakkal Majalla" panose="02000000000000000000" pitchFamily="2" charset="-78"/>
                <a:cs typeface="Sakkal Majalla" panose="02000000000000000000" pitchFamily="2" charset="-78"/>
              </a:rPr>
              <a:t>بدأ الاتصال السلكي مع التلغراف واستمر في التطور بفضل اختراعات مثل الهاتف والألياف الضوئية. اليوم، يظل الاتصال السلكي جزءًا </a:t>
            </a:r>
            <a:r>
              <a:rPr lang="ar-DZ" sz="3200" b="1" dirty="0" smtClean="0">
                <a:solidFill>
                  <a:schemeClr val="tx1"/>
                </a:solidFill>
                <a:latin typeface="Sakkal Majalla" panose="02000000000000000000" pitchFamily="2" charset="-78"/>
                <a:cs typeface="Sakkal Majalla" panose="02000000000000000000" pitchFamily="2" charset="-78"/>
              </a:rPr>
              <a:t>أساسيا </a:t>
            </a:r>
            <a:r>
              <a:rPr lang="ar-DZ" sz="3200" b="1" dirty="0">
                <a:solidFill>
                  <a:schemeClr val="tx1"/>
                </a:solidFill>
                <a:latin typeface="Sakkal Majalla" panose="02000000000000000000" pitchFamily="2" charset="-78"/>
                <a:cs typeface="Sakkal Majalla" panose="02000000000000000000" pitchFamily="2" charset="-78"/>
              </a:rPr>
              <a:t>من البنية التحتية للاتصالات العالمية، حيث يوفر </a:t>
            </a:r>
            <a:r>
              <a:rPr lang="ar-DZ" sz="3200" b="1" dirty="0" smtClean="0">
                <a:solidFill>
                  <a:schemeClr val="tx1"/>
                </a:solidFill>
                <a:latin typeface="Sakkal Majalla" panose="02000000000000000000" pitchFamily="2" charset="-78"/>
                <a:cs typeface="Sakkal Majalla" panose="02000000000000000000" pitchFamily="2" charset="-78"/>
              </a:rPr>
              <a:t>استقرارا </a:t>
            </a:r>
            <a:r>
              <a:rPr lang="ar-DZ" sz="3200" b="1" dirty="0">
                <a:solidFill>
                  <a:schemeClr val="tx1"/>
                </a:solidFill>
                <a:latin typeface="Sakkal Majalla" panose="02000000000000000000" pitchFamily="2" charset="-78"/>
                <a:cs typeface="Sakkal Majalla" panose="02000000000000000000" pitchFamily="2" charset="-78"/>
              </a:rPr>
              <a:t>وسرعات عالية تدعم التكنولوجيا الحديثة والتواصل الفعال في مختلف أنحاء العالم.</a:t>
            </a:r>
            <a:endParaRPr lang="ar-DZ" sz="3200" b="1" dirty="0">
              <a:solidFill>
                <a:schemeClr val="tx1"/>
              </a:solidFill>
              <a:latin typeface="Sakkal Majalla" panose="02000000000000000000" pitchFamily="2" charset="-78"/>
              <a:cs typeface="Sakkal Majalla" panose="02000000000000000000"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275312" y="116632"/>
            <a:ext cx="2257128" cy="720080"/>
          </a:xfrm>
          <a:solidFill>
            <a:schemeClr val="accent1">
              <a:lumMod val="20000"/>
              <a:lumOff val="80000"/>
            </a:schemeClr>
          </a:solidFill>
        </p:spPr>
        <p:style>
          <a:lnRef idx="0">
            <a:schemeClr val="accent2"/>
          </a:lnRef>
          <a:fillRef idx="3">
            <a:schemeClr val="accent2"/>
          </a:fillRef>
          <a:effectRef idx="3">
            <a:schemeClr val="accent2"/>
          </a:effectRef>
          <a:fontRef idx="minor">
            <a:schemeClr val="lt1"/>
          </a:fontRef>
        </p:style>
        <p:txBody>
          <a:bodyPr>
            <a:normAutofit/>
          </a:bodyPr>
          <a:lstStyle/>
          <a:p>
            <a:pPr algn="ctr" rtl="1"/>
            <a:r>
              <a:rPr lang="ar-DZ" sz="4000" b="1" i="1"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مقدمة:</a:t>
            </a:r>
            <a:endParaRPr lang="fr-FR" sz="4000" b="1" i="1"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p:txBody>
      </p:sp>
      <p:sp>
        <p:nvSpPr>
          <p:cNvPr id="3" name="Sous-titre 2"/>
          <p:cNvSpPr>
            <a:spLocks noGrp="1"/>
          </p:cNvSpPr>
          <p:nvPr>
            <p:ph type="subTitle" idx="1"/>
          </p:nvPr>
        </p:nvSpPr>
        <p:spPr>
          <a:xfrm>
            <a:off x="251520" y="980728"/>
            <a:ext cx="8280920" cy="5112568"/>
          </a:xfrm>
        </p:spPr>
        <p:txBody>
          <a:bodyPr>
            <a:noAutofit/>
          </a:bodyPr>
          <a:lstStyle/>
          <a:p>
            <a:pPr algn="justLow" rtl="1"/>
            <a:r>
              <a:rPr lang="ar-DZ" sz="3200" dirty="0" smtClean="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تكنولوجيا الاتصـال </a:t>
            </a:r>
            <a:r>
              <a:rPr lang="ar-DZ" sz="3200"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اللاسلكي </a:t>
            </a:r>
            <a:r>
              <a:rPr lang="ar-DZ" sz="3200" dirty="0" smtClean="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تعد </a:t>
            </a:r>
            <a:r>
              <a:rPr lang="ar-DZ" sz="3200"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من أهم </a:t>
            </a:r>
            <a:r>
              <a:rPr lang="ar-DZ" sz="3200" dirty="0" smtClean="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التـقنيات </a:t>
            </a:r>
            <a:r>
              <a:rPr lang="ar-DZ" sz="3200"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التي ساهمت في إحداث </a:t>
            </a:r>
            <a:r>
              <a:rPr lang="ar-DZ" sz="3200" dirty="0" smtClean="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ثــورة </a:t>
            </a:r>
            <a:r>
              <a:rPr lang="ar-DZ" sz="3200"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في </a:t>
            </a:r>
            <a:r>
              <a:rPr lang="ar-DZ" sz="3200" dirty="0" smtClean="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طـريقة </a:t>
            </a:r>
            <a:r>
              <a:rPr lang="ar-DZ" sz="3200"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تواصل البشر </a:t>
            </a:r>
            <a:r>
              <a:rPr lang="ar-DZ" sz="3200" dirty="0" smtClean="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وتـبادل </a:t>
            </a:r>
            <a:r>
              <a:rPr lang="ar-DZ" sz="3200"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المعلومات. تعتمد هذه التكنولوجيا على إرسال واستقبال البيانات عبر موجات الراديو أو الأشعة </a:t>
            </a:r>
            <a:r>
              <a:rPr lang="ar-DZ" sz="3200" dirty="0" smtClean="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تحــت </a:t>
            </a:r>
            <a:r>
              <a:rPr lang="ar-DZ" sz="3200"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الحمراء </a:t>
            </a:r>
            <a:r>
              <a:rPr lang="ar-DZ" sz="3200" dirty="0" smtClean="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بـدلا </a:t>
            </a:r>
            <a:r>
              <a:rPr lang="ar-DZ" sz="3200"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من </a:t>
            </a:r>
            <a:r>
              <a:rPr lang="ar-DZ" sz="3200" dirty="0" smtClean="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الكـابلات </a:t>
            </a:r>
            <a:r>
              <a:rPr lang="ar-DZ" sz="3200"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والأسلاك التقليدية، مما يتيح الاتصال </a:t>
            </a:r>
            <a:r>
              <a:rPr lang="ar-DZ" sz="3200" dirty="0" smtClean="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بيـن </a:t>
            </a:r>
            <a:r>
              <a:rPr lang="ar-DZ" sz="3200"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الأجهزة </a:t>
            </a:r>
            <a:r>
              <a:rPr lang="ar-DZ" sz="3200" dirty="0" smtClean="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علـى </a:t>
            </a:r>
            <a:r>
              <a:rPr lang="ar-DZ" sz="3200"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مسافات </a:t>
            </a:r>
            <a:r>
              <a:rPr lang="ar-DZ" sz="3200" dirty="0" smtClean="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قصيـرة </a:t>
            </a:r>
            <a:r>
              <a:rPr lang="ar-DZ" sz="3200"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أو </a:t>
            </a:r>
            <a:r>
              <a:rPr lang="ar-DZ" sz="3200" dirty="0" smtClean="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بعيــدة </a:t>
            </a:r>
            <a:r>
              <a:rPr lang="ar-DZ" sz="3200"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دون الحاجة إلى توصيلات </a:t>
            </a:r>
            <a:r>
              <a:rPr lang="ar-DZ" sz="3200" dirty="0" smtClean="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مادية، يشمل </a:t>
            </a:r>
            <a:r>
              <a:rPr lang="ar-DZ" sz="3200"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الاتصال </a:t>
            </a:r>
            <a:r>
              <a:rPr lang="ar-DZ" sz="3200" dirty="0" smtClean="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اللاسلكي، تقنيـات متعـــددة، أصبح الاتصال </a:t>
            </a:r>
            <a:r>
              <a:rPr lang="ar-DZ" sz="3200"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اللاسلكي </a:t>
            </a:r>
            <a:r>
              <a:rPr lang="ar-DZ" sz="3200" dirty="0" smtClean="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جزءا </a:t>
            </a:r>
            <a:r>
              <a:rPr lang="ar-DZ" sz="3200"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لا يتجزأ من بنية التواصل العالمية، </a:t>
            </a:r>
            <a:r>
              <a:rPr lang="ar-DZ" sz="3200" dirty="0" smtClean="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ومكن </a:t>
            </a:r>
            <a:r>
              <a:rPr lang="ar-DZ" sz="3200"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الأفراد والمؤسسات من التواصل والعمل بشكل أكثر مرونة </a:t>
            </a:r>
            <a:r>
              <a:rPr lang="ar-DZ" sz="3200" dirty="0" smtClean="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وفعالية.</a:t>
            </a:r>
            <a:endParaRPr lang="fr-FR" sz="3200"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1"/>
          <p:cNvSpPr txBox="1"/>
          <p:nvPr/>
        </p:nvSpPr>
        <p:spPr>
          <a:xfrm>
            <a:off x="4932040" y="272901"/>
            <a:ext cx="3769296" cy="491803"/>
          </a:xfrm>
          <a:prstGeom prst="rect">
            <a:avLst/>
          </a:prstGeom>
          <a:solidFill>
            <a:schemeClr val="accent6">
              <a:lumMod val="20000"/>
              <a:lumOff val="80000"/>
            </a:schemeClr>
          </a:solidFill>
        </p:spPr>
        <p:style>
          <a:lnRef idx="0">
            <a:schemeClr val="accent2"/>
          </a:lnRef>
          <a:fillRef idx="3">
            <a:schemeClr val="accent2"/>
          </a:fillRef>
          <a:effectRef idx="3">
            <a:schemeClr val="accent2"/>
          </a:effectRef>
          <a:fontRef idx="minor">
            <a:schemeClr val="lt1"/>
          </a:fontRef>
        </p:style>
        <p:txBody>
          <a:bodyPr vert="horz" lIns="91440" tIns="45720" rIns="91440" bIns="45720" rtlCol="0" anchor="b">
            <a:noAutofit/>
          </a:bodyPr>
          <a:lstStyle>
            <a:lvl1pPr algn="ctr" defTabSz="914400" rtl="0" eaLnBrk="1" latinLnBrk="0" hangingPunct="1">
              <a:lnSpc>
                <a:spcPct val="90000"/>
              </a:lnSpc>
              <a:spcBef>
                <a:spcPct val="0"/>
              </a:spcBef>
              <a:buNone/>
              <a:defRPr sz="4800" kern="1200" cap="all" baseline="0">
                <a:solidFill>
                  <a:schemeClr val="lt1"/>
                </a:solidFill>
                <a:effectLst/>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r" rtl="1"/>
            <a:r>
              <a:rPr lang="ar-DZ" sz="3200" b="1" dirty="0" smtClean="0">
                <a:solidFill>
                  <a:srgbClr val="00467E"/>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مفهوم الاتصالات </a:t>
            </a:r>
            <a:r>
              <a:rPr lang="ar-DZ" sz="3200" b="1" dirty="0" smtClean="0">
                <a:solidFill>
                  <a:srgbClr val="00467E"/>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السلكية</a:t>
            </a:r>
            <a:r>
              <a:rPr lang="ar-DZ" sz="3200" b="1" dirty="0" smtClean="0">
                <a:solidFill>
                  <a:srgbClr val="00467E"/>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a:t>
            </a:r>
            <a:endParaRPr lang="fr-FR" sz="3200" b="1" dirty="0">
              <a:solidFill>
                <a:srgbClr val="00467E"/>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p:txBody>
      </p:sp>
      <p:sp>
        <p:nvSpPr>
          <p:cNvPr id="8" name="TextBox 7">
            <a:extLst>
              <a:ext uri="{FF2B5EF4-FFF2-40B4-BE49-F238E27FC236}">
                <a16:creationId xmlns:a16="http://schemas.microsoft.com/office/drawing/2014/main" xmlns="" id="{537E24D5-AC36-90E8-7EDE-2D253A2267D5}"/>
              </a:ext>
            </a:extLst>
          </p:cNvPr>
          <p:cNvSpPr txBox="1"/>
          <p:nvPr/>
        </p:nvSpPr>
        <p:spPr>
          <a:xfrm>
            <a:off x="467544" y="980728"/>
            <a:ext cx="8352927" cy="3270126"/>
          </a:xfrm>
          <a:prstGeom prst="rect">
            <a:avLst/>
          </a:prstGeom>
          <a:noFill/>
        </p:spPr>
        <p:txBody>
          <a:bodyPr wrap="square">
            <a:spAutoFit/>
          </a:bodyPr>
          <a:lstStyle/>
          <a:p>
            <a:pPr algn="justLow" rtl="1">
              <a:lnSpc>
                <a:spcPct val="150000"/>
              </a:lnSpc>
            </a:pPr>
            <a:r>
              <a:rPr lang="ar-DZ" sz="28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a:t>
            </a:r>
            <a:r>
              <a:rPr lang="ar-DZ" sz="28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تكنولوجيا الاتصال السلكي هي وسيلة لنقل البيانات والمعلومات من نقطة إلى أخرى باستخدام الكابلات أو الأسلاك المادية، مثل أسلاك النحاس أو الألياف الضوئية. يتم </a:t>
            </a:r>
            <a:r>
              <a:rPr lang="ar-DZ" sz="2800" b="1" dirty="0" smtClean="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الاعتمـاد علـى </a:t>
            </a:r>
            <a:r>
              <a:rPr lang="ar-DZ" sz="28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هذه </a:t>
            </a:r>
            <a:r>
              <a:rPr lang="ar-DZ" sz="2800" b="1" dirty="0" smtClean="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التكنولوجيـا </a:t>
            </a:r>
            <a:r>
              <a:rPr lang="ar-DZ" sz="28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في العديد من الشبكات التي تتطلب اتصالاً مستقرًا وسريعًا، حيث تنتقل الإشارات </a:t>
            </a:r>
            <a:r>
              <a:rPr lang="ar-DZ" sz="2800" b="1" dirty="0" smtClean="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الكهربائية أو </a:t>
            </a:r>
            <a:r>
              <a:rPr lang="ar-DZ" sz="28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الضوئية عبر الكابلات لنقل الصوت، البيانات، والصور بين الأجهزة </a:t>
            </a:r>
            <a:r>
              <a:rPr lang="ar-DZ" sz="2800" b="1" dirty="0" smtClean="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المختلفة</a:t>
            </a:r>
            <a:r>
              <a:rPr lang="fr-FR" sz="2800" b="1" dirty="0" smtClean="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a:t>
            </a:r>
            <a:endParaRPr lang="ar-DZ" sz="28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randombar(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A8A66B4-AA71-A7E5-B0E4-C84CF2A863CC}"/>
            </a:ext>
          </a:extLst>
        </p:cNvPr>
        <p:cNvGrpSpPr/>
        <p:nvPr/>
      </p:nvGrpSpPr>
      <p:grpSpPr>
        <a:xfrm>
          <a:off x="0" y="0"/>
          <a:ext cx="0" cy="0"/>
          <a:chOff x="0" y="0"/>
          <a:chExt cx="0" cy="0"/>
        </a:xfrm>
      </p:grpSpPr>
      <p:sp>
        <p:nvSpPr>
          <p:cNvPr id="7" name="Titre 1">
            <a:extLst>
              <a:ext uri="{FF2B5EF4-FFF2-40B4-BE49-F238E27FC236}">
                <a16:creationId xmlns:a16="http://schemas.microsoft.com/office/drawing/2014/main" xmlns="" id="{EDD1C2CB-3C31-FD24-BFF5-810A992C0F59}"/>
              </a:ext>
            </a:extLst>
          </p:cNvPr>
          <p:cNvSpPr txBox="1"/>
          <p:nvPr/>
        </p:nvSpPr>
        <p:spPr>
          <a:xfrm>
            <a:off x="4139952" y="272901"/>
            <a:ext cx="4561384" cy="491803"/>
          </a:xfrm>
          <a:prstGeom prst="rect">
            <a:avLst/>
          </a:prstGeom>
          <a:solidFill>
            <a:schemeClr val="accent6">
              <a:lumMod val="20000"/>
              <a:lumOff val="80000"/>
            </a:schemeClr>
          </a:solidFill>
        </p:spPr>
        <p:style>
          <a:lnRef idx="0">
            <a:schemeClr val="accent2"/>
          </a:lnRef>
          <a:fillRef idx="3">
            <a:schemeClr val="accent2"/>
          </a:fillRef>
          <a:effectRef idx="3">
            <a:schemeClr val="accent2"/>
          </a:effectRef>
          <a:fontRef idx="minor">
            <a:schemeClr val="lt1"/>
          </a:fontRef>
        </p:style>
        <p:txBody>
          <a:bodyPr vert="horz" lIns="91440" tIns="45720" rIns="91440" bIns="45720" rtlCol="0" anchor="b">
            <a:noAutofit/>
          </a:bodyPr>
          <a:lstStyle>
            <a:lvl1pPr algn="ctr" defTabSz="914400" rtl="0" eaLnBrk="1" latinLnBrk="0" hangingPunct="1">
              <a:lnSpc>
                <a:spcPct val="90000"/>
              </a:lnSpc>
              <a:spcBef>
                <a:spcPct val="0"/>
              </a:spcBef>
              <a:buNone/>
              <a:defRPr sz="4800" kern="1200" cap="all" baseline="0">
                <a:solidFill>
                  <a:schemeClr val="lt1"/>
                </a:solidFill>
                <a:effectLst/>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r" rtl="1"/>
            <a:r>
              <a:rPr lang="ar-DZ" sz="3200" b="1" i="1" dirty="0" smtClean="0">
                <a:solidFill>
                  <a:srgbClr val="FF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تاريخ تكنولوجيا </a:t>
            </a:r>
            <a:r>
              <a:rPr lang="ar-DZ" sz="3200" b="1" i="1" dirty="0" err="1" smtClean="0">
                <a:solidFill>
                  <a:srgbClr val="FF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الإتصال</a:t>
            </a:r>
            <a:r>
              <a:rPr lang="ar-DZ" sz="3200" b="1" i="1" dirty="0" smtClean="0">
                <a:solidFill>
                  <a:srgbClr val="FF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السلكي</a:t>
            </a:r>
            <a:r>
              <a:rPr lang="ar-DZ" sz="3200" b="1" i="1" dirty="0" smtClean="0">
                <a:solidFill>
                  <a:srgbClr val="FF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a:t>
            </a:r>
            <a:endParaRPr lang="fr-FR" sz="3200" b="1" i="1" dirty="0">
              <a:solidFill>
                <a:srgbClr val="FF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p:txBody>
      </p:sp>
      <p:sp>
        <p:nvSpPr>
          <p:cNvPr id="4" name="TextBox 3">
            <a:extLst>
              <a:ext uri="{FF2B5EF4-FFF2-40B4-BE49-F238E27FC236}">
                <a16:creationId xmlns:a16="http://schemas.microsoft.com/office/drawing/2014/main" xmlns="" id="{3F7DB17F-3677-878A-EB61-191FF8D088CD}"/>
              </a:ext>
            </a:extLst>
          </p:cNvPr>
          <p:cNvSpPr txBox="1"/>
          <p:nvPr/>
        </p:nvSpPr>
        <p:spPr>
          <a:xfrm>
            <a:off x="323528" y="1052736"/>
            <a:ext cx="8550383" cy="4832092"/>
          </a:xfrm>
          <a:prstGeom prst="rect">
            <a:avLst/>
          </a:prstGeom>
          <a:noFill/>
        </p:spPr>
        <p:txBody>
          <a:bodyPr wrap="square">
            <a:spAutoFit/>
          </a:bodyPr>
          <a:lstStyle/>
          <a:p>
            <a:pPr algn="justLow" rtl="1"/>
            <a:r>
              <a:rPr lang="ar-DZ" sz="2800" b="1" dirty="0">
                <a:solidFill>
                  <a:srgbClr val="000000"/>
                </a:solidFill>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rPr>
              <a:t>    </a:t>
            </a:r>
            <a:r>
              <a:rPr lang="ar-DZ" sz="2800" b="1" dirty="0" smtClean="0">
                <a:solidFill>
                  <a:srgbClr val="000000"/>
                </a:solidFill>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rPr>
              <a:t>   </a:t>
            </a:r>
            <a:r>
              <a:rPr lang="ar-DZ" sz="2800" b="1" dirty="0">
                <a:solidFill>
                  <a:srgbClr val="000000"/>
                </a:solidFill>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rPr>
              <a:t>تكنولوجيا الاتصال </a:t>
            </a:r>
            <a:r>
              <a:rPr lang="ar-DZ" sz="2800" b="1" dirty="0" smtClean="0">
                <a:solidFill>
                  <a:srgbClr val="000000"/>
                </a:solidFill>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rPr>
              <a:t>السلكــي </a:t>
            </a:r>
            <a:r>
              <a:rPr lang="ar-DZ" sz="2800" b="1" dirty="0">
                <a:solidFill>
                  <a:srgbClr val="000000"/>
                </a:solidFill>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rPr>
              <a:t>لها تاريخ طويل وممتد يرتبط بتطور الحضارة البشرية، حيث بدأت بمحاولات نقل الإشارات عبر أسلاك بسيطة لتصل إلى تقنيات متقدمة تعتمد على الألياف الضوئية. فيما يلي لمحة عن أبرز المراحل التاريخية لتطور هذه التكنولوجيا</a:t>
            </a:r>
            <a:r>
              <a:rPr lang="ar-DZ" sz="2800" b="1" dirty="0" smtClean="0">
                <a:solidFill>
                  <a:srgbClr val="000000"/>
                </a:solidFill>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rPr>
              <a:t>:</a:t>
            </a:r>
          </a:p>
          <a:p>
            <a:pPr algn="justLow" rtl="1"/>
            <a:r>
              <a:rPr lang="ar-DZ" sz="2800" b="1" i="1" dirty="0" smtClean="0">
                <a:solidFill>
                  <a:srgbClr val="FF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1- البدايات</a:t>
            </a:r>
            <a:r>
              <a:rPr lang="ar-DZ" sz="2800" b="1" i="1" dirty="0">
                <a:solidFill>
                  <a:srgbClr val="FF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التلغراف الكهربائي </a:t>
            </a:r>
            <a:r>
              <a:rPr lang="ar-DZ" sz="2800" b="1" i="1" dirty="0" smtClean="0">
                <a:solidFill>
                  <a:srgbClr val="FF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1830-</a:t>
            </a:r>
            <a:r>
              <a:rPr lang="en-US" sz="2800" b="1" i="1" dirty="0" smtClean="0">
                <a:solidFill>
                  <a:srgbClr val="FF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a:t>
            </a:r>
            <a:r>
              <a:rPr lang="en-US" sz="2800" b="1" i="1" dirty="0">
                <a:solidFill>
                  <a:srgbClr val="FF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1840</a:t>
            </a:r>
            <a:endParaRPr lang="ar-DZ" sz="2800" b="1" i="1" dirty="0" smtClean="0">
              <a:solidFill>
                <a:srgbClr val="FF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a:p>
            <a:pPr algn="justLow" rtl="1"/>
            <a:r>
              <a:rPr lang="ar-DZ" sz="2800" b="1" dirty="0" smtClean="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يعد التلغراف الكهربائي البداية الفعلية لتكنولوجيا الاتصال السلكي، في عام 1837، اخترع صامويل مورس التلغراف الكهربائي، الذي مكن، من نقل الرسائل النصية المشفرة (شيفرة مورس) عبر أسلاك معدنية.</a:t>
            </a:r>
          </a:p>
          <a:p>
            <a:pPr algn="justLow" rtl="1"/>
            <a:r>
              <a:rPr lang="ar-DZ" sz="2800" b="1" dirty="0" smtClean="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a:t>
            </a:r>
            <a:r>
              <a:rPr lang="ar-DZ" sz="28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أول رسالة تلغرافية ناجحة أُرسلت في عام 1844 بين واشنطن وبالتيمور.</a:t>
            </a:r>
          </a:p>
          <a:p>
            <a:pPr algn="justLow" rtl="1"/>
            <a:r>
              <a:rPr lang="ar-DZ" sz="2800" b="1" dirty="0" smtClean="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بحلول </a:t>
            </a:r>
            <a:r>
              <a:rPr lang="ar-DZ" sz="28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منتصف القرن </a:t>
            </a:r>
            <a:r>
              <a:rPr lang="ar-DZ" sz="2800" b="1" dirty="0" smtClean="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19 </a:t>
            </a:r>
            <a:r>
              <a:rPr lang="ar-DZ" sz="28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انتشرت شبكات التلغراف بشكل واسع، وظهرت خطوط تلغراف تربط بين البلدان.</a:t>
            </a:r>
            <a:endParaRPr lang="en-US" sz="28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1351879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randombar(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404664"/>
            <a:ext cx="8496944" cy="6001643"/>
          </a:xfrm>
          <a:prstGeom prst="rect">
            <a:avLst/>
          </a:prstGeom>
        </p:spPr>
        <p:txBody>
          <a:bodyPr wrap="square">
            <a:spAutoFit/>
          </a:bodyPr>
          <a:lstStyle/>
          <a:p>
            <a:pPr algn="justLow" rtl="1">
              <a:lnSpc>
                <a:spcPct val="150000"/>
              </a:lnSpc>
            </a:pPr>
            <a:r>
              <a:rPr lang="ar-DZ" sz="3200" b="1" i="1" dirty="0">
                <a:solidFill>
                  <a:srgbClr val="FF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2. الكابلات البحرية (منتصف القرن 19</a:t>
            </a:r>
            <a:r>
              <a:rPr lang="ar-DZ" sz="3200" b="1" i="1" dirty="0" smtClean="0">
                <a:solidFill>
                  <a:srgbClr val="FF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a:t>
            </a:r>
            <a:endParaRPr lang="ar-DZ" sz="32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a:p>
            <a:pPr algn="justLow" rtl="1"/>
            <a:r>
              <a:rPr lang="ar-DZ" sz="32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عام </a:t>
            </a:r>
            <a:r>
              <a:rPr lang="ar-DZ" sz="3200" b="1" dirty="0" smtClean="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1858 </a:t>
            </a:r>
            <a:r>
              <a:rPr lang="ar-DZ" sz="32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تم مد أول كابل تلغرافي تحت المحيط الأطلسي بين أوروبا وأمريكا، مما جعل الاتصال عبر القارات </a:t>
            </a:r>
            <a:r>
              <a:rPr lang="ar-DZ" sz="3200" b="1" dirty="0" smtClean="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ممكنًا</a:t>
            </a:r>
            <a:r>
              <a:rPr lang="ar-DZ" sz="32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a:t>
            </a:r>
            <a:r>
              <a:rPr lang="ar-DZ" sz="3200" b="1" dirty="0" smtClean="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a:t>
            </a:r>
            <a:r>
              <a:rPr lang="ar-DZ" sz="32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رغم الصعوبات التقنية، </a:t>
            </a:r>
            <a:r>
              <a:rPr lang="ar-DZ" sz="3200" b="1" dirty="0" smtClean="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وتم </a:t>
            </a:r>
            <a:r>
              <a:rPr lang="ar-DZ" sz="32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تحسين الكابلات البحرية في العقود التالية، مما عزز التواصل العالمي</a:t>
            </a:r>
            <a:r>
              <a:rPr lang="ar-DZ" sz="3200" b="1" dirty="0" smtClean="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a:t>
            </a:r>
          </a:p>
          <a:p>
            <a:pPr algn="justLow" rtl="1">
              <a:lnSpc>
                <a:spcPct val="150000"/>
              </a:lnSpc>
            </a:pPr>
            <a:r>
              <a:rPr lang="ar-DZ" sz="3200" b="1" i="1" dirty="0">
                <a:solidFill>
                  <a:srgbClr val="FF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3. اختراع الهاتف (1876</a:t>
            </a:r>
            <a:r>
              <a:rPr lang="ar-DZ" sz="3200" b="1" i="1" dirty="0" smtClean="0">
                <a:solidFill>
                  <a:srgbClr val="FF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a:t>
            </a:r>
            <a:endParaRPr lang="ar-DZ" sz="3200" b="1" i="1" dirty="0">
              <a:solidFill>
                <a:srgbClr val="FF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a:p>
            <a:pPr algn="justLow" rtl="1"/>
            <a:r>
              <a:rPr lang="ar-DZ" sz="32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في عام 1876، اخترع ألكسندر غراهام بيل الهاتف، الذي نقل الصوت لأول مرة عبر أسلاك.</a:t>
            </a:r>
          </a:p>
          <a:p>
            <a:pPr algn="justLow" rtl="1"/>
            <a:r>
              <a:rPr lang="ar-DZ" sz="32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الهاتف تجاوز التلغراف في سهولة الاستخدام، حيث أتاح التواصل الصوتي الفوري بين </a:t>
            </a:r>
            <a:r>
              <a:rPr lang="ar-DZ" sz="3200" b="1" dirty="0" smtClean="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الأشخاص، بدأت </a:t>
            </a:r>
            <a:r>
              <a:rPr lang="ar-DZ" sz="32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شبكات الهاتف السلكية في الانتشار، وتم مد الخطوط الهاتفية بين المدن والمنازل</a:t>
            </a:r>
            <a:r>
              <a:rPr lang="ar-DZ" sz="3200" b="1" dirty="0" smtClean="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a:t>
            </a:r>
            <a:endParaRPr lang="ar-DZ" sz="32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201065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476672"/>
            <a:ext cx="8352928" cy="6247864"/>
          </a:xfrm>
          <a:prstGeom prst="rect">
            <a:avLst/>
          </a:prstGeom>
        </p:spPr>
        <p:txBody>
          <a:bodyPr wrap="square">
            <a:spAutoFit/>
          </a:bodyPr>
          <a:lstStyle/>
          <a:p>
            <a:pPr algn="justLow" rtl="1">
              <a:lnSpc>
                <a:spcPct val="150000"/>
              </a:lnSpc>
            </a:pPr>
            <a:r>
              <a:rPr lang="ar-DZ" sz="3200" b="1" dirty="0" smtClean="0">
                <a:solidFill>
                  <a:srgbClr val="FF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أنواع كوابل الاتصال:</a:t>
            </a:r>
            <a:endParaRPr lang="ar-DZ" sz="3200" b="1" dirty="0">
              <a:solidFill>
                <a:srgbClr val="FF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a:p>
            <a:pPr algn="justLow" rtl="1"/>
            <a:r>
              <a:rPr lang="ar-DZ" sz="3200" b="1" i="1" dirty="0">
                <a:solidFill>
                  <a:srgbClr val="FF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الكابلات المحورية </a:t>
            </a:r>
            <a:r>
              <a:rPr lang="ar-DZ" sz="3200" b="1" i="1" dirty="0" smtClean="0">
                <a:solidFill>
                  <a:srgbClr val="FF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1930:</a:t>
            </a:r>
            <a:endParaRPr lang="fr-FR" sz="3200" b="1" i="1" dirty="0">
              <a:solidFill>
                <a:srgbClr val="FF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a:p>
            <a:pPr algn="justLow" rtl="1"/>
            <a:r>
              <a:rPr lang="fr-FR" sz="32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a:t>
            </a:r>
            <a:r>
              <a:rPr lang="ar-DZ" sz="32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في الثلاثينيات، ظهرت تقنية الكابلات المحورية </a:t>
            </a:r>
            <a:r>
              <a:rPr lang="fr-FR" sz="3200" b="1" dirty="0" smtClean="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Coaxial </a:t>
            </a:r>
            <a:r>
              <a:rPr lang="fr-FR" sz="3200" b="1" dirty="0" err="1" smtClean="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Cables</a:t>
            </a:r>
            <a:r>
              <a:rPr lang="fr-FR" sz="3200" b="1" dirty="0" smtClean="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a:t>
            </a:r>
            <a:r>
              <a:rPr lang="ar-DZ" sz="32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والتي سمحت بنقل الإشارات بفعالية أكبر وتقليل التشويش.</a:t>
            </a:r>
          </a:p>
          <a:p>
            <a:pPr algn="justLow" rtl="1"/>
            <a:r>
              <a:rPr lang="ar-DZ" sz="32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استخدمت هذه الكابلات بشكل واسع في شبكات التلفزيون وخدمات الهاتف لمسافات أطول</a:t>
            </a:r>
            <a:r>
              <a:rPr lang="ar-DZ" sz="3200" b="1" dirty="0" smtClean="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a:t>
            </a:r>
          </a:p>
          <a:p>
            <a:pPr algn="justLow" rtl="1"/>
            <a:r>
              <a:rPr lang="ar-DZ" sz="3200" b="1" i="1" dirty="0">
                <a:solidFill>
                  <a:srgbClr val="FF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الكابلات متعددة الأسلاك تحت البحر </a:t>
            </a:r>
            <a:r>
              <a:rPr lang="ar-DZ" sz="3200" b="1" i="1" dirty="0" smtClean="0">
                <a:solidFill>
                  <a:srgbClr val="FF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1950:</a:t>
            </a:r>
            <a:endParaRPr lang="fr-FR" sz="3200" b="1" i="1" dirty="0">
              <a:solidFill>
                <a:srgbClr val="FF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a:p>
            <a:pPr algn="justLow" rtl="1"/>
            <a:r>
              <a:rPr lang="fr-FR" sz="32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a:t>
            </a:r>
            <a:r>
              <a:rPr lang="ar-DZ" sz="32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مع التقدم التكنولوجي، تم تحسين الكابلات البحرية بحيث أصبحت قادرة على نقل مكالمات هاتفية متعددة.</a:t>
            </a:r>
          </a:p>
          <a:p>
            <a:pPr algn="justLow" rtl="1"/>
            <a:r>
              <a:rPr lang="ar-DZ" sz="32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في عام 1956، تم مد أول كابل هاتفي تحت البحر باستخدام تقنيات حديثة، مما ساعد على تقليل زمن الاتصال بين القارات.</a:t>
            </a:r>
          </a:p>
          <a:p>
            <a:pPr algn="justLow" rtl="1"/>
            <a:endParaRPr lang="ar-DZ" sz="32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081265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260648"/>
            <a:ext cx="8280920" cy="6555641"/>
          </a:xfrm>
          <a:prstGeom prst="rect">
            <a:avLst/>
          </a:prstGeom>
        </p:spPr>
        <p:txBody>
          <a:bodyPr wrap="square">
            <a:spAutoFit/>
          </a:bodyPr>
          <a:lstStyle/>
          <a:p>
            <a:pPr algn="justLow" rtl="1">
              <a:lnSpc>
                <a:spcPct val="150000"/>
              </a:lnSpc>
            </a:pPr>
            <a:r>
              <a:rPr lang="ar-DZ" sz="2800" b="1" i="1" dirty="0" smtClean="0">
                <a:solidFill>
                  <a:srgbClr val="FF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الألياف </a:t>
            </a:r>
            <a:r>
              <a:rPr lang="ar-DZ" sz="2800" b="1" i="1" dirty="0">
                <a:solidFill>
                  <a:srgbClr val="FF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الضوئية </a:t>
            </a:r>
            <a:r>
              <a:rPr lang="ar-DZ" sz="2800" b="1" i="1" dirty="0" smtClean="0">
                <a:solidFill>
                  <a:srgbClr val="FF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1970:</a:t>
            </a:r>
            <a:endParaRPr lang="fr-FR" sz="2800" b="1" i="1" dirty="0">
              <a:solidFill>
                <a:srgbClr val="FF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a:p>
            <a:pPr algn="justLow" rtl="1">
              <a:lnSpc>
                <a:spcPct val="150000"/>
              </a:lnSpc>
            </a:pPr>
            <a:r>
              <a:rPr lang="fr-FR" sz="28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a:t>
            </a:r>
            <a:r>
              <a:rPr lang="ar-DZ" sz="28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في سبعينيات القرن 20، أُدخلت تقنية الألياف الضوئية، التي تعتمد على نقل البيانات عبر إشارات ضوئية بدلاً من الإشارات الكهربائية.</a:t>
            </a:r>
          </a:p>
          <a:p>
            <a:pPr algn="justLow" rtl="1">
              <a:lnSpc>
                <a:spcPct val="150000"/>
              </a:lnSpc>
            </a:pPr>
            <a:r>
              <a:rPr lang="ar-DZ" sz="28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تتميز الألياف الضوئية بسرعات عالية وقدرتها على نقل كميات ضخمة من البيانات لمسافات طويلة، مما أحدث ثورة في عالم الاتصالات السلكية</a:t>
            </a:r>
            <a:r>
              <a:rPr lang="ar-DZ" sz="2800" b="1" dirty="0" smtClean="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a:t>
            </a:r>
            <a:endParaRPr lang="ar-DZ" sz="28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a:p>
            <a:pPr algn="justLow" rtl="1">
              <a:lnSpc>
                <a:spcPct val="150000"/>
              </a:lnSpc>
            </a:pPr>
            <a:r>
              <a:rPr lang="ar-DZ" sz="2800" b="1" dirty="0" smtClean="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الألياف </a:t>
            </a:r>
            <a:r>
              <a:rPr lang="ar-DZ" sz="28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الضوئية </a:t>
            </a:r>
            <a:r>
              <a:rPr lang="ar-DZ" sz="2800" b="1" dirty="0" smtClean="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تعد </a:t>
            </a:r>
            <a:r>
              <a:rPr lang="ar-DZ" sz="28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من أهم تقنيات الاتصال الحديثة، حيث تعتمد على نقل البيانات باستخدام إشارات ضوئية بدلاً من الإشارات الكهربائية. تُستخدم هذه التقنية على نطاق واسع بفضل سرعتها العالية وكفاءتها في نقل كميات ضخمة من البيانات لمسافات طويلة. إليك أبرز استخدامات الألياف الضوئية في مجال </a:t>
            </a:r>
            <a:r>
              <a:rPr lang="ar-DZ" sz="2800" b="1" dirty="0" smtClean="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الاتصالات:</a:t>
            </a:r>
          </a:p>
        </p:txBody>
      </p:sp>
    </p:spTree>
    <p:extLst>
      <p:ext uri="{BB962C8B-B14F-4D97-AF65-F5344CB8AC3E}">
        <p14:creationId xmlns:p14="http://schemas.microsoft.com/office/powerpoint/2010/main" val="766123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53AE2FB4-D271-7819-8CD3-1DAD16C57244}"/>
            </a:ext>
          </a:extLst>
        </p:cNvPr>
        <p:cNvGrpSpPr/>
        <p:nvPr/>
      </p:nvGrpSpPr>
      <p:grpSpPr>
        <a:xfrm>
          <a:off x="0" y="0"/>
          <a:ext cx="0" cy="0"/>
          <a:chOff x="0" y="0"/>
          <a:chExt cx="0" cy="0"/>
        </a:xfrm>
      </p:grpSpPr>
      <p:sp>
        <p:nvSpPr>
          <p:cNvPr id="7" name="Titre 1">
            <a:extLst>
              <a:ext uri="{FF2B5EF4-FFF2-40B4-BE49-F238E27FC236}">
                <a16:creationId xmlns:a16="http://schemas.microsoft.com/office/drawing/2014/main" xmlns="" id="{A9BA6A1D-0895-2D15-3E8F-964D891329D4}"/>
              </a:ext>
            </a:extLst>
          </p:cNvPr>
          <p:cNvSpPr txBox="1"/>
          <p:nvPr/>
        </p:nvSpPr>
        <p:spPr>
          <a:xfrm>
            <a:off x="4860032" y="272901"/>
            <a:ext cx="3841304" cy="491803"/>
          </a:xfrm>
          <a:prstGeom prst="rect">
            <a:avLst/>
          </a:prstGeom>
          <a:solidFill>
            <a:schemeClr val="accent6">
              <a:lumMod val="20000"/>
              <a:lumOff val="80000"/>
            </a:schemeClr>
          </a:solidFill>
        </p:spPr>
        <p:style>
          <a:lnRef idx="0">
            <a:schemeClr val="accent2"/>
          </a:lnRef>
          <a:fillRef idx="3">
            <a:schemeClr val="accent2"/>
          </a:fillRef>
          <a:effectRef idx="3">
            <a:schemeClr val="accent2"/>
          </a:effectRef>
          <a:fontRef idx="minor">
            <a:schemeClr val="lt1"/>
          </a:fontRef>
        </p:style>
        <p:txBody>
          <a:bodyPr vert="horz" lIns="91440" tIns="45720" rIns="91440" bIns="45720" rtlCol="0" anchor="b">
            <a:noAutofit/>
          </a:bodyPr>
          <a:lstStyle>
            <a:lvl1pPr algn="ctr" defTabSz="914400" rtl="0" eaLnBrk="1" latinLnBrk="0" hangingPunct="1">
              <a:lnSpc>
                <a:spcPct val="90000"/>
              </a:lnSpc>
              <a:spcBef>
                <a:spcPct val="0"/>
              </a:spcBef>
              <a:buNone/>
              <a:defRPr sz="4800" kern="1200" cap="all" baseline="0">
                <a:solidFill>
                  <a:schemeClr val="lt1"/>
                </a:solidFill>
                <a:effectLst/>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r" rtl="1"/>
            <a:r>
              <a:rPr lang="ar-DZ" sz="3200" b="1" i="1" dirty="0" smtClean="0">
                <a:solidFill>
                  <a:srgbClr val="FF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استخدامات الألياف الضوئية</a:t>
            </a:r>
            <a:endParaRPr lang="fr-FR" sz="3200" b="1" i="1" dirty="0">
              <a:solidFill>
                <a:srgbClr val="FF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p:txBody>
      </p:sp>
      <p:sp>
        <p:nvSpPr>
          <p:cNvPr id="5" name="TextBox 4">
            <a:extLst>
              <a:ext uri="{FF2B5EF4-FFF2-40B4-BE49-F238E27FC236}">
                <a16:creationId xmlns:a16="http://schemas.microsoft.com/office/drawing/2014/main" xmlns="" id="{3FC47CB6-4DBD-25E2-DE6B-E3F8547A1292}"/>
              </a:ext>
            </a:extLst>
          </p:cNvPr>
          <p:cNvSpPr txBox="1"/>
          <p:nvPr/>
        </p:nvSpPr>
        <p:spPr>
          <a:xfrm>
            <a:off x="354125" y="1052736"/>
            <a:ext cx="8352927" cy="5432256"/>
          </a:xfrm>
          <a:prstGeom prst="rect">
            <a:avLst/>
          </a:prstGeom>
          <a:noFill/>
        </p:spPr>
        <p:txBody>
          <a:bodyPr wrap="square">
            <a:spAutoFit/>
          </a:bodyPr>
          <a:lstStyle/>
          <a:p>
            <a:pPr algn="justLow" rtl="1">
              <a:lnSpc>
                <a:spcPct val="115000"/>
              </a:lnSpc>
              <a:spcAft>
                <a:spcPts val="1000"/>
              </a:spcAft>
            </a:pPr>
            <a:r>
              <a:rPr lang="ar-SA" sz="2800" b="1" i="1" dirty="0">
                <a:solidFill>
                  <a:srgbClr val="FF0000"/>
                </a:solidFill>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rPr>
              <a:t>الإنترنت عالي </a:t>
            </a:r>
            <a:r>
              <a:rPr lang="ar-SA" sz="2800" b="1" i="1" dirty="0" smtClean="0">
                <a:solidFill>
                  <a:srgbClr val="FF0000"/>
                </a:solidFill>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rPr>
              <a:t>السرع</a:t>
            </a:r>
            <a:r>
              <a:rPr lang="ar-DZ" sz="2800" b="1" i="1" dirty="0" smtClean="0">
                <a:solidFill>
                  <a:srgbClr val="FF0000"/>
                </a:solidFill>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rPr>
              <a:t>ة:</a:t>
            </a:r>
            <a:r>
              <a:rPr lang="ar-SA" sz="2800" b="1" i="1" dirty="0" smtClean="0">
                <a:solidFill>
                  <a:srgbClr val="FF0000"/>
                </a:solidFill>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rPr>
              <a:t>  </a:t>
            </a:r>
            <a:r>
              <a:rPr lang="ar-SA" sz="2800" b="1" dirty="0" smtClean="0">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rPr>
              <a:t>تستخدم </a:t>
            </a:r>
            <a:r>
              <a:rPr lang="ar-SA" sz="2800" b="1" dirty="0">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rPr>
              <a:t>الألياف الضوئية في توصيل خدمات الإنترنت بسرعات فائقة، تصل إلى </a:t>
            </a:r>
            <a:r>
              <a:rPr lang="ar-SA" sz="2800" b="1" dirty="0" err="1">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rPr>
              <a:t>جيجابت</a:t>
            </a:r>
            <a:r>
              <a:rPr lang="ar-SA" sz="2800" b="1" dirty="0">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rPr>
              <a:t>/الثانية أو أكثر.</a:t>
            </a:r>
          </a:p>
          <a:p>
            <a:pPr algn="justLow" rtl="1">
              <a:lnSpc>
                <a:spcPct val="115000"/>
              </a:lnSpc>
              <a:spcAft>
                <a:spcPts val="1000"/>
              </a:spcAft>
            </a:pPr>
            <a:r>
              <a:rPr lang="ar-SA" sz="2800" b="1" dirty="0">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rPr>
              <a:t>    </a:t>
            </a:r>
            <a:r>
              <a:rPr lang="ar-SA" sz="2800" b="1" dirty="0" smtClean="0">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rPr>
              <a:t>تعتبر </a:t>
            </a:r>
            <a:r>
              <a:rPr lang="ar-SA" sz="2800" b="1" dirty="0">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rPr>
              <a:t>الخيار المثالي لتلبية الطلب المتزايد على السرعات العالية، خاصة في التطبيقات التي تتطلب نطاقًا تردديًا واسعًا مثل البث الحي والفيديوهات عالية الجودة</a:t>
            </a:r>
            <a:r>
              <a:rPr lang="ar-SA" sz="2800" b="1" dirty="0" smtClean="0">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rPr>
              <a:t>.</a:t>
            </a:r>
            <a:endParaRPr lang="ar-DZ" sz="2800" b="1" dirty="0" smtClean="0">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endParaRPr>
          </a:p>
          <a:p>
            <a:pPr algn="justLow" rtl="1">
              <a:lnSpc>
                <a:spcPct val="115000"/>
              </a:lnSpc>
              <a:spcAft>
                <a:spcPts val="1000"/>
              </a:spcAft>
            </a:pPr>
            <a:r>
              <a:rPr lang="ar-DZ" sz="2800" b="1" i="1" dirty="0">
                <a:solidFill>
                  <a:srgbClr val="FF0000"/>
                </a:solidFill>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rPr>
              <a:t> </a:t>
            </a:r>
            <a:r>
              <a:rPr lang="ar-DZ" sz="2800" b="1" i="1" dirty="0">
                <a:solidFill>
                  <a:srgbClr val="FF0000"/>
                </a:solidFill>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rPr>
              <a:t> الشبكات المحلية </a:t>
            </a:r>
            <a:r>
              <a:rPr lang="fr-FR" sz="2800" b="1" i="1" dirty="0" smtClean="0">
                <a:solidFill>
                  <a:srgbClr val="FF0000"/>
                </a:solidFill>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rPr>
              <a:t>LAN</a:t>
            </a:r>
            <a:r>
              <a:rPr lang="ar-DZ" sz="2800" b="1" i="1" dirty="0" smtClean="0">
                <a:solidFill>
                  <a:srgbClr val="FF0000"/>
                </a:solidFill>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rPr>
              <a:t>:</a:t>
            </a:r>
            <a:r>
              <a:rPr lang="fr-FR" sz="2800" b="1" dirty="0" smtClean="0">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rPr>
              <a:t> </a:t>
            </a:r>
            <a:r>
              <a:rPr lang="ar-DZ" sz="2800" b="1" dirty="0" smtClean="0">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rPr>
              <a:t>تستخدم </a:t>
            </a:r>
            <a:r>
              <a:rPr lang="ar-DZ" sz="2800" b="1" dirty="0">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rPr>
              <a:t>الألياف الضوئية في بناء الشبكات المحلية داخل المؤسسات والشركات </a:t>
            </a:r>
            <a:r>
              <a:rPr lang="ar-DZ" sz="2800" b="1" dirty="0" smtClean="0">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rPr>
              <a:t>الكبرى، وتتيح </a:t>
            </a:r>
            <a:r>
              <a:rPr lang="ar-DZ" sz="2800" b="1" dirty="0">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rPr>
              <a:t>نقل البيانات بسرعة وثبات، مما يُحسن من أداء الشبكات ويقلل من زمن التأخير</a:t>
            </a:r>
            <a:r>
              <a:rPr lang="ar-DZ" sz="2800" b="1" dirty="0" smtClean="0">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rPr>
              <a:t>.</a:t>
            </a:r>
          </a:p>
          <a:p>
            <a:pPr algn="justLow" rtl="1">
              <a:lnSpc>
                <a:spcPct val="115000"/>
              </a:lnSpc>
              <a:spcAft>
                <a:spcPts val="1000"/>
              </a:spcAft>
            </a:pPr>
            <a:r>
              <a:rPr lang="ar-DZ" sz="2800" b="1" i="1" dirty="0">
                <a:solidFill>
                  <a:srgbClr val="FF0000"/>
                </a:solidFill>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rPr>
              <a:t>الكابلات </a:t>
            </a:r>
            <a:r>
              <a:rPr lang="ar-DZ" sz="2800" b="1" i="1" dirty="0" smtClean="0">
                <a:solidFill>
                  <a:srgbClr val="FF0000"/>
                </a:solidFill>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rPr>
              <a:t>البحرية:  </a:t>
            </a:r>
            <a:r>
              <a:rPr lang="ar-DZ" sz="2800" b="1" dirty="0" smtClean="0">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rPr>
              <a:t>تستخدم </a:t>
            </a:r>
            <a:r>
              <a:rPr lang="ar-DZ" sz="2800" b="1" dirty="0">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rPr>
              <a:t>الألياف الضوئية في الكابلات البحرية التي تربط القارات، مما يتيح نقل البيانات عبر المحيطات بسرعة فائقة وبأقل تأخير</a:t>
            </a:r>
            <a:r>
              <a:rPr lang="ar-DZ" sz="2800" b="1" dirty="0" smtClean="0">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rPr>
              <a:t>.</a:t>
            </a:r>
            <a:endParaRPr lang="ar-DZ" sz="2800" b="1" dirty="0">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endParaRPr>
          </a:p>
        </p:txBody>
      </p:sp>
    </p:spTree>
    <p:extLst>
      <p:ext uri="{BB962C8B-B14F-4D97-AF65-F5344CB8AC3E}">
        <p14:creationId xmlns:p14="http://schemas.microsoft.com/office/powerpoint/2010/main" val="13098448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randombar(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53AE2FB4-D271-7819-8CD3-1DAD16C57244}"/>
            </a:ext>
          </a:extLst>
        </p:cNvPr>
        <p:cNvGrpSpPr/>
        <p:nvPr/>
      </p:nvGrpSpPr>
      <p:grpSpPr>
        <a:xfrm>
          <a:off x="0" y="0"/>
          <a:ext cx="0" cy="0"/>
          <a:chOff x="0" y="0"/>
          <a:chExt cx="0" cy="0"/>
        </a:xfrm>
      </p:grpSpPr>
      <p:sp>
        <p:nvSpPr>
          <p:cNvPr id="7" name="Titre 1">
            <a:extLst>
              <a:ext uri="{FF2B5EF4-FFF2-40B4-BE49-F238E27FC236}">
                <a16:creationId xmlns:a16="http://schemas.microsoft.com/office/drawing/2014/main" xmlns="" id="{A9BA6A1D-0895-2D15-3E8F-964D891329D4}"/>
              </a:ext>
            </a:extLst>
          </p:cNvPr>
          <p:cNvSpPr txBox="1"/>
          <p:nvPr/>
        </p:nvSpPr>
        <p:spPr>
          <a:xfrm>
            <a:off x="4860032" y="272901"/>
            <a:ext cx="3841304" cy="491803"/>
          </a:xfrm>
          <a:prstGeom prst="rect">
            <a:avLst/>
          </a:prstGeom>
          <a:solidFill>
            <a:schemeClr val="accent6">
              <a:lumMod val="20000"/>
              <a:lumOff val="80000"/>
            </a:schemeClr>
          </a:solidFill>
        </p:spPr>
        <p:style>
          <a:lnRef idx="0">
            <a:schemeClr val="accent2"/>
          </a:lnRef>
          <a:fillRef idx="3">
            <a:schemeClr val="accent2"/>
          </a:fillRef>
          <a:effectRef idx="3">
            <a:schemeClr val="accent2"/>
          </a:effectRef>
          <a:fontRef idx="minor">
            <a:schemeClr val="lt1"/>
          </a:fontRef>
        </p:style>
        <p:txBody>
          <a:bodyPr vert="horz" lIns="91440" tIns="45720" rIns="91440" bIns="45720" rtlCol="0" anchor="b">
            <a:noAutofit/>
          </a:bodyPr>
          <a:lstStyle>
            <a:lvl1pPr algn="ctr" defTabSz="914400" rtl="0" eaLnBrk="1" latinLnBrk="0" hangingPunct="1">
              <a:lnSpc>
                <a:spcPct val="90000"/>
              </a:lnSpc>
              <a:spcBef>
                <a:spcPct val="0"/>
              </a:spcBef>
              <a:buNone/>
              <a:defRPr sz="4800" kern="1200" cap="all" baseline="0">
                <a:solidFill>
                  <a:schemeClr val="lt1"/>
                </a:solidFill>
                <a:effectLst/>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r" rtl="1"/>
            <a:r>
              <a:rPr lang="ar-DZ" sz="3200" b="1" i="1" dirty="0" smtClean="0">
                <a:solidFill>
                  <a:srgbClr val="FF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استخدامات الألياف الضوئية</a:t>
            </a:r>
            <a:endParaRPr lang="fr-FR" sz="3200" b="1" i="1" dirty="0">
              <a:solidFill>
                <a:srgbClr val="FF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p:txBody>
      </p:sp>
      <p:sp>
        <p:nvSpPr>
          <p:cNvPr id="5" name="TextBox 4">
            <a:extLst>
              <a:ext uri="{FF2B5EF4-FFF2-40B4-BE49-F238E27FC236}">
                <a16:creationId xmlns:a16="http://schemas.microsoft.com/office/drawing/2014/main" xmlns="" id="{3FC47CB6-4DBD-25E2-DE6B-E3F8547A1292}"/>
              </a:ext>
            </a:extLst>
          </p:cNvPr>
          <p:cNvSpPr txBox="1"/>
          <p:nvPr/>
        </p:nvSpPr>
        <p:spPr>
          <a:xfrm>
            <a:off x="467544" y="980728"/>
            <a:ext cx="8352927" cy="3193695"/>
          </a:xfrm>
          <a:prstGeom prst="rect">
            <a:avLst/>
          </a:prstGeom>
          <a:noFill/>
        </p:spPr>
        <p:txBody>
          <a:bodyPr wrap="square">
            <a:spAutoFit/>
          </a:bodyPr>
          <a:lstStyle/>
          <a:p>
            <a:pPr algn="justLow" rtl="1">
              <a:lnSpc>
                <a:spcPct val="115000"/>
              </a:lnSpc>
              <a:spcAft>
                <a:spcPts val="1000"/>
              </a:spcAft>
            </a:pPr>
            <a:r>
              <a:rPr lang="ar-SA" sz="2800" b="1" dirty="0" smtClean="0">
                <a:solidFill>
                  <a:prstClr val="black"/>
                </a:solidFill>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rPr>
              <a:t> </a:t>
            </a:r>
            <a:r>
              <a:rPr lang="ar-SA" sz="2800" b="1" i="1" dirty="0">
                <a:solidFill>
                  <a:srgbClr val="FF0000"/>
                </a:solidFill>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rPr>
              <a:t>الاتصالات السحابية </a:t>
            </a:r>
            <a:r>
              <a:rPr lang="fr-FR" sz="2800" b="1" i="1" dirty="0" smtClean="0">
                <a:solidFill>
                  <a:srgbClr val="FF0000"/>
                </a:solidFill>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rPr>
              <a:t>Cloud Communications</a:t>
            </a:r>
            <a:r>
              <a:rPr lang="ar-DZ" sz="2800" b="1" i="1" dirty="0" smtClean="0">
                <a:solidFill>
                  <a:srgbClr val="FF0000"/>
                </a:solidFill>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rPr>
              <a:t>:</a:t>
            </a:r>
            <a:r>
              <a:rPr lang="fr-FR" sz="2800" b="1" dirty="0" smtClean="0">
                <a:solidFill>
                  <a:prstClr val="black"/>
                </a:solidFill>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rPr>
              <a:t> </a:t>
            </a:r>
            <a:r>
              <a:rPr lang="ar-SA" sz="2800" b="1" dirty="0" smtClean="0">
                <a:solidFill>
                  <a:prstClr val="black"/>
                </a:solidFill>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rPr>
              <a:t>تستخدم </a:t>
            </a:r>
            <a:r>
              <a:rPr lang="ar-SA" sz="2800" b="1" dirty="0">
                <a:solidFill>
                  <a:prstClr val="black"/>
                </a:solidFill>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rPr>
              <a:t>الألياف الضوئية في دعم البنية التحتية للخدمات السحابية، مما يتيح للشركات والمؤسسات الوصول إلى البيانات السحابية بسرعة وموثوقية</a:t>
            </a:r>
            <a:r>
              <a:rPr lang="ar-SA" sz="2800" b="1" dirty="0" smtClean="0">
                <a:solidFill>
                  <a:prstClr val="black"/>
                </a:solidFill>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rPr>
              <a:t>.</a:t>
            </a:r>
            <a:endParaRPr lang="ar-DZ" sz="2800" b="1" dirty="0" smtClean="0">
              <a:solidFill>
                <a:prstClr val="black"/>
              </a:solidFill>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endParaRPr>
          </a:p>
          <a:p>
            <a:pPr algn="justLow" rtl="1">
              <a:lnSpc>
                <a:spcPct val="115000"/>
              </a:lnSpc>
              <a:spcAft>
                <a:spcPts val="1000"/>
              </a:spcAft>
            </a:pPr>
            <a:r>
              <a:rPr lang="ar-DZ" sz="2800" b="1" i="1" dirty="0" smtClean="0">
                <a:solidFill>
                  <a:srgbClr val="FF0000"/>
                </a:solidFill>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rPr>
              <a:t>البث </a:t>
            </a:r>
            <a:r>
              <a:rPr lang="ar-DZ" sz="2800" b="1" i="1" dirty="0">
                <a:solidFill>
                  <a:srgbClr val="FF0000"/>
                </a:solidFill>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rPr>
              <a:t>التلفزيوني والوسائط </a:t>
            </a:r>
            <a:r>
              <a:rPr lang="ar-DZ" sz="2800" b="1" i="1" dirty="0" smtClean="0">
                <a:solidFill>
                  <a:srgbClr val="FF0000"/>
                </a:solidFill>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rPr>
              <a:t>المتعددة: </a:t>
            </a:r>
            <a:r>
              <a:rPr lang="ar-DZ" sz="2800" b="1" dirty="0" smtClean="0">
                <a:solidFill>
                  <a:prstClr val="black"/>
                </a:solidFill>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rPr>
              <a:t> تستخدم </a:t>
            </a:r>
            <a:r>
              <a:rPr lang="ar-DZ" sz="2800" b="1" dirty="0">
                <a:solidFill>
                  <a:prstClr val="black"/>
                </a:solidFill>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rPr>
              <a:t>في توصيل إشارات البث التلفزيوني والإذاعي بجودة عالية، مثل البث عبر الإنترنت وخدمات الفيديو عند الطلب </a:t>
            </a:r>
            <a:r>
              <a:rPr lang="fr-FR" sz="2800" b="1" dirty="0" smtClean="0">
                <a:solidFill>
                  <a:prstClr val="black"/>
                </a:solidFill>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rPr>
              <a:t>Streaming Services </a:t>
            </a:r>
            <a:r>
              <a:rPr lang="ar-DZ" sz="2800" b="1" dirty="0" smtClean="0">
                <a:solidFill>
                  <a:prstClr val="black"/>
                </a:solidFill>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rPr>
              <a:t> ، وتتيح </a:t>
            </a:r>
            <a:r>
              <a:rPr lang="ar-DZ" sz="2800" b="1" dirty="0">
                <a:solidFill>
                  <a:prstClr val="black"/>
                </a:solidFill>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rPr>
              <a:t>نقل فيديوهات وصوتيات بجودة </a:t>
            </a:r>
            <a:r>
              <a:rPr lang="ar-DZ" sz="2800" b="1" dirty="0" smtClean="0">
                <a:solidFill>
                  <a:prstClr val="black"/>
                </a:solidFill>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rPr>
              <a:t>فائقة</a:t>
            </a:r>
            <a:endParaRPr lang="ar-DZ" sz="2800" b="1" dirty="0">
              <a:solidFill>
                <a:prstClr val="black"/>
              </a:solidFill>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endParaRPr>
          </a:p>
        </p:txBody>
      </p:sp>
    </p:spTree>
    <p:extLst>
      <p:ext uri="{BB962C8B-B14F-4D97-AF65-F5344CB8AC3E}">
        <p14:creationId xmlns:p14="http://schemas.microsoft.com/office/powerpoint/2010/main" val="1499707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randombar(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5" grpId="0"/>
    </p:bldLst>
  </p:timing>
</p:sld>
</file>

<file path=ppt/theme/theme1.xml><?xml version="1.0" encoding="utf-8"?>
<a:theme xmlns:a="http://schemas.openxmlformats.org/drawingml/2006/main" name="Brin">
  <a:themeElements>
    <a:clrScheme name="Brin">
      <a:dk1>
        <a:sysClr val="windowText" lastClr="000000"/>
      </a:dk1>
      <a:lt1>
        <a:sysClr val="window" lastClr="FFFFFF"/>
      </a:lt1>
      <a:dk2>
        <a:srgbClr val="2E5369"/>
      </a:dk2>
      <a:lt2>
        <a:srgbClr val="CFE2E7"/>
      </a:lt2>
      <a:accent1>
        <a:srgbClr val="353535"/>
      </a:accent1>
      <a:accent2>
        <a:srgbClr val="1CACE3"/>
      </a:accent2>
      <a:accent3>
        <a:srgbClr val="265991"/>
      </a:accent3>
      <a:accent4>
        <a:srgbClr val="7E40CC"/>
      </a:accent4>
      <a:accent5>
        <a:srgbClr val="B927E9"/>
      </a:accent5>
      <a:accent6>
        <a:srgbClr val="E833BF"/>
      </a:accent6>
      <a:hlink>
        <a:srgbClr val="2DA0F1"/>
      </a:hlink>
      <a:folHlink>
        <a:srgbClr val="7ED1E6"/>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3846</TotalTime>
  <Words>765</Words>
  <Application>Microsoft Office PowerPoint</Application>
  <PresentationFormat>Affichage à l'écran (4:3)</PresentationFormat>
  <Paragraphs>45</Paragraphs>
  <Slides>10</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10</vt:i4>
      </vt:variant>
    </vt:vector>
  </HeadingPairs>
  <TitlesOfParts>
    <vt:vector size="18" baseType="lpstr">
      <vt:lpstr>Arabic Typesetting</vt:lpstr>
      <vt:lpstr>Arial</vt:lpstr>
      <vt:lpstr>Calibri</vt:lpstr>
      <vt:lpstr>Century Gothic</vt:lpstr>
      <vt:lpstr>Sakkal Majalla</vt:lpstr>
      <vt:lpstr>Wingdings</vt:lpstr>
      <vt:lpstr>Wingdings 3</vt:lpstr>
      <vt:lpstr>Brin</vt:lpstr>
      <vt:lpstr>Présentation PowerPoint</vt:lpstr>
      <vt:lpstr>مقدمة:</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خاتمة: </vt:lpstr>
    </vt:vector>
  </TitlesOfParts>
  <Company>Blue Ocean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علم المخطوطات Codicologie</dc:title>
  <dc:creator>ghano</dc:creator>
  <cp:lastModifiedBy>sms</cp:lastModifiedBy>
  <cp:revision>100</cp:revision>
  <dcterms:created xsi:type="dcterms:W3CDTF">2013-02-18T22:24:00Z</dcterms:created>
  <dcterms:modified xsi:type="dcterms:W3CDTF">2024-11-16T20:22:21Z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56135338CEB6418BB51046B7E2D13A20_13</vt:lpwstr>
  </property>
  <property fmtid="{D5CDD505-2E9C-101B-9397-08002B2CF9AE}" pid="3" name="KSOProductBuildVer">
    <vt:lpwstr>1036-12.2.0.18607</vt:lpwstr>
  </property>
</Properties>
</file>