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4" r:id="rId6"/>
    <p:sldId id="263" r:id="rId7"/>
    <p:sldId id="268" r:id="rId8"/>
    <p:sldId id="265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64DA2A7-110E-4E21-A9C8-58848FC00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36473C31-3A5E-479D-90DA-B6A8441D5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8745781-4F59-49AE-9CD9-0411254A3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AEBB-50CA-429F-8B52-6314D5F7B8DB}" type="datetimeFigureOut">
              <a:rPr lang="fr-FR" smtClean="0"/>
              <a:pPr/>
              <a:t>12/01/2021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65953BA-D23C-4DDE-9168-ED96306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85D08FC-E1A9-4934-B07B-AF80D07B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74D-1117-4C95-816C-CA2868E48F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3824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1DB5043-1EEE-4562-8B8B-627FE1DF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73D18C55-EDEF-47F9-8629-8FE5B3DD0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914359A-F48C-499F-8B5C-3E87A99A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AEBB-50CA-429F-8B52-6314D5F7B8DB}" type="datetimeFigureOut">
              <a:rPr lang="fr-FR" smtClean="0"/>
              <a:pPr/>
              <a:t>12/01/2021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E3DE482-0FA4-4107-9672-530EC984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0212C1D-7C0F-4A8D-B7A5-98D14559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74D-1117-4C95-816C-CA2868E48F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0012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40CD2A1E-9289-4F47-AF21-E7C529F12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871EF69-031B-4870-9FAB-84CE6F524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3A2AF6F-427F-4A60-9936-FE16C310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AEBB-50CA-429F-8B52-6314D5F7B8DB}" type="datetimeFigureOut">
              <a:rPr lang="fr-FR" smtClean="0"/>
              <a:pPr/>
              <a:t>12/01/2021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ED31F86-B6D1-49F5-8588-90BE906E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2DB5E9C-35FD-4B69-B0E5-90575530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74D-1117-4C95-816C-CA2868E48F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359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D3A6B81-74F4-4197-ADC6-FD2EEDD5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886CA5-FBDC-4E6B-BDB7-CFD4596C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267428D-93D6-4DDA-9B51-CFCA153B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AEBB-50CA-429F-8B52-6314D5F7B8DB}" type="datetimeFigureOut">
              <a:rPr lang="fr-FR" smtClean="0"/>
              <a:pPr/>
              <a:t>12/01/2021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912C3F3-F8B4-438A-9280-3FD2C325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C1B9571-BDFB-4EB7-853B-5F5D5CE2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74D-1117-4C95-816C-CA2868E48F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4590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BE9F686-E68A-4542-A8C5-65E1BAE0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F902E26-3DDC-49D0-9DC1-AFEFD17C0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833842E-6A7E-4EF4-9317-5A5FE9FA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AEBB-50CA-429F-8B52-6314D5F7B8DB}" type="datetimeFigureOut">
              <a:rPr lang="fr-FR" smtClean="0"/>
              <a:pPr/>
              <a:t>12/01/2021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0CE320D-1DB9-4B9A-9446-961002A0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5AF608F-15F0-4F1F-BF6A-B8FDEB75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74D-1117-4C95-816C-CA2868E48F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8588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55F74BC-813B-443F-B964-EBE2A66F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46DCC82-8A12-4405-BA51-766559623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199BFCD0-C71F-40B7-91DC-BD60F016C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AEB1F1C-025F-4AB9-B9E8-1961524B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AEBB-50CA-429F-8B52-6314D5F7B8DB}" type="datetimeFigureOut">
              <a:rPr lang="fr-FR" smtClean="0"/>
              <a:pPr/>
              <a:t>12/01/2021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27205C1-3573-4429-A2F9-A2670507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4BC5CDF-DB47-4A4C-B64F-830B290C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74D-1117-4C95-816C-CA2868E48F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195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E8830A0-73A6-4166-AF7F-3CA69622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B9867E0-B5A8-4A6D-8C51-7B69A330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1E74D56-6C5A-4E9B-8B4B-30AA243BE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C51C276-97A8-4445-8280-99E308595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5322881A-AB71-4436-875F-26D751A7F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E20AAEA7-B864-42B7-957D-0F3809CB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AEBB-50CA-429F-8B52-6314D5F7B8DB}" type="datetimeFigureOut">
              <a:rPr lang="fr-FR" smtClean="0"/>
              <a:pPr/>
              <a:t>12/01/2021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F025F1F8-CABC-4A83-9C41-28F73A0B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60D52CBB-7EDF-47FD-9F1B-1F8408E0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74D-1117-4C95-816C-CA2868E48F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5702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A3AEA80-A0BF-4DB4-B424-A8CBF019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E0CC598A-A7AC-43C2-A352-8570E824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AEBB-50CA-429F-8B52-6314D5F7B8DB}" type="datetimeFigureOut">
              <a:rPr lang="fr-FR" smtClean="0"/>
              <a:pPr/>
              <a:t>12/01/2021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9E15BA8E-3CA6-414C-BEFF-E31677412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7068D94-FBAF-4F6D-AE9B-725F9421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74D-1117-4C95-816C-CA2868E48F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1559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D7393C9D-0C9F-420F-B658-7F97B6F3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AEBB-50CA-429F-8B52-6314D5F7B8DB}" type="datetimeFigureOut">
              <a:rPr lang="fr-FR" smtClean="0"/>
              <a:pPr/>
              <a:t>12/01/2021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17CA5C86-8AF3-4AE1-ABA9-A436D55B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C56F185-F68F-44DB-ABA0-47F2DE74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74D-1117-4C95-816C-CA2868E48F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7542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207388-79A0-4B4B-940A-A51D6F3A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8E10F30-8BF1-4CDF-9C0C-5DDAA7A58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13DE0EC-9962-4158-A415-45B98E2A1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F1173D81-1A2B-45C3-8763-79887110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AEBB-50CA-429F-8B52-6314D5F7B8DB}" type="datetimeFigureOut">
              <a:rPr lang="fr-FR" smtClean="0"/>
              <a:pPr/>
              <a:t>12/01/2021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5B94BD0-7D64-4103-9702-D2480EB0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A83E9CF-93C4-47B9-9187-ECECFD2B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74D-1117-4C95-816C-CA2868E48F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3564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4ED15C1-02A6-4612-8D6A-41F26AD6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CC4883ED-DB58-4AFF-BA3C-D3E21305B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841E1F9-278B-4226-A657-55B3EA402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F5695217-81C2-48FA-8535-36D72E4FA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AEBB-50CA-429F-8B52-6314D5F7B8DB}" type="datetimeFigureOut">
              <a:rPr lang="fr-FR" smtClean="0"/>
              <a:pPr/>
              <a:t>12/01/2021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A111FE5-DCBD-469D-A98C-A8BC697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828C20E-6DCD-406F-819C-EFBD0D3A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B74D-1117-4C95-816C-CA2868E48F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7942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E1AB9B2-633A-4C63-BF63-8FD9DB62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101A588E-0D14-49E7-A34C-E8440F6D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8A2DFDE-58A3-40E6-8EB3-94E976AEA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9AEBB-50CA-429F-8B52-6314D5F7B8DB}" type="datetimeFigureOut">
              <a:rPr lang="fr-FR" smtClean="0"/>
              <a:pPr/>
              <a:t>12/01/2021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267C273-C281-4CD8-B6F9-730A9CAD1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8597E64-F0C2-49E2-AAAA-285259311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CB74D-1117-4C95-816C-CA2868E48F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1346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70EEEFB-59C5-46C6-A1C5-21CD439B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chimie verte</a:t>
            </a:r>
          </a:p>
        </p:txBody>
      </p:sp>
      <p:pic>
        <p:nvPicPr>
          <p:cNvPr id="1026" name="Picture 2" descr="RÃ©sultat de recherche d'images pour &quot;les douze principes de la chimie verte&quot;">
            <a:extLst>
              <a:ext uri="{FF2B5EF4-FFF2-40B4-BE49-F238E27FC236}">
                <a16:creationId xmlns="" xmlns:a16="http://schemas.microsoft.com/office/drawing/2014/main" id="{405B3BBD-50BF-435F-A7A8-B2296B8C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55" y="173037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733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B7B2FD2-976E-4ECC-8457-44A84594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Voiture à hydrogène</a:t>
            </a:r>
          </a:p>
        </p:txBody>
      </p:sp>
      <p:pic>
        <p:nvPicPr>
          <p:cNvPr id="4098" name="Picture 2" descr="RÃ©sultat de recherche d'images pour &quot;voiture a hydrogÃ¨ne fonctionnement&quot;">
            <a:extLst>
              <a:ext uri="{FF2B5EF4-FFF2-40B4-BE49-F238E27FC236}">
                <a16:creationId xmlns="" xmlns:a16="http://schemas.microsoft.com/office/drawing/2014/main" id="{386084CC-8A0D-4B77-B236-B691EA70E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8" y="2254647"/>
            <a:ext cx="6096000" cy="305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7B3AEF3E-1144-48EA-9EFD-F3F54188C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938" y="1545828"/>
            <a:ext cx="5198065" cy="4330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547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F04B906-9022-42A1-8A13-D6D46A2D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biodiesels</a:t>
            </a:r>
          </a:p>
        </p:txBody>
      </p:sp>
      <p:pic>
        <p:nvPicPr>
          <p:cNvPr id="5122" name="Picture 2" descr="RÃ©sultat de recherche d'images pour &quot;les biodiesels&quot;">
            <a:extLst>
              <a:ext uri="{FF2B5EF4-FFF2-40B4-BE49-F238E27FC236}">
                <a16:creationId xmlns="" xmlns:a16="http://schemas.microsoft.com/office/drawing/2014/main" id="{E1D732C3-6379-432A-BA99-3220EAFED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4" y="1690688"/>
            <a:ext cx="5945604" cy="4177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Ã©sultat de recherche d'images pour &quot;les biodiesels&quot;">
            <a:extLst>
              <a:ext uri="{FF2B5EF4-FFF2-40B4-BE49-F238E27FC236}">
                <a16:creationId xmlns="" xmlns:a16="http://schemas.microsoft.com/office/drawing/2014/main" id="{855D826D-9CC0-42B5-82FC-649F3467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66" y="1938402"/>
            <a:ext cx="5002880" cy="3631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165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312E48-EEF4-4003-8378-9601570D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douze principes de la chimie verte</a:t>
            </a:r>
          </a:p>
        </p:txBody>
      </p:sp>
      <p:pic>
        <p:nvPicPr>
          <p:cNvPr id="4" name="Picture 4" descr="Image associÃ©e">
            <a:extLst>
              <a:ext uri="{FF2B5EF4-FFF2-40B4-BE49-F238E27FC236}">
                <a16:creationId xmlns="" xmlns:a16="http://schemas.microsoft.com/office/drawing/2014/main" id="{02D89A7B-2B7E-4F73-A9E2-2BF9FCCDC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6" y="1443790"/>
            <a:ext cx="5314947" cy="5177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634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50A6D66-3D7C-4351-A640-D14220DEC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2" y="1997000"/>
            <a:ext cx="7519737" cy="4351338"/>
          </a:xfrm>
        </p:spPr>
        <p:txBody>
          <a:bodyPr/>
          <a:lstStyle/>
          <a:p>
            <a:pPr algn="just"/>
            <a:r>
              <a:rPr lang="fr-FR" dirty="0"/>
              <a:t>Découvert à l’état impur par Johann Rudolf Glauber en 1650 à partir de la distillation du goudron de l’huile </a:t>
            </a:r>
          </a:p>
          <a:p>
            <a:r>
              <a:rPr lang="fr-FR" dirty="0"/>
              <a:t>Synthétisé et manufacturé en 1889 selon le procédé BASF par la firme BASF</a:t>
            </a:r>
          </a:p>
          <a:p>
            <a:r>
              <a:rPr lang="fr-FR" dirty="0"/>
              <a:t>En 2005, le phénol à été produit à hauteur de 8,8 millions de tonnes</a:t>
            </a:r>
          </a:p>
          <a:p>
            <a:r>
              <a:rPr lang="fr-FR" dirty="0"/>
              <a:t>Utilisation: production de matières plastiques, synthèse de produits pharmaceutiques, parfumerie..</a:t>
            </a:r>
          </a:p>
        </p:txBody>
      </p:sp>
      <p:pic>
        <p:nvPicPr>
          <p:cNvPr id="2050" name="Picture 2" descr="http://guy.chaumeton.pagesperso-orange.fr/scphysiques2010/images17/img70.jpg">
            <a:extLst>
              <a:ext uri="{FF2B5EF4-FFF2-40B4-BE49-F238E27FC236}">
                <a16:creationId xmlns="" xmlns:a16="http://schemas.microsoft.com/office/drawing/2014/main" id="{771D50B9-6F5D-479D-80B0-286E1B3D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391" y="4608688"/>
            <a:ext cx="3004135" cy="2116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uy.chaumeton.pagesperso-orange.fr/scphysiques2010/images17/img72.jpg">
            <a:extLst>
              <a:ext uri="{FF2B5EF4-FFF2-40B4-BE49-F238E27FC236}">
                <a16:creationId xmlns="" xmlns:a16="http://schemas.microsoft.com/office/drawing/2014/main" id="{CFB05E2E-9715-4A64-9738-4AAF9CC9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600" y="685800"/>
            <a:ext cx="1381125" cy="200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uy.chaumeton.pagesperso-orange.fr/scphysiques2010/images17/img15.gif">
            <a:extLst>
              <a:ext uri="{FF2B5EF4-FFF2-40B4-BE49-F238E27FC236}">
                <a16:creationId xmlns="" xmlns:a16="http://schemas.microsoft.com/office/drawing/2014/main" id="{670724AA-D93D-4D82-84A0-55650E33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12" y="2904812"/>
            <a:ext cx="1095688" cy="1095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uy.chaumeton.pagesperso-orange.fr/scphysiques2010/images17/img2B.gif">
            <a:extLst>
              <a:ext uri="{FF2B5EF4-FFF2-40B4-BE49-F238E27FC236}">
                <a16:creationId xmlns="" xmlns:a16="http://schemas.microsoft.com/office/drawing/2014/main" id="{0B917DEB-DBDB-4ED5-9006-E4835B44E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65" y="2886137"/>
            <a:ext cx="1085726" cy="1085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uy.chaumeton.pagesperso-orange.fr/scphysiques2010/images17/img52.gif">
            <a:extLst>
              <a:ext uri="{FF2B5EF4-FFF2-40B4-BE49-F238E27FC236}">
                <a16:creationId xmlns="" xmlns:a16="http://schemas.microsoft.com/office/drawing/2014/main" id="{6406E164-3323-4422-B4AD-F4FDD9B94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556" y="2775909"/>
            <a:ext cx="1224591" cy="1224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>
            <a:extLst>
              <a:ext uri="{FF2B5EF4-FFF2-40B4-BE49-F238E27FC236}">
                <a16:creationId xmlns="" xmlns:a16="http://schemas.microsoft.com/office/drawing/2014/main" id="{99E846FD-40A8-4A54-9934-F4C04E31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Economie d’atome, synthèse du phénol</a:t>
            </a:r>
          </a:p>
        </p:txBody>
      </p:sp>
    </p:spTree>
    <p:extLst>
      <p:ext uri="{BB962C8B-B14F-4D97-AF65-F5344CB8AC3E}">
        <p14:creationId xmlns="" xmlns:p14="http://schemas.microsoft.com/office/powerpoint/2010/main" val="334192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0B99DAD-1B59-4D77-A294-8E7C3A59D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Economie d’atome, synthèse du phénol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FDE7476-086B-48B2-AFC8-074CE4B76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i="1" dirty="0"/>
              <a:t>Procédé BASF:</a:t>
            </a:r>
          </a:p>
          <a:p>
            <a:r>
              <a:rPr lang="fr-FR" sz="2000" i="1" dirty="0"/>
              <a:t>Procédé </a:t>
            </a:r>
            <a:r>
              <a:rPr lang="fr-FR" sz="2000" i="1" dirty="0" err="1"/>
              <a:t>Hock</a:t>
            </a:r>
            <a:r>
              <a:rPr lang="fr-FR" sz="2000" i="1" dirty="0"/>
              <a:t>: </a:t>
            </a:r>
            <a:r>
              <a:rPr lang="fr-FR" sz="2000" dirty="0"/>
              <a:t>oxydation de l’</a:t>
            </a:r>
            <a:r>
              <a:rPr lang="fr-FR" sz="2000" dirty="0" err="1"/>
              <a:t>isopropylbenzène</a:t>
            </a:r>
            <a:r>
              <a:rPr lang="fr-FR" sz="2000" dirty="0"/>
              <a:t> (</a:t>
            </a:r>
            <a:r>
              <a:rPr lang="fr-FR" sz="2000" dirty="0" err="1"/>
              <a:t>cumène</a:t>
            </a:r>
            <a:r>
              <a:rPr lang="fr-FR" sz="2000" dirty="0"/>
              <a:t>) par l’oxygène de l’air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i="1" dirty="0"/>
              <a:t>Procédé Dow: </a:t>
            </a:r>
            <a:r>
              <a:rPr lang="fr-FR" sz="2000" dirty="0"/>
              <a:t>procédé catalytique en deux étapes qui permet d’obtenir environ 5ù de la production de phénol à partir du toluène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168D6A3-5C8F-45BD-93B7-0138011CE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406" y="2592517"/>
            <a:ext cx="7004685" cy="9085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42BE203D-544A-4B8C-9096-4456B2A6C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237" y="3424895"/>
            <a:ext cx="7496175" cy="7524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42DEB27D-ACF2-4B43-9547-79B50E444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574" y="4884985"/>
            <a:ext cx="3242444" cy="10399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A573CA3E-A05C-427E-8695-689165B278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836"/>
          <a:stretch/>
        </p:blipFill>
        <p:spPr>
          <a:xfrm>
            <a:off x="5556879" y="4916337"/>
            <a:ext cx="2282209" cy="9772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6B26D368-5309-4DBE-A7E8-575783F35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74" y="6050312"/>
            <a:ext cx="7429500" cy="76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77E5D6F0-1F38-4A91-AD63-5DE8B10264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9895" y="1764069"/>
            <a:ext cx="8603905" cy="500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498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7E17E5-B93B-44EA-8E81-6B4ECF16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des réactifs: Réactifs verts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A1943C7C-5188-4E19-BB88-F37712D3A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92" y="1896477"/>
            <a:ext cx="9456148" cy="3718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468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7E17E5-B93B-44EA-8E81-6B4ECF16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des réactifs: Catalyse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E8FD1EDB-27BB-4ADC-AE6B-E15991B32499}"/>
              </a:ext>
            </a:extLst>
          </p:cNvPr>
          <p:cNvSpPr txBox="1"/>
          <p:nvPr/>
        </p:nvSpPr>
        <p:spPr>
          <a:xfrm>
            <a:off x="625642" y="1351480"/>
            <a:ext cx="10391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Synthèse de l’Ibuprofène: </a:t>
            </a:r>
          </a:p>
          <a:p>
            <a:r>
              <a:rPr lang="fr-FR" dirty="0">
                <a:solidFill>
                  <a:srgbClr val="00B050"/>
                </a:solidFill>
              </a:rPr>
              <a:t>Vert: les atomes qui se retrouvent dans la molécule cible </a:t>
            </a:r>
          </a:p>
          <a:p>
            <a:r>
              <a:rPr lang="fr-FR" dirty="0">
                <a:solidFill>
                  <a:srgbClr val="FF0000"/>
                </a:solidFill>
              </a:rPr>
              <a:t>Rouge: ceux qui forment des sous-produits à retraiter</a:t>
            </a:r>
          </a:p>
        </p:txBody>
      </p:sp>
      <p:pic>
        <p:nvPicPr>
          <p:cNvPr id="8194" name="Picture 2" descr="http://culturesciences.chimie.ens.fr/nodeimages/images/dossiers-reactivite-catalyse-article-Ibuprofene_Demirdjian.png">
            <a:extLst>
              <a:ext uri="{FF2B5EF4-FFF2-40B4-BE49-F238E27FC236}">
                <a16:creationId xmlns="" xmlns:a16="http://schemas.microsoft.com/office/drawing/2014/main" id="{EE7D1517-80EC-45D7-9AE2-DD7693D25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89" y="1500152"/>
            <a:ext cx="5062067" cy="5219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ulturesciences.chimie.ens.fr/nodeimages/images/dossiers-reactivite-catalyse-article-Ibuprofene_Demirdjian-2.png">
            <a:extLst>
              <a:ext uri="{FF2B5EF4-FFF2-40B4-BE49-F238E27FC236}">
                <a16:creationId xmlns="" xmlns:a16="http://schemas.microsoft.com/office/drawing/2014/main" id="{1B78BD74-5662-41F4-9D7C-0EDDDD8C4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57806"/>
            <a:ext cx="4796589" cy="4250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DCDE330-4478-4CF5-AA2E-CBBFF5C91F48}"/>
              </a:ext>
            </a:extLst>
          </p:cNvPr>
          <p:cNvSpPr txBox="1"/>
          <p:nvPr/>
        </p:nvSpPr>
        <p:spPr>
          <a:xfrm>
            <a:off x="10167901" y="1690688"/>
            <a:ext cx="16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Procédé BOOTS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265AB1D-87CA-4E52-A94D-A34001F56EF6}"/>
              </a:ext>
            </a:extLst>
          </p:cNvPr>
          <p:cNvSpPr txBox="1"/>
          <p:nvPr/>
        </p:nvSpPr>
        <p:spPr>
          <a:xfrm>
            <a:off x="1230872" y="3925068"/>
            <a:ext cx="143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Procédé BHC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CB04111C-7EE7-46BC-8BA2-227FF736A058}"/>
              </a:ext>
            </a:extLst>
          </p:cNvPr>
          <p:cNvSpPr/>
          <p:nvPr/>
        </p:nvSpPr>
        <p:spPr>
          <a:xfrm>
            <a:off x="4659085" y="4902926"/>
            <a:ext cx="322217" cy="313508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87E5A435-35C9-4168-A161-7344F7FC46F6}"/>
              </a:ext>
            </a:extLst>
          </p:cNvPr>
          <p:cNvSpPr/>
          <p:nvPr/>
        </p:nvSpPr>
        <p:spPr>
          <a:xfrm>
            <a:off x="3400869" y="5569132"/>
            <a:ext cx="322217" cy="313508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9405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2A1E22D-B885-412E-B518-79C6C447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des réactions: limitation des produits secondaires</a:t>
            </a:r>
          </a:p>
        </p:txBody>
      </p:sp>
      <p:pic>
        <p:nvPicPr>
          <p:cNvPr id="6148" name="Picture 4" descr="RÃ©sultat de recherche d'images pour &quot;facetru envirnommental chimie lourde fine&quot;">
            <a:extLst>
              <a:ext uri="{FF2B5EF4-FFF2-40B4-BE49-F238E27FC236}">
                <a16:creationId xmlns="" xmlns:a16="http://schemas.microsoft.com/office/drawing/2014/main" id="{7F9293A6-6003-444B-A38A-433F9B6EB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12" t="47106" r="12060" b="12189"/>
          <a:stretch/>
        </p:blipFill>
        <p:spPr bwMode="auto">
          <a:xfrm>
            <a:off x="1096212" y="2090785"/>
            <a:ext cx="9999576" cy="3636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364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2A1E22D-B885-412E-B518-79C6C447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des réactions: limitation des produits secondaires</a:t>
            </a:r>
          </a:p>
        </p:txBody>
      </p:sp>
      <p:pic>
        <p:nvPicPr>
          <p:cNvPr id="6146" name="Picture 2" descr="http://culturesciences.chimie.ens.fr/nodeimages/images/dossiers-dossierstransversaux-EEDD-Chimie_Verte_Demirdjian-4.png">
            <a:extLst>
              <a:ext uri="{FF2B5EF4-FFF2-40B4-BE49-F238E27FC236}">
                <a16:creationId xmlns="" xmlns:a16="http://schemas.microsoft.com/office/drawing/2014/main" id="{DEA88B28-FEC4-445A-88F7-3602FF762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75" y="2220078"/>
            <a:ext cx="7217649" cy="336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226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2A1E22D-B885-412E-B518-79C6C447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Choix des réactions: limitation des produits secondaires</a:t>
            </a:r>
          </a:p>
        </p:txBody>
      </p:sp>
      <p:pic>
        <p:nvPicPr>
          <p:cNvPr id="7170" name="Picture 2" descr="RÃ©sultat de recherche d'images pour &quot;valorisation des dechets chimiques laboratoires&quot;">
            <a:extLst>
              <a:ext uri="{FF2B5EF4-FFF2-40B4-BE49-F238E27FC236}">
                <a16:creationId xmlns="" xmlns:a16="http://schemas.microsoft.com/office/drawing/2014/main" id="{C1353705-EF4B-451C-9193-C7FFEEF8F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1" y="2019637"/>
            <a:ext cx="10515600" cy="4473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79164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189</Words>
  <Application>Microsoft Office PowerPoint</Application>
  <PresentationFormat>Personnalisé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La chimie verte</vt:lpstr>
      <vt:lpstr>Les douze principes de la chimie verte</vt:lpstr>
      <vt:lpstr>Economie d’atome, synthèse du phénol</vt:lpstr>
      <vt:lpstr>Economie d’atome, synthèse du phénol</vt:lpstr>
      <vt:lpstr>Choix des réactifs: Réactifs verts</vt:lpstr>
      <vt:lpstr>Choix des réactifs: Catalyse</vt:lpstr>
      <vt:lpstr>Choix des réactions: limitation des produits secondaires</vt:lpstr>
      <vt:lpstr>Choix des réactions: limitation des produits secondaires</vt:lpstr>
      <vt:lpstr>Choix des réactions: limitation des produits secondaires</vt:lpstr>
      <vt:lpstr>Voiture à hydrogène</vt:lpstr>
      <vt:lpstr>Les biodiesels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 Bourhis</dc:creator>
  <cp:lastModifiedBy>Azzedine</cp:lastModifiedBy>
  <cp:revision>12</cp:revision>
  <dcterms:created xsi:type="dcterms:W3CDTF">2019-06-06T06:14:34Z</dcterms:created>
  <dcterms:modified xsi:type="dcterms:W3CDTF">2021-01-12T09:08:09Z</dcterms:modified>
</cp:coreProperties>
</file>