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59" d="100"/>
          <a:sy n="59" d="100"/>
        </p:scale>
        <p:origin x="-198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E379D8-24AC-410C-A30E-986ABC708A4A}" type="datetimeFigureOut">
              <a:rPr lang="fr-FR" smtClean="0"/>
              <a:t>08/01/2021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9833B0-50A5-4340-B7F6-D66C42A2CDDC}" type="slidenum">
              <a:rPr lang="fr-FR" smtClean="0"/>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C0ABC422-26CF-49E9-B7EC-9E6C628CD631}" type="datetime1">
              <a:rPr lang="fr-FR" smtClean="0"/>
              <a:t>08/01/2021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C00C68D-C19F-4441-82B5-F59D54ED2DBE}"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56855E5-212E-4EC2-8221-98DE7FA425F6}" type="datetime1">
              <a:rPr lang="fr-FR" smtClean="0"/>
              <a:t>08/01/2021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C00C68D-C19F-4441-82B5-F59D54ED2DBE}"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02FD4B9-E536-4F7A-B142-1AD6431B84DE}" type="datetime1">
              <a:rPr lang="fr-FR" smtClean="0"/>
              <a:t>08/01/2021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C00C68D-C19F-4441-82B5-F59D54ED2DBE}"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CADF9AC-B0D1-4884-8302-3706918FD736}" type="datetime1">
              <a:rPr lang="fr-FR" smtClean="0"/>
              <a:t>08/01/2021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C00C68D-C19F-4441-82B5-F59D54ED2DBE}"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9BF8FCD-F0ED-4113-8E1F-D15273A5C51D}" type="datetime1">
              <a:rPr lang="fr-FR" smtClean="0"/>
              <a:t>08/01/2021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C00C68D-C19F-4441-82B5-F59D54ED2DBE}"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D041CA3-A75A-4785-B35E-8A417EDA021A}" type="datetime1">
              <a:rPr lang="fr-FR" smtClean="0"/>
              <a:t>08/01/2021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C00C68D-C19F-4441-82B5-F59D54ED2DBE}"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7D1EBC6-4451-49A0-93A6-2176A210A1A2}" type="datetime1">
              <a:rPr lang="fr-FR" smtClean="0"/>
              <a:t>08/01/2021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C00C68D-C19F-4441-82B5-F59D54ED2DBE}"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4703441B-957C-4A75-8FAF-A8910FE820AB}" type="datetime1">
              <a:rPr lang="fr-FR" smtClean="0"/>
              <a:t>08/01/2021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C00C68D-C19F-4441-82B5-F59D54ED2DBE}"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D4E64B2-C90A-4BB6-A625-3DE28565A56D}" type="datetime1">
              <a:rPr lang="fr-FR" smtClean="0"/>
              <a:t>08/01/2021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C00C68D-C19F-4441-82B5-F59D54ED2DBE}"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4835099-4759-4D8C-8E15-6A4F56D725E4}" type="datetime1">
              <a:rPr lang="fr-FR" smtClean="0"/>
              <a:t>08/01/2021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C00C68D-C19F-4441-82B5-F59D54ED2DBE}"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7B34ECC-45D2-474A-A422-692CC052DD88}" type="datetime1">
              <a:rPr lang="fr-FR" smtClean="0"/>
              <a:t>08/01/2021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C00C68D-C19F-4441-82B5-F59D54ED2DBE}"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9A40BF-984C-4D16-B6EA-3BF375C5102E}" type="datetime1">
              <a:rPr lang="fr-FR" smtClean="0"/>
              <a:t>08/01/2021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00C68D-C19F-4441-82B5-F59D54ED2DBE}"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125760" y="2168860"/>
            <a:ext cx="8892480" cy="252028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defPPr>
              <a:defRPr lang="fr-FR"/>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lvl="0" algn="ctr">
              <a:spcBef>
                <a:spcPct val="0"/>
              </a:spcBef>
              <a:defRPr/>
            </a:pPr>
            <a:r>
              <a:rPr lang="fr-FR" sz="40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40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40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II</a:t>
            </a:r>
          </a:p>
          <a:p>
            <a:pPr lvl="0" algn="ctr">
              <a:spcBef>
                <a:spcPct val="0"/>
              </a:spcBef>
              <a:defRPr/>
            </a:pPr>
            <a:r>
              <a:rPr lang="fr-FR" sz="40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r>
              <a:rPr lang="fr-FR" sz="40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Chaînes cinématique principale et auxiliaires fonctionnels</a:t>
            </a:r>
            <a:endParaRPr lang="fr-FR" sz="40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Espace réservé du numéro de diapositive 2"/>
          <p:cNvSpPr>
            <a:spLocks noGrp="1"/>
          </p:cNvSpPr>
          <p:nvPr>
            <p:ph type="sldNum" sz="quarter" idx="12"/>
          </p:nvPr>
        </p:nvSpPr>
        <p:spPr/>
        <p:txBody>
          <a:bodyPr/>
          <a:lstStyle/>
          <a:p>
            <a:fld id="{EC00C68D-C19F-4441-82B5-F59D54ED2DBE}" type="slidenum">
              <a:rPr lang="fr-FR" smtClean="0"/>
              <a:pPr/>
              <a:t>1</a:t>
            </a:fld>
            <a:endParaRPr lang="fr-F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II- </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Chaînes cinématique principale et auxiliaires fonctionnels</a:t>
            </a: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Rectangle 2"/>
          <p:cNvSpPr/>
          <p:nvPr/>
        </p:nvSpPr>
        <p:spPr>
          <a:xfrm>
            <a:off x="0" y="836712"/>
            <a:ext cx="4297971" cy="584775"/>
          </a:xfrm>
          <a:prstGeom prst="rect">
            <a:avLst/>
          </a:prstGeom>
        </p:spPr>
        <p:txBody>
          <a:bodyPr wrap="none">
            <a:spAutoFit/>
          </a:bodyPr>
          <a:lstStyle/>
          <a:p>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1.  </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Chaîne cinématique </a:t>
            </a:r>
            <a:endParaRPr lang="fr-FR" sz="3200" dirty="0"/>
          </a:p>
        </p:txBody>
      </p:sp>
      <p:sp>
        <p:nvSpPr>
          <p:cNvPr id="7169" name="Rectangle 1"/>
          <p:cNvSpPr>
            <a:spLocks noChangeArrowheads="1"/>
          </p:cNvSpPr>
          <p:nvPr/>
        </p:nvSpPr>
        <p:spPr bwMode="auto">
          <a:xfrm>
            <a:off x="1" y="1340768"/>
            <a:ext cx="91440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3000" b="0" i="0" u="none" strike="noStrike" cap="none" normalizeH="0" baseline="0" dirty="0" smtClean="0">
                <a:ln>
                  <a:noFill/>
                </a:ln>
                <a:solidFill>
                  <a:srgbClr val="202124"/>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L'ensemble des organes (Fig. 1) du véhicule permettant le </a:t>
            </a:r>
            <a:r>
              <a:rPr kumimoji="0" lang="fr-FR" sz="3000" i="0" u="none" strike="noStrike" cap="none" normalizeH="0" baseline="0" dirty="0" smtClean="0">
                <a:ln>
                  <a:noFill/>
                </a:ln>
                <a:solidFill>
                  <a:srgbClr val="202124"/>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mouvement de celui-ci est appelé ‘</a:t>
            </a:r>
            <a:r>
              <a:rPr kumimoji="0" lang="fr-FR" sz="3000" b="1" i="0" u="none" strike="noStrike" cap="none" normalizeH="0" baseline="0" dirty="0" smtClean="0">
                <a:ln>
                  <a:noFill/>
                </a:ln>
                <a:solidFill>
                  <a:srgbClr val="FF00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chaîne cinématique</a:t>
            </a:r>
            <a:r>
              <a:rPr kumimoji="0" lang="fr-FR" sz="3000" i="0" u="none" strike="noStrike" cap="none" normalizeH="0" baseline="0" dirty="0" smtClean="0">
                <a:ln>
                  <a:noFill/>
                </a:ln>
                <a:solidFill>
                  <a:srgbClr val="202124"/>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elle  est constituée du :</a:t>
            </a:r>
          </a:p>
          <a:p>
            <a:pPr marL="0" marR="0" lvl="0" indent="0" algn="just" defTabSz="914400" rtl="0" eaLnBrk="1" fontAlgn="base" latinLnBrk="0" hangingPunct="1">
              <a:lnSpc>
                <a:spcPct val="100000"/>
              </a:lnSpc>
              <a:spcBef>
                <a:spcPct val="0"/>
              </a:spcBef>
              <a:spcAft>
                <a:spcPct val="0"/>
              </a:spcAft>
              <a:buClrTx/>
              <a:buSzTx/>
              <a:buFontTx/>
              <a:buNone/>
              <a:tabLst/>
            </a:pPr>
            <a:r>
              <a:rPr lang="fr-FR" sz="3000" dirty="0" smtClean="0">
                <a:solidFill>
                  <a:srgbClr val="202124"/>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a:t>
            </a:r>
            <a:r>
              <a:rPr kumimoji="0" lang="fr-FR" sz="3000" i="0" u="none" strike="noStrike" cap="none" normalizeH="0" baseline="0" dirty="0" smtClean="0">
                <a:ln>
                  <a:noFill/>
                </a:ln>
                <a:solidFill>
                  <a:srgbClr val="202124"/>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Moteur</a:t>
            </a:r>
            <a:endParaRPr lang="fr-FR" sz="3000" dirty="0" smtClean="0">
              <a:solidFill>
                <a:srgbClr val="202124"/>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Char char="-"/>
              <a:tabLst/>
            </a:pPr>
            <a:r>
              <a:rPr kumimoji="0" lang="fr-FR" sz="3000" i="0" u="none" strike="noStrike" cap="none" normalizeH="0" baseline="0" dirty="0" smtClean="0">
                <a:ln>
                  <a:noFill/>
                </a:ln>
                <a:solidFill>
                  <a:srgbClr val="202124"/>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L'embrayage</a:t>
            </a:r>
          </a:p>
          <a:p>
            <a:pPr marL="0" marR="0" lvl="0" indent="0" algn="just" defTabSz="914400" rtl="0" eaLnBrk="1" fontAlgn="base" latinLnBrk="0" hangingPunct="1">
              <a:lnSpc>
                <a:spcPct val="100000"/>
              </a:lnSpc>
              <a:spcBef>
                <a:spcPct val="0"/>
              </a:spcBef>
              <a:spcAft>
                <a:spcPct val="0"/>
              </a:spcAft>
              <a:buClrTx/>
              <a:buSzTx/>
              <a:buFontTx/>
              <a:buChar char="-"/>
              <a:tabLst/>
            </a:pPr>
            <a:r>
              <a:rPr kumimoji="0" lang="fr-FR" sz="3000" i="0" u="none" strike="noStrike" cap="none" normalizeH="0" baseline="0" dirty="0" smtClean="0">
                <a:ln>
                  <a:noFill/>
                </a:ln>
                <a:solidFill>
                  <a:srgbClr val="202124"/>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Boîte de vitesses</a:t>
            </a:r>
          </a:p>
          <a:p>
            <a:pPr marL="0" marR="0" lvl="0" indent="0" algn="just" defTabSz="914400" rtl="0" eaLnBrk="1" fontAlgn="base" latinLnBrk="0" hangingPunct="1">
              <a:lnSpc>
                <a:spcPct val="100000"/>
              </a:lnSpc>
              <a:spcBef>
                <a:spcPct val="0"/>
              </a:spcBef>
              <a:spcAft>
                <a:spcPct val="0"/>
              </a:spcAft>
              <a:buClrTx/>
              <a:buSzTx/>
              <a:buFontTx/>
              <a:buChar char="-"/>
              <a:tabLst/>
            </a:pPr>
            <a:r>
              <a:rPr lang="fr-FR" sz="3000" dirty="0" smtClean="0">
                <a:solidFill>
                  <a:srgbClr val="202124"/>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Arbre de transmission</a:t>
            </a:r>
            <a:endParaRPr kumimoji="0" lang="fr-FR" sz="3000" i="0" u="none" strike="noStrike" cap="none" normalizeH="0" baseline="0" dirty="0" smtClean="0">
              <a:ln>
                <a:noFill/>
              </a:ln>
              <a:solidFill>
                <a:srgbClr val="202124"/>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Char char="-"/>
              <a:tabLst/>
            </a:pPr>
            <a:r>
              <a:rPr kumimoji="0" lang="fr-FR" sz="3000" i="0" u="none" strike="noStrike" cap="none" normalizeH="0" baseline="0" dirty="0" smtClean="0">
                <a:ln>
                  <a:noFill/>
                </a:ln>
                <a:solidFill>
                  <a:srgbClr val="202124"/>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Roues</a:t>
            </a:r>
            <a:endParaRPr kumimoji="0" lang="fr-FR" sz="3000"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7" name="Image 6"/>
          <p:cNvPicPr/>
          <p:nvPr/>
        </p:nvPicPr>
        <p:blipFill>
          <a:blip r:embed="rId2" cstate="print"/>
          <a:srcRect/>
          <a:stretch>
            <a:fillRect/>
          </a:stretch>
        </p:blipFill>
        <p:spPr bwMode="auto">
          <a:xfrm>
            <a:off x="3635896" y="2276872"/>
            <a:ext cx="5544616" cy="3960440"/>
          </a:xfrm>
          <a:prstGeom prst="rect">
            <a:avLst/>
          </a:prstGeom>
          <a:noFill/>
          <a:ln w="9525">
            <a:noFill/>
            <a:miter lim="800000"/>
            <a:headEnd/>
            <a:tailEnd/>
          </a:ln>
        </p:spPr>
      </p:pic>
      <p:sp>
        <p:nvSpPr>
          <p:cNvPr id="8" name="Rectangle 7"/>
          <p:cNvSpPr/>
          <p:nvPr/>
        </p:nvSpPr>
        <p:spPr>
          <a:xfrm>
            <a:off x="5868144" y="6290156"/>
            <a:ext cx="1023037" cy="523220"/>
          </a:xfrm>
          <a:prstGeom prst="rect">
            <a:avLst/>
          </a:prstGeom>
        </p:spPr>
        <p:txBody>
          <a:bodyPr wrap="none">
            <a:spAutoFit/>
          </a:bodyPr>
          <a:lstStyle/>
          <a:p>
            <a:r>
              <a:rPr lang="fr-FR" sz="2800" dirty="0" smtClean="0">
                <a:solidFill>
                  <a:srgbClr val="202124"/>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Fig. 1</a:t>
            </a:r>
            <a:endParaRPr lang="fr-FR" sz="2800" dirty="0"/>
          </a:p>
        </p:txBody>
      </p:sp>
      <p:sp>
        <p:nvSpPr>
          <p:cNvPr id="9" name="Espace réservé du numéro de diapositive 8"/>
          <p:cNvSpPr>
            <a:spLocks noGrp="1"/>
          </p:cNvSpPr>
          <p:nvPr>
            <p:ph type="sldNum" sz="quarter" idx="12"/>
          </p:nvPr>
        </p:nvSpPr>
        <p:spPr/>
        <p:txBody>
          <a:bodyPr/>
          <a:lstStyle/>
          <a:p>
            <a:fld id="{EC00C68D-C19F-4441-82B5-F59D54ED2DBE}" type="slidenum">
              <a:rPr lang="fr-FR" smtClean="0"/>
              <a:pPr/>
              <a:t>2</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II- </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Chaînes cinématique principale et auxiliaires fonctionnels</a:t>
            </a: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6145" name="Rectangle 1"/>
          <p:cNvSpPr>
            <a:spLocks noChangeArrowheads="1"/>
          </p:cNvSpPr>
          <p:nvPr/>
        </p:nvSpPr>
        <p:spPr bwMode="auto">
          <a:xfrm>
            <a:off x="0" y="1571600"/>
            <a:ext cx="9144000" cy="240065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3000" i="0" u="none" strike="noStrike" cap="none" normalizeH="0" baseline="0" dirty="0" smtClean="0">
                <a:ln>
                  <a:noFill/>
                </a:ln>
                <a:solidFill>
                  <a:srgbClr val="000000"/>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Le rôle du moteur est de transformer l’énergie calorifique du carburant en une énergie mécanique. Il provoque la combustion du carburant pour créer l’énergie qui servira à mouvoir les roues. Le reste de la chaîne cinématique transporte et transforme cette énergie  jusqu’aux roues.</a:t>
            </a:r>
            <a:endParaRPr kumimoji="0" lang="fr-FR" sz="3000"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Rectangle 4"/>
          <p:cNvSpPr/>
          <p:nvPr/>
        </p:nvSpPr>
        <p:spPr>
          <a:xfrm>
            <a:off x="0" y="908720"/>
            <a:ext cx="2423036" cy="584775"/>
          </a:xfrm>
          <a:prstGeom prst="rect">
            <a:avLst/>
          </a:prstGeom>
        </p:spPr>
        <p:txBody>
          <a:bodyPr wrap="none">
            <a:spAutoFit/>
          </a:bodyPr>
          <a:lstStyle/>
          <a:p>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1. 1. M</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oteur</a:t>
            </a: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3200" dirty="0"/>
          </a:p>
        </p:txBody>
      </p:sp>
      <p:sp>
        <p:nvSpPr>
          <p:cNvPr id="6" name="Espace réservé du numéro de diapositive 5"/>
          <p:cNvSpPr>
            <a:spLocks noGrp="1"/>
          </p:cNvSpPr>
          <p:nvPr>
            <p:ph type="sldNum" sz="quarter" idx="12"/>
          </p:nvPr>
        </p:nvSpPr>
        <p:spPr/>
        <p:txBody>
          <a:bodyPr/>
          <a:lstStyle/>
          <a:p>
            <a:fld id="{EC00C68D-C19F-4441-82B5-F59D54ED2DBE}" type="slidenum">
              <a:rPr lang="fr-FR" smtClean="0"/>
              <a:pPr/>
              <a:t>3</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216024" y="0"/>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II- </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Chaînes cinématique principale et auxiliaires fonctionnels</a:t>
            </a: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3" name="Image 2"/>
          <p:cNvPicPr/>
          <p:nvPr/>
        </p:nvPicPr>
        <p:blipFill>
          <a:blip r:embed="rId2" cstate="print"/>
          <a:srcRect/>
          <a:stretch>
            <a:fillRect/>
          </a:stretch>
        </p:blipFill>
        <p:spPr bwMode="auto">
          <a:xfrm>
            <a:off x="1403648" y="2276872"/>
            <a:ext cx="7416824" cy="4581128"/>
          </a:xfrm>
          <a:prstGeom prst="rect">
            <a:avLst/>
          </a:prstGeom>
          <a:noFill/>
          <a:ln w="9525">
            <a:noFill/>
            <a:miter lim="800000"/>
            <a:headEnd/>
            <a:tailEnd/>
          </a:ln>
        </p:spPr>
      </p:pic>
      <p:sp>
        <p:nvSpPr>
          <p:cNvPr id="5121" name="Rectangle 1"/>
          <p:cNvSpPr>
            <a:spLocks noChangeArrowheads="1"/>
          </p:cNvSpPr>
          <p:nvPr/>
        </p:nvSpPr>
        <p:spPr bwMode="auto">
          <a:xfrm>
            <a:off x="1" y="955174"/>
            <a:ext cx="9144000" cy="196977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3200" b="1" i="0" u="none" strike="noStrike" cap="none" normalizeH="0" baseline="0" dirty="0" smtClean="0">
                <a:ln>
                  <a:noFill/>
                </a:ln>
                <a:solidFill>
                  <a:schemeClr val="tx2"/>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1.2. L’embrayage</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3000" i="0" u="none" strike="noStrike" cap="none" normalizeH="0" baseline="0" dirty="0" smtClean="0">
                <a:ln>
                  <a:noFill/>
                </a:ln>
                <a:solidFill>
                  <a:srgbClr val="000000"/>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L’embrayage accouple ou désaccouple le moteur avec le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3000" i="0" u="none" strike="noStrike" cap="none" normalizeH="0" baseline="0" dirty="0" smtClean="0">
                <a:ln>
                  <a:noFill/>
                </a:ln>
                <a:solidFill>
                  <a:srgbClr val="000000"/>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reste de la chaîne pour permettre le changement de vitesse (Fig. 2).</a:t>
            </a:r>
            <a:endParaRPr kumimoji="0" lang="fr-FR" sz="3000"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Rectangle 4"/>
          <p:cNvSpPr/>
          <p:nvPr/>
        </p:nvSpPr>
        <p:spPr>
          <a:xfrm>
            <a:off x="5292080" y="6309320"/>
            <a:ext cx="1023037" cy="523220"/>
          </a:xfrm>
          <a:prstGeom prst="rect">
            <a:avLst/>
          </a:prstGeom>
        </p:spPr>
        <p:txBody>
          <a:bodyPr wrap="none">
            <a:spAutoFit/>
          </a:bodyPr>
          <a:lstStyle/>
          <a:p>
            <a:r>
              <a:rPr lang="fr-FR" sz="2800" dirty="0" smtClean="0">
                <a:solidFill>
                  <a:srgbClr val="000000"/>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Fig. 2</a:t>
            </a:r>
            <a:endParaRPr lang="fr-FR" sz="2800" dirty="0"/>
          </a:p>
        </p:txBody>
      </p:sp>
      <p:sp>
        <p:nvSpPr>
          <p:cNvPr id="6" name="Espace réservé du numéro de diapositive 5"/>
          <p:cNvSpPr>
            <a:spLocks noGrp="1"/>
          </p:cNvSpPr>
          <p:nvPr>
            <p:ph type="sldNum" sz="quarter" idx="12"/>
          </p:nvPr>
        </p:nvSpPr>
        <p:spPr/>
        <p:txBody>
          <a:bodyPr/>
          <a:lstStyle/>
          <a:p>
            <a:fld id="{EC00C68D-C19F-4441-82B5-F59D54ED2DBE}" type="slidenum">
              <a:rPr lang="fr-FR" smtClean="0"/>
              <a:pPr/>
              <a:t>4</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107504" y="0"/>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II- </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Chaînes cinématique principale et auxiliaires fonctionnels</a:t>
            </a: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097" name="Rectangle 1"/>
          <p:cNvSpPr>
            <a:spLocks noChangeArrowheads="1"/>
          </p:cNvSpPr>
          <p:nvPr/>
        </p:nvSpPr>
        <p:spPr bwMode="auto">
          <a:xfrm>
            <a:off x="0" y="764704"/>
            <a:ext cx="9144000" cy="609397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3000" b="1" i="0" u="none" strike="noStrike" cap="none" normalizeH="0" baseline="0" dirty="0" smtClean="0">
                <a:ln>
                  <a:noFill/>
                </a:ln>
                <a:solidFill>
                  <a:schemeClr val="tx2"/>
                </a:solidFill>
                <a:latin typeface="Times New Roman" pitchFamily="18" charset="0"/>
                <a:ea typeface="Times New Roman" pitchFamily="18" charset="0"/>
                <a:cs typeface="Times New Roman" pitchFamily="18" charset="0"/>
              </a:rPr>
              <a:t>1.3. La boîte de vitesse</a:t>
            </a: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3000" i="0" u="none" strike="noStrike" cap="none" normalizeH="0" baseline="0" dirty="0" smtClean="0">
                <a:ln>
                  <a:noFill/>
                </a:ln>
                <a:solidFill>
                  <a:srgbClr val="000000"/>
                </a:solidFill>
                <a:latin typeface="Times New Roman" pitchFamily="18" charset="0"/>
                <a:ea typeface="Times New Roman" pitchFamily="18" charset="0"/>
                <a:cs typeface="Times New Roman" pitchFamily="18" charset="0"/>
              </a:rPr>
              <a:t>La boîte de vitesses transforme le couple du moteur pour l’adapter à la force de résistance créée par le déplacement du véhicule. L’intérêt de la boîte de vitesses est double. Tout d’abord, elle permet de compenser le manque de souplesse du moteur à explosion qui ne peut varier que dans des limites de vitesse assez étroites. De plus, elle permet de faire en sorte que le moteur soit toujours dans un mode de fonctionnement </a:t>
            </a:r>
            <a:r>
              <a:rPr kumimoji="0" lang="fr-FR" sz="3000" i="1" u="none" strike="noStrike" cap="none" normalizeH="0" baseline="0" dirty="0" smtClean="0">
                <a:ln>
                  <a:noFill/>
                </a:ln>
                <a:solidFill>
                  <a:srgbClr val="000000"/>
                </a:solidFill>
                <a:latin typeface="Times New Roman" pitchFamily="18" charset="0"/>
                <a:ea typeface="Times New Roman" pitchFamily="18" charset="0"/>
                <a:cs typeface="Times New Roman" pitchFamily="18" charset="0"/>
              </a:rPr>
              <a:t>optimum</a:t>
            </a:r>
            <a:r>
              <a:rPr kumimoji="0" lang="fr-FR" sz="3000" i="0" u="none" strike="noStrike" cap="none" normalizeH="0" baseline="0" dirty="0" smtClean="0">
                <a:ln>
                  <a:noFill/>
                </a:ln>
                <a:solidFill>
                  <a:srgbClr val="000000"/>
                </a:solidFill>
                <a:latin typeface="Times New Roman" pitchFamily="18" charset="0"/>
                <a:ea typeface="Times New Roman" pitchFamily="18" charset="0"/>
                <a:cs typeface="Times New Roman" pitchFamily="18" charset="0"/>
              </a:rPr>
              <a:t>. Le changement de vitesse, en démultipliant ou au contraire en réduisant le nombre de tours du moteur, permet de faire en sorte que malgré la variation de la vitesse du véhicule, la vitesse de rotation du moteur soit toujours le même (Fig. 3).</a:t>
            </a:r>
            <a:endParaRPr kumimoji="0" lang="fr-FR" sz="3000" i="0" u="none" strike="noStrike" cap="none" normalizeH="0" baseline="0" dirty="0" smtClean="0">
              <a:ln>
                <a:noFill/>
              </a:ln>
              <a:solidFill>
                <a:schemeClr val="tx1"/>
              </a:solidFill>
              <a:latin typeface="Times New Roman" pitchFamily="18" charset="0"/>
              <a:cs typeface="Times New Roman" pitchFamily="18" charset="0"/>
            </a:endParaRPr>
          </a:p>
        </p:txBody>
      </p:sp>
      <p:sp>
        <p:nvSpPr>
          <p:cNvPr id="5" name="Espace réservé du numéro de diapositive 4"/>
          <p:cNvSpPr>
            <a:spLocks noGrp="1"/>
          </p:cNvSpPr>
          <p:nvPr>
            <p:ph type="sldNum" sz="quarter" idx="12"/>
          </p:nvPr>
        </p:nvSpPr>
        <p:spPr/>
        <p:txBody>
          <a:bodyPr/>
          <a:lstStyle/>
          <a:p>
            <a:fld id="{EC00C68D-C19F-4441-82B5-F59D54ED2DBE}" type="slidenum">
              <a:rPr lang="fr-FR" smtClean="0"/>
              <a:pPr/>
              <a:t>5</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II- </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Chaînes cinématique principale et auxiliaires fonctionnels</a:t>
            </a: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3073" name="Picture 1"/>
          <p:cNvPicPr>
            <a:picLocks noChangeAspect="1" noChangeArrowheads="1"/>
          </p:cNvPicPr>
          <p:nvPr/>
        </p:nvPicPr>
        <p:blipFill>
          <a:blip r:embed="rId2" cstate="print"/>
          <a:srcRect/>
          <a:stretch>
            <a:fillRect/>
          </a:stretch>
        </p:blipFill>
        <p:spPr bwMode="auto">
          <a:xfrm>
            <a:off x="1600200" y="1081088"/>
            <a:ext cx="5943600" cy="4695825"/>
          </a:xfrm>
          <a:prstGeom prst="rect">
            <a:avLst/>
          </a:prstGeom>
          <a:noFill/>
          <a:ln w="9525">
            <a:noFill/>
            <a:miter lim="800000"/>
            <a:headEnd/>
            <a:tailEnd/>
          </a:ln>
        </p:spPr>
      </p:pic>
      <p:sp>
        <p:nvSpPr>
          <p:cNvPr id="5" name="Rectangle 4"/>
          <p:cNvSpPr/>
          <p:nvPr/>
        </p:nvSpPr>
        <p:spPr>
          <a:xfrm>
            <a:off x="4644008" y="5949280"/>
            <a:ext cx="1042273" cy="523220"/>
          </a:xfrm>
          <a:prstGeom prst="rect">
            <a:avLst/>
          </a:prstGeom>
        </p:spPr>
        <p:txBody>
          <a:bodyPr wrap="none">
            <a:spAutoFit/>
          </a:bodyPr>
          <a:lstStyle/>
          <a:p>
            <a:r>
              <a:rPr lang="fr-FR" sz="2800" dirty="0" smtClean="0">
                <a:solidFill>
                  <a:srgbClr val="000000"/>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Fig. </a:t>
            </a:r>
            <a:r>
              <a:rPr lang="fr-FR" sz="2800" dirty="0" smtClean="0">
                <a:solidFill>
                  <a:srgbClr val="000000"/>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3</a:t>
            </a:r>
            <a:endParaRPr lang="fr-FR" sz="2800" dirty="0">
              <a:effectLst>
                <a:outerShdw blurRad="38100" dist="38100" dir="2700000" algn="tl">
                  <a:srgbClr val="000000">
                    <a:alpha val="43137"/>
                  </a:srgbClr>
                </a:outerShdw>
              </a:effectLst>
            </a:endParaRPr>
          </a:p>
        </p:txBody>
      </p:sp>
      <p:sp>
        <p:nvSpPr>
          <p:cNvPr id="6" name="Espace réservé du numéro de diapositive 5"/>
          <p:cNvSpPr>
            <a:spLocks noGrp="1"/>
          </p:cNvSpPr>
          <p:nvPr>
            <p:ph type="sldNum" sz="quarter" idx="12"/>
          </p:nvPr>
        </p:nvSpPr>
        <p:spPr/>
        <p:txBody>
          <a:bodyPr/>
          <a:lstStyle/>
          <a:p>
            <a:fld id="{EC00C68D-C19F-4441-82B5-F59D54ED2DBE}" type="slidenum">
              <a:rPr lang="fr-FR" smtClean="0"/>
              <a:pPr/>
              <a:t>6</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II- </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Chaînes cinématique principale et auxiliaires fonctionnels</a:t>
            </a: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049" name="Rectangle 1"/>
          <p:cNvSpPr>
            <a:spLocks noChangeArrowheads="1"/>
          </p:cNvSpPr>
          <p:nvPr/>
        </p:nvSpPr>
        <p:spPr bwMode="auto">
          <a:xfrm>
            <a:off x="0" y="764704"/>
            <a:ext cx="9144000" cy="430887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3200" b="1" i="0" u="none" strike="noStrike" cap="none" normalizeH="0" baseline="0" dirty="0" smtClean="0">
                <a:ln>
                  <a:noFill/>
                </a:ln>
                <a:solidFill>
                  <a:schemeClr val="tx2"/>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1.4. L’arbre de transmission</a:t>
            </a:r>
          </a:p>
          <a:p>
            <a:r>
              <a:rPr kumimoji="0" lang="fr-FR" sz="300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L’arbre de transmission transmet le mouvement de la boîte de vitesses vers le pont (Fig. 4). </a:t>
            </a:r>
            <a:r>
              <a:rPr lang="fr-FR" sz="3000" dirty="0" smtClean="0">
                <a:solidFill>
                  <a:srgbClr val="000000"/>
                </a:solidFill>
                <a:latin typeface="Times New Roman" pitchFamily="18" charset="0"/>
                <a:ea typeface="Times New Roman" pitchFamily="18" charset="0"/>
                <a:cs typeface="Times New Roman" pitchFamily="18" charset="0"/>
              </a:rPr>
              <a:t>Il existe</a:t>
            </a:r>
            <a:r>
              <a:rPr lang="fr-FR" sz="3000" dirty="0" smtClean="0">
                <a:solidFill>
                  <a:srgbClr val="000000"/>
                </a:solidFill>
                <a:latin typeface="Times New Roman" pitchFamily="18" charset="0"/>
                <a:ea typeface="Times New Roman" pitchFamily="18" charset="0"/>
                <a:cs typeface="Times New Roman" pitchFamily="18" charset="0"/>
              </a:rPr>
              <a:t>:</a:t>
            </a:r>
          </a:p>
          <a:p>
            <a:r>
              <a:rPr lang="fr-FR" sz="3000" dirty="0" smtClean="0">
                <a:solidFill>
                  <a:srgbClr val="000000"/>
                </a:solidFill>
                <a:latin typeface="Times New Roman" pitchFamily="18" charset="0"/>
                <a:ea typeface="Times New Roman" pitchFamily="18" charset="0"/>
                <a:cs typeface="Times New Roman" pitchFamily="18" charset="0"/>
              </a:rPr>
              <a:t>- Arbres </a:t>
            </a:r>
            <a:r>
              <a:rPr lang="fr-FR" sz="3000" dirty="0" smtClean="0">
                <a:solidFill>
                  <a:srgbClr val="000000"/>
                </a:solidFill>
                <a:latin typeface="Times New Roman" pitchFamily="18" charset="0"/>
                <a:ea typeface="Times New Roman" pitchFamily="18" charset="0"/>
                <a:cs typeface="Times New Roman" pitchFamily="18" charset="0"/>
              </a:rPr>
              <a:t>de transmission longitudinaux disposés entre la boîte de vitesse et le pont (Véhicule à propulsion arrière) </a:t>
            </a:r>
          </a:p>
          <a:p>
            <a:r>
              <a:rPr lang="fr-FR" sz="3000" dirty="0" smtClean="0">
                <a:solidFill>
                  <a:srgbClr val="000000"/>
                </a:solidFill>
                <a:latin typeface="Times New Roman" pitchFamily="18" charset="0"/>
                <a:ea typeface="Times New Roman" pitchFamily="18" charset="0"/>
                <a:cs typeface="Times New Roman" pitchFamily="18" charset="0"/>
              </a:rPr>
              <a:t>- </a:t>
            </a:r>
            <a:r>
              <a:rPr lang="fr-FR" sz="3000" dirty="0" smtClean="0">
                <a:solidFill>
                  <a:srgbClr val="000000"/>
                </a:solidFill>
                <a:latin typeface="Times New Roman" pitchFamily="18" charset="0"/>
                <a:ea typeface="Times New Roman" pitchFamily="18" charset="0"/>
                <a:cs typeface="Times New Roman" pitchFamily="18" charset="0"/>
              </a:rPr>
              <a:t>Arbres </a:t>
            </a:r>
            <a:r>
              <a:rPr lang="fr-FR" sz="3000" dirty="0" smtClean="0">
                <a:solidFill>
                  <a:srgbClr val="000000"/>
                </a:solidFill>
                <a:latin typeface="Times New Roman" pitchFamily="18" charset="0"/>
                <a:ea typeface="Times New Roman" pitchFamily="18" charset="0"/>
                <a:cs typeface="Times New Roman" pitchFamily="18" charset="0"/>
              </a:rPr>
              <a:t>de roues ou demi-arbres moteur disposés entre le pont et les roues </a:t>
            </a:r>
            <a:r>
              <a:rPr lang="fr-FR" sz="3000" dirty="0" smtClean="0">
                <a:solidFill>
                  <a:srgbClr val="000000"/>
                </a:solidFill>
                <a:latin typeface="Times New Roman" pitchFamily="18" charset="0"/>
                <a:ea typeface="Times New Roman" pitchFamily="18" charset="0"/>
                <a:cs typeface="Times New Roman" pitchFamily="18" charset="0"/>
              </a:rPr>
              <a:t>motrices.</a:t>
            </a:r>
            <a:endParaRPr lang="fr-FR" sz="3000" dirty="0" smtClean="0">
              <a:solidFill>
                <a:srgbClr val="000000"/>
              </a:solidFill>
              <a:latin typeface="Times New Roman" pitchFamily="18" charset="0"/>
              <a:ea typeface="Times New Roman" pitchFamily="18" charset="0"/>
              <a:cs typeface="Times New Roman" pitchFamily="18" charset="0"/>
            </a:endParaRPr>
          </a:p>
          <a:p>
            <a:pPr algn="just" eaLnBrk="0" fontAlgn="base" hangingPunct="0">
              <a:spcBef>
                <a:spcPct val="0"/>
              </a:spcBef>
              <a:spcAft>
                <a:spcPct val="0"/>
              </a:spcAft>
            </a:pPr>
            <a:endParaRPr lang="fr-FR" sz="3200" dirty="0" smtClean="0"/>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sz="300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cstate="print"/>
          <a:srcRect/>
          <a:stretch>
            <a:fillRect/>
          </a:stretch>
        </p:blipFill>
        <p:spPr bwMode="auto">
          <a:xfrm>
            <a:off x="4103440" y="3645024"/>
            <a:ext cx="5040560" cy="3212976"/>
          </a:xfrm>
          <a:prstGeom prst="rect">
            <a:avLst/>
          </a:prstGeom>
          <a:noFill/>
          <a:ln w="9525">
            <a:noFill/>
            <a:miter lim="800000"/>
            <a:headEnd/>
            <a:tailEnd/>
          </a:ln>
        </p:spPr>
      </p:pic>
      <p:sp>
        <p:nvSpPr>
          <p:cNvPr id="6" name="Rectangle 5"/>
          <p:cNvSpPr/>
          <p:nvPr/>
        </p:nvSpPr>
        <p:spPr>
          <a:xfrm>
            <a:off x="6444208" y="6309320"/>
            <a:ext cx="1023037" cy="523220"/>
          </a:xfrm>
          <a:prstGeom prst="rect">
            <a:avLst/>
          </a:prstGeom>
        </p:spPr>
        <p:txBody>
          <a:bodyPr wrap="none">
            <a:spAutoFit/>
          </a:bodyPr>
          <a:lstStyle/>
          <a:p>
            <a:r>
              <a:rPr lang="fr-FR" sz="2800" dirty="0" smtClean="0">
                <a:solidFill>
                  <a:srgbClr val="000000"/>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Fig. </a:t>
            </a:r>
            <a:r>
              <a:rPr lang="fr-FR" sz="2800" dirty="0" smtClean="0">
                <a:solidFill>
                  <a:srgbClr val="000000"/>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4</a:t>
            </a:r>
            <a:endParaRPr lang="fr-FR" sz="2800" dirty="0">
              <a:effectLst>
                <a:outerShdw blurRad="38100" dist="38100" dir="2700000" algn="tl">
                  <a:srgbClr val="000000">
                    <a:alpha val="43137"/>
                  </a:srgbClr>
                </a:outerShdw>
              </a:effectLst>
            </a:endParaRPr>
          </a:p>
        </p:txBody>
      </p:sp>
      <p:sp>
        <p:nvSpPr>
          <p:cNvPr id="7" name="Espace réservé du numéro de diapositive 6"/>
          <p:cNvSpPr>
            <a:spLocks noGrp="1"/>
          </p:cNvSpPr>
          <p:nvPr>
            <p:ph type="sldNum" sz="quarter" idx="12"/>
          </p:nvPr>
        </p:nvSpPr>
        <p:spPr/>
        <p:txBody>
          <a:bodyPr/>
          <a:lstStyle/>
          <a:p>
            <a:fld id="{EC00C68D-C19F-4441-82B5-F59D54ED2DBE}" type="slidenum">
              <a:rPr lang="fr-FR" smtClean="0"/>
              <a:pPr/>
              <a:t>7</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II- </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Chaînes cinématique principale et auxiliaires fonctionnels</a:t>
            </a: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25" name="Rectangle 1"/>
          <p:cNvSpPr>
            <a:spLocks noChangeArrowheads="1"/>
          </p:cNvSpPr>
          <p:nvPr/>
        </p:nvSpPr>
        <p:spPr bwMode="auto">
          <a:xfrm>
            <a:off x="0" y="908720"/>
            <a:ext cx="9144000" cy="54938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3200" b="1" i="0" u="none" strike="noStrike" cap="none" normalizeH="0" baseline="0" dirty="0" smtClean="0">
                <a:ln>
                  <a:noFill/>
                </a:ln>
                <a:solidFill>
                  <a:schemeClr val="tx2"/>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1.5.  Les ponts</a:t>
            </a: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900" i="0" u="none" strike="noStrike" cap="none" normalizeH="0" baseline="0" dirty="0" smtClean="0">
                <a:ln>
                  <a:noFill/>
                </a:ln>
                <a:solidFill>
                  <a:srgbClr val="000000"/>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Il existe des ponts moteurs (qui transmettent le mouvement) et des ponts directionnels (qui agissent sur la direction). Les ponts directionnels sont reliés aux commandes de direction et permettent d’orienter le véhicule au déplacement. L’ensemble des ponts assure également une démultiplication de la vitesse (simple ou double), ce qui permet une augmentation de la puissance du mouvement. De plus, ils comprennent un différentiel qui permet aux roues de tourner à des vitesses différentes et donc au véhicule de tourner sans déraper (dans un virage, les roues à l’extérieur parcourent plus de distance). </a:t>
            </a:r>
            <a:endParaRPr kumimoji="0" lang="fr-FR" sz="2900"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Espace réservé du numéro de diapositive 4"/>
          <p:cNvSpPr>
            <a:spLocks noGrp="1"/>
          </p:cNvSpPr>
          <p:nvPr>
            <p:ph type="sldNum" sz="quarter" idx="12"/>
          </p:nvPr>
        </p:nvSpPr>
        <p:spPr/>
        <p:txBody>
          <a:bodyPr/>
          <a:lstStyle/>
          <a:p>
            <a:fld id="{EC00C68D-C19F-4441-82B5-F59D54ED2DBE}" type="slidenum">
              <a:rPr lang="fr-FR" smtClean="0"/>
              <a:pPr/>
              <a:t>8</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1689</TotalTime>
  <Words>427</Words>
  <Application>Microsoft Office PowerPoint</Application>
  <PresentationFormat>Affichage à l'écran (4:3)</PresentationFormat>
  <Paragraphs>55</Paragraphs>
  <Slides>8</Slides>
  <Notes>0</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Thème Office</vt:lpstr>
      <vt:lpstr>Diapositive 1</vt:lpstr>
      <vt:lpstr>Diapositive 2</vt:lpstr>
      <vt:lpstr>Diapositive 3</vt:lpstr>
      <vt:lpstr>Diapositive 4</vt:lpstr>
      <vt:lpstr>Diapositive 5</vt:lpstr>
      <vt:lpstr>Diapositive 6</vt:lpstr>
      <vt:lpstr>Diapositive 7</vt:lpstr>
      <vt:lpstr>Diapositive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ZERGANE</dc:creator>
  <cp:lastModifiedBy>ZERGANE</cp:lastModifiedBy>
  <cp:revision>46</cp:revision>
  <dcterms:created xsi:type="dcterms:W3CDTF">2021-01-04T17:50:56Z</dcterms:created>
  <dcterms:modified xsi:type="dcterms:W3CDTF">2021-01-08T20:34:31Z</dcterms:modified>
</cp:coreProperties>
</file>