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6" r:id="rId1"/>
  </p:sldMasterIdLst>
  <p:notesMasterIdLst>
    <p:notesMasterId r:id="rId11"/>
  </p:notesMasterIdLst>
  <p:sldIdLst>
    <p:sldId id="256" r:id="rId2"/>
    <p:sldId id="315" r:id="rId3"/>
    <p:sldId id="317" r:id="rId4"/>
    <p:sldId id="318" r:id="rId5"/>
    <p:sldId id="320" r:id="rId6"/>
    <p:sldId id="321" r:id="rId7"/>
    <p:sldId id="353" r:id="rId8"/>
    <p:sldId id="357" r:id="rId9"/>
    <p:sldId id="377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00FF00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90D990-6B52-41E3-B766-A98182A5AD3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3CDD2F7-9A7B-4610-B869-302D36A44F26}">
      <dgm:prSet custT="1"/>
      <dgm:spPr/>
      <dgm:t>
        <a:bodyPr/>
        <a:lstStyle/>
        <a:p>
          <a:pPr rtl="1"/>
          <a:r>
            <a:rPr lang="ar-DZ" sz="54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تقديم </a:t>
          </a:r>
        </a:p>
        <a:p>
          <a:pPr rtl="1"/>
          <a:r>
            <a:rPr lang="ar-DZ" sz="54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أ </a:t>
          </a:r>
          <a:r>
            <a:rPr lang="ar-DZ" sz="5400" b="1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د</a:t>
          </a:r>
          <a:r>
            <a:rPr lang="ar-DZ" sz="54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rPr>
            <a:t>. كبوية محمد</a:t>
          </a:r>
          <a:endParaRPr lang="fr-FR" sz="5400" b="1" i="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itchFamily="66" charset="-78"/>
            <a:cs typeface="Arabic Typesetting" pitchFamily="66" charset="-78"/>
          </a:endParaRPr>
        </a:p>
      </dgm:t>
    </dgm:pt>
    <dgm:pt modelId="{7CB30411-AC27-430E-945B-4C9948E5F1A1}" type="parTrans" cxnId="{333A7045-4C07-4A4C-ABE7-F2815FFBA0CB}">
      <dgm:prSet/>
      <dgm:spPr/>
      <dgm:t>
        <a:bodyPr/>
        <a:lstStyle/>
        <a:p>
          <a:endParaRPr lang="fr-FR"/>
        </a:p>
      </dgm:t>
    </dgm:pt>
    <dgm:pt modelId="{97858300-84CF-45F7-AA4B-189452A155EA}" type="sibTrans" cxnId="{333A7045-4C07-4A4C-ABE7-F2815FFBA0CB}">
      <dgm:prSet/>
      <dgm:spPr/>
      <dgm:t>
        <a:bodyPr/>
        <a:lstStyle/>
        <a:p>
          <a:endParaRPr lang="fr-FR"/>
        </a:p>
      </dgm:t>
    </dgm:pt>
    <dgm:pt modelId="{DC38E256-0762-4FEE-BD60-8EDE2802EE66}" type="pres">
      <dgm:prSet presAssocID="{C090D990-6B52-41E3-B766-A98182A5AD3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1D1AF4-3E10-4200-BCC9-B563AE95A134}" type="pres">
      <dgm:prSet presAssocID="{73CDD2F7-9A7B-4610-B869-302D36A44F26}" presName="circle1" presStyleLbl="node1" presStyleIdx="0" presStyleCnt="1"/>
      <dgm:spPr/>
    </dgm:pt>
    <dgm:pt modelId="{A35DF29F-5FED-48EE-8570-4BE14E71127D}" type="pres">
      <dgm:prSet presAssocID="{73CDD2F7-9A7B-4610-B869-302D36A44F26}" presName="space" presStyleCnt="0"/>
      <dgm:spPr/>
    </dgm:pt>
    <dgm:pt modelId="{98CD15C7-1FAF-4E83-AAEB-D1807C69061D}" type="pres">
      <dgm:prSet presAssocID="{73CDD2F7-9A7B-4610-B869-302D36A44F26}" presName="rect1" presStyleLbl="alignAcc1" presStyleIdx="0" presStyleCnt="1" custLinFactNeighborX="514"/>
      <dgm:spPr/>
      <dgm:t>
        <a:bodyPr/>
        <a:lstStyle/>
        <a:p>
          <a:endParaRPr lang="fr-FR"/>
        </a:p>
      </dgm:t>
    </dgm:pt>
    <dgm:pt modelId="{E303F284-3496-4A30-918B-9FFE1ABAF994}" type="pres">
      <dgm:prSet presAssocID="{73CDD2F7-9A7B-4610-B869-302D36A44F2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E2F95F-488F-4FBD-A224-D7E3D3086EB6}" type="presOf" srcId="{73CDD2F7-9A7B-4610-B869-302D36A44F26}" destId="{98CD15C7-1FAF-4E83-AAEB-D1807C69061D}" srcOrd="0" destOrd="0" presId="urn:microsoft.com/office/officeart/2005/8/layout/target3"/>
    <dgm:cxn modelId="{D734365C-0732-4611-8D26-DCFC52A54515}" type="presOf" srcId="{C090D990-6B52-41E3-B766-A98182A5AD37}" destId="{DC38E256-0762-4FEE-BD60-8EDE2802EE66}" srcOrd="0" destOrd="0" presId="urn:microsoft.com/office/officeart/2005/8/layout/target3"/>
    <dgm:cxn modelId="{333A7045-4C07-4A4C-ABE7-F2815FFBA0CB}" srcId="{C090D990-6B52-41E3-B766-A98182A5AD37}" destId="{73CDD2F7-9A7B-4610-B869-302D36A44F26}" srcOrd="0" destOrd="0" parTransId="{7CB30411-AC27-430E-945B-4C9948E5F1A1}" sibTransId="{97858300-84CF-45F7-AA4B-189452A155EA}"/>
    <dgm:cxn modelId="{54DFBA2F-D718-4C5A-81B3-1AA7094C6AC4}" type="presOf" srcId="{73CDD2F7-9A7B-4610-B869-302D36A44F26}" destId="{E303F284-3496-4A30-918B-9FFE1ABAF994}" srcOrd="1" destOrd="0" presId="urn:microsoft.com/office/officeart/2005/8/layout/target3"/>
    <dgm:cxn modelId="{F94911FA-6AF9-469D-8698-0F244F4CEB16}" type="presParOf" srcId="{DC38E256-0762-4FEE-BD60-8EDE2802EE66}" destId="{291D1AF4-3E10-4200-BCC9-B563AE95A134}" srcOrd="0" destOrd="0" presId="urn:microsoft.com/office/officeart/2005/8/layout/target3"/>
    <dgm:cxn modelId="{A9E99AC9-0EE7-4E4E-81E5-A524636EF380}" type="presParOf" srcId="{DC38E256-0762-4FEE-BD60-8EDE2802EE66}" destId="{A35DF29F-5FED-48EE-8570-4BE14E71127D}" srcOrd="1" destOrd="0" presId="urn:microsoft.com/office/officeart/2005/8/layout/target3"/>
    <dgm:cxn modelId="{B8FED6C5-5575-494F-9356-3DADA56DBDCA}" type="presParOf" srcId="{DC38E256-0762-4FEE-BD60-8EDE2802EE66}" destId="{98CD15C7-1FAF-4E83-AAEB-D1807C69061D}" srcOrd="2" destOrd="0" presId="urn:microsoft.com/office/officeart/2005/8/layout/target3"/>
    <dgm:cxn modelId="{65AB3466-4643-4FCF-97E1-0032447F730F}" type="presParOf" srcId="{DC38E256-0762-4FEE-BD60-8EDE2802EE66}" destId="{E303F284-3496-4A30-918B-9FFE1ABAF994}" srcOrd="3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1D1AF4-3E10-4200-BCC9-B563AE95A134}">
      <dsp:nvSpPr>
        <dsp:cNvPr id="0" name=""/>
        <dsp:cNvSpPr/>
      </dsp:nvSpPr>
      <dsp:spPr>
        <a:xfrm>
          <a:off x="0" y="0"/>
          <a:ext cx="1938992" cy="193899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D15C7-1FAF-4E83-AAEB-D1807C69061D}">
      <dsp:nvSpPr>
        <dsp:cNvPr id="0" name=""/>
        <dsp:cNvSpPr/>
      </dsp:nvSpPr>
      <dsp:spPr>
        <a:xfrm>
          <a:off x="969496" y="0"/>
          <a:ext cx="5959990" cy="19389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b="0" i="0" kern="1200" baseline="0" dirty="0" smtClean="0"/>
            <a:t>تقديم </a:t>
          </a:r>
        </a:p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b="0" i="0" kern="1200" baseline="0" dirty="0" smtClean="0"/>
            <a:t>د. كبوية محمد</a:t>
          </a:r>
          <a:endParaRPr lang="fr-FR" sz="4800" b="0" i="0" kern="1200" baseline="0" dirty="0"/>
        </a:p>
      </dsp:txBody>
      <dsp:txXfrm>
        <a:off x="969496" y="0"/>
        <a:ext cx="5959990" cy="1938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CE89B-C3D3-4F06-8362-129153D1621D}" type="datetimeFigureOut">
              <a:rPr lang="fr-FR" smtClean="0"/>
              <a:pPr/>
              <a:t>17/05/2021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FC4D8-ED79-4999-B46B-B9E291E9E5E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17/05/2021</a:t>
            </a:fld>
            <a:endParaRPr lang="fr-BE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1071538" y="2357430"/>
          <a:ext cx="6929486" cy="1938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714480" y="260648"/>
            <a:ext cx="64214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التخطيط</a:t>
            </a:r>
            <a:r>
              <a:rPr lang="fr-F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</a:t>
            </a:r>
            <a:r>
              <a:rPr lang="ar-D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وبرمجة</a:t>
            </a:r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</a:t>
            </a:r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في التدريب الرياضي</a:t>
            </a:r>
            <a:endParaRPr lang="fr-F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857356" y="6286520"/>
            <a:ext cx="5429288" cy="357190"/>
          </a:xfrm>
        </p:spPr>
        <p:txBody>
          <a:bodyPr>
            <a:normAutofit/>
          </a:bodyPr>
          <a:lstStyle/>
          <a:p>
            <a:pPr algn="ctr"/>
            <a:r>
              <a:rPr lang="fr-FR" sz="2000" b="1" i="1" dirty="0" smtClean="0">
                <a:solidFill>
                  <a:schemeClr val="tx1"/>
                </a:solidFill>
              </a:rPr>
              <a:t>Mail : </a:t>
            </a:r>
            <a:r>
              <a:rPr lang="fr-FR" sz="2000" b="1" i="1" dirty="0" smtClean="0">
                <a:solidFill>
                  <a:schemeClr val="tx1"/>
                </a:solidFill>
              </a:rPr>
              <a:t>mohamed.kabouya@univ-msila.dz</a:t>
            </a:r>
            <a:endParaRPr lang="fr-FR" sz="2000" b="1" i="1" dirty="0">
              <a:solidFill>
                <a:schemeClr val="tx1"/>
              </a:solidFill>
            </a:endParaRPr>
          </a:p>
        </p:txBody>
      </p:sp>
      <p:pic>
        <p:nvPicPr>
          <p:cNvPr id="6" name="Picture 7" descr="j021911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620" y="4857760"/>
            <a:ext cx="1728788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j021912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728" y="3357562"/>
            <a:ext cx="16573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j0219114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702" y="4500570"/>
            <a:ext cx="18716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264696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DZ" sz="54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مراحل بناء</a:t>
            </a:r>
            <a:r>
              <a:rPr lang="ar-SA" sz="54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الدائرة التدريبية الصغرى</a:t>
            </a:r>
            <a:r>
              <a:rPr lang="ar-DZ" sz="54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 algn="r" rtl="1">
              <a:buNone/>
            </a:pPr>
            <a:r>
              <a:rPr lang="ar-DZ" sz="4000" b="1" dirty="0" smtClean="0">
                <a:latin typeface="Arabic Typesetting" pitchFamily="66" charset="-78"/>
                <a:cs typeface="Arabic Typesetting" pitchFamily="66" charset="-78"/>
              </a:rPr>
              <a:t>1</a:t>
            </a: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- تكوين </a:t>
            </a:r>
            <a:r>
              <a:rPr lang="ar-DZ" sz="4400" b="1" dirty="0" err="1" smtClean="0">
                <a:latin typeface="Arabic Typesetting" pitchFamily="66" charset="-78"/>
                <a:cs typeface="Arabic Typesetting" pitchFamily="66" charset="-78"/>
              </a:rPr>
              <a:t>سمات </a:t>
            </a: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(خصائص) للرياضي</a:t>
            </a:r>
          </a:p>
          <a:p>
            <a:pPr algn="r" rtl="1">
              <a:buNone/>
            </a:pP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2- تحديد فترة ومرحلة التدريب</a:t>
            </a:r>
          </a:p>
          <a:p>
            <a:pPr algn="r" rtl="1">
              <a:buNone/>
            </a:pP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3- تحديد أهداف دورات الخاصة</a:t>
            </a:r>
          </a:p>
          <a:p>
            <a:pPr algn="r" rtl="1">
              <a:buNone/>
            </a:pP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4- تصميم و توزيع حمل التدريب - درجة حمل والتوازن</a:t>
            </a:r>
            <a:endParaRPr lang="fr-FR" sz="44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559896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5- تحديد حمل </a:t>
            </a:r>
            <a:r>
              <a:rPr lang="ar-DZ" sz="4400" b="1" dirty="0" err="1" smtClean="0">
                <a:latin typeface="Arabic Typesetting" pitchFamily="66" charset="-78"/>
                <a:cs typeface="Arabic Typesetting" pitchFamily="66" charset="-78"/>
              </a:rPr>
              <a:t>التدريب (حجم </a:t>
            </a: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– </a:t>
            </a:r>
            <a:r>
              <a:rPr lang="ar-DZ" sz="4400" b="1" dirty="0" err="1" smtClean="0">
                <a:latin typeface="Arabic Typesetting" pitchFamily="66" charset="-78"/>
                <a:cs typeface="Arabic Typesetting" pitchFamily="66" charset="-78"/>
              </a:rPr>
              <a:t>الشدة )</a:t>
            </a:r>
            <a:endParaRPr lang="ar-DZ" sz="44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6- وحدة التدريبية و قدرات حركية </a:t>
            </a:r>
          </a:p>
          <a:p>
            <a:pPr algn="r" rtl="1">
              <a:buNone/>
            </a:pP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7- تحديد عدد الحصص تدريبية و وحداتها في الدائرة التدريبية الصغرى </a:t>
            </a:r>
          </a:p>
          <a:p>
            <a:pPr algn="r" rtl="1">
              <a:buNone/>
            </a:pP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8- بناء حصة يومية </a:t>
            </a:r>
          </a:p>
          <a:p>
            <a:pPr algn="r" rtl="1">
              <a:buNone/>
            </a:pPr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9- تقييم الدائرة التدريبية الصغرى مع استعمال الاختبارات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Autofit/>
          </a:bodyPr>
          <a:lstStyle/>
          <a:p>
            <a:pPr algn="ctr" rtl="1"/>
            <a:r>
              <a:rPr lang="ar-DZ" sz="6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قوانين بناء الدائرة التدريبية الصغرى</a:t>
            </a:r>
            <a:endParaRPr lang="fr-FR" sz="60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256584"/>
          </a:xfrm>
        </p:spPr>
        <p:txBody>
          <a:bodyPr>
            <a:noAutofit/>
          </a:bodyPr>
          <a:lstStyle/>
          <a:p>
            <a:pPr algn="r" rtl="1"/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1- نوع حمل تدريب و الشدة </a:t>
            </a:r>
          </a:p>
          <a:p>
            <a:pPr algn="r" rtl="1"/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2- لا ينبغي ان يتعرض الرياضي ما فوق قدراته </a:t>
            </a:r>
          </a:p>
          <a:p>
            <a:pPr algn="r" rtl="1"/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3- لكل وحدة تدريبية تستهدف هدف خاص</a:t>
            </a:r>
          </a:p>
          <a:p>
            <a:pPr algn="r" rtl="1"/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4- تتغير الاهداف الخاصة من حصة الى اخرى</a:t>
            </a:r>
          </a:p>
          <a:p>
            <a:pPr algn="r" rtl="1"/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5- ينبغي ان تكون فترات استرجاع كافية بين حصة و اخرى</a:t>
            </a:r>
          </a:p>
          <a:p>
            <a:pPr algn="r" rtl="1"/>
            <a:r>
              <a:rPr lang="ar-DZ" sz="4400" b="1" dirty="0" smtClean="0">
                <a:latin typeface="Arabic Typesetting" pitchFamily="66" charset="-78"/>
                <a:cs typeface="Arabic Typesetting" pitchFamily="66" charset="-78"/>
              </a:rPr>
              <a:t>6-التدريب الحمل الاقصى ضروري بين 48-72 ساعة للاسترجاع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1857364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latin typeface="Arabic Typesetting" pitchFamily="66" charset="-78"/>
                <a:cs typeface="Arabic Typesetting" pitchFamily="66" charset="-78"/>
              </a:rPr>
              <a:t>• </a:t>
            </a:r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Match (le matin, éventuellement courte séance d’éveil organique et musculaire)</a:t>
            </a:r>
          </a:p>
          <a:p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• Décrassage, travail de récupération active (aérobie)</a:t>
            </a:r>
          </a:p>
          <a:p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• Force (renforcement / puissance / </a:t>
            </a:r>
            <a:r>
              <a:rPr lang="fr-FR" sz="4400" b="1" dirty="0" err="1" smtClean="0">
                <a:latin typeface="Arabic Typesetting" pitchFamily="66" charset="-78"/>
                <a:cs typeface="Arabic Typesetting" pitchFamily="66" charset="-78"/>
              </a:rPr>
              <a:t>pliométrie</a:t>
            </a:r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• Football / technique / vitesse spécifique (travail de transformation)</a:t>
            </a:r>
          </a:p>
          <a:p>
            <a:endParaRPr lang="fr-FR" sz="44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500034" y="0"/>
            <a:ext cx="8072494" cy="1714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rgbClr val="FFFF00"/>
                </a:solidFill>
                <a:latin typeface="Arial Rounded MT Bold" pitchFamily="34" charset="0"/>
                <a:cs typeface="Arabic Typesetting" pitchFamily="66" charset="-78"/>
              </a:rPr>
              <a:t>Exemple d’un modèle adapté au football dans un </a:t>
            </a:r>
            <a:r>
              <a:rPr lang="fr-FR" sz="3200" b="1" dirty="0" err="1" smtClean="0">
                <a:solidFill>
                  <a:srgbClr val="FFFF00"/>
                </a:solidFill>
                <a:latin typeface="Arial Rounded MT Bold" pitchFamily="34" charset="0"/>
                <a:cs typeface="Arabic Typesetting" pitchFamily="66" charset="-78"/>
              </a:rPr>
              <a:t>micro-cycle</a:t>
            </a:r>
            <a:endParaRPr lang="fr-FR" sz="3200" b="1" dirty="0" smtClean="0">
              <a:solidFill>
                <a:srgbClr val="FFFF00"/>
              </a:solidFill>
              <a:latin typeface="Arial Rounded MT Bold" pitchFamily="34" charset="0"/>
              <a:cs typeface="Arabic Typesetting" pitchFamily="66" charset="-78"/>
            </a:endParaRPr>
          </a:p>
          <a:p>
            <a:pPr algn="ctr"/>
            <a:endParaRPr lang="fr-FR" sz="4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9199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• Football / technique-tactique / aérobie-anaérobie (puissance aérobie)</a:t>
            </a: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• Endurance aérobie (travail de récupération par exemple, sur vélo ou autre forme)</a:t>
            </a: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• Repos (éventuellement 1 journée concluant la première moitié du microcycle)</a:t>
            </a: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• Football / vitesse explosive et/ou spécifique (multiforme)</a:t>
            </a: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• Football / tactique-technique (préparation du match)</a:t>
            </a:r>
            <a:endParaRPr lang="fr-FR" sz="40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Exemple d’un Microcycle de Compétition</a:t>
            </a:r>
            <a:b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avec un Match par Semaine</a:t>
            </a:r>
            <a:endParaRPr lang="fr-FR" sz="40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-1" y="1457960"/>
          <a:ext cx="91440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63"/>
                <a:gridCol w="1571636"/>
                <a:gridCol w="1714512"/>
                <a:gridCol w="1500198"/>
                <a:gridCol w="1500198"/>
                <a:gridCol w="857256"/>
                <a:gridCol w="1071537"/>
              </a:tblGrid>
              <a:tr h="923192"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Samedi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Dimanche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Lundi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Mardi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Mercredi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Jeudi 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Vendredi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4476848"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R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E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P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O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S</a:t>
                      </a:r>
                      <a:endParaRPr lang="fr-FR" sz="36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Endurance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aérobie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Force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Puissance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musculaire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Technico tactique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Jeu (aérobie</a:t>
                      </a:r>
                      <a:endParaRPr lang="fr-FR" sz="18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Technico tactique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Conservation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 ballon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–Attaque défense avec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sollicitations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physiques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Jeu</a:t>
                      </a:r>
                      <a:endParaRPr lang="fr-FR" sz="18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tactique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Jeu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Conclusion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Pressing</a:t>
                      </a:r>
                      <a:endParaRPr lang="fr-FR" sz="18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Individuelle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poste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Tactique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par ligne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Ballons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arrêtés</a:t>
                      </a:r>
                      <a:endParaRPr lang="fr-FR" sz="18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R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E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P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O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S</a:t>
                      </a:r>
                      <a:endParaRPr lang="fr-FR" sz="36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M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A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T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C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H</a:t>
                      </a:r>
                      <a:endParaRPr lang="fr-FR" sz="36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Exemple d’un Microcycle de Compétition</a:t>
            </a:r>
            <a:b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fr-FR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avec deux Matches par Semaine</a:t>
            </a:r>
            <a:endParaRPr lang="fr-FR" sz="40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1457960"/>
          <a:ext cx="91440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05"/>
                <a:gridCol w="1643074"/>
                <a:gridCol w="1357306"/>
                <a:gridCol w="762003"/>
                <a:gridCol w="1731824"/>
                <a:gridCol w="1108367"/>
                <a:gridCol w="969821"/>
              </a:tblGrid>
              <a:tr h="923192"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Samedi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Dimanche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Lundi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Mardi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Mercredi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Jeudi</a:t>
                      </a:r>
                    </a:p>
                    <a:p>
                      <a:pPr algn="ctr"/>
                      <a:endParaRPr lang="fr-FR" sz="1600" i="0" u="none" strike="noStrike" spc="0" dirty="0" smtClean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  <a:p>
                      <a:pPr algn="ctr"/>
                      <a:r>
                        <a:rPr kumimoji="0" lang="fr-FR" sz="1600" b="1" kern="1200" baseline="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  <a:ea typeface="+mn-ea"/>
                          <a:cs typeface="+mn-cs"/>
                        </a:rPr>
                        <a:t>MATIN</a:t>
                      </a:r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 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i="0" u="none" strike="noStrike" spc="0" dirty="0" smtClean="0">
                          <a:solidFill>
                            <a:srgbClr val="FFFF00"/>
                          </a:solidFill>
                          <a:effectLst/>
                          <a:latin typeface="Arial Rounded MT Bold" pitchFamily="34" charset="0"/>
                        </a:rPr>
                        <a:t>Vendredi</a:t>
                      </a:r>
                      <a:endParaRPr lang="fr-FR" sz="1600" i="0" u="none" strike="noStrike" spc="0" dirty="0">
                        <a:solidFill>
                          <a:srgbClr val="FFFF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4476848">
                <a:tc>
                  <a:txBody>
                    <a:bodyPr/>
                    <a:lstStyle/>
                    <a:p>
                      <a:r>
                        <a:rPr kumimoji="0" lang="fr-F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Séance de</a:t>
                      </a:r>
                    </a:p>
                    <a:p>
                      <a:r>
                        <a:rPr kumimoji="0" lang="fr-F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récupération</a:t>
                      </a:r>
                    </a:p>
                    <a:p>
                      <a:r>
                        <a:rPr kumimoji="0" lang="fr-FR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l’équipe</a:t>
                      </a:r>
                    </a:p>
                    <a:p>
                      <a:endParaRPr kumimoji="0" lang="fr-FR" sz="1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(décrassage)</a:t>
                      </a:r>
                      <a:endParaRPr lang="fr-FR" sz="18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–Coordination</a:t>
                      </a:r>
                    </a:p>
                    <a:p>
                      <a:endParaRPr kumimoji="0"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Tonification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musculaire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Vivacité</a:t>
                      </a:r>
                    </a:p>
                    <a:p>
                      <a:endParaRPr kumimoji="0"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Tactique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Bloc-équipe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Ballons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arrêtés</a:t>
                      </a:r>
                      <a:endParaRPr lang="fr-FR" sz="18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Séance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individuelle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 tactique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d’équipe</a:t>
                      </a:r>
                      <a:endParaRPr lang="fr-FR" sz="18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M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A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T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C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H</a:t>
                      </a:r>
                      <a:endParaRPr lang="fr-FR" sz="36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Technico physique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–Renforcement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musculaire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Coordination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Travail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sur le but</a:t>
                      </a:r>
                      <a:endParaRPr lang="fr-FR" sz="18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Technico</a:t>
                      </a:r>
                    </a:p>
                    <a:p>
                      <a:r>
                        <a:rPr kumimoji="0"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tactique</a:t>
                      </a:r>
                    </a:p>
                    <a:p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Par bloc</a:t>
                      </a:r>
                    </a:p>
                    <a:p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Attaque</a:t>
                      </a:r>
                    </a:p>
                    <a:p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défense</a:t>
                      </a:r>
                    </a:p>
                    <a:p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kumimoji="0" lang="fr-F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Jeu</a:t>
                      </a:r>
                      <a:endParaRPr lang="fr-FR" sz="16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M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A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T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C</a:t>
                      </a:r>
                    </a:p>
                    <a:p>
                      <a:pPr algn="ctr"/>
                      <a:r>
                        <a:rPr lang="fr-FR" sz="36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H</a:t>
                      </a:r>
                      <a:endParaRPr lang="fr-FR" sz="3600" dirty="0" smtClean="0">
                        <a:latin typeface="Arabic Typesetting" pitchFamily="66" charset="-78"/>
                        <a:cs typeface="Arabic Typesetting" pitchFamily="66" charset="-78"/>
                      </a:endParaRPr>
                    </a:p>
                    <a:p>
                      <a:endParaRPr lang="fr-FR" sz="18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7224" y="1428736"/>
            <a:ext cx="7786742" cy="2928958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49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fr-FR" dirty="0"/>
          </a:p>
        </p:txBody>
      </p:sp>
      <p:sp>
        <p:nvSpPr>
          <p:cNvPr id="4" name="Ellipse 3"/>
          <p:cNvSpPr/>
          <p:nvPr/>
        </p:nvSpPr>
        <p:spPr>
          <a:xfrm rot="20284969">
            <a:off x="0" y="1571612"/>
            <a:ext cx="8929718" cy="3643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8000" b="1" dirty="0" smtClean="0">
                <a:latin typeface="Andalus" pitchFamily="18" charset="-78"/>
                <a:cs typeface="Andalus" pitchFamily="18" charset="-78"/>
              </a:rPr>
              <a:t>شكرا على انتباهكم</a:t>
            </a:r>
            <a:endParaRPr lang="fr-FR" sz="8000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572264" y="4357694"/>
            <a:ext cx="1446213" cy="1985963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1885</TotalTime>
  <Words>405</Words>
  <Application>Microsoft Office PowerPoint</Application>
  <PresentationFormat>Affichage à l'écran (4:3)</PresentationFormat>
  <Paragraphs>135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Débit</vt:lpstr>
      <vt:lpstr>Mail : mohamed.kabouya@univ-msila.dz</vt:lpstr>
      <vt:lpstr>Diapositive 2</vt:lpstr>
      <vt:lpstr>Diapositive 3</vt:lpstr>
      <vt:lpstr>قوانين بناء الدائرة التدريبية الصغرى</vt:lpstr>
      <vt:lpstr>Diapositive 5</vt:lpstr>
      <vt:lpstr>Diapositive 6</vt:lpstr>
      <vt:lpstr>Exemple d’un Microcycle de Compétition avec un Match par Semaine</vt:lpstr>
      <vt:lpstr>Exemple d’un Microcycle de Compétition avec deux Matches par Semaine</vt:lpstr>
      <vt:lpstr>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Mugiwara</dc:creator>
  <cp:lastModifiedBy>MAISON XP</cp:lastModifiedBy>
  <cp:revision>187</cp:revision>
  <dcterms:created xsi:type="dcterms:W3CDTF">2013-02-22T19:54:40Z</dcterms:created>
  <dcterms:modified xsi:type="dcterms:W3CDTF">2021-05-17T17:14:44Z</dcterms:modified>
</cp:coreProperties>
</file>