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615" autoAdjust="0"/>
    <p:restoredTop sz="86408" autoAdjust="0"/>
  </p:normalViewPr>
  <p:slideViewPr>
    <p:cSldViewPr>
      <p:cViewPr varScale="1">
        <p:scale>
          <a:sx n="63" d="100"/>
          <a:sy n="63" d="100"/>
        </p:scale>
        <p:origin x="-189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13/12/2020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rgbClr val="FF0000"/>
                </a:solidFill>
              </a:rPr>
              <a:t>Chapitre </a:t>
            </a:r>
            <a:r>
              <a:rPr lang="fr-FR" sz="3600" dirty="0">
                <a:solidFill>
                  <a:srgbClr val="FF0000"/>
                </a:solidFill>
              </a:rPr>
              <a:t>2 : Calcul des structures hyperstatiques</a:t>
            </a:r>
            <a:br>
              <a:rPr lang="fr-FR" sz="3600" dirty="0">
                <a:solidFill>
                  <a:srgbClr val="FF0000"/>
                </a:solidFill>
              </a:rPr>
            </a:b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680520"/>
          </a:xfrm>
        </p:spPr>
        <p:txBody>
          <a:bodyPr/>
          <a:lstStyle/>
          <a:p>
            <a:r>
              <a:rPr lang="fr-FR" dirty="0"/>
              <a:t>Si nous considérons un corps (structure) arbitraire soumis à l'action d'un système de forces dans l'espace x, y, z , son équilibre d'ensemble peut être défini par les équations d'équilibre statique :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221088"/>
            <a:ext cx="4680520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971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Les équations vectorielles :</a:t>
            </a:r>
            <a:br>
              <a:rPr lang="fr-FR" dirty="0"/>
            </a:br>
            <a:endParaRPr lang="fr-FR" dirty="0"/>
          </a:p>
        </p:txBody>
      </p:sp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96752"/>
            <a:ext cx="2520280" cy="12961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31344" y="2708920"/>
            <a:ext cx="86044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	Les </a:t>
            </a:r>
            <a:r>
              <a:rPr lang="fr-FR" sz="2400" dirty="0"/>
              <a:t>sommations se rapportent à toutes les composantes de forces et de moments par rapport aux trois axes de référence </a:t>
            </a:r>
            <a:r>
              <a:rPr lang="fr-FR" sz="2400" dirty="0" err="1"/>
              <a:t>x,y,z</a:t>
            </a:r>
            <a:r>
              <a:rPr lang="fr-FR" sz="2400" dirty="0"/>
              <a:t>. Nous pouvons donc écrire 6 équations d’équilibre dans le cas général d'un corps tridimensionnel. Lorsque toutes les forces agissent dans le même plan, seules trois équations d'équilibre sont exploitables.</a:t>
            </a:r>
          </a:p>
        </p:txBody>
      </p:sp>
    </p:spTree>
    <p:extLst>
      <p:ext uri="{BB962C8B-B14F-4D97-AF65-F5344CB8AC3E}">
        <p14:creationId xmlns:p14="http://schemas.microsoft.com/office/powerpoint/2010/main" val="171546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880" y="620688"/>
            <a:ext cx="5819048" cy="269595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907704" y="3460358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Figure 1: Corps tridimensionnel soumis à un ensemble de forces</a:t>
            </a:r>
            <a:endParaRPr lang="fr-FR" dirty="0"/>
          </a:p>
        </p:txBody>
      </p:sp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8208912" cy="223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Espace réservé du contenu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819048" cy="26959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3185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0032" y="1556792"/>
            <a:ext cx="86409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Nous disposons de trois équations (</a:t>
            </a:r>
            <a:r>
              <a:rPr lang="fr-FR" sz="2000" i="1" dirty="0"/>
              <a:t>k </a:t>
            </a:r>
            <a:r>
              <a:rPr lang="fr-FR" sz="2000" dirty="0"/>
              <a:t>= 3), et les inconnues du problème ( </a:t>
            </a:r>
            <a:r>
              <a:rPr lang="fr-FR" sz="2000" i="1" dirty="0"/>
              <a:t>r </a:t>
            </a:r>
            <a:r>
              <a:rPr lang="fr-FR" sz="2000" dirty="0"/>
              <a:t>) sont les réactions d’appui. Nous pouvons constater les trois cas suivants </a:t>
            </a:r>
            <a:r>
              <a:rPr lang="fr-FR" sz="2000" dirty="0" smtClean="0"/>
              <a:t>:</a:t>
            </a:r>
          </a:p>
          <a:p>
            <a:endParaRPr lang="fr-FR" sz="2000" dirty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Si </a:t>
            </a:r>
            <a:r>
              <a:rPr lang="fr-FR" sz="2000" i="1" dirty="0"/>
              <a:t>r </a:t>
            </a:r>
            <a:r>
              <a:rPr lang="fr-FR" sz="2000" dirty="0"/>
              <a:t>&lt; </a:t>
            </a:r>
            <a:r>
              <a:rPr lang="fr-FR" sz="2000" i="1" dirty="0"/>
              <a:t>k </a:t>
            </a:r>
            <a:r>
              <a:rPr lang="fr-FR" sz="2000" dirty="0"/>
              <a:t>: le système est </a:t>
            </a:r>
            <a:r>
              <a:rPr lang="fr-FR" sz="2000" b="1" dirty="0"/>
              <a:t>instable </a:t>
            </a:r>
            <a:r>
              <a:rPr lang="fr-FR" sz="2000" dirty="0"/>
              <a:t>ou </a:t>
            </a:r>
            <a:r>
              <a:rPr lang="fr-FR" sz="2000" b="1" dirty="0"/>
              <a:t>hypostatique</a:t>
            </a:r>
            <a:r>
              <a:rPr lang="fr-FR" sz="2000" dirty="0" smtClean="0"/>
              <a:t>.</a:t>
            </a:r>
          </a:p>
          <a:p>
            <a:pPr marL="342900" indent="-342900">
              <a:buFontTx/>
              <a:buChar char="-"/>
            </a:pPr>
            <a:endParaRPr lang="fr-FR" sz="2000" dirty="0"/>
          </a:p>
          <a:p>
            <a:pPr marL="342900" indent="-342900">
              <a:buFontTx/>
              <a:buChar char="-"/>
            </a:pPr>
            <a:r>
              <a:rPr lang="fr-FR" sz="2000" dirty="0" smtClean="0"/>
              <a:t>Si </a:t>
            </a:r>
            <a:r>
              <a:rPr lang="fr-FR" sz="2000" i="1" dirty="0"/>
              <a:t>k </a:t>
            </a:r>
            <a:r>
              <a:rPr lang="fr-FR" sz="2000" dirty="0"/>
              <a:t>= </a:t>
            </a:r>
            <a:r>
              <a:rPr lang="fr-FR" sz="2000" i="1" dirty="0"/>
              <a:t>r </a:t>
            </a:r>
            <a:r>
              <a:rPr lang="fr-FR" sz="2000" dirty="0"/>
              <a:t>: le système est </a:t>
            </a:r>
            <a:r>
              <a:rPr lang="fr-FR" sz="2000" b="1" dirty="0"/>
              <a:t>isostatique </a:t>
            </a:r>
            <a:r>
              <a:rPr lang="fr-FR" sz="2000" dirty="0"/>
              <a:t>(statiquement déterminé</a:t>
            </a:r>
            <a:r>
              <a:rPr lang="fr-FR" sz="2000" dirty="0" smtClean="0"/>
              <a:t>).</a:t>
            </a:r>
          </a:p>
          <a:p>
            <a:endParaRPr lang="fr-FR" sz="2000" dirty="0"/>
          </a:p>
          <a:p>
            <a:r>
              <a:rPr lang="fr-FR" sz="2000" dirty="0"/>
              <a:t>- </a:t>
            </a:r>
            <a:r>
              <a:rPr lang="fr-FR" sz="2000" dirty="0" smtClean="0"/>
              <a:t>    Si </a:t>
            </a:r>
            <a:r>
              <a:rPr lang="fr-FR" sz="2000" i="1" dirty="0"/>
              <a:t>r </a:t>
            </a:r>
            <a:r>
              <a:rPr lang="fr-FR" sz="2000" dirty="0"/>
              <a:t>&gt; </a:t>
            </a:r>
            <a:r>
              <a:rPr lang="fr-FR" sz="2000" i="1" dirty="0"/>
              <a:t>k </a:t>
            </a:r>
            <a:r>
              <a:rPr lang="fr-FR" sz="2000" dirty="0"/>
              <a:t>: le système est </a:t>
            </a:r>
            <a:r>
              <a:rPr lang="fr-FR" sz="2000" b="1" dirty="0"/>
              <a:t>hyperstatique</a:t>
            </a:r>
            <a:r>
              <a:rPr lang="fr-FR" sz="2000" dirty="0"/>
              <a:t>. Le degré d’</a:t>
            </a:r>
            <a:r>
              <a:rPr lang="fr-FR" sz="2000" dirty="0" err="1"/>
              <a:t>hyperstaticité</a:t>
            </a:r>
            <a:r>
              <a:rPr lang="fr-FR" sz="2000" dirty="0"/>
              <a:t> du système </a:t>
            </a:r>
            <a:r>
              <a:rPr lang="fr-FR" sz="2000" dirty="0" smtClean="0"/>
              <a:t>est égal à (</a:t>
            </a:r>
            <a:r>
              <a:rPr lang="fr-FR" sz="2000" i="1" dirty="0"/>
              <a:t>r </a:t>
            </a:r>
            <a:r>
              <a:rPr lang="fr-FR" sz="2000" dirty="0"/>
              <a:t>- </a:t>
            </a:r>
            <a:r>
              <a:rPr lang="fr-FR" sz="2000" i="1" dirty="0"/>
              <a:t>k </a:t>
            </a:r>
            <a:r>
              <a:rPr lang="fr-FR" sz="2000" dirty="0"/>
              <a:t>) . Ces trois cas sont illustrés dans la figure ci-dessous.</a:t>
            </a: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6326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C. ONVENTION DE SIGNE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Nous considérons les sollicitations positives somme illustré sur la figure ci-dessous.</a:t>
            </a:r>
          </a:p>
          <a:p>
            <a:endParaRPr lang="fr-FR" dirty="0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96952"/>
            <a:ext cx="4548533" cy="28803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723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04664"/>
            <a:ext cx="85689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Exercice d’application : </a:t>
            </a:r>
            <a:endParaRPr lang="fr-FR" b="1" dirty="0" smtClean="0"/>
          </a:p>
          <a:p>
            <a:endParaRPr lang="fr-FR" dirty="0"/>
          </a:p>
          <a:p>
            <a:r>
              <a:rPr lang="fr-FR" dirty="0" smtClean="0"/>
              <a:t>	Soit </a:t>
            </a:r>
            <a:r>
              <a:rPr lang="fr-FR" dirty="0"/>
              <a:t>une poutre de longueur </a:t>
            </a:r>
            <a:r>
              <a:rPr lang="fr-FR" i="1" dirty="0"/>
              <a:t>l</a:t>
            </a:r>
            <a:r>
              <a:rPr lang="fr-FR" dirty="0"/>
              <a:t>, soumise à une charge uniformément répartie</a:t>
            </a:r>
            <a:r>
              <a:rPr lang="fr-FR" i="1" dirty="0"/>
              <a:t> q </a:t>
            </a:r>
            <a:r>
              <a:rPr lang="fr-FR" dirty="0"/>
              <a:t>= 3</a:t>
            </a:r>
            <a:r>
              <a:rPr lang="fr-FR" i="1" dirty="0"/>
              <a:t>t/ m </a:t>
            </a:r>
            <a:r>
              <a:rPr lang="fr-FR" dirty="0" smtClean="0"/>
              <a:t>.</a:t>
            </a:r>
            <a:r>
              <a:rPr lang="fr-FR" dirty="0"/>
              <a:t> On demande de calculer les réactions d’appuis.</a:t>
            </a:r>
          </a:p>
          <a:p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300287"/>
            <a:ext cx="6192687" cy="3432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069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980728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/>
              <a:t>En A : </a:t>
            </a:r>
            <a:r>
              <a:rPr lang="fr-FR" dirty="0"/>
              <a:t>un appui simple, donc une réaction verticale </a:t>
            </a:r>
            <a:r>
              <a:rPr lang="fr-FR" i="1" dirty="0"/>
              <a:t>F </a:t>
            </a:r>
            <a:r>
              <a:rPr lang="fr-FR" i="1" baseline="-25000" dirty="0" err="1"/>
              <a:t>yA</a:t>
            </a:r>
            <a:r>
              <a:rPr lang="fr-FR" i="1" dirty="0"/>
              <a:t> </a:t>
            </a:r>
            <a:r>
              <a:rPr lang="fr-FR" dirty="0"/>
              <a:t>.</a:t>
            </a:r>
          </a:p>
          <a:p>
            <a:r>
              <a:rPr lang="fr-FR" i="1" dirty="0"/>
              <a:t>En B : </a:t>
            </a:r>
            <a:r>
              <a:rPr lang="fr-FR" dirty="0"/>
              <a:t>un appui double (ou articulation), donc une réaction verticale </a:t>
            </a:r>
            <a:r>
              <a:rPr lang="fr-FR" i="1" dirty="0" err="1"/>
              <a:t>F</a:t>
            </a:r>
            <a:r>
              <a:rPr lang="fr-FR" i="1" baseline="-25000" dirty="0" err="1"/>
              <a:t>yB</a:t>
            </a:r>
            <a:r>
              <a:rPr lang="fr-FR" i="1" dirty="0"/>
              <a:t> </a:t>
            </a:r>
            <a:r>
              <a:rPr lang="fr-FR" dirty="0"/>
              <a:t>et une réaction horizontale </a:t>
            </a:r>
            <a:r>
              <a:rPr lang="fr-FR" i="1" dirty="0"/>
              <a:t>F </a:t>
            </a:r>
            <a:r>
              <a:rPr lang="fr-FR" i="1" baseline="-25000" dirty="0" err="1"/>
              <a:t>xB</a:t>
            </a:r>
            <a:r>
              <a:rPr lang="fr-FR" i="1" dirty="0"/>
              <a:t> </a:t>
            </a:r>
            <a:r>
              <a:rPr lang="fr-FR" dirty="0"/>
              <a:t>.</a:t>
            </a:r>
          </a:p>
          <a:p>
            <a:r>
              <a:rPr lang="fr-FR" dirty="0"/>
              <a:t>Le principe fondamental de la statique (</a:t>
            </a:r>
            <a:r>
              <a:rPr lang="fr-FR" i="1" dirty="0"/>
              <a:t>PFS</a:t>
            </a:r>
            <a:r>
              <a:rPr lang="fr-FR" dirty="0"/>
              <a:t>) permet d’écrire que :</a:t>
            </a:r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524" y="2636912"/>
            <a:ext cx="5328592" cy="24722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25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Imag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876241"/>
            <a:ext cx="1333500" cy="838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1605133"/>
            <a:ext cx="2191609" cy="724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95536" y="214282"/>
            <a:ext cx="36081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quation (1) donne directement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539552" y="2404919"/>
            <a:ext cx="381642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’é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quation (3) permet de calculer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9552" y="3105835"/>
            <a:ext cx="6462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L’expression de </a:t>
            </a:r>
            <a:r>
              <a:rPr lang="fr-FR" i="1" dirty="0"/>
              <a:t>F </a:t>
            </a:r>
            <a:r>
              <a:rPr lang="fr-FR" i="1" baseline="-25000" dirty="0" err="1"/>
              <a:t>yB</a:t>
            </a:r>
            <a:r>
              <a:rPr lang="fr-FR" i="1" baseline="-25000" dirty="0"/>
              <a:t> </a:t>
            </a:r>
            <a:r>
              <a:rPr lang="fr-FR" i="1" dirty="0"/>
              <a:t> </a:t>
            </a:r>
            <a:r>
              <a:rPr lang="fr-FR" dirty="0"/>
              <a:t>injectée dans l’équation (2) permet de calculer</a:t>
            </a:r>
            <a:endParaRPr lang="fr-FR" dirty="0"/>
          </a:p>
        </p:txBody>
      </p:sp>
      <p:pic>
        <p:nvPicPr>
          <p:cNvPr id="17" name="Image 1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459" y="3645024"/>
            <a:ext cx="3080661" cy="1008881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/>
          <p:cNvSpPr/>
          <p:nvPr/>
        </p:nvSpPr>
        <p:spPr>
          <a:xfrm>
            <a:off x="683568" y="4777789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/>
              <a:t>Pour des raisons de symétrie, nous avons </a:t>
            </a:r>
            <a:r>
              <a:rPr lang="fr-FR" sz="2000" i="1" dirty="0"/>
              <a:t>F </a:t>
            </a:r>
            <a:r>
              <a:rPr lang="fr-FR" sz="2000" i="1" baseline="-25000" dirty="0" err="1"/>
              <a:t>yA</a:t>
            </a:r>
            <a:r>
              <a:rPr lang="fr-FR" sz="2000" i="1" dirty="0"/>
              <a:t> </a:t>
            </a:r>
            <a:r>
              <a:rPr lang="fr-FR" sz="2000" dirty="0"/>
              <a:t>= </a:t>
            </a:r>
            <a:r>
              <a:rPr lang="fr-FR" sz="2000" i="1" dirty="0"/>
              <a:t>F </a:t>
            </a:r>
            <a:r>
              <a:rPr lang="fr-FR" sz="2000" i="1" baseline="-25000" dirty="0" err="1"/>
              <a:t>yB</a:t>
            </a:r>
            <a:r>
              <a:rPr lang="fr-FR" sz="2000" i="1" dirty="0"/>
              <a:t> </a:t>
            </a:r>
            <a:r>
              <a:rPr lang="fr-FR" sz="2000" dirty="0"/>
              <a:t>. Cette propriété permet aussi de calculer les réactions d’appui.</a:t>
            </a:r>
          </a:p>
        </p:txBody>
      </p:sp>
    </p:spTree>
    <p:extLst>
      <p:ext uri="{BB962C8B-B14F-4D97-AF65-F5344CB8AC3E}">
        <p14:creationId xmlns:p14="http://schemas.microsoft.com/office/powerpoint/2010/main" val="40249663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259</Words>
  <Application>Microsoft Office PowerPoint</Application>
  <PresentationFormat>Affichage à l'écran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 Chapitre 2 : Calcul des structures hyperstatiques </vt:lpstr>
      <vt:lpstr>Les équations vectorielles : </vt:lpstr>
      <vt:lpstr>Présentation PowerPoint</vt:lpstr>
      <vt:lpstr>Présentation PowerPoint</vt:lpstr>
      <vt:lpstr>C. ONVENTION DE SIGNE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2 : Calcul des structures hyperstatiques</dc:title>
  <dc:creator>NTC</dc:creator>
  <cp:lastModifiedBy>NTC</cp:lastModifiedBy>
  <cp:revision>19</cp:revision>
  <dcterms:created xsi:type="dcterms:W3CDTF">2020-12-13T18:00:09Z</dcterms:created>
  <dcterms:modified xsi:type="dcterms:W3CDTF">2020-12-13T18:40:33Z</dcterms:modified>
</cp:coreProperties>
</file>