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  <p:sldId id="269" r:id="rId15"/>
    <p:sldId id="272" r:id="rId16"/>
    <p:sldId id="270" r:id="rId17"/>
    <p:sldId id="271" r:id="rId18"/>
    <p:sldId id="273" r:id="rId19"/>
    <p:sldId id="274" r:id="rId2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FF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229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4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992C4-91F2-4288-9502-1ABBA2072D2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FE6A1-7E8F-4741-888C-64DD3F9EA74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97D4D-5426-4C58-89EC-1A4D770205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73E3E-0E38-429D-AF99-1B61E05C69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DC2D5-BC7F-49DD-B8F7-8778B0B270A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CE0D5-E7FB-4ABE-A338-283C485908F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93755-5CCF-4E48-87E3-3B1D94F31E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968A6-2E6F-430D-BE39-FC9586FBAC1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6CEFA-4277-44D3-97C6-A160BE02B6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4BA73-D1EF-4F4C-A64F-2C3E4EC697E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0A2CE-9EDF-4BCD-858C-005BFC765FE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fr-FR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0A673F1-3DE7-47CA-9158-0EE5F099D94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6"/>
          <p:cNvSpPr txBox="1">
            <a:spLocks noChangeArrowheads="1"/>
          </p:cNvSpPr>
          <p:nvPr/>
        </p:nvSpPr>
        <p:spPr bwMode="auto">
          <a:xfrm>
            <a:off x="1042988" y="1727200"/>
            <a:ext cx="7559675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4000" b="1">
                <a:solidFill>
                  <a:srgbClr val="3399FF"/>
                </a:solidFill>
                <a:latin typeface="Arial Black" pitchFamily="34" charset="0"/>
              </a:rPr>
              <a:t>UN SYSTEME MULTI-AGENTS</a:t>
            </a:r>
          </a:p>
          <a:p>
            <a:pPr algn="ctr">
              <a:lnSpc>
                <a:spcPct val="150000"/>
              </a:lnSpc>
            </a:pPr>
            <a:r>
              <a:rPr lang="fr-FR" sz="4000" b="1">
                <a:solidFill>
                  <a:srgbClr val="3399FF"/>
                </a:solidFill>
                <a:latin typeface="Arial Black" pitchFamily="34" charset="0"/>
              </a:rPr>
              <a:t>POUR L’E.I.A.O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952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fr-FR" smtClean="0"/>
              <a:t>Présentation du logiciel</a:t>
            </a:r>
          </a:p>
        </p:txBody>
      </p:sp>
      <p:pic>
        <p:nvPicPr>
          <p:cNvPr id="1229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5175"/>
            <a:ext cx="9144000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1619250" y="6400800"/>
            <a:ext cx="662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i="1"/>
              <a:t>Fenêtre principale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476250"/>
            <a:ext cx="8748712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1619250" y="5805488"/>
            <a:ext cx="662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i="1"/>
              <a:t>Agent tuteur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6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1619250" y="6165850"/>
            <a:ext cx="662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i="1"/>
              <a:t>Agent pédagogue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476250"/>
            <a:ext cx="8713787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1476375" y="5589588"/>
            <a:ext cx="662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i="1"/>
              <a:t>Consultation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02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 Box 7"/>
          <p:cNvSpPr txBox="1">
            <a:spLocks noChangeArrowheads="1"/>
          </p:cNvSpPr>
          <p:nvPr/>
        </p:nvSpPr>
        <p:spPr bwMode="auto">
          <a:xfrm>
            <a:off x="1476375" y="6165850"/>
            <a:ext cx="662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/>
              <a:t>Agent informateur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02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1476375" y="6165850"/>
            <a:ext cx="662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/>
              <a:t>Rappel: Agent informateur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80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1476375" y="6165850"/>
            <a:ext cx="662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/>
              <a:t>Agent Annonceur :choix d’exercices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6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1476375" y="6165850"/>
            <a:ext cx="662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/>
              <a:t>Solution d’exercice: Agent correcteur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80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1476375" y="6165850"/>
            <a:ext cx="662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/>
              <a:t>Explication de la solution: Agent explicateur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 Box 5"/>
          <p:cNvSpPr txBox="1">
            <a:spLocks noChangeArrowheads="1"/>
          </p:cNvSpPr>
          <p:nvPr/>
        </p:nvSpPr>
        <p:spPr bwMode="auto">
          <a:xfrm>
            <a:off x="1476375" y="6165850"/>
            <a:ext cx="662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/>
              <a:t>Tableau noir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0" y="912813"/>
            <a:ext cx="9144000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buFontTx/>
              <a:buChar char="•"/>
            </a:pPr>
            <a:r>
              <a:rPr lang="fr-FR"/>
              <a:t> </a:t>
            </a:r>
            <a:r>
              <a:rPr lang="fr-FR" sz="2000"/>
              <a:t>Le Système a  pour but de réaliser un tuteur intelligent (système d’enseignement intelligent assisté par ordinateur) en utilisant une approche multi-agents. </a:t>
            </a:r>
          </a:p>
          <a:p>
            <a:pPr>
              <a:lnSpc>
                <a:spcPct val="130000"/>
              </a:lnSpc>
              <a:buFontTx/>
              <a:buChar char="•"/>
            </a:pPr>
            <a:r>
              <a:rPr lang="fr-FR" sz="2000"/>
              <a:t> Le problème à résoudre est celui de l’enseignement des principaux</a:t>
            </a:r>
          </a:p>
          <a:p>
            <a:pPr>
              <a:lnSpc>
                <a:spcPct val="130000"/>
              </a:lnSpc>
            </a:pPr>
            <a:r>
              <a:rPr lang="fr-FR" sz="2000"/>
              <a:t>concepts de base de données où les différents types de connaissances sont issus de trois sources : </a:t>
            </a:r>
          </a:p>
          <a:p>
            <a:pPr>
              <a:lnSpc>
                <a:spcPct val="130000"/>
              </a:lnSpc>
            </a:pPr>
            <a:r>
              <a:rPr lang="fr-FR" sz="2000"/>
              <a:t>         - </a:t>
            </a:r>
            <a:r>
              <a:rPr lang="fr-FR" sz="2000" b="1">
                <a:solidFill>
                  <a:srgbClr val="66FF33"/>
                </a:solidFill>
              </a:rPr>
              <a:t>L’expert  pédagogique</a:t>
            </a:r>
          </a:p>
          <a:p>
            <a:pPr>
              <a:lnSpc>
                <a:spcPct val="130000"/>
              </a:lnSpc>
            </a:pPr>
            <a:r>
              <a:rPr lang="fr-FR" sz="2000" b="1"/>
              <a:t>         - </a:t>
            </a:r>
            <a:r>
              <a:rPr lang="fr-FR" sz="2000" b="1">
                <a:solidFill>
                  <a:srgbClr val="66FF33"/>
                </a:solidFill>
              </a:rPr>
              <a:t>L’expert du domaine à enseigner</a:t>
            </a:r>
            <a:r>
              <a:rPr lang="fr-FR" sz="2000" b="1"/>
              <a:t> </a:t>
            </a:r>
          </a:p>
          <a:p>
            <a:pPr>
              <a:lnSpc>
                <a:spcPct val="130000"/>
              </a:lnSpc>
            </a:pPr>
            <a:r>
              <a:rPr lang="fr-FR" sz="2000" b="1"/>
              <a:t>         - </a:t>
            </a:r>
            <a:r>
              <a:rPr lang="fr-FR" sz="2000" b="1">
                <a:solidFill>
                  <a:srgbClr val="66FF33"/>
                </a:solidFill>
              </a:rPr>
              <a:t>L’étudiant</a:t>
            </a:r>
            <a:endParaRPr lang="fr-FR" sz="2000">
              <a:solidFill>
                <a:srgbClr val="66FF33"/>
              </a:solidFill>
            </a:endParaRPr>
          </a:p>
          <a:p>
            <a:pPr>
              <a:lnSpc>
                <a:spcPct val="130000"/>
              </a:lnSpc>
              <a:buFontTx/>
              <a:buChar char="•"/>
            </a:pPr>
            <a:r>
              <a:rPr lang="fr-FR" sz="2000"/>
              <a:t> Le système multi-agents permet de  distribuer les différents types de connaissances sur un ensemble d’agents communicants par partage d’information via le mécanisme de </a:t>
            </a:r>
            <a:r>
              <a:rPr lang="fr-FR" sz="2000" b="1">
                <a:solidFill>
                  <a:srgbClr val="66FF33"/>
                </a:solidFill>
              </a:rPr>
              <a:t>tableau noir</a:t>
            </a:r>
            <a:r>
              <a:rPr lang="fr-FR" sz="2000"/>
              <a:t>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-122238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fr-FR" sz="3200" b="1" smtClean="0"/>
              <a:t>Présentation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868363"/>
          </a:xfrm>
        </p:spPr>
        <p:txBody>
          <a:bodyPr/>
          <a:lstStyle/>
          <a:p>
            <a:pPr eaLnBrk="1" hangingPunct="1">
              <a:defRPr/>
            </a:pPr>
            <a:r>
              <a:rPr lang="fr-FR" sz="3200" b="1" smtClean="0"/>
              <a:t>Composants du système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8686800" cy="2162175"/>
          </a:xfrm>
        </p:spPr>
        <p:txBody>
          <a:bodyPr/>
          <a:lstStyle/>
          <a:p>
            <a:pPr eaLnBrk="1" hangingPunct="1"/>
            <a:r>
              <a:rPr lang="fr-FR" sz="2400" b="1" smtClean="0">
                <a:effectLst/>
              </a:rPr>
              <a:t>Le Module d’expertise</a:t>
            </a:r>
          </a:p>
          <a:p>
            <a:pPr eaLnBrk="1" hangingPunct="1">
              <a:buFont typeface="Wingdings" pitchFamily="2" charset="2"/>
              <a:buNone/>
            </a:pPr>
            <a:r>
              <a:rPr lang="fr-FR" sz="2000" b="1" smtClean="0">
                <a:effectLst/>
              </a:rPr>
              <a:t>     Un module d’expertise «ou de résolution de problème» consiste en une base de connaissance que le système tente d’enseigner à l’étudiant </a:t>
            </a:r>
          </a:p>
          <a:p>
            <a:pPr eaLnBrk="1" hangingPunct="1">
              <a:buFont typeface="Wingdings" pitchFamily="2" charset="2"/>
              <a:buNone/>
            </a:pPr>
            <a:r>
              <a:rPr lang="fr-FR" sz="2000" b="1" smtClean="0">
                <a:effectLst/>
              </a:rPr>
              <a:t>     Le module d’expertise est utilisé pour générer un contenu éducatif et pour évaluer la performance de l’étudiant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6200" y="3213100"/>
            <a:ext cx="897255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</a:pPr>
            <a:r>
              <a:rPr lang="fr-FR" sz="2400" b="1"/>
              <a:t>Le module de l’étudiant</a:t>
            </a:r>
          </a:p>
          <a:p>
            <a:pPr marL="365125" indent="-365125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fr-FR" sz="2000" b="1"/>
              <a:t>      Le module de l’étudiant est utilisé pour évaluer l’état de connaissance de l’étudiant qu’il utilise pour arriver à son état actuel de connaissances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39700" y="4941888"/>
            <a:ext cx="897255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365125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2"/>
              </a:buBlip>
            </a:pPr>
            <a:r>
              <a:rPr lang="fr-FR" sz="2400" b="1"/>
              <a:t>Le module tutorial</a:t>
            </a:r>
          </a:p>
          <a:p>
            <a:pPr marL="365125" indent="-365125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fr-FR" sz="2000" b="1"/>
              <a:t>     Un module tutorial est l’ensemble de spécification concernant la matière à présenter par le système ainsi que la façon et le moment ou il devrait la présenter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fr-FR" sz="1800" b="1" smtClean="0">
                <a:effectLst/>
              </a:rPr>
              <a:t>Une </a:t>
            </a:r>
            <a:r>
              <a:rPr lang="fr-FR" sz="1800" b="1" smtClean="0">
                <a:solidFill>
                  <a:srgbClr val="66FF33"/>
                </a:solidFill>
                <a:effectLst/>
              </a:rPr>
              <a:t>interface</a:t>
            </a:r>
            <a:r>
              <a:rPr lang="fr-FR" sz="1800" b="1" smtClean="0">
                <a:effectLst/>
              </a:rPr>
              <a:t> pour la communication entre l’apprenant et le système</a:t>
            </a:r>
          </a:p>
          <a:p>
            <a:pPr eaLnBrk="1" hangingPunct="1">
              <a:lnSpc>
                <a:spcPct val="150000"/>
              </a:lnSpc>
            </a:pPr>
            <a:r>
              <a:rPr lang="fr-FR" sz="1800" b="1" smtClean="0">
                <a:effectLst/>
              </a:rPr>
              <a:t>Un </a:t>
            </a:r>
            <a:r>
              <a:rPr lang="fr-FR" sz="1800" b="1" smtClean="0">
                <a:solidFill>
                  <a:srgbClr val="66FF33"/>
                </a:solidFill>
                <a:effectLst/>
              </a:rPr>
              <a:t>tableau noir</a:t>
            </a:r>
            <a:r>
              <a:rPr lang="fr-FR" sz="1800" b="1" smtClean="0">
                <a:effectLst/>
              </a:rPr>
              <a:t> qui est  une structure de données pour assurer la communication entre les différents agents du système</a:t>
            </a:r>
          </a:p>
          <a:p>
            <a:pPr eaLnBrk="1" hangingPunct="1">
              <a:lnSpc>
                <a:spcPct val="150000"/>
              </a:lnSpc>
            </a:pPr>
            <a:r>
              <a:rPr lang="fr-FR" sz="1800" b="1" smtClean="0">
                <a:effectLst/>
              </a:rPr>
              <a:t>Un ensemble d’agents qui modélisent les différents modules de l’E.I.A.O :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r-FR" sz="1800" b="1" smtClean="0">
                <a:effectLst/>
              </a:rPr>
              <a:t>      - Le module pédagogique est modélisé par un </a:t>
            </a:r>
            <a:r>
              <a:rPr lang="fr-FR" sz="1800" b="1" smtClean="0">
                <a:solidFill>
                  <a:srgbClr val="66FF33"/>
                </a:solidFill>
                <a:effectLst/>
              </a:rPr>
              <a:t>agent tuteur</a:t>
            </a:r>
            <a:r>
              <a:rPr lang="fr-FR" sz="1800" b="1" smtClean="0">
                <a:effectLst/>
              </a:rPr>
              <a:t>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r-FR" sz="1800" b="1" smtClean="0">
                <a:effectLst/>
              </a:rPr>
              <a:t>      - Le module d’expert est modélisé par deux agents :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r-FR" sz="1800" b="1" smtClean="0">
                <a:effectLst/>
              </a:rPr>
              <a:t>            • Un agent qui présente des informations à l’apprenant (</a:t>
            </a:r>
            <a:r>
              <a:rPr lang="fr-FR" sz="1800" b="1" smtClean="0">
                <a:solidFill>
                  <a:srgbClr val="66FF33"/>
                </a:solidFill>
                <a:effectLst/>
              </a:rPr>
              <a:t>informateur</a:t>
            </a:r>
            <a:r>
              <a:rPr lang="fr-FR" sz="1800" b="1" smtClean="0">
                <a:effectLst/>
              </a:rPr>
              <a:t>)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r-FR" sz="1800" b="1" smtClean="0">
                <a:effectLst/>
              </a:rPr>
              <a:t>            • Un agent qui évalue l’apprenant à partir de sa solution d’un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r-FR" sz="1800" b="1" smtClean="0">
                <a:effectLst/>
              </a:rPr>
              <a:t>               exercice (</a:t>
            </a:r>
            <a:r>
              <a:rPr lang="fr-FR" sz="1800" b="1" smtClean="0">
                <a:solidFill>
                  <a:srgbClr val="66FF33"/>
                </a:solidFill>
                <a:effectLst/>
              </a:rPr>
              <a:t>évaluateur</a:t>
            </a:r>
            <a:r>
              <a:rPr lang="fr-FR" sz="1800" b="1" smtClean="0">
                <a:effectLst/>
              </a:rPr>
              <a:t>)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r-FR" sz="1800" b="1" smtClean="0">
                <a:effectLst/>
              </a:rPr>
              <a:t>       - Une </a:t>
            </a:r>
            <a:r>
              <a:rPr lang="fr-FR" sz="1800" b="1" smtClean="0">
                <a:solidFill>
                  <a:srgbClr val="66FF33"/>
                </a:solidFill>
                <a:effectLst/>
              </a:rPr>
              <a:t>structure de données</a:t>
            </a:r>
            <a:r>
              <a:rPr lang="fr-FR" sz="1800" b="1" smtClean="0">
                <a:effectLst/>
              </a:rPr>
              <a:t> qui modélise l’étudiant, elle contient l’état actuel de connaissances de l’apprenant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r-FR" sz="1800" b="1" smtClean="0">
                <a:effectLst/>
              </a:rPr>
              <a:t>       - Un </a:t>
            </a:r>
            <a:r>
              <a:rPr lang="fr-FR" sz="1800" b="1" smtClean="0">
                <a:solidFill>
                  <a:srgbClr val="66FF33"/>
                </a:solidFill>
                <a:effectLst/>
              </a:rPr>
              <a:t>contrôleur</a:t>
            </a:r>
            <a:r>
              <a:rPr lang="fr-FR" sz="1800" b="1" smtClean="0">
                <a:effectLst/>
              </a:rPr>
              <a:t> qui assure la coopération entre les agents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r-FR" sz="1800" b="1" smtClean="0">
                <a:effectLst/>
              </a:rPr>
              <a:t>       - Une </a:t>
            </a:r>
            <a:r>
              <a:rPr lang="fr-FR" sz="1800" b="1" smtClean="0">
                <a:solidFill>
                  <a:srgbClr val="66FF33"/>
                </a:solidFill>
                <a:effectLst/>
              </a:rPr>
              <a:t>base de cours</a:t>
            </a:r>
            <a:r>
              <a:rPr lang="fr-FR" sz="1800" b="1" smtClean="0">
                <a:effectLst/>
              </a:rPr>
              <a:t> partagé entre l’informateur et le tuteur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549275"/>
            <a:ext cx="8229600" cy="45339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fr-FR" smtClean="0"/>
          </a:p>
        </p:txBody>
      </p:sp>
      <p:pic>
        <p:nvPicPr>
          <p:cNvPr id="717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1403350" y="6416675"/>
            <a:ext cx="698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400" b="1" i="1"/>
              <a:t>Architecture globale du système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/>
          <p:cNvSpPr txBox="1">
            <a:spLocks noChangeArrowheads="1"/>
          </p:cNvSpPr>
          <p:nvPr/>
        </p:nvSpPr>
        <p:spPr bwMode="auto">
          <a:xfrm>
            <a:off x="0" y="908050"/>
            <a:ext cx="91440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i="1"/>
              <a:t>Agent pédagogue : </a:t>
            </a:r>
            <a:r>
              <a:rPr lang="fr-FR" b="1" i="1"/>
              <a:t>c’est un </a:t>
            </a:r>
            <a:r>
              <a:rPr lang="fr-FR" b="1" i="1">
                <a:solidFill>
                  <a:srgbClr val="66FF33"/>
                </a:solidFill>
              </a:rPr>
              <a:t>agent cognitif</a:t>
            </a:r>
            <a:r>
              <a:rPr lang="fr-FR" b="1" i="1"/>
              <a:t> qu</a:t>
            </a:r>
            <a:r>
              <a:rPr lang="fr-FR" b="1"/>
              <a:t>i va transmettre de manière efficace les connaissances de l’enseignant à l’apprenant, leur taches sont:</a:t>
            </a:r>
          </a:p>
          <a:p>
            <a:r>
              <a:rPr lang="fr-FR" b="1"/>
              <a:t>    - Présenter un cours</a:t>
            </a:r>
          </a:p>
          <a:p>
            <a:r>
              <a:rPr lang="fr-FR" b="1"/>
              <a:t>    - Déterminer le point suivant à étudier.</a:t>
            </a:r>
          </a:p>
          <a:p>
            <a:r>
              <a:rPr lang="fr-FR" b="1"/>
              <a:t>    - Consulter et augmenter l’état de connaissances de l’étudiant.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868363"/>
          </a:xfrm>
        </p:spPr>
        <p:txBody>
          <a:bodyPr/>
          <a:lstStyle/>
          <a:p>
            <a:pPr eaLnBrk="1" hangingPunct="1">
              <a:defRPr/>
            </a:pPr>
            <a:r>
              <a:rPr lang="fr-FR" b="1" smtClean="0"/>
              <a:t>Les agents du système</a:t>
            </a:r>
          </a:p>
        </p:txBody>
      </p:sp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0" y="3854450"/>
            <a:ext cx="9144000" cy="323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i="1"/>
              <a:t>Module du domaine : </a:t>
            </a:r>
            <a:r>
              <a:rPr lang="fr-FR" b="1"/>
              <a:t>Le module du domaine va présenter les différentes</a:t>
            </a:r>
          </a:p>
          <a:p>
            <a:r>
              <a:rPr lang="fr-FR" b="1"/>
              <a:t>expertises du domaine à enseigner, ce module est composé de deux agents :</a:t>
            </a:r>
          </a:p>
          <a:p>
            <a:pPr>
              <a:buFont typeface="Wingdings" pitchFamily="2" charset="2"/>
              <a:buChar char="ü"/>
            </a:pPr>
            <a:r>
              <a:rPr lang="fr-FR"/>
              <a:t> </a:t>
            </a:r>
            <a:r>
              <a:rPr lang="fr-FR" sz="2000" b="1">
                <a:solidFill>
                  <a:srgbClr val="66FF33"/>
                </a:solidFill>
              </a:rPr>
              <a:t>Agent informateur</a:t>
            </a:r>
            <a:r>
              <a:rPr lang="fr-FR" sz="2000" b="1"/>
              <a:t> :</a:t>
            </a:r>
          </a:p>
          <a:p>
            <a:r>
              <a:rPr lang="fr-FR"/>
              <a:t>        </a:t>
            </a:r>
            <a:r>
              <a:rPr lang="fr-FR" b="1"/>
              <a:t>- Présenter des informations sur un concept donné.</a:t>
            </a:r>
          </a:p>
          <a:p>
            <a:r>
              <a:rPr lang="fr-FR" b="1"/>
              <a:t>        - Donner des rappelle du cours.</a:t>
            </a:r>
          </a:p>
          <a:p>
            <a:pPr>
              <a:buFont typeface="Wingdings" pitchFamily="2" charset="2"/>
              <a:buChar char="ü"/>
            </a:pPr>
            <a:r>
              <a:rPr lang="fr-FR" b="1"/>
              <a:t> </a:t>
            </a:r>
            <a:r>
              <a:rPr lang="fr-FR" b="1">
                <a:solidFill>
                  <a:srgbClr val="66FF33"/>
                </a:solidFill>
              </a:rPr>
              <a:t>Agent évaluateur : </a:t>
            </a:r>
            <a:r>
              <a:rPr lang="fr-FR" b="1"/>
              <a:t>L’objectif de cet agent est d’évaluer l’étudiant à partir de la solution de ce dernier sur l’exercice posé par cet agent. Il est constitué de</a:t>
            </a:r>
          </a:p>
          <a:p>
            <a:r>
              <a:rPr lang="fr-FR" b="1"/>
              <a:t>trois agents : - un agent </a:t>
            </a:r>
            <a:r>
              <a:rPr lang="fr-FR" b="1">
                <a:solidFill>
                  <a:srgbClr val="66FF33"/>
                </a:solidFill>
              </a:rPr>
              <a:t>annonceur</a:t>
            </a:r>
            <a:r>
              <a:rPr lang="fr-FR" b="1"/>
              <a:t> d’exercices qui est un </a:t>
            </a:r>
            <a:r>
              <a:rPr lang="fr-FR" b="1">
                <a:solidFill>
                  <a:srgbClr val="66FF33"/>
                </a:solidFill>
              </a:rPr>
              <a:t>agent réactif</a:t>
            </a:r>
            <a:r>
              <a:rPr lang="fr-FR" b="1"/>
              <a:t>.</a:t>
            </a:r>
          </a:p>
          <a:p>
            <a:r>
              <a:rPr lang="fr-FR" b="1"/>
              <a:t>                        - un agent </a:t>
            </a:r>
            <a:r>
              <a:rPr lang="fr-FR" b="1">
                <a:solidFill>
                  <a:srgbClr val="66FF33"/>
                </a:solidFill>
              </a:rPr>
              <a:t>correcteur ,</a:t>
            </a:r>
            <a:r>
              <a:rPr lang="fr-FR" b="1"/>
              <a:t>qui est un </a:t>
            </a:r>
            <a:r>
              <a:rPr lang="fr-FR" b="1">
                <a:solidFill>
                  <a:srgbClr val="66FF33"/>
                </a:solidFill>
              </a:rPr>
              <a:t>agent cognitif </a:t>
            </a:r>
            <a:r>
              <a:rPr lang="fr-FR" b="1"/>
              <a:t>.</a:t>
            </a:r>
          </a:p>
          <a:p>
            <a:r>
              <a:rPr lang="fr-FR" b="1"/>
              <a:t>                        - un agent </a:t>
            </a:r>
            <a:r>
              <a:rPr lang="fr-FR" b="1">
                <a:solidFill>
                  <a:srgbClr val="66FF33"/>
                </a:solidFill>
              </a:rPr>
              <a:t>explicateur </a:t>
            </a:r>
            <a:r>
              <a:rPr lang="fr-FR" b="1"/>
              <a:t>qui est un </a:t>
            </a:r>
            <a:r>
              <a:rPr lang="fr-FR" b="1">
                <a:solidFill>
                  <a:srgbClr val="66FF33"/>
                </a:solidFill>
              </a:rPr>
              <a:t>agent cognitif </a:t>
            </a:r>
            <a:r>
              <a:rPr lang="fr-FR" b="1"/>
              <a:t>.</a:t>
            </a:r>
          </a:p>
          <a:p>
            <a:r>
              <a:rPr lang="fr-FR" b="1"/>
              <a:t> </a:t>
            </a:r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92075" y="2636838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 i="1"/>
              <a:t>Agent Tuteur : </a:t>
            </a:r>
            <a:r>
              <a:rPr lang="fr-FR" b="1" i="1"/>
              <a:t>c’est un </a:t>
            </a:r>
            <a:r>
              <a:rPr lang="fr-FR" b="1" i="1">
                <a:solidFill>
                  <a:srgbClr val="66FF33"/>
                </a:solidFill>
              </a:rPr>
              <a:t>agent réactif</a:t>
            </a:r>
            <a:r>
              <a:rPr lang="fr-FR" b="1" i="1"/>
              <a:t> qu</a:t>
            </a:r>
            <a:r>
              <a:rPr lang="fr-FR" b="1"/>
              <a:t>i Permet l’inscription d’un nouveau apprenant où ses renseignements sont enregistrés dans le modèle</a:t>
            </a:r>
          </a:p>
          <a:p>
            <a:r>
              <a:rPr lang="fr-FR" b="1"/>
              <a:t>d’étudiant.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49275"/>
            <a:ext cx="9144000" cy="4533900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fr-FR" sz="2400" b="1" smtClean="0">
                <a:effectLst/>
              </a:rPr>
              <a:t>Module de l’étudiant : </a:t>
            </a:r>
            <a:r>
              <a:rPr lang="fr-FR" sz="1800" b="1" smtClean="0">
                <a:effectLst/>
              </a:rPr>
              <a:t>c’est un fichier qui contient la liste de tous</a:t>
            </a:r>
          </a:p>
          <a:p>
            <a:pPr marL="0" indent="0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fr-FR" sz="1800" b="1" smtClean="0">
                <a:effectLst/>
              </a:rPr>
              <a:t>les étudiants qui ont déjà suivi des sessions de cours et leur état de connaissances.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0" y="2349500"/>
            <a:ext cx="9131300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buFont typeface="Wingdings" pitchFamily="2" charset="2"/>
              <a:buChar char="Ø"/>
            </a:pPr>
            <a:r>
              <a:rPr lang="fr-FR" sz="2400" b="1"/>
              <a:t>Tableau noir : </a:t>
            </a:r>
            <a:r>
              <a:rPr lang="fr-FR" b="1"/>
              <a:t>est une structure de données qui représente les informations à échanger entre le module pédagogique, l’évaluateur et l’informateur.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0" y="3789363"/>
            <a:ext cx="9144000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buFont typeface="Wingdings" pitchFamily="2" charset="2"/>
              <a:buChar char="Ø"/>
              <a:tabLst>
                <a:tab pos="92075" algn="l"/>
                <a:tab pos="365125" algn="l"/>
              </a:tabLst>
            </a:pPr>
            <a:r>
              <a:rPr lang="fr-FR" sz="2400" b="1"/>
              <a:t>Le contrôleur : </a:t>
            </a:r>
            <a:r>
              <a:rPr lang="fr-FR" b="1"/>
              <a:t>Dans les systèmes multi-agents à communication par</a:t>
            </a:r>
          </a:p>
          <a:p>
            <a:pPr>
              <a:lnSpc>
                <a:spcPct val="115000"/>
              </a:lnSpc>
              <a:tabLst>
                <a:tab pos="92075" algn="l"/>
                <a:tab pos="365125" algn="l"/>
              </a:tabLst>
            </a:pPr>
            <a:r>
              <a:rPr lang="fr-FR" b="1"/>
              <a:t>partage d’information le contrôleur joue un rôle essentiel pour la gestion de la coopération et coordination entre les agents, il contient 3 composants :</a:t>
            </a:r>
          </a:p>
          <a:p>
            <a:pPr>
              <a:lnSpc>
                <a:spcPct val="115000"/>
              </a:lnSpc>
              <a:buFontTx/>
              <a:buChar char="•"/>
              <a:tabLst>
                <a:tab pos="92075" algn="l"/>
                <a:tab pos="365125" algn="l"/>
              </a:tabLst>
            </a:pPr>
            <a:r>
              <a:rPr lang="fr-FR"/>
              <a:t>  </a:t>
            </a:r>
            <a:r>
              <a:rPr lang="fr-FR" b="1">
                <a:solidFill>
                  <a:srgbClr val="66FF33"/>
                </a:solidFill>
              </a:rPr>
              <a:t>Ordonnanceur</a:t>
            </a:r>
            <a:r>
              <a:rPr lang="fr-FR"/>
              <a:t> : </a:t>
            </a:r>
            <a:r>
              <a:rPr lang="fr-FR" b="1"/>
              <a:t>il sélectionne l’agent à exécuter en fonction de l’état globale du tableau noir.</a:t>
            </a:r>
          </a:p>
          <a:p>
            <a:pPr>
              <a:lnSpc>
                <a:spcPct val="115000"/>
              </a:lnSpc>
              <a:tabLst>
                <a:tab pos="92075" algn="l"/>
                <a:tab pos="365125" algn="l"/>
              </a:tabLst>
            </a:pPr>
            <a:r>
              <a:rPr lang="fr-FR" b="1"/>
              <a:t>• </a:t>
            </a:r>
            <a:r>
              <a:rPr lang="fr-FR" b="1">
                <a:solidFill>
                  <a:srgbClr val="66FF33"/>
                </a:solidFill>
              </a:rPr>
              <a:t>Agenda</a:t>
            </a:r>
            <a:r>
              <a:rPr lang="fr-FR" b="1"/>
              <a:t> : elle contient les agents en cours d’exécution.</a:t>
            </a:r>
          </a:p>
          <a:p>
            <a:pPr>
              <a:lnSpc>
                <a:spcPct val="115000"/>
              </a:lnSpc>
              <a:tabLst>
                <a:tab pos="92075" algn="l"/>
                <a:tab pos="365125" algn="l"/>
              </a:tabLst>
            </a:pPr>
            <a:r>
              <a:rPr lang="fr-FR" b="1"/>
              <a:t>• </a:t>
            </a:r>
            <a:r>
              <a:rPr lang="fr-FR" b="1">
                <a:solidFill>
                  <a:srgbClr val="66FF33"/>
                </a:solidFill>
              </a:rPr>
              <a:t>Moniteur</a:t>
            </a:r>
            <a:r>
              <a:rPr lang="fr-FR" b="1"/>
              <a:t> : il détecte les agents intéressés par le dernier changement de tableau noir.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77875"/>
          </a:xfrm>
        </p:spPr>
        <p:txBody>
          <a:bodyPr/>
          <a:lstStyle/>
          <a:p>
            <a:pPr eaLnBrk="1" hangingPunct="1">
              <a:defRPr/>
            </a:pPr>
            <a:r>
              <a:rPr lang="fr-FR" smtClean="0"/>
              <a:t>Fonctionnement du système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4533900"/>
          </a:xfrm>
        </p:spPr>
        <p:txBody>
          <a:bodyPr/>
          <a:lstStyle/>
          <a:p>
            <a:pPr marL="182563" indent="-182563" eaLnBrk="1" hangingPunct="1">
              <a:lnSpc>
                <a:spcPct val="110000"/>
              </a:lnSpc>
            </a:pPr>
            <a:r>
              <a:rPr lang="fr-FR" sz="1800" b="1" i="1" smtClean="0">
                <a:solidFill>
                  <a:srgbClr val="66FF33"/>
                </a:solidFill>
                <a:effectLst/>
              </a:rPr>
              <a:t>Requête 1</a:t>
            </a:r>
            <a:r>
              <a:rPr lang="fr-FR" sz="1800" b="1" i="1" smtClean="0">
                <a:effectLst/>
              </a:rPr>
              <a:t> : </a:t>
            </a:r>
            <a:r>
              <a:rPr lang="fr-FR" sz="1800" b="1" i="1" smtClean="0">
                <a:solidFill>
                  <a:srgbClr val="66FF33"/>
                </a:solidFill>
                <a:effectLst/>
              </a:rPr>
              <a:t>demander une session de cours :</a:t>
            </a:r>
          </a:p>
          <a:p>
            <a:pPr marL="182563" indent="-182563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fr-FR" sz="1800" b="1" smtClean="0">
                <a:effectLst/>
              </a:rPr>
              <a:t>                       Activation de </a:t>
            </a:r>
            <a:r>
              <a:rPr lang="fr-FR" sz="1800" b="1" smtClean="0">
                <a:solidFill>
                  <a:srgbClr val="66FF33"/>
                </a:solidFill>
                <a:effectLst/>
              </a:rPr>
              <a:t>l’agent pédagogue </a:t>
            </a:r>
            <a:r>
              <a:rPr lang="fr-FR" sz="1800" b="1" smtClean="0">
                <a:effectLst/>
              </a:rPr>
              <a:t>et</a:t>
            </a:r>
            <a:r>
              <a:rPr lang="fr-FR" sz="1800" b="1" smtClean="0">
                <a:solidFill>
                  <a:srgbClr val="66FF33"/>
                </a:solidFill>
                <a:effectLst/>
              </a:rPr>
              <a:t> l’agent Tuteur</a:t>
            </a:r>
            <a:endParaRPr lang="fr-FR" sz="1800" b="1" smtClean="0">
              <a:effectLst/>
            </a:endParaRPr>
          </a:p>
          <a:p>
            <a:pPr marL="182563" indent="-182563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fr-FR" sz="1800" b="1" smtClean="0">
                <a:effectLst/>
              </a:rPr>
              <a:t>                       Détermination de point suivant à étudier selon l’état de </a:t>
            </a:r>
          </a:p>
          <a:p>
            <a:pPr marL="182563" indent="-182563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fr-FR" sz="1800" b="1" smtClean="0">
                <a:effectLst/>
              </a:rPr>
              <a:t>                       connaissance de l’apprenant</a:t>
            </a:r>
          </a:p>
          <a:p>
            <a:pPr marL="182563" indent="-182563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fr-FR" sz="1800" b="1" smtClean="0">
                <a:effectLst/>
              </a:rPr>
              <a:t>                       Planification de la session de cours à suivre</a:t>
            </a:r>
          </a:p>
          <a:p>
            <a:pPr marL="182563" indent="-182563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fr-FR" sz="1800" b="1" smtClean="0">
                <a:effectLst/>
              </a:rPr>
              <a:t>                       Exécution</a:t>
            </a:r>
          </a:p>
          <a:p>
            <a:pPr marL="182563" indent="-182563" eaLnBrk="1" hangingPunct="1">
              <a:lnSpc>
                <a:spcPct val="110000"/>
              </a:lnSpc>
            </a:pPr>
            <a:r>
              <a:rPr lang="fr-FR" sz="1800" b="1" i="1" smtClean="0">
                <a:solidFill>
                  <a:srgbClr val="66FF33"/>
                </a:solidFill>
                <a:effectLst/>
              </a:rPr>
              <a:t>Requête 2</a:t>
            </a:r>
            <a:r>
              <a:rPr lang="fr-FR" sz="1800" b="1" i="1" smtClean="0">
                <a:effectLst/>
              </a:rPr>
              <a:t> : </a:t>
            </a:r>
            <a:r>
              <a:rPr lang="fr-FR" sz="1800" b="1" i="1" smtClean="0">
                <a:solidFill>
                  <a:srgbClr val="66FF33"/>
                </a:solidFill>
                <a:effectLst/>
              </a:rPr>
              <a:t>demander une information</a:t>
            </a:r>
            <a:r>
              <a:rPr lang="fr-FR" sz="1800" b="1" i="1" smtClean="0">
                <a:effectLst/>
              </a:rPr>
              <a:t> :</a:t>
            </a:r>
          </a:p>
          <a:p>
            <a:pPr marL="182563" indent="-182563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fr-FR" sz="1800" b="1" smtClean="0">
                <a:effectLst/>
              </a:rPr>
              <a:t>                       Activation de </a:t>
            </a:r>
            <a:r>
              <a:rPr lang="fr-FR" sz="1800" b="1" smtClean="0">
                <a:solidFill>
                  <a:srgbClr val="66FF33"/>
                </a:solidFill>
                <a:effectLst/>
              </a:rPr>
              <a:t>l’agent informateur</a:t>
            </a:r>
            <a:endParaRPr lang="fr-FR" sz="1800" b="1" smtClean="0">
              <a:effectLst/>
            </a:endParaRPr>
          </a:p>
          <a:p>
            <a:pPr marL="182563" indent="-182563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fr-FR" sz="1800" b="1" smtClean="0">
                <a:effectLst/>
              </a:rPr>
              <a:t>                       Planification du chemin à suivre</a:t>
            </a:r>
          </a:p>
          <a:p>
            <a:pPr marL="182563" indent="-182563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fr-FR" sz="1800" b="1" smtClean="0">
                <a:effectLst/>
              </a:rPr>
              <a:t>                       Détermination et affichage tous les concepts possibles</a:t>
            </a:r>
          </a:p>
          <a:p>
            <a:pPr marL="182563" indent="-182563" eaLnBrk="1" hangingPunct="1">
              <a:lnSpc>
                <a:spcPct val="110000"/>
              </a:lnSpc>
            </a:pPr>
            <a:r>
              <a:rPr lang="fr-FR" sz="1800" b="1" i="1" smtClean="0">
                <a:solidFill>
                  <a:srgbClr val="66FF33"/>
                </a:solidFill>
                <a:effectLst/>
              </a:rPr>
              <a:t>Requête 3</a:t>
            </a:r>
            <a:r>
              <a:rPr lang="fr-FR" sz="1800" b="1" i="1" smtClean="0">
                <a:effectLst/>
              </a:rPr>
              <a:t> : </a:t>
            </a:r>
            <a:r>
              <a:rPr lang="fr-FR" sz="1800" b="1" i="1" smtClean="0">
                <a:solidFill>
                  <a:srgbClr val="66FF33"/>
                </a:solidFill>
                <a:effectLst/>
              </a:rPr>
              <a:t>demander une évaluation :</a:t>
            </a:r>
          </a:p>
          <a:p>
            <a:pPr marL="182563" indent="-182563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fr-FR" sz="1800" b="1" smtClean="0">
                <a:effectLst/>
              </a:rPr>
              <a:t>                       Activation de l’</a:t>
            </a:r>
            <a:r>
              <a:rPr lang="fr-FR" sz="1800" b="1" smtClean="0">
                <a:solidFill>
                  <a:srgbClr val="66FF33"/>
                </a:solidFill>
                <a:effectLst/>
              </a:rPr>
              <a:t>agent évaluateur</a:t>
            </a:r>
            <a:endParaRPr lang="fr-FR" sz="1800" b="1" smtClean="0">
              <a:effectLst/>
            </a:endParaRPr>
          </a:p>
          <a:p>
            <a:pPr marL="182563" indent="-182563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fr-FR" sz="1800" b="1" smtClean="0">
                <a:effectLst/>
              </a:rPr>
              <a:t>                       Détermination des exercices à présenter par le </a:t>
            </a:r>
            <a:r>
              <a:rPr lang="fr-FR" sz="1800" b="1" smtClean="0">
                <a:solidFill>
                  <a:srgbClr val="66FF33"/>
                </a:solidFill>
                <a:effectLst/>
              </a:rPr>
              <a:t>sous-agent </a:t>
            </a:r>
          </a:p>
          <a:p>
            <a:pPr marL="182563" indent="-182563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fr-FR" sz="1800" b="1" smtClean="0">
                <a:solidFill>
                  <a:srgbClr val="66FF33"/>
                </a:solidFill>
                <a:effectLst/>
              </a:rPr>
              <a:t>                       annonceur</a:t>
            </a:r>
            <a:endParaRPr lang="fr-FR" sz="1800" b="1" smtClean="0">
              <a:effectLst/>
            </a:endParaRPr>
          </a:p>
          <a:p>
            <a:pPr marL="182563" indent="-182563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fr-FR" sz="1800" b="1" smtClean="0">
                <a:effectLst/>
              </a:rPr>
              <a:t>                       Choisir un exercice et l’afficher.</a:t>
            </a:r>
          </a:p>
          <a:p>
            <a:pPr marL="182563" indent="-182563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fr-FR" sz="1800" b="1" smtClean="0">
                <a:effectLst/>
              </a:rPr>
              <a:t>                       Acquisition de la solution de l’étudiant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88201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/>
              <a:t>        Envoyer la représentation interne de la solution de l’étudiant et celle de la</a:t>
            </a:r>
          </a:p>
          <a:p>
            <a:r>
              <a:rPr lang="fr-FR" b="1"/>
              <a:t>        solution du système au </a:t>
            </a:r>
            <a:r>
              <a:rPr lang="fr-FR" b="1">
                <a:solidFill>
                  <a:srgbClr val="66FF33"/>
                </a:solidFill>
              </a:rPr>
              <a:t>sous-agent correcteur</a:t>
            </a:r>
            <a:endParaRPr lang="fr-FR" b="1"/>
          </a:p>
          <a:p>
            <a:r>
              <a:rPr lang="fr-FR" b="1"/>
              <a:t>        Faire la comparaison et retourner la note</a:t>
            </a:r>
          </a:p>
          <a:p>
            <a:r>
              <a:rPr lang="fr-FR" b="1"/>
              <a:t>        Affichage des explications et la solution exemplaire par l’</a:t>
            </a:r>
            <a:r>
              <a:rPr lang="fr-FR" b="1">
                <a:solidFill>
                  <a:srgbClr val="66FF33"/>
                </a:solidFill>
              </a:rPr>
              <a:t>agent</a:t>
            </a:r>
            <a:r>
              <a:rPr lang="fr-FR" b="1"/>
              <a:t>   </a:t>
            </a:r>
          </a:p>
          <a:p>
            <a:r>
              <a:rPr lang="fr-FR" b="1"/>
              <a:t>        </a:t>
            </a:r>
            <a:r>
              <a:rPr lang="fr-FR" b="1">
                <a:solidFill>
                  <a:srgbClr val="66FF33"/>
                </a:solidFill>
              </a:rPr>
              <a:t>explicateur</a:t>
            </a:r>
            <a:endParaRPr lang="fr-FR" b="1"/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0" y="2205038"/>
            <a:ext cx="9144000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/>
              <a:t>Type de communication</a:t>
            </a:r>
            <a:r>
              <a:rPr lang="fr-FR" sz="2400"/>
              <a:t> :</a:t>
            </a:r>
            <a:r>
              <a:rPr lang="fr-FR"/>
              <a:t> </a:t>
            </a:r>
            <a:r>
              <a:rPr lang="fr-FR" b="1"/>
              <a:t>Les agents du système doivent </a:t>
            </a:r>
            <a:r>
              <a:rPr lang="fr-FR" b="1">
                <a:solidFill>
                  <a:srgbClr val="66FF33"/>
                </a:solidFill>
              </a:rPr>
              <a:t>coopérer et coordonner </a:t>
            </a:r>
            <a:r>
              <a:rPr lang="fr-FR" b="1"/>
              <a:t>leurs taches</a:t>
            </a:r>
            <a:r>
              <a:rPr lang="fr-FR" b="1">
                <a:solidFill>
                  <a:srgbClr val="66FF33"/>
                </a:solidFill>
              </a:rPr>
              <a:t> </a:t>
            </a:r>
            <a:r>
              <a:rPr lang="fr-FR" b="1"/>
              <a:t>pour que l’apprenant puisse atteindre son objectif global, et que le système puisse connaître le degré de compréhension de ce apprenant.</a:t>
            </a:r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0" y="4292600"/>
            <a:ext cx="91440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 sz="2400" b="1"/>
              <a:t>Environnement</a:t>
            </a:r>
            <a:r>
              <a:rPr lang="fr-FR" sz="2400"/>
              <a:t> :</a:t>
            </a:r>
            <a:r>
              <a:rPr lang="fr-FR"/>
              <a:t> </a:t>
            </a:r>
            <a:r>
              <a:rPr lang="fr-FR" b="1"/>
              <a:t>Les agents du système doivent coopérer et coordonner</a:t>
            </a:r>
            <a:r>
              <a:rPr lang="fr-FR" b="1">
                <a:solidFill>
                  <a:srgbClr val="66FF33"/>
                </a:solidFill>
              </a:rPr>
              <a:t> </a:t>
            </a:r>
            <a:r>
              <a:rPr lang="fr-FR" b="1"/>
              <a:t>dans un système centralisé  en utilisant des ressources:</a:t>
            </a:r>
          </a:p>
          <a:p>
            <a:pPr>
              <a:buFont typeface="Wingdings" pitchFamily="2" charset="2"/>
              <a:buChar char="Ø"/>
            </a:pPr>
            <a:r>
              <a:rPr lang="fr-FR" b="1">
                <a:solidFill>
                  <a:srgbClr val="66FF33"/>
                </a:solidFill>
              </a:rPr>
              <a:t>Physiques</a:t>
            </a:r>
            <a:r>
              <a:rPr lang="fr-FR" b="1"/>
              <a:t>: la mémoire, le processeurs, les unités d’entrées/sortis,le disque dur</a:t>
            </a:r>
          </a:p>
          <a:p>
            <a:pPr>
              <a:buFont typeface="Wingdings" pitchFamily="2" charset="2"/>
              <a:buChar char="Ø"/>
            </a:pPr>
            <a:r>
              <a:rPr lang="fr-FR" b="1">
                <a:solidFill>
                  <a:srgbClr val="66FF33"/>
                </a:solidFill>
              </a:rPr>
              <a:t>Logiques</a:t>
            </a:r>
            <a:r>
              <a:rPr lang="fr-FR" b="1"/>
              <a:t>: des fichiers, des bases de données..etc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226</TotalTime>
  <Words>933</Words>
  <Application>Microsoft Office PowerPoint</Application>
  <PresentationFormat>Affichage à l'écran (4:3)</PresentationFormat>
  <Paragraphs>92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3" baseType="lpstr">
      <vt:lpstr>Arial</vt:lpstr>
      <vt:lpstr>Arial Black</vt:lpstr>
      <vt:lpstr>Wingdings</vt:lpstr>
      <vt:lpstr>Digital Dots</vt:lpstr>
      <vt:lpstr>Présentation PowerPoint</vt:lpstr>
      <vt:lpstr>Présentation</vt:lpstr>
      <vt:lpstr>Composants du système</vt:lpstr>
      <vt:lpstr>Présentation PowerPoint</vt:lpstr>
      <vt:lpstr>Présentation PowerPoint</vt:lpstr>
      <vt:lpstr>Les agents du système</vt:lpstr>
      <vt:lpstr>Présentation PowerPoint</vt:lpstr>
      <vt:lpstr>Fonctionnement du système</vt:lpstr>
      <vt:lpstr>Présentation PowerPoint</vt:lpstr>
      <vt:lpstr>Présentation du logiciel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test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amel</dc:creator>
  <cp:lastModifiedBy>Mel</cp:lastModifiedBy>
  <cp:revision>113</cp:revision>
  <dcterms:created xsi:type="dcterms:W3CDTF">2011-01-07T04:25:40Z</dcterms:created>
  <dcterms:modified xsi:type="dcterms:W3CDTF">2021-01-20T21:19:22Z</dcterms:modified>
</cp:coreProperties>
</file>