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9" r:id="rId3"/>
    <p:sldId id="260" r:id="rId4"/>
    <p:sldId id="261" r:id="rId5"/>
    <p:sldId id="263" r:id="rId6"/>
    <p:sldId id="264" r:id="rId7"/>
    <p:sldId id="269" r:id="rId8"/>
    <p:sldId id="262" r:id="rId9"/>
    <p:sldId id="270"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6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78CB8BB-AD5C-4F2B-BF18-0D68069B2D05}" type="datetimeFigureOut">
              <a:rPr lang="fr-FR" smtClean="0"/>
              <a:pPr/>
              <a:t>14/04/2021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F7CCB4-13A5-43B1-9726-2463AD277C83}"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78CB8BB-AD5C-4F2B-BF18-0D68069B2D05}" type="datetimeFigureOut">
              <a:rPr lang="fr-FR" smtClean="0"/>
              <a:pPr/>
              <a:t>14/04/2021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F7CCB4-13A5-43B1-9726-2463AD277C8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78CB8BB-AD5C-4F2B-BF18-0D68069B2D05}" type="datetimeFigureOut">
              <a:rPr lang="fr-FR" smtClean="0"/>
              <a:pPr/>
              <a:t>14/04/2021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F7CCB4-13A5-43B1-9726-2463AD277C8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78CB8BB-AD5C-4F2B-BF18-0D68069B2D05}" type="datetimeFigureOut">
              <a:rPr lang="fr-FR" smtClean="0"/>
              <a:pPr/>
              <a:t>14/04/2021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F7CCB4-13A5-43B1-9726-2463AD277C8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78CB8BB-AD5C-4F2B-BF18-0D68069B2D05}" type="datetimeFigureOut">
              <a:rPr lang="fr-FR" smtClean="0"/>
              <a:pPr/>
              <a:t>14/04/2021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F7CCB4-13A5-43B1-9726-2463AD277C83}"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78CB8BB-AD5C-4F2B-BF18-0D68069B2D05}" type="datetimeFigureOut">
              <a:rPr lang="fr-FR" smtClean="0"/>
              <a:pPr/>
              <a:t>14/04/2021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F7CCB4-13A5-43B1-9726-2463AD277C8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78CB8BB-AD5C-4F2B-BF18-0D68069B2D05}" type="datetimeFigureOut">
              <a:rPr lang="fr-FR" smtClean="0"/>
              <a:pPr/>
              <a:t>14/04/2021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F7CCB4-13A5-43B1-9726-2463AD277C8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78CB8BB-AD5C-4F2B-BF18-0D68069B2D05}" type="datetimeFigureOut">
              <a:rPr lang="fr-FR" smtClean="0"/>
              <a:pPr/>
              <a:t>14/04/2021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F7CCB4-13A5-43B1-9726-2463AD277C8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78CB8BB-AD5C-4F2B-BF18-0D68069B2D05}" type="datetimeFigureOut">
              <a:rPr lang="fr-FR" smtClean="0"/>
              <a:pPr/>
              <a:t>14/04/2021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F7CCB4-13A5-43B1-9726-2463AD277C8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78CB8BB-AD5C-4F2B-BF18-0D68069B2D05}" type="datetimeFigureOut">
              <a:rPr lang="fr-FR" smtClean="0"/>
              <a:pPr/>
              <a:t>14/04/2021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F7CCB4-13A5-43B1-9726-2463AD277C8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78CB8BB-AD5C-4F2B-BF18-0D68069B2D05}" type="datetimeFigureOut">
              <a:rPr lang="fr-FR" smtClean="0"/>
              <a:pPr/>
              <a:t>14/04/2021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F7CCB4-13A5-43B1-9726-2463AD277C8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8CB8BB-AD5C-4F2B-BF18-0D68069B2D05}" type="datetimeFigureOut">
              <a:rPr lang="fr-FR" smtClean="0"/>
              <a:pPr/>
              <a:t>14/04/2021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F7CCB4-13A5-43B1-9726-2463AD277C8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0" y="285728"/>
            <a:ext cx="9144000" cy="5097467"/>
          </a:xfrm>
          <a:prstGeom prst="ellipse">
            <a:avLst/>
          </a:prstGeom>
          <a:solidFill>
            <a:schemeClr val="accent6">
              <a:lumMod val="20000"/>
              <a:lumOff val="80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buNone/>
            </a:pPr>
            <a:endParaRPr lang="fr-FR" sz="9600" b="1" dirty="0" smtClean="0">
              <a:solidFill>
                <a:schemeClr val="tx1"/>
              </a:solidFill>
            </a:endParaRPr>
          </a:p>
          <a:p>
            <a:pPr algn="ctr">
              <a:buNone/>
            </a:pPr>
            <a:r>
              <a:rPr lang="fr-FR" sz="8000" b="1" dirty="0" smtClean="0">
                <a:solidFill>
                  <a:schemeClr val="tx1"/>
                </a:solidFill>
              </a:rPr>
              <a:t>S </a:t>
            </a:r>
            <a:r>
              <a:rPr lang="fr-FR" sz="8000" b="1" smtClean="0">
                <a:solidFill>
                  <a:schemeClr val="tx1"/>
                </a:solidFill>
              </a:rPr>
              <a:t>2.3. Language</a:t>
            </a:r>
            <a:r>
              <a:rPr lang="fr-FR" sz="8000" b="1" dirty="0" smtClean="0">
                <a:solidFill>
                  <a:schemeClr val="tx1"/>
                </a:solidFill>
              </a:rPr>
              <a:t>  &amp; Power</a:t>
            </a:r>
            <a:r>
              <a:rPr lang="fr-FR" sz="9600" b="1" dirty="0" smtClean="0"/>
              <a:t/>
            </a:r>
            <a:br>
              <a:rPr lang="fr-FR" sz="9600" b="1" dirty="0" smtClean="0"/>
            </a:br>
            <a:endParaRPr lang="fr-FR" sz="9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85728"/>
            <a:ext cx="9144000" cy="5840435"/>
          </a:xfrm>
          <a:solidFill>
            <a:schemeClr val="accent6">
              <a:lumMod val="20000"/>
              <a:lumOff val="80000"/>
            </a:schemeClr>
          </a:solidFill>
        </p:spPr>
        <p:txBody>
          <a:bodyPr>
            <a:normAutofit/>
          </a:bodyPr>
          <a:lstStyle/>
          <a:p>
            <a:pPr algn="just">
              <a:buNone/>
            </a:pPr>
            <a:r>
              <a:rPr lang="fr-FR" dirty="0"/>
              <a:t>POWER</a:t>
            </a:r>
          </a:p>
          <a:p>
            <a:pPr algn="just">
              <a:buNone/>
            </a:pPr>
            <a:r>
              <a:rPr lang="en-US" dirty="0" smtClean="0"/>
              <a:t>             The </a:t>
            </a:r>
            <a:r>
              <a:rPr lang="en-US" dirty="0"/>
              <a:t>relation between the type of language used by an </a:t>
            </a:r>
            <a:r>
              <a:rPr lang="en-US" dirty="0" smtClean="0"/>
              <a:t>individual and </a:t>
            </a:r>
            <a:r>
              <a:rPr lang="en-US" dirty="0"/>
              <a:t>that individual’s access to positions of power and influence. </a:t>
            </a:r>
            <a:endParaRPr lang="en-US" dirty="0" smtClean="0"/>
          </a:p>
          <a:p>
            <a:pPr algn="just">
              <a:buNone/>
            </a:pPr>
            <a:endParaRPr lang="en-US" dirty="0" smtClean="0"/>
          </a:p>
          <a:p>
            <a:pPr algn="just">
              <a:buNone/>
            </a:pPr>
            <a:r>
              <a:rPr lang="en-US" dirty="0" smtClean="0"/>
              <a:t>       In almost </a:t>
            </a:r>
            <a:r>
              <a:rPr lang="en-US" dirty="0"/>
              <a:t>every society of any size or complexity, there are </a:t>
            </a:r>
            <a:r>
              <a:rPr lang="en-US" dirty="0" smtClean="0"/>
              <a:t>notable differences </a:t>
            </a:r>
            <a:r>
              <a:rPr lang="en-US" dirty="0"/>
              <a:t>in the type of language used by different sectors </a:t>
            </a:r>
            <a:r>
              <a:rPr lang="en-US" dirty="0" smtClean="0"/>
              <a:t>of society</a:t>
            </a:r>
            <a:r>
              <a:rPr lang="en-US" dirty="0"/>
              <a:t>, and, furthermore, associated differences in the </a:t>
            </a:r>
            <a:r>
              <a:rPr lang="en-US" dirty="0" smtClean="0"/>
              <a:t>access enjoyed </a:t>
            </a:r>
            <a:r>
              <a:rPr lang="en-US" dirty="0"/>
              <a:t>by the different groups to powerful and well-paid positions.</a:t>
            </a:r>
          </a:p>
          <a:p>
            <a:pPr algn="just">
              <a:buNone/>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6">
              <a:lumMod val="20000"/>
              <a:lumOff val="80000"/>
            </a:schemeClr>
          </a:solidFill>
          <a:ln w="57150">
            <a:solidFill>
              <a:schemeClr val="tx1"/>
            </a:solidFill>
          </a:ln>
        </p:spPr>
        <p:txBody>
          <a:bodyPr>
            <a:normAutofit/>
          </a:bodyPr>
          <a:lstStyle/>
          <a:p>
            <a:pPr algn="just">
              <a:buNone/>
            </a:pPr>
            <a:r>
              <a:rPr lang="en-US" dirty="0" smtClean="0"/>
              <a:t>                 For example, in the English-speaking world, the contrast is primarily, between standard English and the various non-standard forms of English, and it is obvious that speakers of standard English typically enjoy more power, more prestige and more money than the others, who are far more likely to be confined to positions of low prestige, with comparatively little money or influence and often with little chance for advancement. </a:t>
            </a:r>
          </a:p>
          <a:p>
            <a:pPr algn="just">
              <a:buNone/>
            </a:pPr>
            <a:endParaRPr lang="en-US" dirty="0" smtClean="0"/>
          </a:p>
          <a:p>
            <a:pPr algn="just">
              <a:buNone/>
            </a:pPr>
            <a:r>
              <a:rPr lang="en-US" b="1" dirty="0" smtClean="0">
                <a:solidFill>
                  <a:srgbClr val="7030A0"/>
                </a:solidFill>
                <a:effectLst>
                  <a:outerShdw blurRad="38100" dist="38100" dir="2700000" algn="tl">
                    <a:srgbClr val="000000">
                      <a:alpha val="43137"/>
                    </a:srgbClr>
                  </a:outerShdw>
                </a:effectLst>
              </a:rPr>
              <a:t>          What, if anything, should we do about this state of affairs?</a:t>
            </a:r>
            <a:endParaRPr lang="fr-FR" b="1" dirty="0">
              <a:solidFill>
                <a:srgbClr val="7030A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929718" cy="6572272"/>
          </a:xfrm>
          <a:solidFill>
            <a:schemeClr val="accent6">
              <a:lumMod val="20000"/>
              <a:lumOff val="80000"/>
            </a:schemeClr>
          </a:solidFill>
        </p:spPr>
        <p:txBody>
          <a:bodyPr>
            <a:normAutofit/>
          </a:bodyPr>
          <a:lstStyle/>
          <a:p>
            <a:pPr>
              <a:buNone/>
            </a:pPr>
            <a:r>
              <a:rPr lang="en-US" dirty="0" smtClean="0"/>
              <a:t>        </a:t>
            </a:r>
            <a:r>
              <a:rPr lang="en-US" sz="3600" dirty="0" smtClean="0"/>
              <a:t>Broadly </a:t>
            </a:r>
            <a:r>
              <a:rPr lang="en-US" sz="3600" dirty="0"/>
              <a:t>speaking, there have been two answers proposed to </a:t>
            </a:r>
            <a:r>
              <a:rPr lang="en-US" sz="3600" dirty="0" smtClean="0"/>
              <a:t>this question</a:t>
            </a:r>
            <a:r>
              <a:rPr lang="en-US" sz="3600" dirty="0"/>
              <a:t>. </a:t>
            </a:r>
            <a:endParaRPr lang="en-US" sz="3600" dirty="0" smtClean="0"/>
          </a:p>
          <a:p>
            <a:pPr>
              <a:buNone/>
            </a:pPr>
            <a:endParaRPr lang="en-US" sz="3600" dirty="0" smtClean="0"/>
          </a:p>
          <a:p>
            <a:pPr algn="just">
              <a:buNone/>
            </a:pPr>
            <a:r>
              <a:rPr lang="en-US" sz="3600" dirty="0" smtClean="0"/>
              <a:t>- Some </a:t>
            </a:r>
            <a:r>
              <a:rPr lang="en-US" sz="3600" dirty="0"/>
              <a:t>people emphasize the importance of teaching </a:t>
            </a:r>
            <a:r>
              <a:rPr lang="en-US" sz="3600" dirty="0" smtClean="0"/>
              <a:t>prestige forms </a:t>
            </a:r>
            <a:r>
              <a:rPr lang="en-US" sz="3600" dirty="0"/>
              <a:t>of language to speakers of non-prestige forms in order </a:t>
            </a:r>
            <a:r>
              <a:rPr lang="en-US" sz="3600" dirty="0" smtClean="0"/>
              <a:t>to empower </a:t>
            </a:r>
            <a:r>
              <a:rPr lang="en-US" sz="3600" dirty="0"/>
              <a:t>them, while others object to the imposition of </a:t>
            </a:r>
            <a:r>
              <a:rPr lang="en-US" sz="3600" dirty="0" smtClean="0"/>
              <a:t>prestige forms </a:t>
            </a:r>
            <a:r>
              <a:rPr lang="en-US" sz="3600" dirty="0"/>
              <a:t>on the ground that it effectively denies power to speakers </a:t>
            </a:r>
            <a:r>
              <a:rPr lang="en-US" sz="3600" dirty="0" smtClean="0"/>
              <a:t>of other </a:t>
            </a:r>
            <a:r>
              <a:rPr lang="en-US" sz="3600" dirty="0"/>
              <a:t>varieties. </a:t>
            </a:r>
            <a:endParaRPr lang="fr-FR"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86874" cy="6429420"/>
          </a:xfrm>
          <a:solidFill>
            <a:schemeClr val="accent6">
              <a:lumMod val="20000"/>
              <a:lumOff val="80000"/>
            </a:schemeClr>
          </a:solidFill>
        </p:spPr>
        <p:txBody>
          <a:bodyPr>
            <a:normAutofit/>
          </a:bodyPr>
          <a:lstStyle/>
          <a:p>
            <a:pPr algn="just">
              <a:buNone/>
            </a:pPr>
            <a:r>
              <a:rPr lang="en-US" dirty="0" smtClean="0"/>
              <a:t>          </a:t>
            </a:r>
          </a:p>
          <a:p>
            <a:pPr algn="just">
              <a:buNone/>
            </a:pPr>
            <a:r>
              <a:rPr lang="en-US" dirty="0" smtClean="0"/>
              <a:t>                In the English case, </a:t>
            </a:r>
          </a:p>
          <a:p>
            <a:pPr algn="just">
              <a:buNone/>
            </a:pPr>
            <a:endParaRPr lang="en-US" dirty="0" smtClean="0"/>
          </a:p>
          <a:p>
            <a:pPr algn="just">
              <a:buNone/>
            </a:pPr>
            <a:endParaRPr lang="en-US" dirty="0" smtClean="0"/>
          </a:p>
          <a:p>
            <a:pPr algn="just">
              <a:buFont typeface="Wingdings" pitchFamily="2" charset="2"/>
              <a:buChar char="Ø"/>
            </a:pPr>
            <a:r>
              <a:rPr lang="en-US" dirty="0" smtClean="0"/>
              <a:t>- the first group are essentially arguing that it is the very command of standard English which itself confers access to power and prestige and, hence, that it is our social duty to extend this command to as many people as possible, since otherwise non-standard speakers will remain marginalized and unable to play a full part in society. </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2852"/>
            <a:ext cx="8786874" cy="6500858"/>
          </a:xfrm>
          <a:solidFill>
            <a:schemeClr val="accent6">
              <a:lumMod val="20000"/>
              <a:lumOff val="80000"/>
            </a:schemeClr>
          </a:solidFill>
        </p:spPr>
        <p:txBody>
          <a:bodyPr>
            <a:normAutofit/>
          </a:bodyPr>
          <a:lstStyle/>
          <a:p>
            <a:pPr algn="just">
              <a:buFont typeface="Wingdings" pitchFamily="2" charset="2"/>
              <a:buChar char="Ø"/>
            </a:pPr>
            <a:r>
              <a:rPr lang="en-US" dirty="0" smtClean="0"/>
              <a:t>         - The second group, in great contrast, argue that standard English is nothing more than the identifying badge of a particular and maximally powerful group, a mere sign of class membership and, hence, that stressing the imposition of standard English denies the value of non-standard forms, so that non-standard speakers are implicitly dismissed as inadequate and unworthy of power. </a:t>
            </a:r>
          </a:p>
          <a:p>
            <a:pPr algn="just">
              <a:buNone/>
            </a:pPr>
            <a:endParaRPr lang="en-US" dirty="0" smtClean="0"/>
          </a:p>
          <a:p>
            <a:pPr>
              <a:buNone/>
            </a:pP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142852"/>
            <a:ext cx="8786874" cy="6500858"/>
          </a:xfrm>
          <a:solidFill>
            <a:schemeClr val="accent6">
              <a:lumMod val="20000"/>
              <a:lumOff val="80000"/>
            </a:schemeClr>
          </a:solidFill>
        </p:spPr>
        <p:txBody>
          <a:bodyPr/>
          <a:lstStyle/>
          <a:p>
            <a:pPr algn="just">
              <a:buNone/>
            </a:pPr>
            <a:r>
              <a:rPr lang="fr-FR" dirty="0" smtClean="0"/>
              <a:t> </a:t>
            </a:r>
            <a:r>
              <a:rPr lang="en-US" dirty="0" smtClean="0"/>
              <a:t>                 </a:t>
            </a:r>
          </a:p>
          <a:p>
            <a:pPr algn="just">
              <a:buNone/>
            </a:pPr>
            <a:endParaRPr lang="en-US" dirty="0" smtClean="0"/>
          </a:p>
          <a:p>
            <a:pPr algn="just">
              <a:buNone/>
            </a:pPr>
            <a:r>
              <a:rPr lang="en-US" dirty="0" smtClean="0"/>
              <a:t>         Many members of the second group go so far as to demand that </a:t>
            </a:r>
            <a:r>
              <a:rPr lang="en-US" b="1" dirty="0" smtClean="0">
                <a:solidFill>
                  <a:srgbClr val="002060"/>
                </a:solidFill>
                <a:effectLst>
                  <a:outerShdw blurRad="38100" dist="38100" dir="2700000" algn="tl">
                    <a:srgbClr val="000000">
                      <a:alpha val="43137"/>
                    </a:srgbClr>
                  </a:outerShdw>
                </a:effectLst>
              </a:rPr>
              <a:t>non-standard varieties of English should be formally recognized as the equal of standard English, and that non-standard English should become the vehicle of education for its speakers, a position which appalls the members of the </a:t>
            </a:r>
            <a:r>
              <a:rPr lang="fr-FR" b="1" dirty="0" smtClean="0">
                <a:solidFill>
                  <a:srgbClr val="002060"/>
                </a:solidFill>
                <a:effectLst>
                  <a:outerShdw blurRad="38100" dist="38100" dir="2700000" algn="tl">
                    <a:srgbClr val="000000">
                      <a:alpha val="43137"/>
                    </a:srgbClr>
                  </a:outerShdw>
                </a:effectLst>
              </a:rPr>
              <a:t>first group.  </a:t>
            </a:r>
            <a:endParaRPr lang="fr-FR" b="1" dirty="0">
              <a:solidFill>
                <a:srgbClr val="00206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a:solidFill>
            <a:schemeClr val="accent6">
              <a:lumMod val="20000"/>
              <a:lumOff val="80000"/>
            </a:schemeClr>
          </a:solidFill>
        </p:spPr>
        <p:txBody>
          <a:bodyPr/>
          <a:lstStyle/>
          <a:p>
            <a:pPr algn="just">
              <a:buNone/>
            </a:pPr>
            <a:r>
              <a:rPr lang="en-US" dirty="0" smtClean="0"/>
              <a:t>           </a:t>
            </a:r>
          </a:p>
          <a:p>
            <a:pPr algn="just">
              <a:buNone/>
            </a:pPr>
            <a:endParaRPr lang="en-US" dirty="0" smtClean="0"/>
          </a:p>
          <a:p>
            <a:pPr algn="just">
              <a:buNone/>
            </a:pPr>
            <a:r>
              <a:rPr lang="en-US" dirty="0" smtClean="0"/>
              <a:t>          Much commentary on language by journalists, politicians and other non-linguist observers is primarily concerned with power and authority in language, even where this is not explicit.</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1"/>
            <a:ext cx="8229600" cy="1828800"/>
          </a:xfrm>
          <a:solidFill>
            <a:schemeClr val="accent2">
              <a:lumMod val="40000"/>
              <a:lumOff val="60000"/>
            </a:schemeClr>
          </a:solidFill>
        </p:spPr>
        <p:txBody>
          <a:bodyPr>
            <a:normAutofit lnSpcReduction="10000"/>
          </a:bodyPr>
          <a:lstStyle/>
          <a:p>
            <a:pPr algn="ctr">
              <a:buNone/>
            </a:pPr>
            <a:r>
              <a:rPr lang="fr-FR" sz="12000" b="1" dirty="0" smtClean="0">
                <a:effectLst>
                  <a:outerShdw blurRad="38100" dist="38100" dir="2700000" algn="tl">
                    <a:srgbClr val="000000">
                      <a:alpha val="43137"/>
                    </a:srgbClr>
                  </a:outerShdw>
                </a:effectLst>
              </a:rPr>
              <a:t>The End</a:t>
            </a:r>
            <a:endParaRPr lang="fr-FR" sz="120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452</Words>
  <Application>Microsoft Office PowerPoint</Application>
  <PresentationFormat>Affichage à l'écran (4:3)</PresentationFormat>
  <Paragraphs>25</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PLANNING Making deliberate decisions about the form of a language. Very commonly, a language ‘just grows’: it develops and changes in response to countless small decisions made more or less unconsciously by its speakers. But it is perfectly possible, and in some circumstances necessary, for the future of a language to be determined in important respects by deliberate, self-conscious decisions, often made on an official basis. This is language planning, sometimes also called linguistic engineering. Consider the case of Finnish. For centuries, Finland had been a province of Sweden or of Russia; either Swedish or Russian had therefore been the official language of the country, and Finnish had remained merely the everyday language of most of the population. But, when Finland finally achieved independence in 1918, the Finns naturally chose to make Finnish their new national language. But this decision required a great deal of work. First, there was no agreed standard form of Finnish: instead, there were only innumerable local varieties of it, differing in vocabulary, pronunciation and grammar. Second, since Finnish had never been used for such purposes as law, administration, science, technology and scholarship, there was a great dearth of technical vocabulary in all these fields: there simply were no Finnish equivalents for terms like manslaughter, ministry, molecule, piston and linguistics. The Finns were therefore obliged to put these things right, and the task was carried out centrally, by bodies set up by the new Finnish Government. Specialists in Finnish language drew up a new standard form of the language, and specialists in a huge variety of disciplines met to agree on suitable Finnish technical terms in their fields. Their decisions were official, and they were imposed upon the Finnish taught in schools, published in books and magazines, and broadcast over the radio. The task was completed satisfactorily, and today there exists a single standard form of Finnish, known and used by everyone, together with an adequate and uniform set of technical terms. But the work is never done, since new technical terms come into use every year, in fields ranging from physics to linguistics, most of them coined in English, and the Finns are constantly obliged to keep finding Finnish equivalents. Language planning also includes the deliberate attempt to avoid sexist, homophobic or other discriminatory discourse (which is LANGUAGE PLANNING</dc:title>
  <dc:creator>HP</dc:creator>
  <cp:lastModifiedBy>HP</cp:lastModifiedBy>
  <cp:revision>7</cp:revision>
  <dcterms:created xsi:type="dcterms:W3CDTF">2019-04-12T18:16:06Z</dcterms:created>
  <dcterms:modified xsi:type="dcterms:W3CDTF">2021-04-14T11:20:47Z</dcterms:modified>
</cp:coreProperties>
</file>