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62" r:id="rId6"/>
    <p:sldId id="263" r:id="rId7"/>
    <p:sldId id="264" r:id="rId8"/>
    <p:sldId id="265" r:id="rId9"/>
    <p:sldId id="266" r:id="rId10"/>
    <p:sldId id="267" r:id="rId11"/>
    <p:sldId id="261" r:id="rId12"/>
    <p:sldId id="279" r:id="rId13"/>
    <p:sldId id="280" r:id="rId14"/>
    <p:sldId id="281"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Modifiez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Espace réservé de la date 29"/>
          <p:cNvSpPr>
            <a:spLocks noGrp="1"/>
          </p:cNvSpPr>
          <p:nvPr>
            <p:ph type="dt" sz="half" idx="10"/>
          </p:nvPr>
        </p:nvSpPr>
        <p:spPr/>
        <p:txBody>
          <a:bodyPr/>
          <a:lstStyle/>
          <a:p>
            <a:fld id="{E5F22FE5-821A-4DC6-8330-FE0F01FD6017}" type="datetimeFigureOut">
              <a:rPr lang="fr-FR" smtClean="0"/>
              <a:t>13/11/2022</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0BE05D5B-FF23-4F5E-B66F-F8D504B7DDC8}"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5F22FE5-821A-4DC6-8330-FE0F01FD6017}" type="datetimeFigureOut">
              <a:rPr lang="fr-FR" smtClean="0"/>
              <a:t>13/11/2022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E05D5B-FF23-4F5E-B66F-F8D504B7DDC8}"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5F22FE5-821A-4DC6-8330-FE0F01FD6017}" type="datetimeFigureOut">
              <a:rPr lang="fr-FR" smtClean="0"/>
              <a:t>13/11/2022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E05D5B-FF23-4F5E-B66F-F8D504B7DDC8}"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5F22FE5-821A-4DC6-8330-FE0F01FD6017}" type="datetimeFigureOut">
              <a:rPr lang="fr-FR" smtClean="0"/>
              <a:t>13/11/2022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E05D5B-FF23-4F5E-B66F-F8D504B7DDC8}"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E5F22FE5-821A-4DC6-8330-FE0F01FD6017}" type="datetimeFigureOut">
              <a:rPr lang="fr-FR" smtClean="0"/>
              <a:t>13/11/2022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E05D5B-FF23-4F5E-B66F-F8D504B7DDC8}"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5F22FE5-821A-4DC6-8330-FE0F01FD6017}" type="datetimeFigureOut">
              <a:rPr lang="fr-FR" smtClean="0"/>
              <a:t>13/11/2022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E05D5B-FF23-4F5E-B66F-F8D504B7DDC8}"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E5F22FE5-821A-4DC6-8330-FE0F01FD6017}" type="datetimeFigureOut">
              <a:rPr lang="fr-FR" smtClean="0"/>
              <a:t>13/11/2022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BE05D5B-FF23-4F5E-B66F-F8D504B7DDC8}"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Modifiez le style du titre</a:t>
            </a:r>
            <a:endParaRPr kumimoji="0" lang="en-US"/>
          </a:p>
        </p:txBody>
      </p:sp>
      <p:sp>
        <p:nvSpPr>
          <p:cNvPr id="7" name="Espace réservé de la date 6"/>
          <p:cNvSpPr>
            <a:spLocks noGrp="1"/>
          </p:cNvSpPr>
          <p:nvPr>
            <p:ph type="dt" sz="half" idx="10"/>
          </p:nvPr>
        </p:nvSpPr>
        <p:spPr/>
        <p:txBody>
          <a:bodyPr/>
          <a:lstStyle/>
          <a:p>
            <a:fld id="{E5F22FE5-821A-4DC6-8330-FE0F01FD6017}" type="datetimeFigureOut">
              <a:rPr lang="fr-FR" smtClean="0"/>
              <a:t>13/11/2022</a:t>
            </a:fld>
            <a:endParaRPr lang="fr-FR"/>
          </a:p>
        </p:txBody>
      </p:sp>
      <p:sp>
        <p:nvSpPr>
          <p:cNvPr id="8" name="Espace réservé du numéro de diapositive 7"/>
          <p:cNvSpPr>
            <a:spLocks noGrp="1"/>
          </p:cNvSpPr>
          <p:nvPr>
            <p:ph type="sldNum" sz="quarter" idx="11"/>
          </p:nvPr>
        </p:nvSpPr>
        <p:spPr/>
        <p:txBody>
          <a:bodyPr/>
          <a:lstStyle/>
          <a:p>
            <a:fld id="{0BE05D5B-FF23-4F5E-B66F-F8D504B7DDC8}" type="slidenum">
              <a:rPr lang="fr-FR" smtClean="0"/>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5F22FE5-821A-4DC6-8330-FE0F01FD6017}" type="datetimeFigureOut">
              <a:rPr lang="fr-FR" smtClean="0"/>
              <a:t>13/11/2022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BE05D5B-FF23-4F5E-B66F-F8D504B7DDC8}"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5F22FE5-821A-4DC6-8330-FE0F01FD6017}" type="datetimeFigureOut">
              <a:rPr lang="fr-FR" smtClean="0"/>
              <a:t>13/11/2022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0BE05D5B-FF23-4F5E-B66F-F8D504B7DDC8}"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E5F22FE5-821A-4DC6-8330-FE0F01FD6017}" type="datetimeFigureOut">
              <a:rPr lang="fr-FR" smtClean="0"/>
              <a:t>13/11/2022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E05D5B-FF23-4F5E-B66F-F8D504B7DDC8}"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Modifiez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5F22FE5-821A-4DC6-8330-FE0F01FD6017}" type="datetimeFigureOut">
              <a:rPr lang="fr-FR" smtClean="0"/>
              <a:t>13/11/2022</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BE05D5B-FF23-4F5E-B66F-F8D504B7DDC8}"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 y="66675"/>
            <a:ext cx="4283969" cy="6791325"/>
          </a:xfrm>
          <a:prstGeom prst="rect">
            <a:avLst/>
          </a:prstGeom>
          <a:solidFill>
            <a:srgbClr val="B7A02C"/>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ECFF"/>
                  </a:outerShdw>
                </a:effectLst>
              </a14:hiddenEffects>
            </a:ext>
          </a:extLst>
        </p:spPr>
        <p:txBody>
          <a:bodyPr vert="horz" wrap="square" lIns="36576" tIns="36576" rIns="36576" bIns="36576" numCol="1" anchor="t" anchorCtr="0" compatLnSpc="1">
            <a:prstTxWarp prst="textNoShape">
              <a:avLst/>
            </a:prstTxWarp>
          </a:bodyPr>
          <a:lstStyle/>
          <a:p>
            <a:pPr marL="0" marR="79375" lvl="0" indent="0" algn="ctr" defTabSz="914400" rtl="1" eaLnBrk="1" fontAlgn="base" latinLnBrk="0" hangingPunct="1">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DCDFE3"/>
                </a:solidFill>
                <a:effectLst/>
                <a:latin typeface="Tw Cen MT" pitchFamily="34" charset="0"/>
                <a:cs typeface="Arabic Transparent" charset="-78"/>
              </a:rPr>
              <a:t>معهد تسيير التقنيات الحضرية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DCDFE3"/>
                </a:solidFill>
                <a:effectLst/>
                <a:latin typeface="Tw Cen MT" pitchFamily="34" charset="0"/>
                <a:cs typeface="Arabic Transparent" charset="-78"/>
              </a:rPr>
              <a:t>ينظم</a:t>
            </a:r>
            <a:endParaRPr kumimoji="0" lang="en-US" sz="3600" b="1" i="0" u="none" strike="noStrike" cap="none" normalizeH="0" baseline="0" dirty="0" smtClean="0">
              <a:ln>
                <a:noFill/>
              </a:ln>
              <a:solidFill>
                <a:srgbClr val="DCDFE3"/>
              </a:solidFill>
              <a:effectLst/>
              <a:latin typeface="Tw Cen MT" pitchFamily="34" charset="0"/>
              <a:cs typeface="Arabic Transparent"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7A6A1D"/>
                </a:solidFill>
                <a:effectLst/>
                <a:latin typeface="Tw Cen MT" pitchFamily="34" charset="0"/>
                <a:cs typeface="Arabic Transparent" charset="-78"/>
              </a:rPr>
              <a:t>Institute of </a:t>
            </a:r>
            <a:r>
              <a:rPr kumimoji="0" lang="fr-FR" sz="2000" b="1" i="0" u="none" strike="noStrike" cap="none" normalizeH="0" baseline="0" dirty="0" err="1" smtClean="0">
                <a:ln>
                  <a:noFill/>
                </a:ln>
                <a:solidFill>
                  <a:srgbClr val="7A6A1D"/>
                </a:solidFill>
                <a:effectLst/>
                <a:latin typeface="Tw Cen MT" pitchFamily="34" charset="0"/>
                <a:cs typeface="Arabic Transparent" charset="-78"/>
              </a:rPr>
              <a:t>urban</a:t>
            </a:r>
            <a:r>
              <a:rPr kumimoji="0" lang="fr-FR" sz="2000" b="1" i="0" u="none" strike="noStrike" cap="none" normalizeH="0" baseline="0" dirty="0" smtClean="0">
                <a:ln>
                  <a:noFill/>
                </a:ln>
                <a:solidFill>
                  <a:srgbClr val="7A6A1D"/>
                </a:solidFill>
                <a:effectLst/>
                <a:latin typeface="Tw Cen MT" pitchFamily="34" charset="0"/>
                <a:cs typeface="Arabic Transparent" charset="-78"/>
              </a:rPr>
              <a:t> techniques management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7A6A1D"/>
                </a:solidFill>
                <a:effectLst/>
                <a:latin typeface="Tw Cen MT" pitchFamily="34" charset="0"/>
                <a:cs typeface="Arabic Transparent" charset="-78"/>
              </a:rPr>
              <a:t>Organise:</a:t>
            </a:r>
            <a:endParaRPr kumimoji="0" lang="fr-FR" sz="1800" b="1" i="0" u="none" strike="noStrike" cap="none" normalizeH="0" baseline="0" dirty="0" smtClean="0">
              <a:ln>
                <a:noFill/>
              </a:ln>
              <a:solidFill>
                <a:srgbClr val="7A6A1D"/>
              </a:solidFill>
              <a:effectLst/>
              <a:latin typeface="Tw Cen MT" pitchFamily="34" charset="0"/>
              <a:cs typeface="Arabic Transparent"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FFC000"/>
                </a:solidFill>
                <a:effectLst/>
                <a:latin typeface="Tw Cen MT" pitchFamily="34" charset="0"/>
                <a:cs typeface="Arabic Transparent" charset="-78"/>
              </a:rPr>
              <a:t>الملتقى الاول حول منهجية </a:t>
            </a:r>
            <a:endParaRPr kumimoji="0" lang="fr-FR" sz="3600" b="1" i="0" u="none" strike="noStrike" cap="none" normalizeH="0" baseline="0" dirty="0" smtClean="0">
              <a:ln>
                <a:noFill/>
              </a:ln>
              <a:solidFill>
                <a:srgbClr val="FFC000"/>
              </a:solidFill>
              <a:effectLst/>
              <a:latin typeface="Tw Cen MT" pitchFamily="34" charset="0"/>
              <a:cs typeface="Arabic Transparent"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FFC000"/>
                </a:solidFill>
                <a:effectLst/>
                <a:latin typeface="Tw Cen MT" pitchFamily="34" charset="0"/>
                <a:cs typeface="Arabic Transparent" charset="-78"/>
              </a:rPr>
              <a:t>البحث العلمي</a:t>
            </a:r>
            <a:endParaRPr kumimoji="0" lang="en-US" sz="2000" b="1" i="0" u="none" strike="noStrike" cap="none" normalizeH="0" baseline="0" dirty="0" smtClean="0">
              <a:ln>
                <a:noFill/>
              </a:ln>
              <a:solidFill>
                <a:srgbClr val="000000"/>
              </a:solidFill>
              <a:effectLst/>
              <a:latin typeface="Arial Unicode MS" pitchFamily="34" charset="-128"/>
              <a:cs typeface="Arial Unicode MS"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Arial Unicode MS" pitchFamily="34" charset="-128"/>
              <a:cs typeface="Arial Unicode MS"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rgbClr val="000000"/>
              </a:solidFill>
              <a:effectLst/>
              <a:latin typeface="Arial Unicode MS" pitchFamily="34" charset="-128"/>
              <a:cs typeface="Arial Unicode MS"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a:solidFill>
                <a:srgbClr val="000000"/>
              </a:solidFill>
              <a:latin typeface="Arial Unicode MS" pitchFamily="34" charset="-128"/>
              <a:cs typeface="Arial Unicode MS"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rgbClr val="000000"/>
              </a:solidFill>
              <a:effectLst/>
              <a:latin typeface="Arial Unicode MS" pitchFamily="34" charset="-128"/>
              <a:cs typeface="Arial Unicode MS"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2000" b="1" dirty="0">
              <a:solidFill>
                <a:srgbClr val="000000"/>
              </a:solidFill>
              <a:latin typeface="Arial Unicode MS" pitchFamily="34" charset="-128"/>
              <a:cs typeface="Arial Unicode MS"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rgbClr val="000000"/>
                </a:solidFill>
                <a:effectLst/>
                <a:latin typeface="Arial Unicode MS" pitchFamily="34" charset="-128"/>
                <a:cs typeface="Arial Unicode MS" pitchFamily="34" charset="-128"/>
              </a:rPr>
              <a:t>لطلبة </a:t>
            </a:r>
            <a:r>
              <a:rPr kumimoji="0" lang="ar-DZ" sz="2000" b="1" i="0" u="none" strike="noStrike" cap="none" normalizeH="0" baseline="0" smtClean="0">
                <a:ln>
                  <a:noFill/>
                </a:ln>
                <a:solidFill>
                  <a:srgbClr val="000000"/>
                </a:solidFill>
                <a:effectLst/>
                <a:latin typeface="Arial Unicode MS" pitchFamily="34" charset="-128"/>
                <a:cs typeface="Arial Unicode MS" pitchFamily="34" charset="-128"/>
              </a:rPr>
              <a:t>السنة ال</a:t>
            </a:r>
            <a:r>
              <a:rPr lang="ar-DZ" sz="2000" b="1" smtClean="0">
                <a:solidFill>
                  <a:srgbClr val="000000"/>
                </a:solidFill>
                <a:latin typeface="Arial Unicode MS" pitchFamily="34" charset="-128"/>
                <a:cs typeface="Arial Unicode MS" pitchFamily="34" charset="-128"/>
              </a:rPr>
              <a:t>ثانية </a:t>
            </a:r>
            <a:r>
              <a:rPr kumimoji="0" lang="ar-DZ" sz="2000" b="1" i="0" u="none" strike="noStrike" cap="none" normalizeH="0" baseline="0" smtClean="0">
                <a:ln>
                  <a:noFill/>
                </a:ln>
                <a:solidFill>
                  <a:srgbClr val="000000"/>
                </a:solidFill>
                <a:effectLst/>
                <a:latin typeface="Arial Unicode MS" pitchFamily="34" charset="-128"/>
                <a:cs typeface="Arial Unicode MS" pitchFamily="34" charset="-128"/>
              </a:rPr>
              <a:t>ماستر </a:t>
            </a:r>
            <a:r>
              <a:rPr kumimoji="0" lang="ar-DZ" sz="2000" b="1" i="0" u="none" strike="noStrike" cap="none" normalizeH="0" baseline="0" dirty="0" smtClean="0">
                <a:ln>
                  <a:noFill/>
                </a:ln>
                <a:solidFill>
                  <a:srgbClr val="000000"/>
                </a:solidFill>
                <a:effectLst/>
                <a:latin typeface="Arial Unicode MS" pitchFamily="34" charset="-128"/>
                <a:cs typeface="Arial Unicode MS" pitchFamily="34" charset="-128"/>
              </a:rPr>
              <a:t>تخصص :بيئة, صحة, و مدن خضراء</a:t>
            </a:r>
            <a:r>
              <a:rPr kumimoji="0" lang="fr-FR" sz="2000" b="1" i="0" u="none" strike="noStrike" cap="none" normalizeH="0" baseline="0" dirty="0" smtClean="0">
                <a:ln>
                  <a:noFill/>
                </a:ln>
                <a:solidFill>
                  <a:srgbClr val="000000"/>
                </a:solidFill>
                <a:effectLst/>
                <a:latin typeface="Arial Unicode MS" pitchFamily="34" charset="-128"/>
                <a:cs typeface="Arial Unicode MS" pitchFamily="34" charset="-128"/>
              </a:rPr>
              <a:t> " </a:t>
            </a:r>
            <a:endParaRPr kumimoji="0" lang="en-US" sz="2000" b="1" i="0" u="none" strike="noStrike" cap="none" normalizeH="0" baseline="0" dirty="0" smtClean="0">
              <a:ln>
                <a:noFill/>
              </a:ln>
              <a:solidFill>
                <a:srgbClr val="000000"/>
              </a:solidFill>
              <a:effectLst/>
              <a:latin typeface="Arial Unicode MS" pitchFamily="34" charset="-128"/>
              <a:cs typeface="Arial Unicode MS" pitchFamily="34" charset="-128"/>
            </a:endParaRPr>
          </a:p>
          <a:p>
            <a:pPr marL="0" marR="79375" lvl="0" indent="0" algn="ctr" defTabSz="914400" rtl="1"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rgbClr val="959DA9"/>
              </a:solidFill>
              <a:effectLst/>
              <a:latin typeface="Tw Cen MT" pitchFamily="34" charset="0"/>
              <a:cs typeface="Arabic Transparent" charset="-7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226" y="53946"/>
            <a:ext cx="5043472" cy="29908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5" name="ZoneTexte 4"/>
          <p:cNvSpPr txBox="1"/>
          <p:nvPr/>
        </p:nvSpPr>
        <p:spPr>
          <a:xfrm>
            <a:off x="7236296" y="3789040"/>
            <a:ext cx="1728192" cy="369332"/>
          </a:xfrm>
          <a:prstGeom prst="rect">
            <a:avLst/>
          </a:prstGeom>
          <a:noFill/>
        </p:spPr>
        <p:txBody>
          <a:bodyPr wrap="square" rtlCol="0">
            <a:spAutoFit/>
          </a:bodyPr>
          <a:lstStyle/>
          <a:p>
            <a:r>
              <a:rPr lang="ar-DZ" dirty="0" smtClean="0">
                <a:latin typeface="Arial Unicode MS" pitchFamily="34" charset="-128"/>
                <a:ea typeface="Arial Unicode MS" pitchFamily="34" charset="-128"/>
                <a:cs typeface="Arial Unicode MS" pitchFamily="34" charset="-128"/>
              </a:rPr>
              <a:t>دراسات </a:t>
            </a:r>
            <a:endParaRPr lang="fr-FR" dirty="0">
              <a:latin typeface="Arial Unicode MS" pitchFamily="34" charset="-128"/>
              <a:ea typeface="Arial Unicode MS" pitchFamily="34" charset="-128"/>
              <a:cs typeface="Arial Unicode MS" pitchFamily="34" charset="-128"/>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021" y="2636912"/>
            <a:ext cx="3592677" cy="423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423" y="4293096"/>
            <a:ext cx="1995275" cy="159346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1294389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2480" y="1566708"/>
            <a:ext cx="60346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7668344" y="3645024"/>
            <a:ext cx="1368152" cy="369332"/>
          </a:xfrm>
          <a:prstGeom prst="rect">
            <a:avLst/>
          </a:prstGeom>
          <a:noFill/>
        </p:spPr>
        <p:txBody>
          <a:bodyPr wrap="square" rtlCol="0">
            <a:spAutoFit/>
          </a:bodyPr>
          <a:lstStyle/>
          <a:p>
            <a:r>
              <a:rPr lang="ar-DZ" dirty="0" smtClean="0"/>
              <a:t>الاستقراء</a:t>
            </a:r>
            <a:endParaRPr lang="fr-FR" dirty="0"/>
          </a:p>
        </p:txBody>
      </p:sp>
      <p:sp>
        <p:nvSpPr>
          <p:cNvPr id="5" name="ZoneTexte 4"/>
          <p:cNvSpPr txBox="1"/>
          <p:nvPr/>
        </p:nvSpPr>
        <p:spPr>
          <a:xfrm>
            <a:off x="179512" y="3645024"/>
            <a:ext cx="1224136" cy="369332"/>
          </a:xfrm>
          <a:prstGeom prst="rect">
            <a:avLst/>
          </a:prstGeom>
          <a:noFill/>
        </p:spPr>
        <p:txBody>
          <a:bodyPr wrap="square" rtlCol="0">
            <a:spAutoFit/>
          </a:bodyPr>
          <a:lstStyle/>
          <a:p>
            <a:r>
              <a:rPr lang="ar-DZ" dirty="0" smtClean="0"/>
              <a:t>الاستنباط</a:t>
            </a:r>
            <a:endParaRPr lang="fr-FR" dirty="0"/>
          </a:p>
        </p:txBody>
      </p:sp>
    </p:spTree>
    <p:extLst>
      <p:ext uri="{BB962C8B-B14F-4D97-AF65-F5344CB8AC3E}">
        <p14:creationId xmlns:p14="http://schemas.microsoft.com/office/powerpoint/2010/main" val="436362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170" y="212870"/>
            <a:ext cx="6480720" cy="217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466" y="2564904"/>
            <a:ext cx="572412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273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0" y="874713"/>
            <a:ext cx="6919913"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622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7916704" cy="533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753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916832"/>
            <a:ext cx="5268416" cy="39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72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3140968"/>
            <a:ext cx="6048672" cy="3456384"/>
          </a:xfrm>
        </p:spPr>
        <p:txBody>
          <a:bodyPr>
            <a:normAutofit fontScale="85000" lnSpcReduction="10000"/>
          </a:bodyPr>
          <a:lstStyle/>
          <a:p>
            <a:pPr marL="36576" indent="0">
              <a:lnSpc>
                <a:spcPct val="150000"/>
              </a:lnSpc>
              <a:buNone/>
            </a:pPr>
            <a:r>
              <a:rPr lang="fr-FR" sz="2800" dirty="0"/>
              <a:t>La recherche scientifique est </a:t>
            </a:r>
            <a:r>
              <a:rPr lang="fr-FR" sz="2800" b="1" i="1" u="sng" dirty="0">
                <a:solidFill>
                  <a:srgbClr val="FFFF00"/>
                </a:solidFill>
              </a:rPr>
              <a:t>un processus dynamique</a:t>
            </a:r>
            <a:r>
              <a:rPr lang="fr-FR" sz="2800" dirty="0"/>
              <a:t> ou </a:t>
            </a:r>
            <a:r>
              <a:rPr lang="fr-FR" sz="2800" b="1" i="1" u="sng" dirty="0">
                <a:solidFill>
                  <a:srgbClr val="FFFF00"/>
                </a:solidFill>
              </a:rPr>
              <a:t>une démarche rationnelle</a:t>
            </a:r>
            <a:r>
              <a:rPr lang="fr-FR" sz="2800" dirty="0"/>
              <a:t> qui permet d’examiner des phénomènes, des problèmes à résoudre, et d’obtenir des réponses précises à partir d’investigations. </a:t>
            </a:r>
          </a:p>
        </p:txBody>
      </p:sp>
      <p:sp>
        <p:nvSpPr>
          <p:cNvPr id="4" name="Rectangle 3"/>
          <p:cNvSpPr/>
          <p:nvPr/>
        </p:nvSpPr>
        <p:spPr>
          <a:xfrm>
            <a:off x="3203848" y="332656"/>
            <a:ext cx="5688632" cy="369332"/>
          </a:xfrm>
          <a:prstGeom prst="rect">
            <a:avLst/>
          </a:prstGeom>
          <a:solidFill>
            <a:schemeClr val="accent2">
              <a:lumMod val="40000"/>
              <a:lumOff val="60000"/>
            </a:schemeClr>
          </a:solidFill>
        </p:spPr>
        <p:txBody>
          <a:bodyPr wrap="square">
            <a:spAutoFit/>
          </a:bodyPr>
          <a:lstStyle/>
          <a:p>
            <a:r>
              <a:rPr lang="fr-FR" dirty="0" smtClean="0">
                <a:solidFill>
                  <a:schemeClr val="bg1"/>
                </a:solidFill>
              </a:rPr>
              <a:t>. Qu’est-ce que la méthodologie de la recherche ? </a:t>
            </a:r>
            <a:endParaRPr lang="fr-FR"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815" y="908720"/>
            <a:ext cx="4456931" cy="189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690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809625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05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3">
              <a:lumMod val="40000"/>
              <a:lumOff val="60000"/>
            </a:schemeClr>
          </a:solidFill>
        </p:spPr>
        <p:txBody>
          <a:bodyPr/>
          <a:lstStyle/>
          <a:p>
            <a:r>
              <a:rPr lang="fr-FR" dirty="0"/>
              <a:t>Les modes d’investigation</a:t>
            </a:r>
          </a:p>
        </p:txBody>
      </p:sp>
      <p:sp>
        <p:nvSpPr>
          <p:cNvPr id="3" name="Espace réservé du contenu 2"/>
          <p:cNvSpPr>
            <a:spLocks noGrp="1"/>
          </p:cNvSpPr>
          <p:nvPr>
            <p:ph idx="1"/>
          </p:nvPr>
        </p:nvSpPr>
        <p:spPr/>
        <p:txBody>
          <a:bodyPr>
            <a:normAutofit fontScale="77500" lnSpcReduction="20000"/>
          </a:bodyPr>
          <a:lstStyle/>
          <a:p>
            <a:pPr>
              <a:lnSpc>
                <a:spcPct val="150000"/>
              </a:lnSpc>
            </a:pPr>
            <a:r>
              <a:rPr lang="fr-FR" dirty="0"/>
              <a:t>Les modes d’investigations sont déterminés par les paradigmes de recherche et les objectifs du chercheur. Ce dernier a le choix entre trois modes d’investigation: </a:t>
            </a:r>
            <a:endParaRPr lang="ar-DZ" dirty="0" smtClean="0"/>
          </a:p>
          <a:p>
            <a:pPr>
              <a:lnSpc>
                <a:spcPct val="150000"/>
              </a:lnSpc>
            </a:pPr>
            <a:r>
              <a:rPr lang="ar-DZ" dirty="0"/>
              <a:t>هي القدرة على بلورة مخطط منهجي يلائم الموضوع الذي أسعى لمقاربته</a:t>
            </a:r>
            <a:endParaRPr lang="ar-DZ" dirty="0" smtClean="0"/>
          </a:p>
          <a:p>
            <a:pPr>
              <a:lnSpc>
                <a:spcPct val="150000"/>
              </a:lnSpc>
            </a:pPr>
            <a:r>
              <a:rPr lang="fr-FR" b="1" i="1" dirty="0" smtClean="0">
                <a:solidFill>
                  <a:srgbClr val="00B0F0"/>
                </a:solidFill>
              </a:rPr>
              <a:t>l’approche </a:t>
            </a:r>
            <a:r>
              <a:rPr lang="fr-FR" b="1" i="1" dirty="0">
                <a:solidFill>
                  <a:srgbClr val="00B0F0"/>
                </a:solidFill>
              </a:rPr>
              <a:t>quantitative, </a:t>
            </a:r>
            <a:r>
              <a:rPr lang="ar-DZ" b="1" i="1" dirty="0" smtClean="0">
                <a:solidFill>
                  <a:srgbClr val="00B0F0"/>
                </a:solidFill>
              </a:rPr>
              <a:t>المقاربة</a:t>
            </a:r>
          </a:p>
          <a:p>
            <a:pPr>
              <a:lnSpc>
                <a:spcPct val="150000"/>
              </a:lnSpc>
            </a:pPr>
            <a:r>
              <a:rPr lang="fr-FR" b="1" i="1" dirty="0" smtClean="0">
                <a:solidFill>
                  <a:srgbClr val="00B0F0"/>
                </a:solidFill>
              </a:rPr>
              <a:t>l’approche </a:t>
            </a:r>
            <a:r>
              <a:rPr lang="fr-FR" b="1" i="1" dirty="0">
                <a:solidFill>
                  <a:srgbClr val="00B0F0"/>
                </a:solidFill>
              </a:rPr>
              <a:t>qualitative </a:t>
            </a:r>
            <a:endParaRPr lang="ar-DZ" b="1" i="1" dirty="0">
              <a:solidFill>
                <a:srgbClr val="00B0F0"/>
              </a:solidFill>
            </a:endParaRPr>
          </a:p>
          <a:p>
            <a:pPr>
              <a:lnSpc>
                <a:spcPct val="150000"/>
              </a:lnSpc>
            </a:pPr>
            <a:r>
              <a:rPr lang="fr-FR" b="1" i="1" dirty="0" smtClean="0">
                <a:solidFill>
                  <a:srgbClr val="00B0F0"/>
                </a:solidFill>
              </a:rPr>
              <a:t> </a:t>
            </a:r>
            <a:r>
              <a:rPr lang="fr-FR" b="1" i="1" dirty="0">
                <a:solidFill>
                  <a:srgbClr val="00B0F0"/>
                </a:solidFill>
              </a:rPr>
              <a:t>l’approche mixte</a:t>
            </a:r>
          </a:p>
        </p:txBody>
      </p:sp>
    </p:spTree>
    <p:extLst>
      <p:ext uri="{BB962C8B-B14F-4D97-AF65-F5344CB8AC3E}">
        <p14:creationId xmlns:p14="http://schemas.microsoft.com/office/powerpoint/2010/main" val="238399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lumMod val="60000"/>
              <a:lumOff val="40000"/>
            </a:schemeClr>
          </a:solidFill>
        </p:spPr>
        <p:txBody>
          <a:bodyPr/>
          <a:lstStyle/>
          <a:p>
            <a:r>
              <a:rPr lang="fr-FR" dirty="0"/>
              <a:t>L’approche quantitative</a:t>
            </a:r>
          </a:p>
        </p:txBody>
      </p:sp>
      <p:sp>
        <p:nvSpPr>
          <p:cNvPr id="3" name="Espace réservé du contenu 2"/>
          <p:cNvSpPr>
            <a:spLocks noGrp="1"/>
          </p:cNvSpPr>
          <p:nvPr>
            <p:ph idx="1"/>
          </p:nvPr>
        </p:nvSpPr>
        <p:spPr/>
        <p:txBody>
          <a:bodyPr>
            <a:normAutofit fontScale="85000" lnSpcReduction="10000"/>
          </a:bodyPr>
          <a:lstStyle/>
          <a:p>
            <a:pPr>
              <a:lnSpc>
                <a:spcPct val="150000"/>
              </a:lnSpc>
            </a:pPr>
            <a:r>
              <a:rPr lang="fr-FR" dirty="0"/>
              <a:t>Cette approche vise à recueillir des données observables et quantifiables. Ce type de recherche consiste à décrire, à expliquer, à contrôler et à prédire en se fondant sur l’observation de faits et événements « positifs », c’est-à-dire existant indépendamment du chercheur, des faits objectifs</a:t>
            </a:r>
          </a:p>
        </p:txBody>
      </p:sp>
    </p:spTree>
    <p:extLst>
      <p:ext uri="{BB962C8B-B14F-4D97-AF65-F5344CB8AC3E}">
        <p14:creationId xmlns:p14="http://schemas.microsoft.com/office/powerpoint/2010/main" val="2076168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pPr>
              <a:lnSpc>
                <a:spcPct val="160000"/>
              </a:lnSpc>
            </a:pPr>
            <a:r>
              <a:rPr lang="fr-FR" dirty="0"/>
              <a:t>Cette méthode s’appuie sur des instruments ou techniques de recherche quantitatives de collecte de données dont en principe la fidélité et la validité sont assurées. Elle aboutit à des données </a:t>
            </a:r>
            <a:r>
              <a:rPr lang="fr-FR" b="1" i="1" dirty="0">
                <a:solidFill>
                  <a:schemeClr val="accent2">
                    <a:lumMod val="60000"/>
                    <a:lumOff val="40000"/>
                  </a:schemeClr>
                </a:solidFill>
              </a:rPr>
              <a:t>chiffrées </a:t>
            </a:r>
            <a:r>
              <a:rPr lang="fr-FR" dirty="0"/>
              <a:t>qui permettent de faire des analyses descriptives, des </a:t>
            </a:r>
            <a:r>
              <a:rPr lang="fr-FR" b="1" i="1" dirty="0">
                <a:solidFill>
                  <a:schemeClr val="accent2">
                    <a:lumMod val="60000"/>
                    <a:lumOff val="40000"/>
                  </a:schemeClr>
                </a:solidFill>
              </a:rPr>
              <a:t>tableaux</a:t>
            </a:r>
            <a:r>
              <a:rPr lang="fr-FR" dirty="0"/>
              <a:t> et </a:t>
            </a:r>
            <a:r>
              <a:rPr lang="fr-FR" b="1" i="1" dirty="0">
                <a:solidFill>
                  <a:schemeClr val="accent2">
                    <a:lumMod val="60000"/>
                    <a:lumOff val="40000"/>
                  </a:schemeClr>
                </a:solidFill>
              </a:rPr>
              <a:t>graphiques</a:t>
            </a:r>
            <a:r>
              <a:rPr lang="fr-FR" dirty="0"/>
              <a:t>, des analyses </a:t>
            </a:r>
            <a:r>
              <a:rPr lang="fr-FR" b="1" i="1" dirty="0">
                <a:solidFill>
                  <a:schemeClr val="accent2">
                    <a:lumMod val="60000"/>
                    <a:lumOff val="40000"/>
                  </a:schemeClr>
                </a:solidFill>
              </a:rPr>
              <a:t>statistiques</a:t>
            </a:r>
            <a:r>
              <a:rPr lang="fr-FR" dirty="0"/>
              <a:t> de recherche de liens entre les variables ou facteurs, des analyses de corrélation ou d’association, etc. </a:t>
            </a:r>
          </a:p>
        </p:txBody>
      </p:sp>
    </p:spTree>
    <p:extLst>
      <p:ext uri="{BB962C8B-B14F-4D97-AF65-F5344CB8AC3E}">
        <p14:creationId xmlns:p14="http://schemas.microsoft.com/office/powerpoint/2010/main" val="3195925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L’approche qualitative</a:t>
            </a:r>
          </a:p>
        </p:txBody>
      </p:sp>
      <p:sp>
        <p:nvSpPr>
          <p:cNvPr id="3" name="Espace réservé du contenu 2"/>
          <p:cNvSpPr>
            <a:spLocks noGrp="1"/>
          </p:cNvSpPr>
          <p:nvPr>
            <p:ph idx="1"/>
          </p:nvPr>
        </p:nvSpPr>
        <p:spPr/>
        <p:txBody>
          <a:bodyPr>
            <a:normAutofit fontScale="77500" lnSpcReduction="20000"/>
          </a:bodyPr>
          <a:lstStyle/>
          <a:p>
            <a:pPr>
              <a:lnSpc>
                <a:spcPct val="160000"/>
              </a:lnSpc>
            </a:pPr>
            <a:r>
              <a:rPr lang="fr-FR" dirty="0"/>
              <a:t>Dans l’approche qualitative, le chercheur part d’une situation concrète comportant un phénomène particulier qu’il s’agit de comprendre et non de démontrer, de prouver ou de contrôler. Il veut donner sens au phénomène à travers ou au-delà de </a:t>
            </a:r>
            <a:r>
              <a:rPr lang="fr-FR" b="1" dirty="0">
                <a:solidFill>
                  <a:schemeClr val="accent2">
                    <a:lumMod val="60000"/>
                    <a:lumOff val="40000"/>
                  </a:schemeClr>
                </a:solidFill>
              </a:rPr>
              <a:t>l’observation</a:t>
            </a:r>
            <a:r>
              <a:rPr lang="fr-FR" dirty="0"/>
              <a:t>, de la description de </a:t>
            </a:r>
            <a:r>
              <a:rPr lang="fr-FR" b="1" dirty="0">
                <a:solidFill>
                  <a:schemeClr val="accent2">
                    <a:lumMod val="60000"/>
                    <a:lumOff val="40000"/>
                  </a:schemeClr>
                </a:solidFill>
              </a:rPr>
              <a:t>l’interprétation</a:t>
            </a:r>
            <a:r>
              <a:rPr lang="fr-FR" dirty="0"/>
              <a:t> et de l’appréciation du contexte et du phénomène tel qu’il se présente. </a:t>
            </a:r>
          </a:p>
        </p:txBody>
      </p:sp>
    </p:spTree>
    <p:extLst>
      <p:ext uri="{BB962C8B-B14F-4D97-AF65-F5344CB8AC3E}">
        <p14:creationId xmlns:p14="http://schemas.microsoft.com/office/powerpoint/2010/main" val="299442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a:lnSpc>
                <a:spcPct val="150000"/>
              </a:lnSpc>
            </a:pPr>
            <a:r>
              <a:rPr lang="fr-FR" dirty="0"/>
              <a:t>Cette méthode recourt à des techniques de recherche qualitatives pour étudier des faits particuliers (études de cas, observation, entretiens semi-structurés ou non-structurés, etc.). Le mode qualitatif fournit des données de contenu, et non des données chiffrées. </a:t>
            </a:r>
          </a:p>
        </p:txBody>
      </p:sp>
    </p:spTree>
    <p:extLst>
      <p:ext uri="{BB962C8B-B14F-4D97-AF65-F5344CB8AC3E}">
        <p14:creationId xmlns:p14="http://schemas.microsoft.com/office/powerpoint/2010/main" val="153729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Méthode mixte</a:t>
            </a:r>
            <a:endParaRPr lang="fr-FR" dirty="0"/>
          </a:p>
        </p:txBody>
      </p:sp>
      <p:sp>
        <p:nvSpPr>
          <p:cNvPr id="3" name="Espace réservé du contenu 2"/>
          <p:cNvSpPr>
            <a:spLocks noGrp="1"/>
          </p:cNvSpPr>
          <p:nvPr>
            <p:ph idx="1"/>
          </p:nvPr>
        </p:nvSpPr>
        <p:spPr/>
        <p:txBody>
          <a:bodyPr>
            <a:normAutofit fontScale="55000" lnSpcReduction="20000"/>
          </a:bodyPr>
          <a:lstStyle/>
          <a:p>
            <a:pPr>
              <a:lnSpc>
                <a:spcPct val="170000"/>
              </a:lnSpc>
            </a:pPr>
            <a:r>
              <a:rPr lang="fr-FR" dirty="0"/>
              <a:t>Le design de </a:t>
            </a:r>
            <a:r>
              <a:rPr lang="fr-FR" i="1" dirty="0"/>
              <a:t>triangulation</a:t>
            </a:r>
            <a:r>
              <a:rPr lang="fr-FR" dirty="0"/>
              <a:t> est entendue au sens classique du mot, il s’agit d’obtenir des données différentes mais complémentaires sur un même sujet afin de mieux comprendre le problème de recherche. L’intention du chercheur est de bénéficier des différents avantages des méthodes qualitatives (plus de détails, de profondeur) et quantitatives (taille de l’échantillon, tendances, généralisation) réduisant ainsi les faiblesses de chacune par la complémentarité de l’autre. Un des buts de la triangulation est la recherche d’une convergence ou d’une corroboration des résultats sur un même phénomène étudié afin de renforcer la validité de l’étude.</a:t>
            </a:r>
          </a:p>
          <a:p>
            <a:pPr>
              <a:lnSpc>
                <a:spcPct val="170000"/>
              </a:lnSpc>
            </a:pPr>
            <a:endParaRPr lang="fr-FR" dirty="0"/>
          </a:p>
        </p:txBody>
      </p:sp>
    </p:spTree>
    <p:extLst>
      <p:ext uri="{BB962C8B-B14F-4D97-AF65-F5344CB8AC3E}">
        <p14:creationId xmlns:p14="http://schemas.microsoft.com/office/powerpoint/2010/main" val="721097138"/>
      </p:ext>
    </p:extLst>
  </p:cSld>
  <p:clrMapOvr>
    <a:masterClrMapping/>
  </p:clrMapOvr>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140</TotalTime>
  <Words>453</Words>
  <Application>Microsoft Office PowerPoint</Application>
  <PresentationFormat>Affichage à l'écran (4:3)</PresentationFormat>
  <Paragraphs>31</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Technique</vt:lpstr>
      <vt:lpstr>Présentation PowerPoint</vt:lpstr>
      <vt:lpstr>Présentation PowerPoint</vt:lpstr>
      <vt:lpstr>Présentation PowerPoint</vt:lpstr>
      <vt:lpstr>Les modes d’investigation</vt:lpstr>
      <vt:lpstr>L’approche quantitative</vt:lpstr>
      <vt:lpstr>Présentation PowerPoint</vt:lpstr>
      <vt:lpstr>L’approche qualitative</vt:lpstr>
      <vt:lpstr>Présentation PowerPoint</vt:lpstr>
      <vt:lpstr>Méthode mixte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NTC</dc:creator>
  <cp:lastModifiedBy>NTC</cp:lastModifiedBy>
  <cp:revision>23</cp:revision>
  <dcterms:created xsi:type="dcterms:W3CDTF">2022-10-12T19:21:18Z</dcterms:created>
  <dcterms:modified xsi:type="dcterms:W3CDTF">2022-11-13T18:06:56Z</dcterms:modified>
</cp:coreProperties>
</file>