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03" r:id="rId2"/>
    <p:sldId id="304" r:id="rId3"/>
    <p:sldId id="291" r:id="rId4"/>
    <p:sldId id="292" r:id="rId5"/>
    <p:sldId id="293" r:id="rId6"/>
    <p:sldId id="294" r:id="rId7"/>
    <p:sldId id="295" r:id="rId8"/>
    <p:sldId id="297" r:id="rId9"/>
    <p:sldId id="298" r:id="rId10"/>
    <p:sldId id="299" r:id="rId11"/>
    <p:sldId id="300" r:id="rId12"/>
    <p:sldId id="301" r:id="rId13"/>
    <p:sldId id="30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8FC969-34B6-426E-8F94-D9A1475A61DB}" type="datetimeFigureOut">
              <a:rPr lang="fr-FR" smtClean="0"/>
              <a:pPr/>
              <a:t>12/04/2019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60" y="1142984"/>
            <a:ext cx="3672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speech and language disorders? 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0" y="928670"/>
            <a:ext cx="8715404" cy="2071702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Speech &amp; </a:t>
            </a:r>
            <a:r>
              <a:rPr lang="fr-FR" sz="3200" b="1" dirty="0" err="1" smtClean="0">
                <a:solidFill>
                  <a:schemeClr val="tx1"/>
                </a:solidFill>
              </a:rPr>
              <a:t>Language</a:t>
            </a:r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 err="1" smtClean="0">
                <a:solidFill>
                  <a:schemeClr val="tx1"/>
                </a:solidFill>
              </a:rPr>
              <a:t>disorders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6186510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GB" b="1" dirty="0" smtClean="0"/>
              <a:t>D- </a:t>
            </a:r>
            <a:r>
              <a:rPr lang="en-GB" b="1" dirty="0" smtClean="0"/>
              <a:t>Conduction </a:t>
            </a:r>
            <a:r>
              <a:rPr lang="en-GB" b="1" dirty="0" smtClean="0"/>
              <a:t>aphasia</a:t>
            </a:r>
          </a:p>
          <a:p>
            <a:pPr>
              <a:buNone/>
            </a:pPr>
            <a:endParaRPr lang="fr-FR" dirty="0" smtClean="0"/>
          </a:p>
          <a:p>
            <a:pPr algn="just">
              <a:buNone/>
            </a:pPr>
            <a:r>
              <a:rPr lang="en-GB" dirty="0" smtClean="0"/>
              <a:t>           While production and comprehension are whole, the ability is impaired. It is phonological . There are errors in the sequencing and selection of segments.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28605"/>
            <a:ext cx="9001156" cy="5972196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5- Alexia </a:t>
            </a:r>
            <a:r>
              <a:rPr lang="en-GB" b="1" dirty="0" smtClean="0"/>
              <a:t>and </a:t>
            </a:r>
            <a:r>
              <a:rPr lang="en-GB" b="1" dirty="0" err="1" smtClean="0"/>
              <a:t>agraphia</a:t>
            </a:r>
            <a:endParaRPr lang="en-GB" b="1" dirty="0" smtClean="0"/>
          </a:p>
          <a:p>
            <a:endParaRPr lang="en-GB" b="1" dirty="0" smtClean="0"/>
          </a:p>
          <a:p>
            <a:endParaRPr lang="fr-FR" dirty="0" smtClean="0"/>
          </a:p>
          <a:p>
            <a:pPr algn="just">
              <a:buNone/>
            </a:pPr>
            <a:r>
              <a:rPr lang="en-GB" dirty="0" smtClean="0"/>
              <a:t>          The </a:t>
            </a:r>
            <a:r>
              <a:rPr lang="en-GB" dirty="0" smtClean="0"/>
              <a:t>patient can speak and understand correctly but unable to read and write (alexia and </a:t>
            </a:r>
            <a:r>
              <a:rPr lang="en-GB" dirty="0" err="1" smtClean="0"/>
              <a:t>agraphia</a:t>
            </a:r>
            <a:r>
              <a:rPr lang="en-GB" dirty="0" smtClean="0"/>
              <a:t> respectively). He / She can recognise individual letters but totally unable to read them in combination. </a:t>
            </a:r>
          </a:p>
          <a:p>
            <a:pPr algn="just">
              <a:buNone/>
            </a:pPr>
            <a:r>
              <a:rPr lang="en-GB" dirty="0" smtClean="0"/>
              <a:t>           </a:t>
            </a:r>
            <a:r>
              <a:rPr lang="en-GB" dirty="0" smtClean="0"/>
              <a:t> </a:t>
            </a:r>
            <a:r>
              <a:rPr lang="en-GB" dirty="0" smtClean="0"/>
              <a:t>There is another type of aphasia that is characterised by word deafness. The patient can speak, read, and write, but cannot understand spoken language.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972196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 algn="just">
              <a:buNone/>
            </a:pPr>
            <a:r>
              <a:rPr lang="en-GB" dirty="0" smtClean="0"/>
              <a:t>          From the above brief presentation of the types of aphasia , we can deduce that linguistics can provide the description, analysis and classification of language disorders. </a:t>
            </a:r>
          </a:p>
          <a:p>
            <a:pPr algn="just">
              <a:buNone/>
            </a:pPr>
            <a:r>
              <a:rPr lang="en-GB" dirty="0" smtClean="0"/>
              <a:t>               The latter are described in  terms of the linguistic abilities of the patient- i.e. the four language skills: speaking, comprehension, reading and writing.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85729"/>
            <a:ext cx="8858312" cy="611507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fr-FR" sz="12000" dirty="0" smtClean="0">
              <a:latin typeface="American Text" pitchFamily="2" charset="0"/>
            </a:endParaRPr>
          </a:p>
          <a:p>
            <a:pPr algn="ctr">
              <a:buNone/>
            </a:pPr>
            <a:r>
              <a:rPr lang="fr-FR" sz="12000" dirty="0" err="1" smtClean="0">
                <a:latin typeface="American Text" pitchFamily="2" charset="0"/>
              </a:rPr>
              <a:t>Thank</a:t>
            </a:r>
            <a:r>
              <a:rPr lang="fr-FR" sz="12000" dirty="0" smtClean="0">
                <a:latin typeface="American Text" pitchFamily="2" charset="0"/>
              </a:rPr>
              <a:t> You</a:t>
            </a:r>
            <a:endParaRPr lang="fr-FR" sz="12000" dirty="0">
              <a:latin typeface="American Tex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9"/>
            <a:ext cx="8786874" cy="6115072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GB" b="1" dirty="0" smtClean="0"/>
              <a:t>1- What </a:t>
            </a:r>
            <a:r>
              <a:rPr lang="en-GB" b="1" dirty="0" smtClean="0"/>
              <a:t>are speech and language disorders?     </a:t>
            </a:r>
          </a:p>
          <a:p>
            <a:endParaRPr lang="en-GB" b="1" dirty="0" smtClean="0"/>
          </a:p>
          <a:p>
            <a:pPr algn="just"/>
            <a:r>
              <a:rPr lang="en-GB" dirty="0" smtClean="0"/>
              <a:t>      Speech and language disorders are inabilities of individuals to understand and/or appropriately use the speech and language systems of society. </a:t>
            </a:r>
          </a:p>
          <a:p>
            <a:endParaRPr lang="en-GB" dirty="0" smtClean="0"/>
          </a:p>
          <a:p>
            <a:pPr algn="just"/>
            <a:r>
              <a:rPr lang="en-GB" dirty="0" smtClean="0"/>
              <a:t>           Such disorders may range from simple sound repetitions or occasional </a:t>
            </a:r>
            <a:r>
              <a:rPr lang="en-GB" dirty="0" err="1" smtClean="0"/>
              <a:t>misarticulations</a:t>
            </a:r>
            <a:r>
              <a:rPr lang="en-GB" dirty="0" smtClean="0"/>
              <a:t> to the complete absence of the ability to use speech and language for communication.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357166"/>
            <a:ext cx="8786874" cy="6500834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2- What </a:t>
            </a:r>
            <a:r>
              <a:rPr lang="en-GB" b="1" dirty="0" smtClean="0"/>
              <a:t>are some types of speech and language disorders?</a:t>
            </a:r>
            <a:endParaRPr lang="fr-FR" dirty="0" smtClean="0"/>
          </a:p>
          <a:p>
            <a:r>
              <a:rPr lang="en-GB" dirty="0" smtClean="0"/>
              <a:t>Speech disorders may include:</a:t>
            </a:r>
            <a:endParaRPr lang="fr-FR" dirty="0" smtClean="0"/>
          </a:p>
          <a:p>
            <a:pPr algn="just">
              <a:buNone/>
            </a:pPr>
            <a:r>
              <a:rPr lang="en-GB" dirty="0" smtClean="0"/>
              <a:t>-</a:t>
            </a:r>
            <a:r>
              <a:rPr lang="en-GB" b="1" dirty="0" smtClean="0"/>
              <a:t>Fluency disorder</a:t>
            </a:r>
            <a:r>
              <a:rPr lang="en-GB" dirty="0" smtClean="0"/>
              <a:t>-an interruption in the flow or rhythm of speech characterized by hesitations, repetitions, or prolongations of nouns, syllables, words or phrases. </a:t>
            </a:r>
            <a:endParaRPr lang="fr-FR" dirty="0" smtClean="0"/>
          </a:p>
          <a:p>
            <a:pPr algn="just">
              <a:buNone/>
            </a:pPr>
            <a:r>
              <a:rPr lang="en-GB" dirty="0" smtClean="0"/>
              <a:t>-</a:t>
            </a:r>
            <a:r>
              <a:rPr lang="en-GB" b="1" dirty="0" smtClean="0"/>
              <a:t>Articulation disorder</a:t>
            </a:r>
            <a:r>
              <a:rPr lang="en-GB" dirty="0" smtClean="0"/>
              <a:t>-difficulties with the way sounds are formed and strung together usually characterized by substituting one sound for another (</a:t>
            </a:r>
            <a:r>
              <a:rPr lang="en-GB" dirty="0" err="1" smtClean="0"/>
              <a:t>wabbit</a:t>
            </a:r>
            <a:r>
              <a:rPr lang="en-GB" dirty="0" smtClean="0"/>
              <a:t> for rabbit), omitting a sound (</a:t>
            </a:r>
            <a:r>
              <a:rPr lang="en-GB" dirty="0" err="1" smtClean="0"/>
              <a:t>han</a:t>
            </a:r>
            <a:r>
              <a:rPr lang="en-GB" dirty="0" smtClean="0"/>
              <a:t> for hand) and distorting a sound (</a:t>
            </a:r>
            <a:r>
              <a:rPr lang="en-GB" dirty="0" err="1" smtClean="0"/>
              <a:t>shlip</a:t>
            </a:r>
            <a:r>
              <a:rPr lang="en-GB" dirty="0" smtClean="0"/>
              <a:t> for sip). </a:t>
            </a:r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85729"/>
            <a:ext cx="8786874" cy="61150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dirty="0" smtClean="0"/>
              <a:t>-</a:t>
            </a:r>
            <a:r>
              <a:rPr lang="en-GB" b="1" dirty="0" smtClean="0"/>
              <a:t>Voice disorder</a:t>
            </a:r>
            <a:r>
              <a:rPr lang="en-GB" dirty="0" smtClean="0"/>
              <a:t>-characterized by inappropriate pitch (too high, too low never changing or interrupted by breaks; quality (</a:t>
            </a:r>
            <a:r>
              <a:rPr lang="en-GB" dirty="0" smtClean="0"/>
              <a:t>harsh, </a:t>
            </a:r>
            <a:r>
              <a:rPr lang="en-GB" dirty="0" smtClean="0"/>
              <a:t>breathy or nasal); loudness, resonance, and duration. </a:t>
            </a:r>
            <a:endParaRPr lang="fr-FR" dirty="0" smtClean="0"/>
          </a:p>
          <a:p>
            <a:r>
              <a:rPr lang="en-GB" dirty="0" smtClean="0"/>
              <a:t>Language disorders may include: </a:t>
            </a:r>
          </a:p>
          <a:p>
            <a:endParaRPr lang="fr-FR" dirty="0" smtClean="0"/>
          </a:p>
          <a:p>
            <a:pPr>
              <a:buNone/>
            </a:pPr>
            <a:r>
              <a:rPr lang="en-GB" b="1" dirty="0" smtClean="0"/>
              <a:t>- Aphasia</a:t>
            </a:r>
            <a:r>
              <a:rPr lang="en-GB" dirty="0" smtClean="0"/>
              <a:t>-the </a:t>
            </a:r>
            <a:r>
              <a:rPr lang="en-GB" dirty="0" smtClean="0"/>
              <a:t>loss of speech and language abilities generally resulting from stroke. </a:t>
            </a:r>
            <a:endParaRPr lang="fr-FR" dirty="0" smtClean="0"/>
          </a:p>
          <a:p>
            <a:pPr algn="just">
              <a:buNone/>
            </a:pPr>
            <a:r>
              <a:rPr lang="en-GB" dirty="0" smtClean="0"/>
              <a:t>- Delayed </a:t>
            </a:r>
            <a:r>
              <a:rPr lang="en-GB" dirty="0" smtClean="0"/>
              <a:t>language-characterized by a marked slowness in the development of language skills necessary for expressing and understanding thoughts and ideas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3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3- What </a:t>
            </a:r>
            <a:r>
              <a:rPr lang="en-GB" b="1" dirty="0" smtClean="0"/>
              <a:t>are the causes of speech and language disorders?</a:t>
            </a:r>
            <a:endParaRPr lang="fr-FR" dirty="0" smtClean="0"/>
          </a:p>
          <a:p>
            <a:pPr algn="just">
              <a:buNone/>
            </a:pPr>
            <a:r>
              <a:rPr lang="en-GB" dirty="0" smtClean="0"/>
              <a:t>  </a:t>
            </a:r>
            <a:endParaRPr lang="en-GB" dirty="0" smtClean="0"/>
          </a:p>
          <a:p>
            <a:pPr algn="just"/>
            <a:r>
              <a:rPr lang="en-GB" dirty="0" smtClean="0"/>
              <a:t>       Some of the causes of speech and language disorders are related to hearing loss, short memory span, </a:t>
            </a:r>
            <a:r>
              <a:rPr lang="en-GB" dirty="0" smtClean="0"/>
              <a:t>and </a:t>
            </a:r>
            <a:r>
              <a:rPr lang="en-GB" dirty="0" smtClean="0"/>
              <a:t>other neuromuscular disorders, severe head injuries, stroke, viral diseases, certain drugs, physical impairments such as cleft lip or palate, and inadequate speech and language models in the home environment.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       The majority of voice disorders in children usually result from frequent vocal abuse associated with excessive throat clearing, </a:t>
            </a:r>
            <a:r>
              <a:rPr lang="en-GB" dirty="0" smtClean="0"/>
              <a:t>coughing, or  screaming.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14355"/>
            <a:ext cx="8929718" cy="5686445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   </a:t>
            </a:r>
          </a:p>
          <a:p>
            <a:pPr algn="just">
              <a:buNone/>
            </a:pPr>
            <a:r>
              <a:rPr lang="en-GB" dirty="0" smtClean="0"/>
              <a:t>- This </a:t>
            </a:r>
            <a:r>
              <a:rPr lang="en-GB" dirty="0" smtClean="0"/>
              <a:t>abuse can cause inflammation of the larynx (vocal cords), or the formation of nodules and polyps, which are small growths, on the vocal cords. </a:t>
            </a:r>
          </a:p>
          <a:p>
            <a:pPr algn="just">
              <a:buNone/>
            </a:pPr>
            <a:r>
              <a:rPr lang="en-GB" dirty="0" smtClean="0"/>
              <a:t>- </a:t>
            </a:r>
            <a:r>
              <a:rPr lang="en-GB" dirty="0" smtClean="0"/>
              <a:t> </a:t>
            </a:r>
            <a:r>
              <a:rPr lang="en-GB" dirty="0" smtClean="0"/>
              <a:t>Allergies, smoking, and the consumption of alcoholic beverages are other factors which may adversely affect the larynx (vocal cords) resulting in varying degrees of voice disorder.</a:t>
            </a:r>
            <a:endParaRPr lang="fr-FR" dirty="0" smtClean="0"/>
          </a:p>
          <a:p>
            <a:pPr>
              <a:buNone/>
            </a:pPr>
            <a:r>
              <a:rPr lang="en-GB" dirty="0" smtClean="0"/>
              <a:t>- </a:t>
            </a:r>
            <a:r>
              <a:rPr lang="en-GB" dirty="0" smtClean="0"/>
              <a:t>In </a:t>
            </a:r>
            <a:r>
              <a:rPr lang="en-GB" dirty="0" smtClean="0"/>
              <a:t>the following sections different types of aphasia will be discussed.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14355"/>
            <a:ext cx="9001156" cy="5686445"/>
          </a:xfrm>
          <a:solidFill>
            <a:schemeClr val="bg1"/>
          </a:solidFill>
        </p:spPr>
        <p:txBody>
          <a:bodyPr/>
          <a:lstStyle/>
          <a:p>
            <a:pPr lvl="0">
              <a:buNone/>
            </a:pPr>
            <a:r>
              <a:rPr lang="en-GB" b="1" dirty="0" smtClean="0"/>
              <a:t>A- </a:t>
            </a:r>
            <a:r>
              <a:rPr lang="en-GB" b="1" dirty="0" err="1" smtClean="0"/>
              <a:t>Broca’s</a:t>
            </a:r>
            <a:r>
              <a:rPr lang="en-GB" b="1" dirty="0" smtClean="0"/>
              <a:t> </a:t>
            </a:r>
            <a:r>
              <a:rPr lang="en-GB" b="1" dirty="0" smtClean="0"/>
              <a:t>aphasia</a:t>
            </a:r>
          </a:p>
          <a:p>
            <a:pPr lvl="0"/>
            <a:endParaRPr lang="en-GB" b="1" dirty="0" smtClean="0"/>
          </a:p>
          <a:p>
            <a:pPr lvl="0"/>
            <a:endParaRPr lang="fr-FR" dirty="0" smtClean="0"/>
          </a:p>
          <a:p>
            <a:pPr algn="just"/>
            <a:r>
              <a:rPr lang="en-GB" dirty="0" smtClean="0"/>
              <a:t>  In this type of aphasia, speech is hesitant and not fluent, with many stops and deficient intonation. </a:t>
            </a:r>
          </a:p>
          <a:p>
            <a:pPr algn="just"/>
            <a:r>
              <a:rPr lang="en-GB" dirty="0" smtClean="0"/>
              <a:t>    Both speech and writing lack grammar. This kind of aphasia also is characterised by the incorrect use of grammatical morphemes (function words).Lexical morphemes are used but phonologically deformed.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85729"/>
            <a:ext cx="9001156" cy="6115072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GB" b="1" dirty="0" smtClean="0"/>
              <a:t>B-</a:t>
            </a:r>
            <a:r>
              <a:rPr lang="en-GB" b="1" dirty="0" err="1" smtClean="0"/>
              <a:t>Wernicke’s</a:t>
            </a:r>
            <a:r>
              <a:rPr lang="en-GB" b="1" dirty="0" smtClean="0"/>
              <a:t> </a:t>
            </a:r>
            <a:r>
              <a:rPr lang="en-GB" b="1" dirty="0" smtClean="0"/>
              <a:t>aphasia</a:t>
            </a:r>
            <a:endParaRPr lang="fr-FR" dirty="0" smtClean="0"/>
          </a:p>
          <a:p>
            <a:endParaRPr lang="en-GB" dirty="0" smtClean="0"/>
          </a:p>
          <a:p>
            <a:pPr algn="just"/>
            <a:r>
              <a:rPr lang="en-GB" dirty="0" smtClean="0"/>
              <a:t>           A lesion in an area in the brain called </a:t>
            </a:r>
            <a:r>
              <a:rPr lang="en-GB" dirty="0" err="1" smtClean="0"/>
              <a:t>Wernicke’s</a:t>
            </a:r>
            <a:r>
              <a:rPr lang="en-GB" dirty="0" smtClean="0"/>
              <a:t> area causes this aphasia. Generally, language comprehension and expression are affected. The person may be quite fluent but his speech is meaningless. </a:t>
            </a:r>
          </a:p>
          <a:p>
            <a:pPr algn="just"/>
            <a:r>
              <a:rPr lang="en-GB" dirty="0" smtClean="0"/>
              <a:t>       The utterances are made of indefinite noun phrases sequences of actual or non-actual words. Comprehension and the ability to read and to repeat are damaged.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428604"/>
            <a:ext cx="8786874" cy="6215105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GB" b="1" dirty="0" smtClean="0"/>
              <a:t>C- </a:t>
            </a:r>
            <a:r>
              <a:rPr lang="en-GB" b="1" dirty="0" smtClean="0"/>
              <a:t>Anomic </a:t>
            </a:r>
            <a:r>
              <a:rPr lang="en-GB" b="1" dirty="0" smtClean="0"/>
              <a:t>aphasia</a:t>
            </a:r>
            <a:endParaRPr lang="fr-FR" dirty="0" smtClean="0"/>
          </a:p>
          <a:p>
            <a:endParaRPr lang="en-GB" dirty="0" smtClean="0"/>
          </a:p>
          <a:p>
            <a:endParaRPr lang="en-GB" dirty="0" smtClean="0"/>
          </a:p>
          <a:p>
            <a:pPr algn="just">
              <a:buNone/>
            </a:pPr>
            <a:r>
              <a:rPr lang="en-GB" dirty="0" smtClean="0"/>
              <a:t>           This type of aphasia is characterised by the difficulty to find words. Some patients block and may substitute the words they want to say. Others block even in writing.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595</TotalTime>
  <Words>718</Words>
  <Application>Microsoft Office PowerPoint</Application>
  <PresentationFormat>Affichage à l'écran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Psycholinguistics  Psychology and Language</dc:title>
  <dc:creator>HP</dc:creator>
  <cp:lastModifiedBy>HP</cp:lastModifiedBy>
  <cp:revision>31</cp:revision>
  <dcterms:created xsi:type="dcterms:W3CDTF">2015-02-03T10:35:28Z</dcterms:created>
  <dcterms:modified xsi:type="dcterms:W3CDTF">2019-04-12T17:49:27Z</dcterms:modified>
</cp:coreProperties>
</file>