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5"/>
  </p:notesMasterIdLst>
  <p:sldIdLst>
    <p:sldId id="256" r:id="rId2"/>
    <p:sldId id="259" r:id="rId3"/>
    <p:sldId id="297" r:id="rId4"/>
    <p:sldId id="257" r:id="rId5"/>
    <p:sldId id="298" r:id="rId6"/>
    <p:sldId id="299" r:id="rId7"/>
    <p:sldId id="300" r:id="rId8"/>
    <p:sldId id="260" r:id="rId9"/>
    <p:sldId id="261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91" r:id="rId21"/>
    <p:sldId id="272" r:id="rId22"/>
    <p:sldId id="274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02" r:id="rId36"/>
    <p:sldId id="301" r:id="rId37"/>
    <p:sldId id="303" r:id="rId38"/>
    <p:sldId id="289" r:id="rId39"/>
    <p:sldId id="290" r:id="rId40"/>
    <p:sldId id="293" r:id="rId41"/>
    <p:sldId id="294" r:id="rId42"/>
    <p:sldId id="295" r:id="rId43"/>
    <p:sldId id="296" r:id="rId44"/>
    <p:sldId id="310" r:id="rId45"/>
    <p:sldId id="304" r:id="rId46"/>
    <p:sldId id="324" r:id="rId47"/>
    <p:sldId id="326" r:id="rId48"/>
    <p:sldId id="327" r:id="rId49"/>
    <p:sldId id="325" r:id="rId50"/>
    <p:sldId id="321" r:id="rId51"/>
    <p:sldId id="323" r:id="rId52"/>
    <p:sldId id="320" r:id="rId53"/>
    <p:sldId id="305" r:id="rId54"/>
    <p:sldId id="307" r:id="rId55"/>
    <p:sldId id="309" r:id="rId56"/>
    <p:sldId id="311" r:id="rId57"/>
    <p:sldId id="312" r:id="rId58"/>
    <p:sldId id="313" r:id="rId59"/>
    <p:sldId id="314" r:id="rId60"/>
    <p:sldId id="316" r:id="rId61"/>
    <p:sldId id="315" r:id="rId62"/>
    <p:sldId id="318" r:id="rId63"/>
    <p:sldId id="319" r:id="rId64"/>
    <p:sldId id="329" r:id="rId65"/>
    <p:sldId id="330" r:id="rId66"/>
    <p:sldId id="331" r:id="rId67"/>
    <p:sldId id="332" r:id="rId68"/>
    <p:sldId id="334" r:id="rId69"/>
    <p:sldId id="333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7" r:id="rId82"/>
    <p:sldId id="346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8" r:id="rId93"/>
    <p:sldId id="359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7DCE9-E904-431F-93AE-D8458671E39F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645C652-0DA4-48E6-B869-C67C62974DCA}">
      <dgm:prSet/>
      <dgm:spPr/>
      <dgm:t>
        <a:bodyPr/>
        <a:lstStyle/>
        <a:p>
          <a:pPr algn="r" rtl="0"/>
          <a:r>
            <a:rPr lang="ar-DZ" b="1" i="0" baseline="0" dirty="0"/>
            <a:t>تطوير برامج </a:t>
          </a:r>
          <a:r>
            <a:rPr lang="ar-DZ" b="1" i="0" baseline="0" dirty="0" err="1"/>
            <a:t>الواب</a:t>
          </a:r>
          <a:endParaRPr lang="en-US" b="1" i="0" baseline="0" dirty="0"/>
        </a:p>
      </dgm:t>
    </dgm:pt>
    <dgm:pt modelId="{653D4148-C57B-411B-9FE4-19506BE74A97}" type="parTrans" cxnId="{A113346A-C703-4A38-BCB0-B9D3BC6202F3}">
      <dgm:prSet/>
      <dgm:spPr/>
      <dgm:t>
        <a:bodyPr/>
        <a:lstStyle/>
        <a:p>
          <a:endParaRPr lang="en-US"/>
        </a:p>
      </dgm:t>
    </dgm:pt>
    <dgm:pt modelId="{4BCF51BE-3D28-4D08-B969-88C9159B2FF5}" type="sibTrans" cxnId="{A113346A-C703-4A38-BCB0-B9D3BC6202F3}">
      <dgm:prSet/>
      <dgm:spPr/>
      <dgm:t>
        <a:bodyPr/>
        <a:lstStyle/>
        <a:p>
          <a:endParaRPr lang="en-US"/>
        </a:p>
      </dgm:t>
    </dgm:pt>
    <dgm:pt modelId="{6DA0BD43-8474-40E8-8E49-F7AD4B16A443}" type="pres">
      <dgm:prSet presAssocID="{7FC7DCE9-E904-431F-93AE-D8458671E39F}" presName="Name0" presStyleCnt="0">
        <dgm:presLayoutVars>
          <dgm:dir/>
          <dgm:resizeHandles val="exact"/>
        </dgm:presLayoutVars>
      </dgm:prSet>
      <dgm:spPr/>
    </dgm:pt>
    <dgm:pt modelId="{1C83C14C-6D89-4706-AE55-4486E75DA8BD}" type="pres">
      <dgm:prSet presAssocID="{7645C652-0DA4-48E6-B869-C67C62974DCA}" presName="node" presStyleLbl="node1" presStyleIdx="0" presStyleCnt="1">
        <dgm:presLayoutVars>
          <dgm:bulletEnabled val="1"/>
        </dgm:presLayoutVars>
      </dgm:prSet>
      <dgm:spPr/>
    </dgm:pt>
  </dgm:ptLst>
  <dgm:cxnLst>
    <dgm:cxn modelId="{779B0861-A2D1-4330-87EA-2DFADAB84A27}" type="presOf" srcId="{7645C652-0DA4-48E6-B869-C67C62974DCA}" destId="{1C83C14C-6D89-4706-AE55-4486E75DA8BD}" srcOrd="0" destOrd="0" presId="urn:microsoft.com/office/officeart/2005/8/layout/process1"/>
    <dgm:cxn modelId="{A113346A-C703-4A38-BCB0-B9D3BC6202F3}" srcId="{7FC7DCE9-E904-431F-93AE-D8458671E39F}" destId="{7645C652-0DA4-48E6-B869-C67C62974DCA}" srcOrd="0" destOrd="0" parTransId="{653D4148-C57B-411B-9FE4-19506BE74A97}" sibTransId="{4BCF51BE-3D28-4D08-B969-88C9159B2FF5}"/>
    <dgm:cxn modelId="{E0AB557E-0F25-400B-A3F2-1CE90168E737}" type="presOf" srcId="{7FC7DCE9-E904-431F-93AE-D8458671E39F}" destId="{6DA0BD43-8474-40E8-8E49-F7AD4B16A443}" srcOrd="0" destOrd="0" presId="urn:microsoft.com/office/officeart/2005/8/layout/process1"/>
    <dgm:cxn modelId="{7929B0F4-B159-448A-A5D6-A602619C77D6}" type="presParOf" srcId="{6DA0BD43-8474-40E8-8E49-F7AD4B16A443}" destId="{1C83C14C-6D89-4706-AE55-4486E75DA8B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C14C-6D89-4706-AE55-4486E75DA8BD}">
      <dsp:nvSpPr>
        <dsp:cNvPr id="0" name=""/>
        <dsp:cNvSpPr/>
      </dsp:nvSpPr>
      <dsp:spPr>
        <a:xfrm>
          <a:off x="3981" y="0"/>
          <a:ext cx="8145437" cy="1470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6400" b="1" i="0" kern="1200" baseline="0" dirty="0"/>
            <a:t>تطوير برامج </a:t>
          </a:r>
          <a:r>
            <a:rPr lang="ar-DZ" sz="6400" b="1" i="0" kern="1200" baseline="0" dirty="0" err="1"/>
            <a:t>الواب</a:t>
          </a:r>
          <a:endParaRPr lang="en-US" sz="6400" b="1" i="0" kern="1200" baseline="0" dirty="0"/>
        </a:p>
      </dsp:txBody>
      <dsp:txXfrm>
        <a:off x="47037" y="43056"/>
        <a:ext cx="8059325" cy="138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A5FD-ADDF-4940-A293-3F9CE4976AA2}" type="datetimeFigureOut">
              <a:rPr lang="en-US" smtClean="0"/>
              <a:pPr/>
              <a:t>02/25/2024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4C72-7352-4382-B77A-B45D8699282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24C72-7352-4382-B77A-B45D869928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24C72-7352-4382-B77A-B45D8699282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8DB1-5F6B-4F60-B1B5-77EDD3900FF7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3AEF-8573-4AF8-ADBE-A330C557C46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5A70-527E-4FB4-BA4D-9FF5B55ACF3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9EE1-5B2B-40C1-9F4F-FFE1CA6B91E1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D46-41BF-40D1-9AE0-A77557633812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A76-792E-4F32-9E56-610BCC5FDEA6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5C7-80A2-42FF-B8BF-6DE3A1AB69D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F730-A631-439C-84E0-5FE982BB6D02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C883-437E-44CB-90A6-DA01A462D101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6E4D-7A1F-4071-BA79-E6D486A943D1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2654-57B9-410C-AB07-6B6D78B45B78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5B46-942E-4073-8081-203B6042F65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Mokhtari Rabah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69F51-6791-451A-B99C-CBCB2306D3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tmldog.com/references/html/tags/script/" TargetMode="External"/><Relationship Id="rId3" Type="http://schemas.openxmlformats.org/officeDocument/2006/relationships/hyperlink" Target="https://htmldog.com/references/html/tags/title/" TargetMode="External"/><Relationship Id="rId7" Type="http://schemas.openxmlformats.org/officeDocument/2006/relationships/hyperlink" Target="https://htmldog.com/references/html/tags/link/" TargetMode="External"/><Relationship Id="rId2" Type="http://schemas.openxmlformats.org/officeDocument/2006/relationships/hyperlink" Target="https://htmldog.com/references/html/tags/htm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tmldog.com/references/html/tags/base/" TargetMode="External"/><Relationship Id="rId5" Type="http://schemas.openxmlformats.org/officeDocument/2006/relationships/hyperlink" Target="https://htmldog.com/references/html/tags/style/" TargetMode="External"/><Relationship Id="rId4" Type="http://schemas.openxmlformats.org/officeDocument/2006/relationships/hyperlink" Target="https://htmldog.com/references/html/tags/meta/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tmldog.com/references/html/tags/h1h2h3h4h5h6/" TargetMode="External"/><Relationship Id="rId2" Type="http://schemas.openxmlformats.org/officeDocument/2006/relationships/hyperlink" Target="https://htmldog.com/references/html/tags/p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8159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omic Sans MS" pitchFamily="66" charset="0"/>
              </a:rPr>
              <a:t>Web application development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75F8-6DB7-4025-8367-7FAE47E78B85}" type="datetime1">
              <a:rPr lang="en-US" smtClean="0">
                <a:solidFill>
                  <a:schemeClr val="tx1"/>
                </a:solidFill>
              </a:rPr>
              <a:pPr/>
              <a:t>02/25/2024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</a:t>
            </a:r>
            <a:r>
              <a:rPr lang="en-US" b="1" dirty="0" err="1">
                <a:solidFill>
                  <a:schemeClr val="tx1"/>
                </a:solidFill>
              </a:rPr>
              <a:t>Mokhtari</a:t>
            </a:r>
            <a:r>
              <a:rPr lang="en-US" b="1" dirty="0">
                <a:solidFill>
                  <a:schemeClr val="tx1"/>
                </a:solidFill>
              </a:rPr>
              <a:t> Rabah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4" name="Diagramme 3"/>
          <p:cNvGraphicFramePr/>
          <p:nvPr/>
        </p:nvGraphicFramePr>
        <p:xfrm>
          <a:off x="762000" y="2339975"/>
          <a:ext cx="8153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502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 Rounded MT Bold" pitchFamily="34" charset="0"/>
              </a:rPr>
              <a:t>Version 1.0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3048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My first project</a:t>
            </a:r>
            <a:endParaRPr lang="en-US" b="1" dirty="0">
              <a:solidFill>
                <a:srgbClr val="00B05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Create a folder X any where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Type in your editor “This is my first page”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Save this as “myfirstpage.html”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Open this file with your browser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en-US" b="1" dirty="0">
              <a:solidFill>
                <a:srgbClr val="00B050"/>
              </a:solidFill>
            </a:endParaRP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461A-F3B1-4CC0-A732-2AA368E1A652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191000"/>
            <a:ext cx="358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3352800" y="411480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133600" y="449580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590800" y="5105400"/>
            <a:ext cx="2057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CC0-0F2A-4004-9E1F-1F5790D931CF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" y="1219200"/>
            <a:ext cx="8077200" cy="12954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My first page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708A17-F9F7-6C2D-C01A-12E769B33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514600"/>
            <a:ext cx="695325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914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My first page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en-US" b="1" dirty="0">
              <a:solidFill>
                <a:srgbClr val="00B050"/>
              </a:solidFill>
            </a:endParaRP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2947-CAC2-464A-B4EA-DF67E3E7A92E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D74EAC-59A5-9BC7-4708-040FA4A98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5344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676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Tags, Attributes and Elements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  Tags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Change your document so that it looks like this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F93B-C74C-48C3-A4A4-76E3CC520E81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858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/>
              <a:t>Opening</a:t>
            </a:r>
            <a:r>
              <a:rPr lang="en-US" dirty="0"/>
              <a:t> </a:t>
            </a:r>
            <a:r>
              <a:rPr lang="en-US" sz="2400" b="1" dirty="0"/>
              <a:t>Tags &lt;html&gt;, &lt;body&gt;, ….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Closing Tags &lt;/html&gt;, &lt;/body&gt;,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45BDC6-EA77-0EF8-053C-8DEE8E5C0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95600"/>
            <a:ext cx="373380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219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Tags, Attributes and Elements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  Tags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2DF-EEF7-47D8-A44A-70924F474AFA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7F47E4-6EC5-BD99-E2AF-FF95853D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38312"/>
            <a:ext cx="8534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676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Tags, Attributes and Elements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  Attributes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Within </a:t>
            </a:r>
            <a:r>
              <a:rPr lang="en-US" sz="2400" b="1" dirty="0">
                <a:solidFill>
                  <a:srgbClr val="FF0000"/>
                </a:solidFill>
              </a:rPr>
              <a:t>opening tags</a:t>
            </a:r>
            <a:r>
              <a:rPr lang="en-US" sz="2400" b="1" dirty="0">
                <a:solidFill>
                  <a:schemeClr val="tx1"/>
                </a:solidFill>
              </a:rPr>
              <a:t>, we can add attributes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Example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F62-0442-4DEF-8D3E-B12DE3E96B94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3810000"/>
            <a:ext cx="7705725" cy="53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00200" y="3581400"/>
            <a:ext cx="3810000" cy="9906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rgbClr val="FF0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981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Tags, Attributes and Elements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  Element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Tags tend not to do much more than mark the beginning and end of an element. 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Example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255E-4293-4F99-B198-6C54DD44F0D2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114800"/>
            <a:ext cx="5676900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524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Page title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To add a title to your page, change your code so that it looks like this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0D8C-C9E1-4754-A728-089E24BC7478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19400"/>
            <a:ext cx="4076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524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Page title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To add a title to your page, change your code so that it looks like this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458-8AAB-4F89-92C6-B5A88A7F4B63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26346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981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Head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It should be the first element inside an 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html</a:t>
            </a:r>
            <a:r>
              <a:rPr lang="en-US" sz="2400" b="1" dirty="0">
                <a:solidFill>
                  <a:schemeClr val="tx1"/>
                </a:solidFill>
              </a:rPr>
              <a:t> element.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A </a:t>
            </a:r>
            <a:r>
              <a:rPr lang="en-US" sz="2400" b="1" dirty="0">
                <a:solidFill>
                  <a:schemeClr val="tx1"/>
                </a:solidFill>
                <a:hlinkClick r:id="rId3"/>
              </a:rPr>
              <a:t>title</a:t>
            </a:r>
            <a:r>
              <a:rPr lang="en-US" sz="2400" b="1" dirty="0">
                <a:solidFill>
                  <a:schemeClr val="tx1"/>
                </a:solidFill>
              </a:rPr>
              <a:t> element is required within the head element.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hlinkClick r:id="rId4"/>
              </a:rPr>
              <a:t>meta</a:t>
            </a:r>
            <a:r>
              <a:rPr lang="en-US" sz="2400" b="1" dirty="0">
                <a:solidFill>
                  <a:schemeClr val="tx1"/>
                </a:solidFill>
              </a:rPr>
              <a:t>, </a:t>
            </a:r>
            <a:r>
              <a:rPr lang="en-US" sz="2400" b="1" dirty="0">
                <a:solidFill>
                  <a:schemeClr val="tx1"/>
                </a:solidFill>
                <a:hlinkClick r:id="rId5"/>
              </a:rPr>
              <a:t>style</a:t>
            </a:r>
            <a:r>
              <a:rPr lang="en-US" sz="2400" b="1" dirty="0">
                <a:solidFill>
                  <a:schemeClr val="tx1"/>
                </a:solidFill>
              </a:rPr>
              <a:t>, </a:t>
            </a:r>
            <a:r>
              <a:rPr lang="en-US" sz="2400" b="1" dirty="0">
                <a:solidFill>
                  <a:schemeClr val="tx1"/>
                </a:solidFill>
                <a:hlinkClick r:id="rId6"/>
              </a:rPr>
              <a:t>base</a:t>
            </a:r>
            <a:r>
              <a:rPr lang="en-US" sz="2400" b="1" dirty="0">
                <a:solidFill>
                  <a:schemeClr val="tx1"/>
                </a:solidFill>
              </a:rPr>
              <a:t>, </a:t>
            </a:r>
            <a:r>
              <a:rPr lang="en-US" sz="2400" b="1" dirty="0">
                <a:solidFill>
                  <a:schemeClr val="tx1"/>
                </a:solidFill>
                <a:hlinkClick r:id="rId7"/>
              </a:rPr>
              <a:t>link</a:t>
            </a:r>
            <a:r>
              <a:rPr lang="en-US" sz="2400" b="1" dirty="0">
                <a:solidFill>
                  <a:schemeClr val="tx1"/>
                </a:solidFill>
              </a:rPr>
              <a:t>, and </a:t>
            </a:r>
            <a:r>
              <a:rPr lang="en-US" sz="2400" b="1" dirty="0">
                <a:solidFill>
                  <a:schemeClr val="tx1"/>
                </a:solidFill>
                <a:hlinkClick r:id="rId8"/>
              </a:rPr>
              <a:t>script</a:t>
            </a:r>
            <a:r>
              <a:rPr lang="en-US" sz="2400" b="1" dirty="0">
                <a:solidFill>
                  <a:schemeClr val="tx1"/>
                </a:solidFill>
              </a:rPr>
              <a:t> can also be used.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A29-DE60-4271-8A97-881BD55222EB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538" y="1200150"/>
            <a:ext cx="81629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434975"/>
            <a:ext cx="7772400" cy="936625"/>
          </a:xfrm>
        </p:spPr>
        <p:txBody>
          <a:bodyPr/>
          <a:lstStyle/>
          <a:p>
            <a:pPr algn="l"/>
            <a:r>
              <a:rPr lang="en-US" dirty="0"/>
              <a:t>Content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5720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 How to be a web developer ? 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Practical guide to be a professional web developer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 Front-end developer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 Back-end developer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 Full-stack developer</a:t>
            </a:r>
          </a:p>
          <a:p>
            <a:pPr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 HTML language</a:t>
            </a:r>
            <a:endParaRPr lang="en-US" sz="3600" dirty="0">
              <a:solidFill>
                <a:srgbClr val="00B0F0"/>
              </a:solidFill>
            </a:endParaRPr>
          </a:p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0755-9898-4747-9860-1F3EA5DC6BD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600"/>
            <a:ext cx="3600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676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Paragraphs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Go back to your text editor and add another line to your page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9B9F-625B-4148-9A42-0102085A05D0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785706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1676400" y="3352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But why the texts are in the same line ?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V="1">
            <a:off x="2026920" y="2621280"/>
            <a:ext cx="762000" cy="54864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Paragraphs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Change your two lines of content so that they look like this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16C8-EEB1-4D7F-9C14-BA9B15E9A79A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753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3580606"/>
            <a:ext cx="4000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e 9"/>
          <p:cNvGrpSpPr/>
          <p:nvPr/>
        </p:nvGrpSpPr>
        <p:grpSpPr>
          <a:xfrm>
            <a:off x="1637506" y="3276600"/>
            <a:ext cx="1372394" cy="1904206"/>
            <a:chOff x="1370806" y="2820194"/>
            <a:chExt cx="1082834" cy="1925542"/>
          </a:xfrm>
        </p:grpSpPr>
        <p:cxnSp>
          <p:nvCxnSpPr>
            <p:cNvPr id="11" name="Connecteur droit 10"/>
            <p:cNvCxnSpPr/>
            <p:nvPr/>
          </p:nvCxnSpPr>
          <p:spPr>
            <a:xfrm rot="5400000">
              <a:off x="411480" y="3779520"/>
              <a:ext cx="192024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1371600" y="4744148"/>
              <a:ext cx="108204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Paragraphs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Change your two lines of content so that they look like this</a:t>
            </a: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0E14-DEAD-4705-BE7C-165BA521C239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8997FB-5A41-7D1B-72B8-693E9D61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438275"/>
            <a:ext cx="81438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2286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Paragraph emphasis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Within &lt;p&gt; element we can add other sub-elements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&lt;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&gt; …… 	&lt;/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sz="2400" dirty="0">
                <a:solidFill>
                  <a:schemeClr val="tx1"/>
                </a:solidFill>
              </a:rPr>
              <a:t>	 for italic text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&lt;strong&gt;…..&lt;/strong&gt;</a:t>
            </a:r>
            <a:r>
              <a:rPr lang="en-US" sz="2400" dirty="0">
                <a:solidFill>
                  <a:schemeClr val="tx1"/>
                </a:solidFill>
              </a:rPr>
              <a:t> 	for bold text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….</a:t>
            </a:r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C6E8-7BD3-4F53-BB6A-96306E78C7C6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010150"/>
            <a:ext cx="5210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609600" y="3657600"/>
            <a:ext cx="8077200" cy="10668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Example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Change your second paragraph so that it looks like this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533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Paragraph emphasis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3BD-8F51-47B1-ADBF-E609F4A6B030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34" y="1828800"/>
            <a:ext cx="866986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Line break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The line-break tag can also be used to separate lines like this</a:t>
            </a:r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102E-7101-4815-8912-A66EB5371878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43175"/>
            <a:ext cx="5857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1534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2819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Headings</a:t>
            </a:r>
          </a:p>
          <a:p>
            <a:pPr algn="l">
              <a:buFont typeface="Wingdings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The </a:t>
            </a:r>
            <a:r>
              <a:rPr lang="en-US" sz="3600" b="1" dirty="0">
                <a:solidFill>
                  <a:schemeClr val="tx1"/>
                </a:solidFill>
                <a:hlinkClick r:id="rId2"/>
              </a:rPr>
              <a:t>p</a:t>
            </a:r>
            <a:r>
              <a:rPr lang="en-US" sz="3600" b="1" dirty="0">
                <a:solidFill>
                  <a:schemeClr val="tx1"/>
                </a:solidFill>
              </a:rPr>
              <a:t> tag is just the start of text formatting</a:t>
            </a:r>
          </a:p>
          <a:p>
            <a:pPr algn="l">
              <a:buFont typeface="Wingdings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 They are </a:t>
            </a:r>
            <a:r>
              <a:rPr lang="en-US" sz="3600" b="1" dirty="0">
                <a:solidFill>
                  <a:schemeClr val="tx1"/>
                </a:solidFill>
                <a:hlinkClick r:id="rId3"/>
              </a:rPr>
              <a:t>h1</a:t>
            </a:r>
            <a:r>
              <a:rPr lang="en-US" sz="3600" b="1" dirty="0">
                <a:solidFill>
                  <a:schemeClr val="tx1"/>
                </a:solidFill>
              </a:rPr>
              <a:t>, </a:t>
            </a:r>
            <a:r>
              <a:rPr lang="en-US" sz="3600" b="1" dirty="0">
                <a:solidFill>
                  <a:schemeClr val="tx1"/>
                </a:solidFill>
                <a:hlinkClick r:id="rId3"/>
              </a:rPr>
              <a:t>h2</a:t>
            </a:r>
            <a:r>
              <a:rPr lang="en-US" sz="3600" b="1" dirty="0">
                <a:solidFill>
                  <a:schemeClr val="tx1"/>
                </a:solidFill>
              </a:rPr>
              <a:t>, </a:t>
            </a:r>
            <a:r>
              <a:rPr lang="en-US" sz="3600" b="1" dirty="0">
                <a:solidFill>
                  <a:schemeClr val="tx1"/>
                </a:solidFill>
                <a:hlinkClick r:id="rId3"/>
              </a:rPr>
              <a:t>h3</a:t>
            </a:r>
            <a:r>
              <a:rPr lang="en-US" sz="3600" b="1" dirty="0">
                <a:solidFill>
                  <a:schemeClr val="tx1"/>
                </a:solidFill>
              </a:rPr>
              <a:t>, </a:t>
            </a:r>
            <a:r>
              <a:rPr lang="en-US" sz="3600" b="1" dirty="0">
                <a:solidFill>
                  <a:schemeClr val="tx1"/>
                </a:solidFill>
                <a:hlinkClick r:id="rId3"/>
              </a:rPr>
              <a:t>h4</a:t>
            </a:r>
            <a:r>
              <a:rPr lang="en-US" sz="3600" b="1" dirty="0">
                <a:solidFill>
                  <a:schemeClr val="tx1"/>
                </a:solidFill>
              </a:rPr>
              <a:t>, </a:t>
            </a:r>
            <a:r>
              <a:rPr lang="en-US" sz="3600" b="1" dirty="0">
                <a:solidFill>
                  <a:schemeClr val="tx1"/>
                </a:solidFill>
                <a:hlinkClick r:id="rId3"/>
              </a:rPr>
              <a:t>h5</a:t>
            </a:r>
            <a:r>
              <a:rPr lang="en-US" sz="3600" b="1" dirty="0">
                <a:solidFill>
                  <a:schemeClr val="tx1"/>
                </a:solidFill>
              </a:rPr>
              <a:t> and </a:t>
            </a:r>
            <a:r>
              <a:rPr lang="en-US" sz="3600" b="1" dirty="0">
                <a:solidFill>
                  <a:schemeClr val="tx1"/>
                </a:solidFill>
                <a:hlinkClick r:id="rId3"/>
              </a:rPr>
              <a:t>h6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D80-F31D-4FF4-858C-02D79E1DB85B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142-B9EE-4E7A-B897-8F978E910F15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09600" y="1219200"/>
            <a:ext cx="8077200" cy="14478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>
                <a:solidFill>
                  <a:srgbClr val="00B050"/>
                </a:solidFill>
              </a:rPr>
              <a:t>  Example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95600"/>
            <a:ext cx="4648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880533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800600" y="190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h1  </a:t>
            </a:r>
            <a:r>
              <a:rPr lang="en-US" sz="2800" b="1" dirty="0"/>
              <a:t>largest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00600" y="2362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h2 </a:t>
            </a:r>
            <a:r>
              <a:rPr lang="en-US" sz="2800" b="1" dirty="0"/>
              <a:t>smaller</a:t>
            </a:r>
          </a:p>
        </p:txBody>
      </p:sp>
      <p:cxnSp>
        <p:nvCxnSpPr>
          <p:cNvPr id="11" name="Connecteur droit avec flèche 10"/>
          <p:cNvCxnSpPr>
            <a:stCxn id="8" idx="1"/>
          </p:cNvCxnSpPr>
          <p:nvPr/>
        </p:nvCxnSpPr>
        <p:spPr>
          <a:xfrm rot="10800000">
            <a:off x="1676400" y="1905000"/>
            <a:ext cx="3124200" cy="2616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9" idx="1"/>
          </p:cNvCxnSpPr>
          <p:nvPr/>
        </p:nvCxnSpPr>
        <p:spPr>
          <a:xfrm rot="10800000" flipV="1">
            <a:off x="914400" y="2623810"/>
            <a:ext cx="3886200" cy="1193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1"/>
          </p:cNvCxnSpPr>
          <p:nvPr/>
        </p:nvCxnSpPr>
        <p:spPr>
          <a:xfrm rot="10800000">
            <a:off x="990600" y="2209800"/>
            <a:ext cx="3810000" cy="4140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800600" y="2981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….. </a:t>
            </a:r>
            <a:r>
              <a:rPr lang="en-US" sz="2800" b="1" dirty="0">
                <a:solidFill>
                  <a:srgbClr val="FF0000"/>
                </a:solidFill>
              </a:rPr>
              <a:t>h6</a:t>
            </a:r>
            <a:r>
              <a:rPr lang="en-US" sz="2800" b="1" dirty="0"/>
              <a:t> smallest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382000" cy="3810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Lists</a:t>
            </a: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Ordered list &lt;</a:t>
            </a:r>
            <a:r>
              <a:rPr lang="en-US" b="1" dirty="0" err="1">
                <a:solidFill>
                  <a:schemeClr val="tx1"/>
                </a:solidFill>
              </a:rPr>
              <a:t>ol</a:t>
            </a:r>
            <a:r>
              <a:rPr lang="en-US" b="1" dirty="0">
                <a:solidFill>
                  <a:schemeClr val="tx1"/>
                </a:solidFill>
              </a:rPr>
              <a:t>&gt; </a:t>
            </a:r>
            <a:r>
              <a:rPr lang="ar-DZ" b="1" dirty="0">
                <a:solidFill>
                  <a:schemeClr val="tx1"/>
                </a:solidFill>
              </a:rPr>
              <a:t>قوائم مرتبة 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Unordered list &lt;</a:t>
            </a:r>
            <a:r>
              <a:rPr lang="en-US" b="1" dirty="0" err="1">
                <a:solidFill>
                  <a:schemeClr val="tx1"/>
                </a:solidFill>
              </a:rPr>
              <a:t>ul</a:t>
            </a:r>
            <a:r>
              <a:rPr lang="en-US" b="1" dirty="0">
                <a:solidFill>
                  <a:schemeClr val="tx1"/>
                </a:solidFill>
              </a:rPr>
              <a:t>&gt; </a:t>
            </a:r>
            <a:r>
              <a:rPr lang="ar-DZ" b="1" dirty="0">
                <a:solidFill>
                  <a:schemeClr val="tx1"/>
                </a:solidFill>
              </a:rPr>
              <a:t>قوائم غير مرتبة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Nested lists</a:t>
            </a:r>
            <a:r>
              <a:rPr lang="ar-DZ" b="1" dirty="0">
                <a:solidFill>
                  <a:schemeClr val="tx1"/>
                </a:solidFill>
              </a:rPr>
              <a:t>قوائم متداخلة 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within &lt;</a:t>
            </a:r>
            <a:r>
              <a:rPr lang="en-US" b="1" dirty="0" err="1">
                <a:solidFill>
                  <a:schemeClr val="tx1"/>
                </a:solidFill>
              </a:rPr>
              <a:t>ol</a:t>
            </a:r>
            <a:r>
              <a:rPr lang="en-US" b="1" dirty="0">
                <a:solidFill>
                  <a:schemeClr val="tx1"/>
                </a:solidFill>
              </a:rPr>
              <a:t>&gt; and &lt;</a:t>
            </a:r>
            <a:r>
              <a:rPr lang="en-US" b="1" dirty="0" err="1">
                <a:solidFill>
                  <a:schemeClr val="tx1"/>
                </a:solidFill>
              </a:rPr>
              <a:t>ul</a:t>
            </a:r>
            <a:r>
              <a:rPr lang="en-US" b="1" dirty="0">
                <a:solidFill>
                  <a:schemeClr val="tx1"/>
                </a:solidFill>
              </a:rPr>
              <a:t>&gt; we can add </a:t>
            </a:r>
            <a:r>
              <a:rPr lang="en-US" b="1" dirty="0">
                <a:solidFill>
                  <a:srgbClr val="FF0000"/>
                </a:solidFill>
              </a:rPr>
              <a:t>list items</a:t>
            </a:r>
            <a:r>
              <a:rPr lang="en-US" b="1" dirty="0">
                <a:solidFill>
                  <a:schemeClr val="tx1"/>
                </a:solidFill>
              </a:rPr>
              <a:t> &lt;</a:t>
            </a:r>
            <a:r>
              <a:rPr lang="en-US" b="1" dirty="0" err="1">
                <a:solidFill>
                  <a:schemeClr val="tx1"/>
                </a:solidFill>
              </a:rPr>
              <a:t>li</a:t>
            </a:r>
            <a:r>
              <a:rPr lang="en-US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63E9-A8B8-48E5-A1D7-4451E2ECB619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752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Unordered Lists (Example 1)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>
                <a:solidFill>
                  <a:srgbClr val="00B050"/>
                </a:solidFill>
              </a:rPr>
              <a:t> Example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Change your code to the following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710-B876-44E4-83EB-A630DB2DF544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05200"/>
            <a:ext cx="4400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1534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381000" y="3352800"/>
            <a:ext cx="12192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434975"/>
            <a:ext cx="7772400" cy="93662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How to be a web developer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77200" cy="22098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You simply need to learn new programming  languages</a:t>
            </a:r>
            <a:endParaRPr lang="en-US" sz="3000" b="1" dirty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3000" b="1" dirty="0">
                <a:solidFill>
                  <a:srgbClr val="00B0F0"/>
                </a:solidFill>
              </a:rPr>
              <a:t> But a web application has two parts</a:t>
            </a: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One runs on the server computer (back-end)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The second which runs on the client computer (front-end)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4905-D35A-41AE-9D39-ED1D014CDD75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7106" name="Picture 2" descr="D:\Boulo\2019-2020\S2\HTML TPs\image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4876800" cy="294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752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Ordered Lists (Example 2)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>
                <a:solidFill>
                  <a:srgbClr val="00B050"/>
                </a:solidFill>
              </a:rPr>
              <a:t> Example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Change your code to the following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6BC7-4F76-4FCF-9A52-052CF39DD68E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581400"/>
            <a:ext cx="3190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6962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2286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Nested Lists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 We can add &lt;</a:t>
            </a:r>
            <a:r>
              <a:rPr lang="en-US" b="1" dirty="0" err="1">
                <a:solidFill>
                  <a:schemeClr val="tx1"/>
                </a:solidFill>
              </a:rPr>
              <a:t>ul</a:t>
            </a:r>
            <a:r>
              <a:rPr lang="en-US" b="1" dirty="0">
                <a:solidFill>
                  <a:schemeClr val="tx1"/>
                </a:solidFill>
              </a:rPr>
              <a:t>&gt; within &lt;</a:t>
            </a:r>
            <a:r>
              <a:rPr lang="en-US" b="1" dirty="0" err="1">
                <a:solidFill>
                  <a:schemeClr val="tx1"/>
                </a:solidFill>
              </a:rPr>
              <a:t>ol</a:t>
            </a:r>
            <a:r>
              <a:rPr lang="en-US" b="1" dirty="0">
                <a:solidFill>
                  <a:schemeClr val="tx1"/>
                </a:solidFill>
              </a:rPr>
              <a:t>&gt; and vice versa.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>
                <a:solidFill>
                  <a:srgbClr val="00B050"/>
                </a:solidFill>
              </a:rPr>
              <a:t> Example</a:t>
            </a:r>
          </a:p>
          <a:p>
            <a:pPr algn="l">
              <a:buFont typeface="Courier New" pitchFamily="49" charset="0"/>
              <a:buChar char="o"/>
            </a:pPr>
            <a:r>
              <a:rPr lang="en-US" sz="2400" b="1" dirty="0">
                <a:solidFill>
                  <a:schemeClr val="tx1"/>
                </a:solidFill>
              </a:rPr>
              <a:t>  Change your code to the following  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4E2-7607-4F40-B92A-C9A9A0B1DC58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629025"/>
            <a:ext cx="3333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8398932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4800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Description lists &lt;dl&gt;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 Similar to &lt;</a:t>
            </a:r>
            <a:r>
              <a:rPr lang="en-US" b="1" dirty="0" err="1">
                <a:solidFill>
                  <a:schemeClr val="tx1"/>
                </a:solidFill>
              </a:rPr>
              <a:t>ol</a:t>
            </a:r>
            <a:r>
              <a:rPr lang="en-US" b="1" dirty="0">
                <a:solidFill>
                  <a:schemeClr val="tx1"/>
                </a:solidFill>
              </a:rPr>
              <a:t>&gt; and &lt;</a:t>
            </a:r>
            <a:r>
              <a:rPr lang="en-US" b="1" dirty="0" err="1">
                <a:solidFill>
                  <a:schemeClr val="tx1"/>
                </a:solidFill>
              </a:rPr>
              <a:t>ul</a:t>
            </a:r>
            <a:r>
              <a:rPr lang="en-US" b="1" dirty="0">
                <a:solidFill>
                  <a:schemeClr val="tx1"/>
                </a:solidFill>
              </a:rPr>
              <a:t>&gt;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&lt;dl&gt; </a:t>
            </a:r>
            <a:r>
              <a:rPr lang="en-US" b="1" dirty="0">
                <a:solidFill>
                  <a:schemeClr val="tx1"/>
                </a:solidFill>
              </a:rPr>
              <a:t>stands for</a:t>
            </a:r>
            <a:r>
              <a:rPr lang="en-US" b="1" dirty="0">
                <a:solidFill>
                  <a:srgbClr val="FF0000"/>
                </a:solidFill>
              </a:rPr>
              <a:t> description list</a:t>
            </a:r>
            <a:r>
              <a:rPr lang="en-US" b="1" dirty="0">
                <a:solidFill>
                  <a:schemeClr val="tx1"/>
                </a:solidFill>
              </a:rPr>
              <a:t>, defines the descriptions list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 &lt;dl&gt; contains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dt</a:t>
            </a:r>
            <a:r>
              <a:rPr lang="en-US" b="1" dirty="0">
                <a:solidFill>
                  <a:srgbClr val="FF0000"/>
                </a:solidFill>
              </a:rPr>
              <a:t>&gt; </a:t>
            </a:r>
            <a:r>
              <a:rPr lang="en-US" b="1" dirty="0">
                <a:solidFill>
                  <a:schemeClr val="tx1"/>
                </a:solidFill>
              </a:rPr>
              <a:t>elements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 one &lt;</a:t>
            </a:r>
            <a:r>
              <a:rPr lang="en-US" b="1" dirty="0" err="1">
                <a:solidFill>
                  <a:schemeClr val="tx1"/>
                </a:solidFill>
              </a:rPr>
              <a:t>dt</a:t>
            </a:r>
            <a:r>
              <a:rPr lang="en-US" b="1" dirty="0">
                <a:solidFill>
                  <a:schemeClr val="tx1"/>
                </a:solidFill>
              </a:rPr>
              <a:t>&gt; contains one or more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dd</a:t>
            </a:r>
            <a:r>
              <a:rPr lang="en-US" b="1" dirty="0">
                <a:solidFill>
                  <a:srgbClr val="FF0000"/>
                </a:solidFill>
              </a:rPr>
              <a:t>&gt; </a:t>
            </a:r>
            <a:r>
              <a:rPr lang="en-US" b="1" dirty="0">
                <a:solidFill>
                  <a:schemeClr val="tx1"/>
                </a:solidFill>
              </a:rPr>
              <a:t>elements.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 see the following example</a:t>
            </a:r>
          </a:p>
          <a:p>
            <a:pPr algn="l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3D95-8A44-44F0-A8A3-5CBD755B17E5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2286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Description lists &lt;dl&gt;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>
                <a:solidFill>
                  <a:srgbClr val="00B050"/>
                </a:solidFill>
              </a:rPr>
              <a:t> Example</a:t>
            </a:r>
          </a:p>
          <a:p>
            <a:pPr algn="l">
              <a:buFont typeface="Courier New" pitchFamily="49" charset="0"/>
              <a:buChar char="o"/>
            </a:pPr>
            <a:r>
              <a:rPr lang="en-US" sz="2400" b="1" dirty="0">
                <a:solidFill>
                  <a:schemeClr val="tx1"/>
                </a:solidFill>
              </a:rPr>
              <a:t>  Change your code to the following  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399D-7935-410D-812F-A32E05E76A77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0"/>
            <a:ext cx="8553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34" y="1752600"/>
            <a:ext cx="8136466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3200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Definition terms</a:t>
            </a:r>
          </a:p>
          <a:p>
            <a:pPr algn="l"/>
            <a:r>
              <a:rPr lang="en-US" sz="3600" b="1" dirty="0">
                <a:solidFill>
                  <a:srgbClr val="FF0000"/>
                </a:solidFill>
              </a:rPr>
              <a:t>&lt;</a:t>
            </a:r>
            <a:r>
              <a:rPr lang="en-US" sz="3600" b="1" dirty="0" err="1">
                <a:solidFill>
                  <a:srgbClr val="FF0000"/>
                </a:solidFill>
              </a:rPr>
              <a:t>dfn</a:t>
            </a:r>
            <a:r>
              <a:rPr lang="en-US" sz="3600" b="1" dirty="0">
                <a:solidFill>
                  <a:srgbClr val="FF0000"/>
                </a:solidFill>
              </a:rPr>
              <a:t>&gt;</a:t>
            </a:r>
            <a:r>
              <a:rPr lang="en-US" sz="3600" b="1" dirty="0">
                <a:solidFill>
                  <a:schemeClr val="tx1"/>
                </a:solidFill>
              </a:rPr>
              <a:t> is a definition term and is used to highlight the first use of a term.</a:t>
            </a:r>
            <a:endParaRPr lang="en-US" sz="3600" b="1" dirty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3600" b="1" dirty="0">
                <a:solidFill>
                  <a:srgbClr val="00B050"/>
                </a:solidFill>
              </a:rPr>
              <a:t> Example</a:t>
            </a:r>
          </a:p>
          <a:p>
            <a:pPr algn="l"/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33F8-2A90-4BC2-893F-7E65063772B1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14800"/>
            <a:ext cx="7010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828800"/>
            <a:ext cx="7738532" cy="43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4191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Links</a:t>
            </a: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The “</a:t>
            </a:r>
            <a:r>
              <a:rPr lang="en-US" b="1" dirty="0">
                <a:solidFill>
                  <a:srgbClr val="C00000"/>
                </a:solidFill>
              </a:rPr>
              <a:t>HT</a:t>
            </a:r>
            <a:r>
              <a:rPr lang="en-US" b="1" dirty="0">
                <a:solidFill>
                  <a:schemeClr val="tx1"/>
                </a:solidFill>
              </a:rPr>
              <a:t>” in HTML stands for “</a:t>
            </a:r>
            <a:r>
              <a:rPr lang="en-US" b="1" dirty="0">
                <a:solidFill>
                  <a:srgbClr val="C00000"/>
                </a:solidFill>
              </a:rPr>
              <a:t>Hypertext</a:t>
            </a:r>
            <a:r>
              <a:rPr lang="en-US" b="1" dirty="0">
                <a:solidFill>
                  <a:schemeClr val="tx1"/>
                </a:solidFill>
              </a:rPr>
              <a:t> ”.</a:t>
            </a: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It means a system of linked texts.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To create a link we use the tag </a:t>
            </a:r>
            <a:r>
              <a:rPr lang="en-US" b="1" dirty="0">
                <a:solidFill>
                  <a:srgbClr val="C00000"/>
                </a:solidFill>
              </a:rPr>
              <a:t>&lt;a&gt;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The link allows to go from one page </a:t>
            </a:r>
            <a:r>
              <a:rPr lang="en-US" b="1" dirty="0">
                <a:solidFill>
                  <a:srgbClr val="C00000"/>
                </a:solidFill>
              </a:rPr>
              <a:t>p1</a:t>
            </a:r>
            <a:r>
              <a:rPr lang="en-US" b="1" dirty="0">
                <a:solidFill>
                  <a:schemeClr val="tx1"/>
                </a:solidFill>
              </a:rPr>
              <a:t> to another </a:t>
            </a:r>
            <a:r>
              <a:rPr lang="en-US" b="1" dirty="0">
                <a:solidFill>
                  <a:srgbClr val="C00000"/>
                </a:solidFill>
              </a:rPr>
              <a:t>p2</a:t>
            </a:r>
            <a:r>
              <a:rPr lang="en-US" b="1" dirty="0">
                <a:solidFill>
                  <a:schemeClr val="tx1"/>
                </a:solidFill>
              </a:rPr>
              <a:t>, or</a:t>
            </a:r>
          </a:p>
          <a:p>
            <a:pPr algn="l"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To navigate in the same page.</a:t>
            </a:r>
          </a:p>
          <a:p>
            <a:pPr algn="l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40D-AC3E-4342-A1B6-A042642EAA69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371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Links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</a:t>
            </a:r>
          </a:p>
          <a:p>
            <a:pPr algn="l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AF15-5C79-4D93-AA3B-0F51D9CF2997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53" y="3076575"/>
            <a:ext cx="418314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8"/>
          <p:cNvCxnSpPr/>
          <p:nvPr/>
        </p:nvCxnSpPr>
        <p:spPr>
          <a:xfrm>
            <a:off x="618744" y="4724400"/>
            <a:ext cx="109728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57200" y="2602468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p1.html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00600" y="259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p2.html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4191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1752600" y="5486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i="1" dirty="0" err="1">
                <a:solidFill>
                  <a:srgbClr val="C00000"/>
                </a:solidFill>
              </a:rPr>
              <a:t>href</a:t>
            </a:r>
            <a:r>
              <a:rPr lang="en-US" b="1" i="1" dirty="0">
                <a:solidFill>
                  <a:srgbClr val="C00000"/>
                </a:solidFill>
              </a:rPr>
              <a:t>=“p2.html”</a:t>
            </a:r>
            <a:r>
              <a:rPr lang="en-US" b="1" dirty="0"/>
              <a:t> attribute determines the target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371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Links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</a:t>
            </a:r>
          </a:p>
          <a:p>
            <a:pPr algn="l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9B2A-7144-4BD7-A05B-19E703AADD2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454603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14800"/>
            <a:ext cx="5048250" cy="20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orme libre 14"/>
          <p:cNvSpPr/>
          <p:nvPr/>
        </p:nvSpPr>
        <p:spPr>
          <a:xfrm>
            <a:off x="694944" y="3721608"/>
            <a:ext cx="2834640" cy="774192"/>
          </a:xfrm>
          <a:custGeom>
            <a:avLst/>
            <a:gdLst>
              <a:gd name="connsiteX0" fmla="*/ 0 w 2834640"/>
              <a:gd name="connsiteY0" fmla="*/ 0 h 1298448"/>
              <a:gd name="connsiteX1" fmla="*/ 0 w 2834640"/>
              <a:gd name="connsiteY1" fmla="*/ 1298448 h 1298448"/>
              <a:gd name="connsiteX2" fmla="*/ 2834640 w 2834640"/>
              <a:gd name="connsiteY2" fmla="*/ 1298448 h 1298448"/>
              <a:gd name="connsiteX3" fmla="*/ 2834640 w 2834640"/>
              <a:gd name="connsiteY3" fmla="*/ 1298448 h 129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640" h="1298448">
                <a:moveTo>
                  <a:pt x="0" y="0"/>
                </a:moveTo>
                <a:lnTo>
                  <a:pt x="0" y="1298448"/>
                </a:lnTo>
                <a:lnTo>
                  <a:pt x="2834640" y="1298448"/>
                </a:lnTo>
                <a:lnTo>
                  <a:pt x="2834640" y="1298448"/>
                </a:lnTo>
              </a:path>
            </a:pathLst>
          </a:cu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752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Navigation</a:t>
            </a:r>
            <a:endParaRPr lang="en-US" sz="3600" b="1" dirty="0">
              <a:solidFill>
                <a:srgbClr val="00B050"/>
              </a:solidFill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nav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b="1" dirty="0">
                <a:solidFill>
                  <a:schemeClr val="tx1"/>
                </a:solidFill>
              </a:rPr>
              <a:t> is used to mark up a group of navigation links.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1C8-D561-4A91-AAD3-0B2C04120315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5124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8382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2667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&lt;span&gt; and &lt;div&gt;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span</a:t>
            </a:r>
            <a:r>
              <a:rPr lang="en-US" sz="2400" b="1" dirty="0">
                <a:solidFill>
                  <a:schemeClr val="tx1"/>
                </a:solidFill>
              </a:rPr>
              <a:t> and </a:t>
            </a:r>
            <a:r>
              <a:rPr lang="en-US" sz="2400" b="1" dirty="0">
                <a:solidFill>
                  <a:srgbClr val="FF0000"/>
                </a:solidFill>
              </a:rPr>
              <a:t>div</a:t>
            </a:r>
            <a:r>
              <a:rPr lang="en-US" sz="2400" b="1" dirty="0">
                <a:solidFill>
                  <a:schemeClr val="tx1"/>
                </a:solidFill>
              </a:rPr>
              <a:t> tags are usually used in conjunction with CSS.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They are used to group a chunk of HTML parts.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  Example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Add one &lt;span&gt; and one &lt;div&gt; to your page like following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B11-4332-4E26-B813-20F20DE8840E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86200"/>
            <a:ext cx="75342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2600"/>
            <a:ext cx="894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28194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But there’s no styles</a:t>
            </a:r>
          </a:p>
        </p:txBody>
      </p:sp>
      <p:cxnSp>
        <p:nvCxnSpPr>
          <p:cNvPr id="16" name="Connecteur droit avec flèche 15"/>
          <p:cNvCxnSpPr>
            <a:stCxn id="14" idx="1"/>
          </p:cNvCxnSpPr>
          <p:nvPr/>
        </p:nvCxnSpPr>
        <p:spPr>
          <a:xfrm rot="10800000">
            <a:off x="1676400" y="2895601"/>
            <a:ext cx="1143000" cy="6880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Practical guide to be a professional web developer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77200" cy="3200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 I’ve decided to learn to code. I like the web. I’m not sure where to start.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 Try to be “Front-end web developer”.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Learn HTML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Learn Basic JavaScript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Learn CSS</a:t>
            </a:r>
          </a:p>
          <a:p>
            <a:pPr algn="l"/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800" b="1" dirty="0">
              <a:solidFill>
                <a:srgbClr val="00B0F0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55C4-6171-47E9-8B63-F2F0A5D5FA02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79" y="3096213"/>
            <a:ext cx="8191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676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&lt;span&gt; and &lt;div&gt;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  Example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How to style &lt;span&gt; and &lt;div&gt; contents using their class ids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0F0D-72E3-4A9A-9CC7-8880EFC58009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1447800" y="3305175"/>
            <a:ext cx="1097280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47800" y="3533775"/>
            <a:ext cx="1097280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s-titre 2"/>
          <p:cNvSpPr txBox="1">
            <a:spLocks/>
          </p:cNvSpPr>
          <p:nvPr/>
        </p:nvSpPr>
        <p:spPr>
          <a:xfrm>
            <a:off x="609600" y="4495800"/>
            <a:ext cx="4267200" cy="990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</a:rPr>
              <a:t>Change the head of your page by adding this style element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892" y="2086367"/>
            <a:ext cx="3590925" cy="34385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Connecteur droit avec flèche 13"/>
          <p:cNvCxnSpPr/>
          <p:nvPr/>
        </p:nvCxnSpPr>
        <p:spPr>
          <a:xfrm rot="10800000" flipV="1">
            <a:off x="2743200" y="2971800"/>
            <a:ext cx="30480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>
            <a:off x="2590800" y="3581400"/>
            <a:ext cx="31242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486400" y="144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CSS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3429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Tables: </a:t>
            </a:r>
            <a:r>
              <a:rPr lang="en-US" b="1" dirty="0" err="1">
                <a:solidFill>
                  <a:srgbClr val="0070C0"/>
                </a:solidFill>
              </a:rPr>
              <a:t>rowspan</a:t>
            </a:r>
            <a:r>
              <a:rPr lang="en-US" b="1" dirty="0">
                <a:solidFill>
                  <a:srgbClr val="0070C0"/>
                </a:solidFill>
              </a:rPr>
              <a:t> and </a:t>
            </a:r>
            <a:r>
              <a:rPr lang="en-US" b="1" dirty="0" err="1">
                <a:solidFill>
                  <a:srgbClr val="0070C0"/>
                </a:solidFill>
              </a:rPr>
              <a:t>colspan</a:t>
            </a:r>
            <a:endParaRPr lang="en-US" b="1" dirty="0">
              <a:solidFill>
                <a:srgbClr val="0070C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tx1"/>
                </a:solidFill>
              </a:rPr>
              <a:t> Table </a:t>
            </a:r>
            <a:r>
              <a:rPr lang="en-US" sz="2800" b="1" dirty="0">
                <a:solidFill>
                  <a:srgbClr val="FF0000"/>
                </a:solidFill>
              </a:rPr>
              <a:t>&lt;table&gt;</a:t>
            </a:r>
            <a:r>
              <a:rPr lang="en-US" sz="2800" b="1" dirty="0">
                <a:solidFill>
                  <a:schemeClr val="tx1"/>
                </a:solidFill>
              </a:rPr>
              <a:t> is simply composed from three elements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Heading		</a:t>
            </a:r>
            <a:r>
              <a:rPr lang="en-US" sz="2800" b="1" dirty="0">
                <a:solidFill>
                  <a:srgbClr val="FF0000"/>
                </a:solidFill>
              </a:rPr>
              <a:t> &lt;</a:t>
            </a:r>
            <a:r>
              <a:rPr lang="en-US" sz="2800" b="1" dirty="0" err="1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&gt;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Rows		</a:t>
            </a:r>
            <a:r>
              <a:rPr lang="en-US" sz="2800" b="1" dirty="0">
                <a:solidFill>
                  <a:srgbClr val="FF0000"/>
                </a:solidFill>
              </a:rPr>
              <a:t> &lt;</a:t>
            </a:r>
            <a:r>
              <a:rPr lang="en-US" sz="2800" b="1" dirty="0" err="1">
                <a:solidFill>
                  <a:srgbClr val="FF0000"/>
                </a:solidFill>
              </a:rPr>
              <a:t>tr</a:t>
            </a:r>
            <a:r>
              <a:rPr lang="en-US" sz="2800" b="1" dirty="0">
                <a:solidFill>
                  <a:srgbClr val="FF0000"/>
                </a:solidFill>
              </a:rPr>
              <a:t>&gt;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And Columns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B87-2E6B-4489-98F8-C9D11C802EBE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295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Tables: </a:t>
            </a:r>
            <a:r>
              <a:rPr lang="en-US" b="1" dirty="0" err="1">
                <a:solidFill>
                  <a:srgbClr val="0070C0"/>
                </a:solidFill>
              </a:rPr>
              <a:t>rowspan</a:t>
            </a:r>
            <a:r>
              <a:rPr lang="en-US" b="1" dirty="0">
                <a:solidFill>
                  <a:srgbClr val="0070C0"/>
                </a:solidFill>
              </a:rPr>
              <a:t> and </a:t>
            </a:r>
            <a:r>
              <a:rPr lang="en-US" b="1" dirty="0" err="1">
                <a:solidFill>
                  <a:srgbClr val="0070C0"/>
                </a:solidFill>
              </a:rPr>
              <a:t>colspan</a:t>
            </a:r>
            <a:endParaRPr lang="en-US" b="1" dirty="0">
              <a:solidFill>
                <a:srgbClr val="0070C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C766-2774-4F34-8E5B-15DD44B76584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24200"/>
            <a:ext cx="6667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114800" y="243393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&lt;</a:t>
            </a:r>
            <a:r>
              <a:rPr lang="en-US" sz="2400" b="1" dirty="0" err="1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endParaRPr lang="en-US" sz="2400" dirty="0"/>
          </a:p>
        </p:txBody>
      </p:sp>
      <p:cxnSp>
        <p:nvCxnSpPr>
          <p:cNvPr id="10" name="Connecteur droit avec flèche 9"/>
          <p:cNvCxnSpPr>
            <a:stCxn id="8" idx="2"/>
          </p:cNvCxnSpPr>
          <p:nvPr/>
        </p:nvCxnSpPr>
        <p:spPr>
          <a:xfrm rot="5400000">
            <a:off x="3391639" y="2170962"/>
            <a:ext cx="381000" cy="18302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2"/>
          </p:cNvCxnSpPr>
          <p:nvPr/>
        </p:nvCxnSpPr>
        <p:spPr>
          <a:xfrm rot="5400000">
            <a:off x="4306039" y="3085362"/>
            <a:ext cx="381000" cy="14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2"/>
          </p:cNvCxnSpPr>
          <p:nvPr/>
        </p:nvCxnSpPr>
        <p:spPr>
          <a:xfrm rot="16200000" flipH="1">
            <a:off x="5144238" y="2248638"/>
            <a:ext cx="381000" cy="16749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53400" y="3810000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&lt;</a:t>
            </a:r>
            <a:r>
              <a:rPr lang="en-US" sz="2400" b="1" dirty="0" err="1">
                <a:solidFill>
                  <a:srgbClr val="FF0000"/>
                </a:solidFill>
              </a:rPr>
              <a:t>tr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endParaRPr lang="en-US" sz="2400" dirty="0"/>
          </a:p>
        </p:txBody>
      </p:sp>
      <p:cxnSp>
        <p:nvCxnSpPr>
          <p:cNvPr id="17" name="Connecteur droit avec flèche 16"/>
          <p:cNvCxnSpPr>
            <a:stCxn id="15" idx="1"/>
          </p:cNvCxnSpPr>
          <p:nvPr/>
        </p:nvCxnSpPr>
        <p:spPr>
          <a:xfrm rot="10800000">
            <a:off x="7315200" y="3810001"/>
            <a:ext cx="838200" cy="2308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5" idx="1"/>
          </p:cNvCxnSpPr>
          <p:nvPr/>
        </p:nvCxnSpPr>
        <p:spPr>
          <a:xfrm rot="10800000" flipV="1">
            <a:off x="7315200" y="4040832"/>
            <a:ext cx="838200" cy="739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5" idx="1"/>
          </p:cNvCxnSpPr>
          <p:nvPr/>
        </p:nvCxnSpPr>
        <p:spPr>
          <a:xfrm rot="10800000" flipV="1">
            <a:off x="7315200" y="4040832"/>
            <a:ext cx="838200" cy="3787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914400" y="4038600"/>
            <a:ext cx="2667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51771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rowspan</a:t>
            </a:r>
            <a:r>
              <a:rPr lang="en-US" sz="2400" b="1" dirty="0">
                <a:solidFill>
                  <a:srgbClr val="FF0000"/>
                </a:solidFill>
              </a:rPr>
              <a:t>="2"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5105400" y="52578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colspan</a:t>
            </a:r>
            <a:r>
              <a:rPr lang="en-US" sz="2400" b="1" dirty="0">
                <a:solidFill>
                  <a:srgbClr val="FF0000"/>
                </a:solidFill>
              </a:rPr>
              <a:t>="2"</a:t>
            </a:r>
            <a:endParaRPr lang="en-US" sz="2400" dirty="0"/>
          </a:p>
        </p:txBody>
      </p:sp>
      <p:cxnSp>
        <p:nvCxnSpPr>
          <p:cNvPr id="27" name="Connecteur droit avec flèche 26"/>
          <p:cNvCxnSpPr>
            <a:stCxn id="24" idx="0"/>
            <a:endCxn id="23" idx="4"/>
          </p:cNvCxnSpPr>
          <p:nvPr/>
        </p:nvCxnSpPr>
        <p:spPr>
          <a:xfrm rot="5400000" flipH="1" flipV="1">
            <a:off x="1869133" y="4798368"/>
            <a:ext cx="757535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4038600" y="3581400"/>
            <a:ext cx="2667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avec flèche 29"/>
          <p:cNvCxnSpPr>
            <a:stCxn id="25" idx="0"/>
            <a:endCxn id="28" idx="4"/>
          </p:cNvCxnSpPr>
          <p:nvPr/>
        </p:nvCxnSpPr>
        <p:spPr>
          <a:xfrm rot="16200000" flipV="1">
            <a:off x="5105400" y="4229100"/>
            <a:ext cx="12954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3" grpId="0" animBg="1"/>
      <p:bldP spid="24" grpId="0"/>
      <p:bldP spid="25" grpId="0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295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Tables: </a:t>
            </a:r>
            <a:r>
              <a:rPr lang="en-US" b="1" dirty="0" err="1">
                <a:solidFill>
                  <a:srgbClr val="0070C0"/>
                </a:solidFill>
              </a:rPr>
              <a:t>rowspan</a:t>
            </a:r>
            <a:r>
              <a:rPr lang="en-US" b="1" dirty="0">
                <a:solidFill>
                  <a:srgbClr val="0070C0"/>
                </a:solidFill>
              </a:rPr>
              <a:t> and </a:t>
            </a:r>
            <a:r>
              <a:rPr lang="en-US" b="1" dirty="0" err="1">
                <a:solidFill>
                  <a:srgbClr val="0070C0"/>
                </a:solidFill>
              </a:rPr>
              <a:t>colspan</a:t>
            </a:r>
            <a:endParaRPr lang="en-US" b="1" dirty="0">
              <a:solidFill>
                <a:srgbClr val="0070C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6B59-085D-45BF-BE77-3C1AD0737DF7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439025" cy="4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3048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Images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The</a:t>
            </a:r>
            <a:r>
              <a:rPr lang="en-US" sz="2400" b="1" dirty="0">
                <a:solidFill>
                  <a:srgbClr val="C00000"/>
                </a:solidFill>
              </a:rPr>
              <a:t> &lt;</a:t>
            </a:r>
            <a:r>
              <a:rPr lang="en-US" sz="2400" b="1" dirty="0" err="1">
                <a:solidFill>
                  <a:srgbClr val="C00000"/>
                </a:solidFill>
              </a:rPr>
              <a:t>img</a:t>
            </a:r>
            <a:r>
              <a:rPr lang="en-US" sz="2400" b="1" dirty="0">
                <a:solidFill>
                  <a:srgbClr val="C00000"/>
                </a:solidFill>
              </a:rPr>
              <a:t>&gt;</a:t>
            </a:r>
            <a:r>
              <a:rPr lang="en-US" sz="2400" b="1" dirty="0">
                <a:solidFill>
                  <a:schemeClr val="tx1"/>
                </a:solidFill>
              </a:rPr>
              <a:t> tag is used to put an image in an HTML document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The most commonly used format for images are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JPEGs</a:t>
            </a:r>
            <a:r>
              <a:rPr lang="en-US" sz="2400" b="1" dirty="0">
                <a:solidFill>
                  <a:schemeClr val="tx1"/>
                </a:solidFill>
              </a:rPr>
              <a:t>, </a:t>
            </a:r>
            <a:r>
              <a:rPr lang="en-US" sz="2400" b="1" dirty="0">
                <a:solidFill>
                  <a:srgbClr val="C00000"/>
                </a:solidFill>
              </a:rPr>
              <a:t>GIFs</a:t>
            </a:r>
            <a:r>
              <a:rPr lang="en-US" sz="2400" b="1" dirty="0">
                <a:solidFill>
                  <a:schemeClr val="tx1"/>
                </a:solidFill>
              </a:rPr>
              <a:t>, and </a:t>
            </a:r>
            <a:r>
              <a:rPr lang="en-US" sz="2400" b="1" dirty="0">
                <a:solidFill>
                  <a:srgbClr val="C00000"/>
                </a:solidFill>
              </a:rPr>
              <a:t>PNGs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2057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Forms are used to collect data inputted by the user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They are also used to send collected data across the web.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1D9-AF34-4E40-A6D0-DB9BD215C2A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3352800"/>
            <a:ext cx="7000875" cy="51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62400"/>
            <a:ext cx="7658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38575"/>
            <a:ext cx="7639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2057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Methods </a:t>
            </a:r>
            <a:r>
              <a:rPr lang="en-US" sz="2400" b="1" dirty="0">
                <a:solidFill>
                  <a:srgbClr val="FF0000"/>
                </a:solidFill>
              </a:rPr>
              <a:t>GET</a:t>
            </a:r>
            <a:r>
              <a:rPr lang="en-US" sz="2400" b="1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rgbClr val="FF0000"/>
                </a:solidFill>
              </a:rPr>
              <a:t>POST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With GET method, data are shown in the address bar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with POST, data are not hidden 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 1 (GET)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1D9-AF34-4E40-A6D0-DB9BD215C2A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4843272" y="3742944"/>
            <a:ext cx="1633728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24" y="2590800"/>
            <a:ext cx="839277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295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 1 (GET)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1D9-AF34-4E40-A6D0-DB9BD215C2A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7086600" y="4267200"/>
            <a:ext cx="1676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057400" y="510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Before sending data</a:t>
            </a:r>
          </a:p>
        </p:txBody>
      </p:sp>
      <p:cxnSp>
        <p:nvCxnSpPr>
          <p:cNvPr id="16" name="Connecteur droit avec flèche 15"/>
          <p:cNvCxnSpPr>
            <a:stCxn id="14" idx="3"/>
          </p:cNvCxnSpPr>
          <p:nvPr/>
        </p:nvCxnSpPr>
        <p:spPr>
          <a:xfrm flipV="1">
            <a:off x="4419600" y="4572000"/>
            <a:ext cx="2667000" cy="718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2552700"/>
            <a:ext cx="8772525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295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 1 (GET)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1D9-AF34-4E40-A6D0-DB9BD215C2A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4953000" y="2895600"/>
            <a:ext cx="3886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54864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After sending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371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 2 (POST)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1D9-AF34-4E40-A6D0-DB9BD215C2A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7524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à coins arrondis 11"/>
          <p:cNvSpPr/>
          <p:nvPr/>
        </p:nvSpPr>
        <p:spPr>
          <a:xfrm>
            <a:off x="4038600" y="2895600"/>
            <a:ext cx="838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Practical guide to be a professional web developer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3962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 Move to the be “Back-End developer”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PHP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Node.js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Django</a:t>
            </a:r>
            <a:r>
              <a:rPr lang="en-US" sz="2800" b="1" dirty="0">
                <a:solidFill>
                  <a:srgbClr val="00B050"/>
                </a:solidFill>
              </a:rPr>
              <a:t> (Python)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Java solutions (JSF, Spring boot, …)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 ….</a:t>
            </a:r>
            <a:endParaRPr lang="en-US" sz="2800" b="1" dirty="0">
              <a:solidFill>
                <a:srgbClr val="0070C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800" b="1" dirty="0">
              <a:solidFill>
                <a:srgbClr val="00B050"/>
              </a:solidFill>
            </a:endParaRPr>
          </a:p>
          <a:p>
            <a:pPr algn="l"/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800" b="1" dirty="0">
              <a:solidFill>
                <a:srgbClr val="00B0F0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8761-F6C9-4232-882F-AD30219648E8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24" y="2590800"/>
            <a:ext cx="839277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295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 2 (POST)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1D9-AF34-4E40-A6D0-DB9BD215C2A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5867400" y="3048000"/>
            <a:ext cx="1676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057400" y="510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Before sending data</a:t>
            </a:r>
          </a:p>
        </p:txBody>
      </p:sp>
      <p:cxnSp>
        <p:nvCxnSpPr>
          <p:cNvPr id="16" name="Connecteur droit avec flèche 15"/>
          <p:cNvCxnSpPr>
            <a:stCxn id="14" idx="3"/>
          </p:cNvCxnSpPr>
          <p:nvPr/>
        </p:nvCxnSpPr>
        <p:spPr>
          <a:xfrm flipV="1">
            <a:off x="4495800" y="4648200"/>
            <a:ext cx="2971800" cy="6418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43175"/>
            <a:ext cx="7210425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295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 2 (POST)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1D9-AF34-4E40-A6D0-DB9BD215C2A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5715000" y="2895600"/>
            <a:ext cx="1676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54864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After sending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828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 (organization with table)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To organize form elements, we can use &lt;table&gt; within it</a:t>
            </a: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</a:t>
            </a:r>
          </a:p>
          <a:p>
            <a:pPr algn="l">
              <a:buFont typeface="Wingdings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1D9-AF34-4E40-A6D0-DB9BD215C2AC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352799"/>
            <a:ext cx="3505200" cy="1203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Connecteur droit 9"/>
          <p:cNvCxnSpPr/>
          <p:nvPr/>
        </p:nvCxnSpPr>
        <p:spPr>
          <a:xfrm rot="5400000">
            <a:off x="2559590" y="3982212"/>
            <a:ext cx="1905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828800" y="3755136"/>
            <a:ext cx="4724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834896" y="4154424"/>
            <a:ext cx="4724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1219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 Example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2886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6576" y="3581400"/>
            <a:ext cx="3276600" cy="954107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Note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 &lt;table&gt;</a:t>
            </a:r>
            <a:r>
              <a:rPr lang="en-US" b="1" dirty="0"/>
              <a:t> is used here for organization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5457" y="2362200"/>
            <a:ext cx="56823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cteur droit avec flèche 15"/>
          <p:cNvCxnSpPr>
            <a:stCxn id="10" idx="0"/>
          </p:cNvCxnSpPr>
          <p:nvPr/>
        </p:nvCxnSpPr>
        <p:spPr>
          <a:xfrm rot="5400000" flipH="1" flipV="1">
            <a:off x="2209038" y="2209038"/>
            <a:ext cx="838200" cy="1906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572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00B050"/>
                </a:solidFill>
              </a:rPr>
              <a:t>&lt;form&gt; contains different elements : &lt;input&gt;, &lt;</a:t>
            </a:r>
            <a:r>
              <a:rPr lang="en-US" sz="2400" b="1" dirty="0" err="1">
                <a:solidFill>
                  <a:srgbClr val="00B050"/>
                </a:solidFill>
              </a:rPr>
              <a:t>textarea</a:t>
            </a:r>
            <a:r>
              <a:rPr lang="en-US" sz="2400" b="1" dirty="0">
                <a:solidFill>
                  <a:srgbClr val="00B050"/>
                </a:solidFill>
              </a:rPr>
              <a:t>&gt;,…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&lt;input type="</a:t>
            </a:r>
            <a:r>
              <a:rPr lang="en-US" sz="2800" b="1" dirty="0">
                <a:solidFill>
                  <a:srgbClr val="C00000"/>
                </a:solidFill>
              </a:rPr>
              <a:t>text</a:t>
            </a:r>
            <a:r>
              <a:rPr lang="en-US" sz="2800" dirty="0">
                <a:solidFill>
                  <a:schemeClr val="tx1"/>
                </a:solidFill>
              </a:rPr>
              <a:t>"&gt;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&lt;input type="</a:t>
            </a:r>
            <a:r>
              <a:rPr lang="en-US" sz="2800" b="1" dirty="0">
                <a:solidFill>
                  <a:srgbClr val="C00000"/>
                </a:solidFill>
              </a:rPr>
              <a:t>password</a:t>
            </a:r>
            <a:r>
              <a:rPr lang="en-US" sz="2800" dirty="0">
                <a:solidFill>
                  <a:schemeClr val="tx1"/>
                </a:solidFill>
              </a:rPr>
              <a:t>"&gt; 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&lt;input type="</a:t>
            </a:r>
            <a:r>
              <a:rPr lang="en-US" sz="2800" b="1" dirty="0">
                <a:solidFill>
                  <a:srgbClr val="C00000"/>
                </a:solidFill>
              </a:rPr>
              <a:t>checkbox</a:t>
            </a:r>
            <a:r>
              <a:rPr lang="en-US" sz="2800" dirty="0">
                <a:solidFill>
                  <a:schemeClr val="tx1"/>
                </a:solidFill>
              </a:rPr>
              <a:t>"&gt; 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&lt;input type="</a:t>
            </a:r>
            <a:r>
              <a:rPr lang="en-US" sz="2800" b="1" dirty="0">
                <a:solidFill>
                  <a:srgbClr val="C00000"/>
                </a:solidFill>
              </a:rPr>
              <a:t>radio</a:t>
            </a:r>
            <a:r>
              <a:rPr lang="en-US" sz="2800" dirty="0">
                <a:solidFill>
                  <a:schemeClr val="tx1"/>
                </a:solidFill>
              </a:rPr>
              <a:t>"&gt; 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&lt;input type="</a:t>
            </a:r>
            <a:r>
              <a:rPr lang="en-US" sz="2800" b="1" dirty="0">
                <a:solidFill>
                  <a:srgbClr val="C00000"/>
                </a:solidFill>
              </a:rPr>
              <a:t>submit</a:t>
            </a:r>
            <a:r>
              <a:rPr lang="en-US" sz="2800" dirty="0">
                <a:solidFill>
                  <a:schemeClr val="tx1"/>
                </a:solidFill>
              </a:rPr>
              <a:t>"&gt; 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&lt;</a:t>
            </a:r>
            <a:r>
              <a:rPr lang="en-US" sz="2800" dirty="0" err="1">
                <a:solidFill>
                  <a:schemeClr val="tx1"/>
                </a:solidFill>
              </a:rPr>
              <a:t>textarea</a:t>
            </a:r>
            <a:r>
              <a:rPr lang="en-US" sz="2800" dirty="0">
                <a:solidFill>
                  <a:schemeClr val="tx1"/>
                </a:solidFill>
              </a:rPr>
              <a:t> rows="5" cols="20"&gt;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&lt;select&gt;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…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1219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Forms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Example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7400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8"/>
          <p:cNvCxnSpPr/>
          <p:nvPr/>
        </p:nvCxnSpPr>
        <p:spPr>
          <a:xfrm>
            <a:off x="2905125" y="3351212"/>
            <a:ext cx="457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143125" y="3810000"/>
            <a:ext cx="6858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944749" y="4572000"/>
            <a:ext cx="457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981325" y="4341812"/>
            <a:ext cx="457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95325" y="5410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variables</a:t>
            </a:r>
          </a:p>
        </p:txBody>
      </p:sp>
      <p:cxnSp>
        <p:nvCxnSpPr>
          <p:cNvPr id="17" name="Connecteur droit avec flèche 16"/>
          <p:cNvCxnSpPr>
            <a:stCxn id="15" idx="0"/>
          </p:cNvCxnSpPr>
          <p:nvPr/>
        </p:nvCxnSpPr>
        <p:spPr>
          <a:xfrm rot="5400000" flipH="1" flipV="1">
            <a:off x="1895475" y="4248150"/>
            <a:ext cx="838200" cy="148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5" idx="0"/>
          </p:cNvCxnSpPr>
          <p:nvPr/>
        </p:nvCxnSpPr>
        <p:spPr>
          <a:xfrm rot="5400000" flipH="1" flipV="1">
            <a:off x="1781175" y="4133850"/>
            <a:ext cx="1066800" cy="148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5" idx="0"/>
          </p:cNvCxnSpPr>
          <p:nvPr/>
        </p:nvCxnSpPr>
        <p:spPr>
          <a:xfrm rot="5400000" flipH="1" flipV="1">
            <a:off x="1095375" y="4286250"/>
            <a:ext cx="1600200" cy="647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5" idx="0"/>
          </p:cNvCxnSpPr>
          <p:nvPr/>
        </p:nvCxnSpPr>
        <p:spPr>
          <a:xfrm rot="5400000" flipH="1" flipV="1">
            <a:off x="1247775" y="3676650"/>
            <a:ext cx="2057400" cy="1409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105525" y="5410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Initial values</a:t>
            </a:r>
          </a:p>
        </p:txBody>
      </p:sp>
      <p:cxnSp>
        <p:nvCxnSpPr>
          <p:cNvPr id="26" name="Connecteur droit avec flèche 25"/>
          <p:cNvCxnSpPr>
            <a:stCxn id="24" idx="0"/>
          </p:cNvCxnSpPr>
          <p:nvPr/>
        </p:nvCxnSpPr>
        <p:spPr>
          <a:xfrm rot="16200000" flipV="1">
            <a:off x="4714875" y="3067050"/>
            <a:ext cx="2057400" cy="2628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4" idx="0"/>
          </p:cNvCxnSpPr>
          <p:nvPr/>
        </p:nvCxnSpPr>
        <p:spPr>
          <a:xfrm rot="16200000" flipV="1">
            <a:off x="5629275" y="3981450"/>
            <a:ext cx="1524000" cy="1333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209675"/>
            <a:ext cx="1905000" cy="412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2514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Definition</a:t>
            </a:r>
            <a:endParaRPr lang="en-US" sz="2400" b="1" dirty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CSS stands for Cascading Style Sheets.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It’s used to customize the look and feel of the HTML elements on your page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CSS describes how HTML elements should be displayed.</a:t>
            </a:r>
            <a:endParaRPr lang="en-US" b="1" dirty="0">
              <a:solidFill>
                <a:srgbClr val="0070C0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 Solved a Big Problem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HTML was NEVER intended to contain tags for formatting a web page!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HTML was created to describe the content of a web page, like: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&lt;h1&gt;This is a heading&lt;/h1&gt;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&lt;p&gt;This is a paragraph.&lt;/p&gt;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When HTML 3.2 added </a:t>
            </a:r>
            <a:r>
              <a:rPr lang="en-US" sz="2400" b="1" dirty="0">
                <a:solidFill>
                  <a:srgbClr val="C00000"/>
                </a:solidFill>
              </a:rPr>
              <a:t>&lt;font&gt; </a:t>
            </a:r>
            <a:r>
              <a:rPr lang="en-US" sz="2400" b="1" dirty="0">
                <a:solidFill>
                  <a:schemeClr val="tx1"/>
                </a:solidFill>
              </a:rPr>
              <a:t>and  </a:t>
            </a:r>
            <a:r>
              <a:rPr lang="en-US" sz="2400" b="1" dirty="0">
                <a:solidFill>
                  <a:srgbClr val="C00000"/>
                </a:solidFill>
              </a:rPr>
              <a:t>color attribute </a:t>
            </a:r>
            <a:r>
              <a:rPr lang="en-US" sz="2400" b="1" dirty="0">
                <a:solidFill>
                  <a:schemeClr val="tx1"/>
                </a:solidFill>
              </a:rPr>
              <a:t>it starts a nightmare for web developers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Because fonts and color information were added to every single page.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</a:rPr>
              <a:t> To solve this problem, the World Wide Web Consortium created CSS.</a:t>
            </a:r>
          </a:p>
          <a:p>
            <a:pPr algn="l"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 Syntax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A CSS rule-set consists of a selector and a declaration block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8" name="Image 7" descr="CSS sel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39700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14800"/>
            <a:ext cx="2714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 comments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 A CSS comment starts with </a:t>
            </a:r>
            <a:r>
              <a:rPr lang="en-US" sz="2400" b="1" dirty="0">
                <a:solidFill>
                  <a:srgbClr val="C00000"/>
                </a:solidFill>
              </a:rPr>
              <a:t>/* and ends with */. 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43200"/>
            <a:ext cx="60388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8077200" cy="914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PHP back-end development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……</a:t>
            </a:r>
          </a:p>
          <a:p>
            <a:pPr algn="l">
              <a:buFont typeface="Wingdings" pitchFamily="2" charset="2"/>
              <a:buChar char="§"/>
            </a:pPr>
            <a:endParaRPr lang="en-US" sz="2800" b="1" dirty="0">
              <a:solidFill>
                <a:srgbClr val="00B050"/>
              </a:solidFill>
            </a:endParaRPr>
          </a:p>
          <a:p>
            <a:pPr algn="l"/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800" b="1" dirty="0">
              <a:solidFill>
                <a:srgbClr val="00B0F0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4E9-A09D-4A4E-A1A3-2FCD6B49B6E6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8130" name="Picture 2" descr="D:\Boulo\2019-2020\S2\HTML TPs\images\iceberg-front-end-back-end-develo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3714750" cy="3962400"/>
          </a:xfrm>
          <a:prstGeom prst="rect">
            <a:avLst/>
          </a:prstGeom>
          <a:noFill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85800" y="838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Practical guide to be a professional web developer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 Selectors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CSS element Selector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81400"/>
            <a:ext cx="47339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 Selectors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CSS id Selector (#)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6162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9"/>
          <p:cNvCxnSpPr/>
          <p:nvPr/>
        </p:nvCxnSpPr>
        <p:spPr>
          <a:xfrm>
            <a:off x="1923288" y="5343144"/>
            <a:ext cx="100584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24000" y="3657600"/>
            <a:ext cx="73152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7772400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 Selectors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CSS class Selector (.)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28850"/>
            <a:ext cx="74104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eur droit 10"/>
          <p:cNvCxnSpPr/>
          <p:nvPr/>
        </p:nvCxnSpPr>
        <p:spPr>
          <a:xfrm>
            <a:off x="1752600" y="4953000"/>
            <a:ext cx="1371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249680" y="3124200"/>
            <a:ext cx="73152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76984" y="5180012"/>
            <a:ext cx="1371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40" y="1736882"/>
            <a:ext cx="85344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 Selectors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CSS class Selector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You can also specify that only </a:t>
            </a:r>
            <a:r>
              <a:rPr lang="en-US" sz="2400" b="1" dirty="0">
                <a:solidFill>
                  <a:schemeClr val="tx1"/>
                </a:solidFill>
              </a:rPr>
              <a:t>specific HTML elements </a:t>
            </a:r>
            <a:r>
              <a:rPr lang="en-US" sz="2400" dirty="0">
                <a:solidFill>
                  <a:schemeClr val="tx1"/>
                </a:solidFill>
              </a:rPr>
              <a:t>should be affected by a </a:t>
            </a:r>
            <a:r>
              <a:rPr lang="en-US" sz="2400" b="1" dirty="0">
                <a:solidFill>
                  <a:schemeClr val="tx1"/>
                </a:solidFill>
              </a:rPr>
              <a:t>class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3009900"/>
            <a:ext cx="71723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onnecteur droit 15"/>
          <p:cNvCxnSpPr/>
          <p:nvPr/>
        </p:nvCxnSpPr>
        <p:spPr>
          <a:xfrm>
            <a:off x="1344168" y="5294376"/>
            <a:ext cx="1371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990600" y="3674300"/>
            <a:ext cx="73152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353312" y="5103812"/>
            <a:ext cx="1371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8483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 Selectors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CSS Universal Selector (*)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 The universal selector </a:t>
            </a:r>
            <a:r>
              <a:rPr lang="en-US" sz="2400" b="1" dirty="0">
                <a:solidFill>
                  <a:schemeClr val="tx1"/>
                </a:solidFill>
              </a:rPr>
              <a:t>(*)</a:t>
            </a:r>
            <a:r>
              <a:rPr lang="en-US" sz="2400" dirty="0">
                <a:solidFill>
                  <a:schemeClr val="tx1"/>
                </a:solidFill>
              </a:rPr>
              <a:t> selects all HTML elements on the page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457950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81162"/>
            <a:ext cx="83820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 Selectors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CSS Grouping Selector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chemeClr val="tx1"/>
                </a:solidFill>
              </a:rPr>
              <a:t>The grouping selector selects all the HTML elements with the same style definitions.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It will be better to group the selectors, to minimize the code.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To group selectors, separate each selector with a comma.</a:t>
            </a:r>
          </a:p>
          <a:p>
            <a:pPr algn="l">
              <a:buFont typeface="Wingdings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Example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038600"/>
            <a:ext cx="3448050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95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How to add CSS style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chemeClr val="tx1"/>
                </a:solidFill>
              </a:rPr>
              <a:t>There are three ways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Inline CSS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Internal CSS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External CSS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Example (inline Style)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4311650"/>
            <a:ext cx="858612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2133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How to add CSS style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Internal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Added in the head of the page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Example (Internal Style)</a:t>
            </a: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057525"/>
            <a:ext cx="34575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2971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How to add CSS style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External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External Styles are defined in a separated </a:t>
            </a:r>
            <a:r>
              <a:rPr lang="en-US" sz="2400" b="1" dirty="0" err="1">
                <a:solidFill>
                  <a:srgbClr val="C00000"/>
                </a:solidFill>
              </a:rPr>
              <a:t>css</a:t>
            </a:r>
            <a:r>
              <a:rPr lang="en-US" sz="2400" b="1" dirty="0">
                <a:solidFill>
                  <a:srgbClr val="C00000"/>
                </a:solidFill>
              </a:rPr>
              <a:t> file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External styles are declared within the </a:t>
            </a:r>
            <a:r>
              <a:rPr lang="en-US" sz="2400" b="1" dirty="0">
                <a:solidFill>
                  <a:srgbClr val="C00000"/>
                </a:solidFill>
              </a:rPr>
              <a:t>&lt;link&gt; </a:t>
            </a:r>
            <a:r>
              <a:rPr lang="en-US" sz="2400" b="1" dirty="0">
                <a:solidFill>
                  <a:schemeClr val="tx1"/>
                </a:solidFill>
              </a:rPr>
              <a:t>element inside the </a:t>
            </a:r>
            <a:r>
              <a:rPr lang="en-US" sz="2400" b="1" dirty="0">
                <a:solidFill>
                  <a:srgbClr val="C00000"/>
                </a:solidFill>
              </a:rPr>
              <a:t>&lt;head&gt; </a:t>
            </a:r>
            <a:r>
              <a:rPr lang="en-US" sz="2400" b="1" dirty="0">
                <a:solidFill>
                  <a:schemeClr val="tx1"/>
                </a:solidFill>
              </a:rPr>
              <a:t>section.</a:t>
            </a:r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1828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How to add CSS style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External Style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Example </a:t>
            </a: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66725"/>
            <a:ext cx="39179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3962400" y="76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mystyle.css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4975" y="533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Practical guide to be a professional web developer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914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 I need to choose between : Front-end, Back-end or Full-stack developer ?</a:t>
            </a:r>
          </a:p>
          <a:p>
            <a:pPr algn="l"/>
            <a:endParaRPr lang="en-US" sz="2800" b="1" dirty="0">
              <a:solidFill>
                <a:srgbClr val="0070C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800" b="1" dirty="0">
              <a:solidFill>
                <a:srgbClr val="00B050"/>
              </a:solidFill>
            </a:endParaRPr>
          </a:p>
          <a:p>
            <a:pPr algn="l"/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800" b="1" dirty="0">
              <a:solidFill>
                <a:srgbClr val="00B0F0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4AF-9A21-463D-9E4B-EEDB1B44B20F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9154" name="Picture 2" descr="D:\Boulo\2019-2020\S2\HTML TPs\images\full-stack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9671"/>
            <a:ext cx="4711700" cy="4034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1828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How to add CSS style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External Style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Example </a:t>
            </a: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95600"/>
            <a:ext cx="7429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038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How Cascading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Order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   What style will be used when there is more than one style specified ?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 Number one has the highest priority.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Inline style (inside an HTML element)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Internal style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External style</a:t>
            </a: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3581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 Color</a:t>
            </a:r>
            <a:endParaRPr lang="en-US" sz="2400" b="1" dirty="0">
              <a:solidFill>
                <a:srgbClr val="C00000"/>
              </a:solidFill>
            </a:endParaRPr>
          </a:p>
          <a:p>
            <a:pPr algn="l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200" b="1" dirty="0">
                <a:solidFill>
                  <a:schemeClr val="tx1"/>
                </a:solidFill>
              </a:rPr>
              <a:t> Colors are specified using predefined color names, or RGB, HEX, HSL, RGBA, HSLA values.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Color Names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 CSS/HTML support 140 standard color names.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  Example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86179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3124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 Color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</a:pPr>
            <a:r>
              <a:rPr lang="en-US" sz="2800" b="1" dirty="0">
                <a:solidFill>
                  <a:srgbClr val="C00000"/>
                </a:solidFill>
              </a:rPr>
              <a:t>2.  RGB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 RGB stands for </a:t>
            </a:r>
            <a:r>
              <a:rPr lang="en-US" sz="2200" b="1" dirty="0">
                <a:solidFill>
                  <a:srgbClr val="C00000"/>
                </a:solidFill>
              </a:rPr>
              <a:t>Red, Green,  Blue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  Example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89300"/>
            <a:ext cx="75819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3124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 Color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</a:pPr>
            <a:r>
              <a:rPr lang="en-US" sz="2800" b="1" dirty="0">
                <a:solidFill>
                  <a:srgbClr val="C00000"/>
                </a:solidFill>
              </a:rPr>
              <a:t>3.  RGBA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 RGBA stands for </a:t>
            </a:r>
            <a:r>
              <a:rPr lang="en-US" sz="2200" b="1" dirty="0">
                <a:solidFill>
                  <a:srgbClr val="C00000"/>
                </a:solidFill>
              </a:rPr>
              <a:t>Red, Green,  Blue, Alpha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 Alpha adds transparency to the color 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 0.0 (fully transparent) and 1.0 (not transparent at all)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  Example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4133850"/>
            <a:ext cx="8105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2590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 Color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</a:pPr>
            <a:r>
              <a:rPr lang="en-US" sz="2800" b="1" dirty="0">
                <a:solidFill>
                  <a:srgbClr val="C00000"/>
                </a:solidFill>
              </a:rPr>
              <a:t>3.  HEX Value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  In CSS, a color can be specified using a hexadecimal value in the form:  </a:t>
            </a:r>
            <a:r>
              <a:rPr lang="en-US" sz="2200" b="1" dirty="0">
                <a:solidFill>
                  <a:srgbClr val="C00000"/>
                </a:solidFill>
              </a:rPr>
              <a:t> #</a:t>
            </a:r>
            <a:r>
              <a:rPr lang="en-US" sz="2200" b="1" dirty="0" err="1">
                <a:solidFill>
                  <a:srgbClr val="C00000"/>
                </a:solidFill>
              </a:rPr>
              <a:t>rrggbb</a:t>
            </a:r>
            <a:endParaRPr lang="en-US" sz="2200" b="1" dirty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  Example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276475"/>
            <a:ext cx="84105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191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CSS Color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</a:pPr>
            <a:r>
              <a:rPr lang="en-US" sz="2800" b="1" dirty="0">
                <a:solidFill>
                  <a:srgbClr val="C00000"/>
                </a:solidFill>
              </a:rPr>
              <a:t>3.  HEX Value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  In CSS, a color can be specified using a hexadecimal value in the form:  </a:t>
            </a:r>
            <a:r>
              <a:rPr lang="en-US" sz="2200" b="1" dirty="0">
                <a:solidFill>
                  <a:srgbClr val="C00000"/>
                </a:solidFill>
              </a:rPr>
              <a:t> #</a:t>
            </a:r>
            <a:r>
              <a:rPr lang="en-US" sz="2200" b="1" dirty="0" err="1">
                <a:solidFill>
                  <a:srgbClr val="C00000"/>
                </a:solidFill>
              </a:rPr>
              <a:t>rrggbb</a:t>
            </a:r>
            <a:endParaRPr lang="en-US" sz="22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Hex</a:t>
            </a:r>
            <a:r>
              <a:rPr lang="en-US" sz="2200" b="1" dirty="0">
                <a:solidFill>
                  <a:schemeClr val="tx1"/>
                </a:solidFill>
              </a:rPr>
              <a:t> color is another representation of </a:t>
            </a:r>
            <a:r>
              <a:rPr lang="en-US" sz="2400" b="1" dirty="0">
                <a:solidFill>
                  <a:srgbClr val="C00000"/>
                </a:solidFill>
              </a:rPr>
              <a:t>RGB</a:t>
            </a:r>
            <a:r>
              <a:rPr lang="en-US" sz="2400" b="1" dirty="0">
                <a:solidFill>
                  <a:schemeClr val="tx1"/>
                </a:solidFill>
              </a:rPr>
              <a:t> colors</a:t>
            </a:r>
            <a:endParaRPr lang="en-US" sz="22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</a:rPr>
              <a:t>  Example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#ff0000  </a:t>
            </a: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 RGB(255, 0 , 0)  red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191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Inline Vs block display (HTML)</a:t>
            </a:r>
            <a:endParaRPr lang="en-US" sz="22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All HTML elements (tags) are assigned a display property value of either inline or block.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Inline</a:t>
            </a:r>
            <a:r>
              <a:rPr lang="en-US" sz="2400" b="1" dirty="0">
                <a:solidFill>
                  <a:schemeClr val="tx1"/>
                </a:solidFill>
              </a:rPr>
              <a:t> elements display in browsers horizontally.</a:t>
            </a:r>
          </a:p>
          <a:p>
            <a:pPr algn="l">
              <a:lnSpc>
                <a:spcPct val="90000"/>
              </a:lnSpc>
            </a:pPr>
            <a:endParaRPr lang="en-US" sz="22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Courier New" pitchFamily="-97" charset="0"/>
              </a:rPr>
              <a:t>[INLINE ELEMENT 1]   [INLINE ELEMENT 2]   [INLINE ELEMENT 3]</a:t>
            </a:r>
          </a:p>
          <a:p>
            <a:pPr lvl="1">
              <a:lnSpc>
                <a:spcPct val="90000"/>
              </a:lnSpc>
            </a:pPr>
            <a:endParaRPr lang="en-US" sz="1600" b="1" dirty="0">
              <a:solidFill>
                <a:srgbClr val="FF0000"/>
              </a:solidFill>
              <a:latin typeface="Courier New" pitchFamily="-97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Block</a:t>
            </a:r>
            <a:r>
              <a:rPr lang="en-US" sz="2400" b="1" dirty="0">
                <a:solidFill>
                  <a:schemeClr val="tx1"/>
                </a:solidFill>
              </a:rPr>
              <a:t> elements display in browsers vertically (stacked one on top of the other).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Courier New" pitchFamily="-97" charset="0"/>
              </a:rPr>
              <a:t>[BLOCK ELEMENT 1]</a:t>
            </a:r>
            <a:br>
              <a:rPr lang="en-US" sz="1600" b="1" dirty="0">
                <a:solidFill>
                  <a:srgbClr val="FF0000"/>
                </a:solidFill>
                <a:latin typeface="Courier New" pitchFamily="-97" charset="0"/>
              </a:rPr>
            </a:br>
            <a:r>
              <a:rPr lang="en-US" sz="1600" b="1" dirty="0">
                <a:solidFill>
                  <a:srgbClr val="FF0000"/>
                </a:solidFill>
                <a:latin typeface="Courier New" pitchFamily="-97" charset="0"/>
              </a:rPr>
              <a:t>[BLOCK ELEMENT 2]</a:t>
            </a:r>
            <a:br>
              <a:rPr lang="en-US" sz="1600" b="1" dirty="0">
                <a:solidFill>
                  <a:srgbClr val="FF0000"/>
                </a:solidFill>
                <a:latin typeface="Courier New" pitchFamily="-97" charset="0"/>
              </a:rPr>
            </a:br>
            <a:r>
              <a:rPr lang="en-US" sz="1600" b="1" dirty="0">
                <a:solidFill>
                  <a:srgbClr val="FF0000"/>
                </a:solidFill>
                <a:latin typeface="Courier New" pitchFamily="-97" charset="0"/>
              </a:rPr>
              <a:t>[BLOCK ELEMENT 3]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191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Inline Vs block display (HTML)</a:t>
            </a:r>
            <a:endParaRPr lang="en-US" sz="22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Examples of inline elements:</a:t>
            </a: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urier New" pitchFamily="-97" charset="0"/>
              </a:rPr>
              <a:t>&lt;a&gt;  &lt;</a:t>
            </a:r>
            <a:r>
              <a:rPr lang="en-US" b="1" dirty="0" err="1">
                <a:solidFill>
                  <a:srgbClr val="C00000"/>
                </a:solidFill>
                <a:latin typeface="Courier New" pitchFamily="-97" charset="0"/>
              </a:rPr>
              <a:t>img</a:t>
            </a:r>
            <a:r>
              <a:rPr lang="en-US" b="1" dirty="0">
                <a:solidFill>
                  <a:srgbClr val="C00000"/>
                </a:solidFill>
                <a:latin typeface="Courier New" pitchFamily="-97" charset="0"/>
              </a:rPr>
              <a:t>&gt;  &lt;strong&gt; &lt;</a:t>
            </a:r>
            <a:r>
              <a:rPr lang="en-US" b="1" dirty="0" err="1">
                <a:solidFill>
                  <a:srgbClr val="C00000"/>
                </a:solidFill>
                <a:latin typeface="Courier New" pitchFamily="-97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Courier New" pitchFamily="-97" charset="0"/>
              </a:rPr>
              <a:t>&gt;  &lt;span&gt;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algn="l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Examples of block elements: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urier New" pitchFamily="-97" charset="0"/>
              </a:rPr>
              <a:t>&lt;p&gt;  &lt;h1-h6&gt;  &lt;div&gt;  &lt;hr&gt;  &lt;table&gt;  &lt;</a:t>
            </a:r>
            <a:r>
              <a:rPr lang="en-US" b="1" dirty="0" err="1">
                <a:solidFill>
                  <a:srgbClr val="C00000"/>
                </a:solidFill>
                <a:latin typeface="Courier New" pitchFamily="-97" charset="0"/>
              </a:rPr>
              <a:t>ul</a:t>
            </a:r>
            <a:r>
              <a:rPr lang="en-US" b="1" dirty="0">
                <a:solidFill>
                  <a:srgbClr val="C00000"/>
                </a:solidFill>
                <a:latin typeface="Courier New" pitchFamily="-97" charset="0"/>
              </a:rPr>
              <a:t>&gt;  &lt;</a:t>
            </a:r>
            <a:r>
              <a:rPr lang="en-US" b="1" dirty="0" err="1">
                <a:solidFill>
                  <a:srgbClr val="C00000"/>
                </a:solidFill>
                <a:latin typeface="Courier New" pitchFamily="-97" charset="0"/>
              </a:rPr>
              <a:t>ol</a:t>
            </a:r>
            <a:r>
              <a:rPr lang="en-US" b="1" dirty="0">
                <a:solidFill>
                  <a:srgbClr val="C00000"/>
                </a:solidFill>
                <a:latin typeface="Courier New" pitchFamily="-97" charset="0"/>
              </a:rPr>
              <a:t>&gt;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191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Inline Vs block display (CSS)</a:t>
            </a:r>
            <a:endParaRPr lang="en-US" sz="22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 Using CSS, you can change the inherent display property: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To force a block display, use the declaration </a:t>
            </a:r>
            <a:r>
              <a:rPr lang="en-US" sz="2400" b="1" dirty="0">
                <a:solidFill>
                  <a:srgbClr val="C00000"/>
                </a:solidFill>
                <a:latin typeface="Courier New" pitchFamily="-97" charset="0"/>
              </a:rPr>
              <a:t>display: block;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To force an inline display, use the declaration </a:t>
            </a:r>
            <a:r>
              <a:rPr lang="en-US" sz="2400" b="1" dirty="0">
                <a:solidFill>
                  <a:srgbClr val="C00000"/>
                </a:solidFill>
                <a:latin typeface="Courier New" pitchFamily="-97" charset="0"/>
              </a:rPr>
              <a:t>display: inline;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To force an inline display, use the declaration </a:t>
            </a:r>
            <a:r>
              <a:rPr lang="en-US" sz="2400" b="1" dirty="0">
                <a:solidFill>
                  <a:srgbClr val="C00000"/>
                </a:solidFill>
                <a:latin typeface="Courier New" pitchFamily="-97" charset="0"/>
              </a:rPr>
              <a:t>display: inline-block; </a:t>
            </a:r>
            <a:r>
              <a:rPr lang="en-US" sz="2400" b="1" dirty="0">
                <a:solidFill>
                  <a:schemeClr val="tx1"/>
                </a:solidFill>
                <a:latin typeface="Courier New" pitchFamily="-97" charset="0"/>
              </a:rPr>
              <a:t>(div)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To force a list, use the declaration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C00000"/>
                </a:solidFill>
                <a:latin typeface="Courier New" pitchFamily="-97" charset="0"/>
              </a:rPr>
              <a:t>display: list-item;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To hide elements matching the selector, use the declaration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C00000"/>
                </a:solidFill>
                <a:latin typeface="Courier New" pitchFamily="-97" charset="0"/>
              </a:rPr>
              <a:t>display: none;</a:t>
            </a:r>
          </a:p>
          <a:p>
            <a:pPr algn="l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3810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Getting Started</a:t>
            </a:r>
            <a:endParaRPr lang="en-US" b="1" dirty="0">
              <a:solidFill>
                <a:srgbClr val="00B050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I simply need a text editor like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Notepad of Ms Windows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TextEdit</a:t>
            </a:r>
            <a:r>
              <a:rPr lang="en-US" sz="2800" dirty="0">
                <a:solidFill>
                  <a:srgbClr val="00B050"/>
                </a:solidFill>
              </a:rPr>
              <a:t> of Mac OSX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 Notepad ++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 Sublime 3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 Atom</a:t>
            </a:r>
          </a:p>
          <a:p>
            <a:pPr algn="l">
              <a:buFont typeface="Wingdings" pitchFamily="2" charset="2"/>
              <a:buChar char="ü"/>
            </a:pPr>
            <a:endParaRPr lang="en-US" b="1" dirty="0">
              <a:solidFill>
                <a:srgbClr val="00B050"/>
              </a:solidFill>
            </a:endParaRP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70FF-7442-4BE2-B76C-A46F01A8DED2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41" name="Picture 1" descr="D:\Boulo\2019-2020\S2\HTML TPs\images\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105400"/>
            <a:ext cx="1385888" cy="1385888"/>
          </a:xfrm>
          <a:prstGeom prst="rect">
            <a:avLst/>
          </a:prstGeom>
          <a:noFill/>
        </p:spPr>
      </p:pic>
      <p:pic>
        <p:nvPicPr>
          <p:cNvPr id="10242" name="Picture 2" descr="D:\Boulo\2019-2020\S2\HTML TPs\images\notepad+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257800"/>
            <a:ext cx="1685314" cy="1171575"/>
          </a:xfrm>
          <a:prstGeom prst="rect">
            <a:avLst/>
          </a:prstGeom>
          <a:noFill/>
        </p:spPr>
      </p:pic>
      <p:pic>
        <p:nvPicPr>
          <p:cNvPr id="10243" name="Picture 3" descr="D:\Boulo\2019-2020\S2\HTML TPs\images\subli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234572"/>
            <a:ext cx="1524000" cy="1059435"/>
          </a:xfrm>
          <a:prstGeom prst="rect">
            <a:avLst/>
          </a:prstGeom>
          <a:noFill/>
        </p:spPr>
      </p:pic>
      <p:pic>
        <p:nvPicPr>
          <p:cNvPr id="10244" name="Picture 4" descr="D:\Boulo\2019-2020\S2\HTML TPs\images\texted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257800"/>
            <a:ext cx="1143000" cy="1143000"/>
          </a:xfrm>
          <a:prstGeom prst="rect">
            <a:avLst/>
          </a:prstGeom>
          <a:noFill/>
        </p:spPr>
      </p:pic>
      <p:pic>
        <p:nvPicPr>
          <p:cNvPr id="10245" name="Picture 5" descr="D:\Boulo\2019-2020\S2\HTML TPs\images\notep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253038"/>
            <a:ext cx="1223962" cy="122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800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Margins and Padding</a:t>
            </a:r>
            <a:endParaRPr lang="en-US" sz="2200" b="1" dirty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A- If the margin property has 4 values: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margin: 40px 100px 120px 80px;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1. top =   40px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2. right = 100px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3. bottom = 120px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4. left = 80px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B- If the margin property has 3 values: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margin:40px 100px 120px;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1. top = 40px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00B050"/>
                </a:solidFill>
              </a:rPr>
              <a:t>right and left = 100px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3. bottom = 120px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800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Margins and Padding</a:t>
            </a:r>
            <a:endParaRPr lang="en-US" sz="2200" b="1" dirty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C- If the margin property has 2 values: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margin: 40px 100px;</a:t>
            </a:r>
          </a:p>
          <a:p>
            <a:pPr marL="457200" indent="-457200" algn="l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Top and bottom =   40px</a:t>
            </a:r>
          </a:p>
          <a:p>
            <a:pPr marL="457200" indent="-457200" algn="l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 Right and left = 100px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D- If the margin property has 1 value: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margin: 40px;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top, bottom, right and left =   40px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838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Margins and Padding</a:t>
            </a: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rgbClr val="C00000"/>
              </a:solidFill>
              <a:latin typeface="Courier New" pitchFamily="-97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162800" cy="50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2999"/>
            <a:ext cx="8229600" cy="441959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Display property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display: block;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D0D0D"/>
                </a:solidFill>
                <a:latin typeface="Söhne"/>
              </a:rPr>
              <a:t>Elements with ‘</a:t>
            </a:r>
            <a:r>
              <a:rPr lang="en-US" sz="2400" b="1" dirty="0">
                <a:solidFill>
                  <a:srgbClr val="0D0D0D"/>
                </a:solidFill>
                <a:latin typeface="Söhne"/>
              </a:rPr>
              <a:t>display: block</a:t>
            </a:r>
            <a:r>
              <a:rPr lang="en-US" sz="2400" dirty="0">
                <a:solidFill>
                  <a:srgbClr val="0D0D0D"/>
                </a:solidFill>
                <a:latin typeface="Söhne"/>
              </a:rPr>
              <a:t>’ 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Söhne"/>
              </a:rPr>
              <a:t> occupy the full width of their containing element and start on a new line.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D0D0D"/>
                </a:solidFill>
                <a:effectLst/>
                <a:latin typeface="Söhne"/>
              </a:rPr>
              <a:t>They stack on top of each other vertically.</a:t>
            </a:r>
            <a:endParaRPr lang="en-US" sz="2400" b="1" dirty="0">
              <a:solidFill>
                <a:srgbClr val="0070C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display: inline;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D0D0D"/>
                </a:solidFill>
                <a:latin typeface="Söhne"/>
              </a:rPr>
              <a:t>Elements with ‘</a:t>
            </a:r>
            <a:r>
              <a:rPr lang="en-US" sz="2400" b="1" dirty="0">
                <a:solidFill>
                  <a:srgbClr val="0D0D0D"/>
                </a:solidFill>
                <a:latin typeface="Söhne"/>
              </a:rPr>
              <a:t>display: inline</a:t>
            </a:r>
            <a:r>
              <a:rPr lang="en-US" sz="2400" dirty="0">
                <a:solidFill>
                  <a:srgbClr val="0D0D0D"/>
                </a:solidFill>
                <a:latin typeface="Söhne"/>
              </a:rPr>
              <a:t>’ occupy only the space bounded by the content and do not start on a new line.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D0D0D"/>
                </a:solidFill>
                <a:latin typeface="Söhne"/>
              </a:rPr>
              <a:t>They flow along with adjacent inline elements.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9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2999"/>
            <a:ext cx="8229600" cy="464819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Display property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display: inline-block;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D0D0D"/>
                </a:solidFill>
                <a:latin typeface="Söhne"/>
              </a:rPr>
              <a:t>Elements with ‘</a:t>
            </a:r>
            <a:r>
              <a:rPr lang="en-US" sz="2400" b="1" dirty="0">
                <a:solidFill>
                  <a:srgbClr val="0D0D0D"/>
                </a:solidFill>
                <a:latin typeface="Söhne"/>
              </a:rPr>
              <a:t>display: inline-block</a:t>
            </a:r>
            <a:r>
              <a:rPr lang="en-US" sz="2400" dirty="0">
                <a:solidFill>
                  <a:srgbClr val="0D0D0D"/>
                </a:solidFill>
                <a:latin typeface="Söhne"/>
              </a:rPr>
              <a:t>’ are similar to inline elements, but they can have </a:t>
            </a:r>
            <a:r>
              <a:rPr lang="en-US" sz="2400" b="1" dirty="0">
                <a:solidFill>
                  <a:srgbClr val="0D0D0D"/>
                </a:solidFill>
                <a:latin typeface="Söhne"/>
              </a:rPr>
              <a:t>padding</a:t>
            </a:r>
            <a:r>
              <a:rPr lang="en-US" sz="2400" dirty="0">
                <a:solidFill>
                  <a:srgbClr val="0D0D0D"/>
                </a:solidFill>
                <a:latin typeface="Söhne"/>
              </a:rPr>
              <a:t>, </a:t>
            </a:r>
            <a:r>
              <a:rPr lang="en-US" sz="2400" b="1" dirty="0">
                <a:solidFill>
                  <a:srgbClr val="0D0D0D"/>
                </a:solidFill>
                <a:latin typeface="Söhne"/>
              </a:rPr>
              <a:t>margins</a:t>
            </a:r>
            <a:r>
              <a:rPr lang="en-US" sz="2400" dirty="0">
                <a:solidFill>
                  <a:srgbClr val="0D0D0D"/>
                </a:solidFill>
                <a:latin typeface="Söhne"/>
              </a:rPr>
              <a:t>, and dimensions set, just like block elements.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D0D0D"/>
                </a:solidFill>
                <a:latin typeface="Söhne"/>
              </a:rPr>
              <a:t>They flow along with adjacent inline elements.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display: flex;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D0D0D"/>
                </a:solidFill>
                <a:latin typeface="Söhne"/>
              </a:rPr>
              <a:t>Elements with ‘</a:t>
            </a:r>
            <a:r>
              <a:rPr lang="en-US" sz="2400" b="1" dirty="0">
                <a:solidFill>
                  <a:srgbClr val="0D0D0D"/>
                </a:solidFill>
                <a:latin typeface="Söhne"/>
              </a:rPr>
              <a:t>display: flex</a:t>
            </a:r>
            <a:r>
              <a:rPr lang="en-US" sz="2400" dirty="0">
                <a:solidFill>
                  <a:srgbClr val="0D0D0D"/>
                </a:solidFill>
                <a:latin typeface="Söhne"/>
              </a:rPr>
              <a:t>’ create a flex container, allowing you to use flexbox properties to control the layout of their children.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75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142999"/>
            <a:ext cx="8229600" cy="464819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Display property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3CCC19-0C50-930D-0146-1B95F43CA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2681"/>
            <a:ext cx="7602011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402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990603"/>
            <a:ext cx="8229600" cy="48005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Example of ‘display: flex’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10D9BB-A88B-3326-691F-72224AF9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86" y="1524000"/>
            <a:ext cx="6090628" cy="50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476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990603"/>
            <a:ext cx="8229600" cy="48005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Example of ‘display: flex’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0DC729-E287-0E52-BB86-007E627A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15" y="1002393"/>
            <a:ext cx="6335769" cy="5550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4368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990603"/>
            <a:ext cx="8229600" cy="48005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Example of ‘display: flex’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0DC729-E287-0E52-BB86-007E627A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8" y="838200"/>
            <a:ext cx="6335769" cy="5550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D50875-42AD-E39B-4343-23804D48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29" y="1828802"/>
            <a:ext cx="3624971" cy="30247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A950B-CC83-36EA-1D68-9D7F73070040}"/>
              </a:ext>
            </a:extLst>
          </p:cNvPr>
          <p:cNvSpPr/>
          <p:nvPr/>
        </p:nvSpPr>
        <p:spPr>
          <a:xfrm>
            <a:off x="5225142" y="2253342"/>
            <a:ext cx="3624971" cy="2567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8CFF847-0CE6-DB2A-CC61-C59F5F7CA7F9}"/>
              </a:ext>
            </a:extLst>
          </p:cNvPr>
          <p:cNvCxnSpPr>
            <a:cxnSpLocks/>
          </p:cNvCxnSpPr>
          <p:nvPr/>
        </p:nvCxnSpPr>
        <p:spPr>
          <a:xfrm>
            <a:off x="1066800" y="1066800"/>
            <a:ext cx="4147429" cy="116105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2627D04A-87DE-2F93-D84C-7C606E626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48" y="2837452"/>
            <a:ext cx="5269648" cy="1868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8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990603"/>
            <a:ext cx="8229600" cy="48005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Example of ‘display: flex’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0DC729-E287-0E52-BB86-007E627A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8" y="838200"/>
            <a:ext cx="6335769" cy="5550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D50875-42AD-E39B-4343-23804D48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29" y="1828802"/>
            <a:ext cx="3624971" cy="30247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A950B-CC83-36EA-1D68-9D7F73070040}"/>
              </a:ext>
            </a:extLst>
          </p:cNvPr>
          <p:cNvSpPr/>
          <p:nvPr/>
        </p:nvSpPr>
        <p:spPr>
          <a:xfrm>
            <a:off x="5225142" y="2253342"/>
            <a:ext cx="3624971" cy="185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8CFF847-0CE6-DB2A-CC61-C59F5F7CA7F9}"/>
              </a:ext>
            </a:extLst>
          </p:cNvPr>
          <p:cNvCxnSpPr>
            <a:cxnSpLocks/>
          </p:cNvCxnSpPr>
          <p:nvPr/>
        </p:nvCxnSpPr>
        <p:spPr>
          <a:xfrm>
            <a:off x="1828800" y="1447800"/>
            <a:ext cx="3385429" cy="78005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8B685690-E6D8-9F04-F774-9151B8AD1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318" y="2677231"/>
            <a:ext cx="3864287" cy="1653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3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HTML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3810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 Getting Started</a:t>
            </a:r>
            <a:endParaRPr lang="en-US" b="1" dirty="0">
              <a:solidFill>
                <a:srgbClr val="00B050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To run my code, I need one of those browsers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Chrome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 Mozilla Firefox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 Safari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 Internet Explorer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 …..</a:t>
            </a:r>
          </a:p>
          <a:p>
            <a:pPr algn="l">
              <a:buFont typeface="Wingdings" pitchFamily="2" charset="2"/>
              <a:buChar char="ü"/>
            </a:pPr>
            <a:endParaRPr lang="en-US" b="1" dirty="0">
              <a:solidFill>
                <a:srgbClr val="00B050"/>
              </a:solidFill>
            </a:endParaRPr>
          </a:p>
          <a:p>
            <a:pPr algn="l"/>
            <a:endParaRPr lang="en-US" b="1" dirty="0">
              <a:solidFill>
                <a:srgbClr val="00B0F0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11D-FB46-44DF-BBAF-B581C3137A72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9" name="Picture 3" descr="D:\Boulo\2019-2020\S2\HTML TPs\images\mozi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438400"/>
            <a:ext cx="1304925" cy="1304925"/>
          </a:xfrm>
          <a:prstGeom prst="rect">
            <a:avLst/>
          </a:prstGeom>
          <a:noFill/>
        </p:spPr>
      </p:pic>
      <p:pic>
        <p:nvPicPr>
          <p:cNvPr id="9220" name="Picture 4" descr="D:\Boulo\2019-2020\S2\HTML TPs\images\chro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438400"/>
            <a:ext cx="1295400" cy="1295400"/>
          </a:xfrm>
          <a:prstGeom prst="rect">
            <a:avLst/>
          </a:prstGeom>
          <a:noFill/>
        </p:spPr>
      </p:pic>
      <p:pic>
        <p:nvPicPr>
          <p:cNvPr id="9221" name="Picture 5" descr="D:\Boulo\2019-2020\S2\HTML TPs\images\iexplor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962400"/>
            <a:ext cx="1524000" cy="1544502"/>
          </a:xfrm>
          <a:prstGeom prst="rect">
            <a:avLst/>
          </a:prstGeom>
          <a:noFill/>
        </p:spPr>
      </p:pic>
      <p:pic>
        <p:nvPicPr>
          <p:cNvPr id="9222" name="Picture 6" descr="D:\Boulo\2019-2020\S2\HTML TPs\images\macbrows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038600"/>
            <a:ext cx="1618944" cy="112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990603"/>
            <a:ext cx="8229600" cy="48005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Example of ‘display: flex’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0DC729-E287-0E52-BB86-007E627A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8" y="838200"/>
            <a:ext cx="6335769" cy="5550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D50875-42AD-E39B-4343-23804D48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29" y="1828802"/>
            <a:ext cx="3624971" cy="30247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A950B-CC83-36EA-1D68-9D7F73070040}"/>
              </a:ext>
            </a:extLst>
          </p:cNvPr>
          <p:cNvSpPr/>
          <p:nvPr/>
        </p:nvSpPr>
        <p:spPr>
          <a:xfrm>
            <a:off x="5225142" y="2449283"/>
            <a:ext cx="3624971" cy="2198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8CFF847-0CE6-DB2A-CC61-C59F5F7CA7F9}"/>
              </a:ext>
            </a:extLst>
          </p:cNvPr>
          <p:cNvCxnSpPr>
            <a:cxnSpLocks/>
          </p:cNvCxnSpPr>
          <p:nvPr/>
        </p:nvCxnSpPr>
        <p:spPr>
          <a:xfrm>
            <a:off x="1828800" y="2449283"/>
            <a:ext cx="3385429" cy="97971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606BC144-D134-E97E-1D03-8FB50DC5F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33" y="2328709"/>
            <a:ext cx="4896533" cy="2200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4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990603"/>
            <a:ext cx="8229600" cy="48005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Example of ‘display: flex’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0DC729-E287-0E52-BB86-007E627A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8" y="838200"/>
            <a:ext cx="6335769" cy="5550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D50875-42AD-E39B-4343-23804D48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29" y="1828802"/>
            <a:ext cx="3624971" cy="30247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A950B-CC83-36EA-1D68-9D7F73070040}"/>
              </a:ext>
            </a:extLst>
          </p:cNvPr>
          <p:cNvSpPr/>
          <p:nvPr/>
        </p:nvSpPr>
        <p:spPr>
          <a:xfrm>
            <a:off x="5225142" y="4669972"/>
            <a:ext cx="3624971" cy="185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8CFF847-0CE6-DB2A-CC61-C59F5F7CA7F9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2057400" y="4762500"/>
            <a:ext cx="3167742" cy="3429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6B08B38-02F4-2FF1-CC24-3A340CEA0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70" y="2554670"/>
            <a:ext cx="4485210" cy="1833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44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990603"/>
            <a:ext cx="8229600" cy="48005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Example of ‘display: flex’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10D9BB-A88B-3326-691F-72224AF9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6090628" cy="50821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0AE3862-3E1D-9CDC-0F33-442296BA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657" y="3230518"/>
            <a:ext cx="3736853" cy="2365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D2EF24-7EEE-253E-A388-A9F368B795AE}"/>
              </a:ext>
            </a:extLst>
          </p:cNvPr>
          <p:cNvSpPr/>
          <p:nvPr/>
        </p:nvSpPr>
        <p:spPr>
          <a:xfrm>
            <a:off x="533400" y="2590800"/>
            <a:ext cx="1828800" cy="3657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2707A55-EBE1-5FB9-4CE1-5B16775BCE87}"/>
              </a:ext>
            </a:extLst>
          </p:cNvPr>
          <p:cNvCxnSpPr>
            <a:cxnSpLocks/>
          </p:cNvCxnSpPr>
          <p:nvPr/>
        </p:nvCxnSpPr>
        <p:spPr>
          <a:xfrm flipH="1">
            <a:off x="2438400" y="3505200"/>
            <a:ext cx="609600" cy="9144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521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CSS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990603"/>
            <a:ext cx="8229600" cy="480059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Example of ‘display: flex’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AB5-BCAC-4941-964F-01165F50CD3D}" type="datetime1">
              <a:rPr lang="en-US" smtClean="0"/>
              <a:pPr/>
              <a:t>02/25/2024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Mokhtari Rabah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9F51-6791-451A-B99C-CBCB2306D38C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10D9BB-A88B-3326-691F-72224AF9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6090628" cy="5082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D2EF24-7EEE-253E-A388-A9F368B795AE}"/>
              </a:ext>
            </a:extLst>
          </p:cNvPr>
          <p:cNvSpPr/>
          <p:nvPr/>
        </p:nvSpPr>
        <p:spPr>
          <a:xfrm>
            <a:off x="2369001" y="2590800"/>
            <a:ext cx="4255028" cy="3657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AE3862-3E1D-9CDC-0F33-442296BA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41" y="3505200"/>
            <a:ext cx="3656312" cy="2314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3E64B09-3AAE-C843-3CC1-7162CD5EEF28}"/>
              </a:ext>
            </a:extLst>
          </p:cNvPr>
          <p:cNvCxnSpPr>
            <a:cxnSpLocks/>
            <a:endCxn id="9" idx="0"/>
          </p:cNvCxnSpPr>
          <p:nvPr/>
        </p:nvCxnSpPr>
        <p:spPr>
          <a:xfrm flipV="1">
            <a:off x="2514600" y="2590800"/>
            <a:ext cx="1981915" cy="2438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08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6592</TotalTime>
  <Words>3187</Words>
  <Application>Microsoft Office PowerPoint</Application>
  <PresentationFormat>Affichage à l'écran (4:3)</PresentationFormat>
  <Paragraphs>754</Paragraphs>
  <Slides>93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93</vt:i4>
      </vt:variant>
    </vt:vector>
  </HeadingPairs>
  <TitlesOfParts>
    <vt:vector size="101" baseType="lpstr">
      <vt:lpstr>Arial</vt:lpstr>
      <vt:lpstr>Arial Rounded MT Bold</vt:lpstr>
      <vt:lpstr>Calibri</vt:lpstr>
      <vt:lpstr>Comic Sans MS</vt:lpstr>
      <vt:lpstr>Courier New</vt:lpstr>
      <vt:lpstr>Söhne</vt:lpstr>
      <vt:lpstr>Wingdings</vt:lpstr>
      <vt:lpstr>Thème Office</vt:lpstr>
      <vt:lpstr>Web application development</vt:lpstr>
      <vt:lpstr>Content</vt:lpstr>
      <vt:lpstr>How to be a web developer ?</vt:lpstr>
      <vt:lpstr>Practical guide to be a professional web developer</vt:lpstr>
      <vt:lpstr>Practical guide to be a professional web developer</vt:lpstr>
      <vt:lpstr>Présentation PowerPoint</vt:lpstr>
      <vt:lpstr>Practical guide to be a professional web developer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  <vt:lpstr>CSS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</dc:title>
  <dc:creator>Rabah</dc:creator>
  <cp:lastModifiedBy>Rabah</cp:lastModifiedBy>
  <cp:revision>296</cp:revision>
  <dcterms:created xsi:type="dcterms:W3CDTF">2020-02-03T20:19:49Z</dcterms:created>
  <dcterms:modified xsi:type="dcterms:W3CDTF">2024-02-26T08:07:35Z</dcterms:modified>
</cp:coreProperties>
</file>