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  <p:sldId id="263" r:id="rId9"/>
    <p:sldId id="265" r:id="rId10"/>
    <p:sldId id="266" r:id="rId11"/>
    <p:sldId id="268" r:id="rId12"/>
    <p:sldId id="267" r:id="rId13"/>
    <p:sldId id="270" r:id="rId14"/>
    <p:sldId id="271" r:id="rId15"/>
    <p:sldId id="272" r:id="rId16"/>
    <p:sldId id="274" r:id="rId17"/>
    <p:sldId id="273" r:id="rId18"/>
    <p:sldId id="269" r:id="rId19"/>
    <p:sldId id="279" r:id="rId20"/>
    <p:sldId id="275" r:id="rId21"/>
    <p:sldId id="277" r:id="rId22"/>
    <p:sldId id="278" r:id="rId23"/>
    <p:sldId id="280" r:id="rId24"/>
    <p:sldId id="276" r:id="rId25"/>
    <p:sldId id="282" r:id="rId26"/>
    <p:sldId id="281" r:id="rId27"/>
    <p:sldId id="283" r:id="rId28"/>
    <p:sldId id="284" r:id="rId29"/>
    <p:sldId id="287" r:id="rId30"/>
    <p:sldId id="288" r:id="rId31"/>
    <p:sldId id="285" r:id="rId32"/>
    <p:sldId id="292" r:id="rId33"/>
    <p:sldId id="289" r:id="rId34"/>
    <p:sldId id="290" r:id="rId35"/>
    <p:sldId id="291" r:id="rId36"/>
    <p:sldId id="286" r:id="rId37"/>
    <p:sldId id="293" r:id="rId38"/>
    <p:sldId id="302" r:id="rId39"/>
    <p:sldId id="294" r:id="rId40"/>
    <p:sldId id="295" r:id="rId41"/>
    <p:sldId id="296" r:id="rId42"/>
    <p:sldId id="308" r:id="rId43"/>
    <p:sldId id="297" r:id="rId44"/>
    <p:sldId id="298" r:id="rId45"/>
    <p:sldId id="299" r:id="rId46"/>
    <p:sldId id="310" r:id="rId47"/>
    <p:sldId id="309" r:id="rId48"/>
    <p:sldId id="305" r:id="rId49"/>
    <p:sldId id="301" r:id="rId50"/>
    <p:sldId id="303" r:id="rId51"/>
    <p:sldId id="306" r:id="rId52"/>
    <p:sldId id="307" r:id="rId53"/>
    <p:sldId id="300" r:id="rId5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44" autoAdjust="0"/>
  </p:normalViewPr>
  <p:slideViewPr>
    <p:cSldViewPr snapToGrid="0">
      <p:cViewPr varScale="1">
        <p:scale>
          <a:sx n="80" d="100"/>
          <a:sy n="80" d="100"/>
        </p:scale>
        <p:origin x="4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7E7AC-FF45-41CD-A5EA-4FCE4ECDE4E9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B8161-1FAF-4BCE-B4A2-29ABBDF70CE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3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B8161-1FAF-4BCE-B4A2-29ABBDF70CE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18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B8161-1FAF-4BCE-B4A2-29ABBDF70CE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544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B8161-1FAF-4BCE-B4A2-29ABBDF70CE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5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2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4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8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0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5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24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9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8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2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8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59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797A-D747-4CA5-957D-D6DA5DE325C1}" type="datetimeFigureOut">
              <a:rPr lang="en-GB" smtClean="0"/>
              <a:t>17/12/2023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6BF3-EFC1-4A43-BD5E-8E25B63F0C0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1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taking-input-from-console-in-python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 type </a:t>
            </a:r>
            <a:endParaRPr lang="en-GB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structures are a way of organizing and storing data so that they can be accessed and worked with efficiently --------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How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to store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data types are essential because they determine how data is  stored, processed, and presented to the users ---------------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How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many space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9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6880" y="1822830"/>
            <a:ext cx="1155396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/>
              <a:t>Pseudo-code </a:t>
            </a:r>
          </a:p>
          <a:p>
            <a:pPr marL="0" indent="0">
              <a:buNone/>
            </a:pPr>
            <a:r>
              <a:rPr lang="en-US" i="1" dirty="0"/>
              <a:t>   Text similar to the computer language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algorithm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name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Start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instr1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……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instr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n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end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75462" y="3638860"/>
            <a:ext cx="3434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algorithm </a:t>
            </a:r>
            <a:r>
              <a:rPr lang="en-US" sz="2400" b="1" i="1" dirty="0" smtClean="0">
                <a:solidFill>
                  <a:srgbClr val="FF0000"/>
                </a:solidFill>
              </a:rPr>
              <a:t>Sol1</a:t>
            </a:r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    Start</a:t>
            </a:r>
          </a:p>
          <a:p>
            <a:r>
              <a:rPr lang="en-US" sz="2400" b="1" i="1" dirty="0">
                <a:solidFill>
                  <a:srgbClr val="FF0000"/>
                </a:solidFill>
              </a:rPr>
              <a:t>              </a:t>
            </a:r>
            <a:r>
              <a:rPr lang="en-US" sz="2400" b="1" i="1" dirty="0" smtClean="0">
                <a:solidFill>
                  <a:srgbClr val="FF0000"/>
                </a:solidFill>
              </a:rPr>
              <a:t>Write(‘hello’)</a:t>
            </a:r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     end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Algorithms forms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769290" y="3592693"/>
            <a:ext cx="2838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solidFill>
                  <a:srgbClr val="0070C0"/>
                </a:solidFill>
              </a:rPr>
              <a:t>Python Code:</a:t>
            </a:r>
            <a:endParaRPr lang="en-US" sz="2400" b="1" i="1" u="sng" dirty="0">
              <a:solidFill>
                <a:srgbClr val="0070C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    </a:t>
            </a:r>
            <a:r>
              <a:rPr lang="en-US" sz="2400" b="1" i="1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chemeClr val="accent6"/>
                </a:solidFill>
              </a:rPr>
              <a:t>print(“hello”)</a:t>
            </a:r>
            <a:endParaRPr lang="en-GB" sz="2400" b="1" dirty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21505" y="3638860"/>
            <a:ext cx="24793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solidFill>
                  <a:srgbClr val="0070C0"/>
                </a:solidFill>
              </a:rPr>
              <a:t>Pascal Code:</a:t>
            </a:r>
            <a:endParaRPr lang="en-US" sz="2400" b="1" i="1" u="sng" dirty="0">
              <a:solidFill>
                <a:srgbClr val="0070C0"/>
              </a:solidFill>
            </a:endParaRPr>
          </a:p>
          <a:p>
            <a:endParaRPr lang="en-US" sz="2400" b="1" i="1" dirty="0" smtClean="0">
              <a:solidFill>
                <a:schemeClr val="accent6"/>
              </a:solidFill>
            </a:endParaRPr>
          </a:p>
          <a:p>
            <a:r>
              <a:rPr lang="en-US" sz="2400" b="1" i="1" dirty="0" smtClean="0">
                <a:solidFill>
                  <a:schemeClr val="accent6"/>
                </a:solidFill>
              </a:rPr>
              <a:t>Program</a:t>
            </a:r>
            <a:r>
              <a:rPr lang="en-US" sz="2400" b="1" i="1" dirty="0" smtClean="0">
                <a:solidFill>
                  <a:srgbClr val="FF0000"/>
                </a:solidFill>
              </a:rPr>
              <a:t> Algo1;</a:t>
            </a:r>
          </a:p>
          <a:p>
            <a:r>
              <a:rPr lang="en-US" sz="2400" b="1" i="1" dirty="0" smtClean="0">
                <a:solidFill>
                  <a:schemeClr val="accent6"/>
                </a:solidFill>
              </a:rPr>
              <a:t>Begin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Write(‘hello’):</a:t>
            </a:r>
          </a:p>
          <a:p>
            <a:r>
              <a:rPr lang="en-US" sz="2400" b="1" i="1" dirty="0" smtClean="0">
                <a:solidFill>
                  <a:schemeClr val="accent6"/>
                </a:solidFill>
              </a:rPr>
              <a:t>End.</a:t>
            </a:r>
            <a:endParaRPr lang="en-GB" sz="2400" b="1" dirty="0">
              <a:solidFill>
                <a:schemeClr val="accent6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 flipH="1">
            <a:off x="3125337" y="3248167"/>
            <a:ext cx="0" cy="284400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9294691" y="3248167"/>
            <a:ext cx="0" cy="284400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6715834" y="3248167"/>
            <a:ext cx="0" cy="284400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2665" y="2685244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Print</a:t>
            </a:r>
            <a:r>
              <a:rPr lang="en-GB" b="1" dirty="0" smtClean="0"/>
              <a:t> command Example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438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Location when we want to store  a value</a:t>
            </a:r>
          </a:p>
          <a:p>
            <a:r>
              <a:rPr lang="en-GB" dirty="0" smtClean="0"/>
              <a:t>A </a:t>
            </a:r>
            <a:r>
              <a:rPr lang="en-GB" dirty="0"/>
              <a:t>memory </a:t>
            </a:r>
            <a:r>
              <a:rPr lang="en-GB" dirty="0" smtClean="0"/>
              <a:t>case (cell)</a:t>
            </a:r>
          </a:p>
          <a:p>
            <a:r>
              <a:rPr lang="en-GB" dirty="0" smtClean="0"/>
              <a:t>Name  used in order to store/ retrieve value </a:t>
            </a:r>
          </a:p>
          <a:p>
            <a:r>
              <a:rPr lang="en-GB" dirty="0" smtClean="0"/>
              <a:t>Python example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               A = 0 </a:t>
            </a:r>
          </a:p>
          <a:p>
            <a:r>
              <a:rPr lang="en-GB" dirty="0" smtClean="0"/>
              <a:t>Assignment (=) : </a:t>
            </a:r>
          </a:p>
          <a:p>
            <a:pPr marL="0" indent="0">
              <a:buNone/>
            </a:pPr>
            <a:r>
              <a:rPr lang="en-GB" dirty="0" smtClean="0"/>
              <a:t>      action putting a value in a variable (symbol =)</a:t>
            </a:r>
            <a:endParaRPr lang="en-GB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/>
              <a:t>Variables 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8188657" y="2961564"/>
            <a:ext cx="2470244" cy="3261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529851" y="3261815"/>
            <a:ext cx="464024" cy="382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8823277" y="2610275"/>
            <a:ext cx="120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8608325" y="2936045"/>
            <a:ext cx="42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Declaring Variables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824" y="1470784"/>
            <a:ext cx="5357883" cy="439775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 pseudo-code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algorithm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name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Variables : Names : Type</a:t>
            </a:r>
            <a:endParaRPr lang="en-US" b="1" i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Start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instr1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……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instr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    end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many programming language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013277" y="1690688"/>
            <a:ext cx="6096000" cy="35855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algorithm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Algo1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rgbClr val="FF0000"/>
                </a:solidFill>
              </a:rPr>
              <a:t>Variables : </a:t>
            </a:r>
            <a:r>
              <a:rPr lang="en-US" sz="2400" b="1" i="1" dirty="0" smtClean="0">
                <a:solidFill>
                  <a:srgbClr val="FF0000"/>
                </a:solidFill>
              </a:rPr>
              <a:t> a:integer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                     b , c : real</a:t>
            </a:r>
            <a:endParaRPr lang="en-US" sz="2400" b="1" i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   Start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             instr1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             ……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</a:rPr>
              <a:t>instr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n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    end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83556" y="1690688"/>
            <a:ext cx="2470244" cy="326181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224750" y="1990939"/>
            <a:ext cx="464024" cy="382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9518176" y="1339399"/>
            <a:ext cx="120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8" name="ZoneTexte 7"/>
          <p:cNvSpPr txBox="1"/>
          <p:nvPr/>
        </p:nvSpPr>
        <p:spPr>
          <a:xfrm>
            <a:off x="9303224" y="1665169"/>
            <a:ext cx="42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108442" y="1953648"/>
            <a:ext cx="943400" cy="382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" name="ZoneTexte 9"/>
          <p:cNvSpPr txBox="1"/>
          <p:nvPr/>
        </p:nvSpPr>
        <p:spPr>
          <a:xfrm>
            <a:off x="9313176" y="2444446"/>
            <a:ext cx="42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69104" y="2767896"/>
            <a:ext cx="1102056" cy="382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" name="ZoneTexte 11"/>
          <p:cNvSpPr txBox="1"/>
          <p:nvPr/>
        </p:nvSpPr>
        <p:spPr>
          <a:xfrm>
            <a:off x="10699276" y="1670110"/>
            <a:ext cx="42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b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2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8892" y="1843088"/>
            <a:ext cx="10515600" cy="4351338"/>
          </a:xfrm>
        </p:spPr>
        <p:txBody>
          <a:bodyPr/>
          <a:lstStyle/>
          <a:p>
            <a:r>
              <a:rPr lang="en-GB" dirty="0" smtClean="0"/>
              <a:t>Example of other programming language</a:t>
            </a:r>
            <a:endParaRPr lang="en-GB" dirty="0"/>
          </a:p>
          <a:p>
            <a:pPr marL="0" indent="0">
              <a:buNone/>
            </a:pPr>
            <a:r>
              <a:rPr lang="en-GB" b="1" u="sng" dirty="0" err="1" smtClean="0">
                <a:solidFill>
                  <a:srgbClr val="FF0000"/>
                </a:solidFill>
              </a:rPr>
              <a:t>Pscal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 smtClean="0"/>
              <a:t>Declaring Variables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838200" y="2761229"/>
            <a:ext cx="32483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Program Algo1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Var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         a : integer;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                     b : real;</a:t>
            </a: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                    c:String;</a:t>
            </a:r>
            <a:endParaRPr lang="en-US" sz="2400" b="1" i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begin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……</a:t>
            </a:r>
          </a:p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end.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70660" y="3249705"/>
            <a:ext cx="3248385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i="1" u="sng" dirty="0" smtClean="0">
                <a:solidFill>
                  <a:schemeClr val="accent1">
                    <a:lumMod val="50000"/>
                  </a:schemeClr>
                </a:solidFill>
              </a:rPr>
              <a:t>Java</a:t>
            </a:r>
            <a:endParaRPr lang="en-US" sz="2400" b="1" i="1" u="sng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Int</a:t>
            </a:r>
            <a:r>
              <a:rPr lang="en-US" sz="2400" b="1" i="1" dirty="0" smtClean="0">
                <a:solidFill>
                  <a:srgbClr val="FF0000"/>
                </a:solidFill>
              </a:rPr>
              <a:t> a ; </a:t>
            </a:r>
          </a:p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rgbClr val="FF0000"/>
                </a:solidFill>
              </a:rPr>
              <a:t>Double b ;</a:t>
            </a:r>
          </a:p>
          <a:p>
            <a:pPr>
              <a:spcBef>
                <a:spcPts val="600"/>
              </a:spcBef>
            </a:pPr>
            <a:r>
              <a:rPr lang="en-GB" sz="2400" b="1" i="1" dirty="0">
                <a:solidFill>
                  <a:srgbClr val="FF0000"/>
                </a:solidFill>
              </a:rPr>
              <a:t>String </a:t>
            </a:r>
            <a:r>
              <a:rPr lang="en-GB" sz="2400" b="1" i="1" dirty="0" smtClean="0">
                <a:solidFill>
                  <a:srgbClr val="FF0000"/>
                </a:solidFill>
              </a:rPr>
              <a:t>c;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36891" y="3249705"/>
            <a:ext cx="3760825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i="1" u="sng" dirty="0" smtClean="0">
                <a:solidFill>
                  <a:schemeClr val="accent6">
                    <a:lumMod val="75000"/>
                  </a:schemeClr>
                </a:solidFill>
              </a:rPr>
              <a:t>Python</a:t>
            </a:r>
            <a:endParaRPr lang="en-US" sz="2400" b="1" i="1" u="sng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rgbClr val="FF0000"/>
                </a:solidFill>
              </a:rPr>
              <a:t>a =</a:t>
            </a:r>
            <a:r>
              <a:rPr lang="en-US" sz="2400" b="1" i="1" dirty="0" err="1" smtClean="0">
                <a:solidFill>
                  <a:srgbClr val="FF0000"/>
                </a:solidFill>
              </a:rPr>
              <a:t>int</a:t>
            </a:r>
            <a:r>
              <a:rPr lang="en-US" sz="2400" b="1" i="1" dirty="0" smtClean="0">
                <a:solidFill>
                  <a:srgbClr val="FF0000"/>
                </a:solidFill>
              </a:rPr>
              <a:t> (0) ; </a:t>
            </a:r>
          </a:p>
          <a:p>
            <a:pPr>
              <a:spcBef>
                <a:spcPts val="600"/>
              </a:spcBef>
            </a:pPr>
            <a:r>
              <a:rPr lang="en-US" sz="2400" b="1" i="1" dirty="0" smtClean="0">
                <a:solidFill>
                  <a:srgbClr val="FF0000"/>
                </a:solidFill>
              </a:rPr>
              <a:t>b=float(3.2); </a:t>
            </a:r>
          </a:p>
          <a:p>
            <a:pPr>
              <a:spcBef>
                <a:spcPts val="600"/>
              </a:spcBef>
            </a:pPr>
            <a:r>
              <a:rPr lang="en-GB" sz="2400" b="1" dirty="0" smtClean="0">
                <a:solidFill>
                  <a:srgbClr val="FF0000"/>
                </a:solidFill>
              </a:rPr>
              <a:t>c=</a:t>
            </a:r>
            <a:r>
              <a:rPr lang="en-GB" sz="2400" b="1" dirty="0" err="1" smtClean="0">
                <a:solidFill>
                  <a:srgbClr val="FF0000"/>
                </a:solidFill>
              </a:rPr>
              <a:t>str</a:t>
            </a:r>
            <a:r>
              <a:rPr lang="en-GB" sz="2400" b="1" dirty="0" smtClean="0">
                <a:solidFill>
                  <a:srgbClr val="FF0000"/>
                </a:solidFill>
              </a:rPr>
              <a:t>(“hello”)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4353637" y="2934267"/>
            <a:ext cx="0" cy="284400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7944134" y="2934267"/>
            <a:ext cx="0" cy="284400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0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 names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Variables in python can contain alphanumerical characters and some special characters.</a:t>
            </a:r>
          </a:p>
          <a:p>
            <a:r>
              <a:rPr lang="en-GB" dirty="0" smtClean="0"/>
              <a:t> </a:t>
            </a:r>
            <a:r>
              <a:rPr lang="en-GB" dirty="0"/>
              <a:t>it is common to have variable names that start with lower case </a:t>
            </a:r>
            <a:r>
              <a:rPr lang="en-GB" dirty="0" smtClean="0"/>
              <a:t>letters; </a:t>
            </a:r>
            <a:r>
              <a:rPr lang="en-GB" dirty="0"/>
              <a:t>but you can do whatever you want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Some keywords are reserved and cannot be used as variable names due to them serving an in-built Python function; i.e.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while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print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if</a:t>
            </a:r>
            <a:r>
              <a:rPr lang="en-GB" dirty="0" smtClean="0"/>
              <a:t>. </a:t>
            </a:r>
            <a:r>
              <a:rPr lang="en-GB" dirty="0"/>
              <a:t>Your IDE will let you know if you try to use one of these.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27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 Type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Integer (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int</a:t>
            </a:r>
            <a:r>
              <a:rPr lang="en-GB" dirty="0"/>
              <a:t>)		</a:t>
            </a:r>
          </a:p>
          <a:p>
            <a:r>
              <a:rPr lang="en-GB" dirty="0"/>
              <a:t>Float (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float</a:t>
            </a:r>
            <a:r>
              <a:rPr lang="en-GB" dirty="0"/>
              <a:t>)</a:t>
            </a:r>
          </a:p>
          <a:p>
            <a:r>
              <a:rPr lang="en-GB" dirty="0"/>
              <a:t>String (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str</a:t>
            </a:r>
            <a:r>
              <a:rPr lang="en-GB" dirty="0"/>
              <a:t>)</a:t>
            </a:r>
          </a:p>
          <a:p>
            <a:r>
              <a:rPr lang="en-GB" dirty="0"/>
              <a:t>Boolean (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bool</a:t>
            </a:r>
            <a:r>
              <a:rPr lang="en-GB" dirty="0"/>
              <a:t>)</a:t>
            </a:r>
          </a:p>
          <a:p>
            <a:r>
              <a:rPr lang="en-GB" dirty="0"/>
              <a:t>Complex (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complex</a:t>
            </a:r>
            <a:r>
              <a:rPr lang="en-GB" dirty="0"/>
              <a:t>)</a:t>
            </a:r>
          </a:p>
          <a:p>
            <a:r>
              <a:rPr lang="en-GB" dirty="0"/>
              <a:t>[…]</a:t>
            </a:r>
          </a:p>
          <a:p>
            <a:r>
              <a:rPr lang="en-GB" dirty="0"/>
              <a:t>User defined (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classes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38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Python is dynamically typed; the type of the variable is derived from the value it is assigned.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22" y="3354705"/>
            <a:ext cx="4156075" cy="971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983" y="3634105"/>
            <a:ext cx="2767265" cy="54768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987470"/>
            <a:ext cx="10515600" cy="643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You can always check the type of a variable using the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type() </a:t>
            </a:r>
            <a:r>
              <a:rPr lang="en-GB" dirty="0" smtClean="0"/>
              <a:t>function.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2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37830"/>
            <a:ext cx="10515600" cy="1325563"/>
          </a:xfrm>
        </p:spPr>
        <p:txBody>
          <a:bodyPr/>
          <a:lstStyle/>
          <a:p>
            <a:r>
              <a:rPr lang="en-GB" b="1" dirty="0"/>
              <a:t>Assignment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82257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Algorithm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 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X represents  Case memory (variable)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Y represents expression(which can be value, variable, expression, …)</a:t>
            </a:r>
            <a:endParaRPr lang="en-GB" b="1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Python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b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=2           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A = 2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          A  = b * A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          C = 2 * b + A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785" y="3801369"/>
            <a:ext cx="3216859" cy="2599927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7633" y="4273068"/>
            <a:ext cx="2333194" cy="189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9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14901"/>
            <a:ext cx="10515600" cy="46620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800" b="1" i="1" dirty="0" smtClean="0">
                <a:solidFill>
                  <a:srgbClr val="FF0000"/>
                </a:solidFill>
              </a:rPr>
              <a:t>Output</a:t>
            </a:r>
          </a:p>
          <a:p>
            <a:pPr marL="0" indent="0">
              <a:buNone/>
            </a:pPr>
            <a:r>
              <a:rPr lang="en-US" sz="4000" dirty="0"/>
              <a:t>Python 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print()</a:t>
            </a:r>
            <a:r>
              <a:rPr lang="en-US" sz="4000" dirty="0"/>
              <a:t> function prints the </a:t>
            </a:r>
            <a:r>
              <a:rPr lang="en-US" sz="4000" dirty="0" smtClean="0"/>
              <a:t>message (result of expression) </a:t>
            </a:r>
            <a:r>
              <a:rPr lang="en-US" sz="4000" dirty="0"/>
              <a:t>to the screen or any other </a:t>
            </a:r>
            <a:r>
              <a:rPr lang="en-US" sz="4000" dirty="0" smtClean="0"/>
              <a:t>standard </a:t>
            </a:r>
            <a:r>
              <a:rPr lang="en-US" sz="4000" dirty="0"/>
              <a:t>output </a:t>
            </a:r>
            <a:r>
              <a:rPr lang="en-US" sz="4000" dirty="0" smtClean="0"/>
              <a:t>device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Python :   </a:t>
            </a:r>
            <a:r>
              <a:rPr lang="en-US" b="1" i="1" dirty="0" smtClean="0"/>
              <a:t>print</a:t>
            </a:r>
            <a:r>
              <a:rPr lang="en-US" i="1" dirty="0" smtClean="0"/>
              <a:t> (</a:t>
            </a:r>
            <a:r>
              <a:rPr lang="en-US" i="1" dirty="0"/>
              <a:t>value(s), </a:t>
            </a:r>
            <a:r>
              <a:rPr lang="en-US" i="1" dirty="0" err="1"/>
              <a:t>sep</a:t>
            </a:r>
            <a:r>
              <a:rPr lang="en-US" i="1" dirty="0"/>
              <a:t>= </a:t>
            </a:r>
            <a:r>
              <a:rPr lang="en-US" i="1" dirty="0" smtClean="0"/>
              <a:t>text,  </a:t>
            </a:r>
            <a:r>
              <a:rPr lang="en-US" i="1" dirty="0"/>
              <a:t>end = </a:t>
            </a:r>
            <a:r>
              <a:rPr lang="en-US" i="1" dirty="0" smtClean="0"/>
              <a:t>text)</a:t>
            </a:r>
          </a:p>
          <a:p>
            <a:pPr marL="0" indent="0">
              <a:buNone/>
            </a:pPr>
            <a:r>
              <a:rPr lang="en-US" b="1" i="1" dirty="0" smtClean="0"/>
              <a:t>Example:      &gt;&gt;&gt; print</a:t>
            </a:r>
            <a:r>
              <a:rPr lang="en-US" i="1" dirty="0" smtClean="0"/>
              <a:t>(‘hello world’, ‘welcome ‘, </a:t>
            </a:r>
            <a:r>
              <a:rPr lang="en-US" i="1" dirty="0" err="1" smtClean="0"/>
              <a:t>sep</a:t>
            </a:r>
            <a:r>
              <a:rPr lang="en-US" i="1" dirty="0" smtClean="0"/>
              <a:t>=‘</a:t>
            </a:r>
            <a:r>
              <a:rPr lang="en-US" i="1" dirty="0"/>
              <a:t>\</a:t>
            </a:r>
            <a:r>
              <a:rPr lang="en-US" i="1" dirty="0" smtClean="0"/>
              <a:t>n‘, </a:t>
            </a:r>
            <a:r>
              <a:rPr lang="en-US" i="1" dirty="0"/>
              <a:t>end = </a:t>
            </a:r>
            <a:r>
              <a:rPr lang="en-US" i="1" dirty="0" smtClean="0"/>
              <a:t>‘ . ’);</a:t>
            </a:r>
          </a:p>
          <a:p>
            <a:pPr marL="2743200" lvl="6" indent="0">
              <a:buNone/>
            </a:pPr>
            <a:r>
              <a:rPr lang="en-US" sz="2400" i="1" dirty="0" smtClean="0">
                <a:solidFill>
                  <a:schemeClr val="accent1"/>
                </a:solidFill>
              </a:rPr>
              <a:t>Hello world</a:t>
            </a:r>
          </a:p>
          <a:p>
            <a:pPr marL="2743200" lvl="6" indent="0">
              <a:buNone/>
            </a:pPr>
            <a:r>
              <a:rPr lang="en-US" sz="2400" i="1" dirty="0" smtClean="0">
                <a:solidFill>
                  <a:schemeClr val="accent1"/>
                </a:solidFill>
              </a:rPr>
              <a:t>Welcome .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Pseudo-code</a:t>
            </a:r>
            <a:r>
              <a:rPr lang="en-US" b="1" i="1" dirty="0" smtClean="0">
                <a:solidFill>
                  <a:srgbClr val="FF0000"/>
                </a:solidFill>
              </a:rPr>
              <a:t>: 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Write(values)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Example : write(‘hello world’, ‘welcome’)</a:t>
            </a:r>
            <a:endParaRPr lang="en-GB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Basic input and output</a:t>
            </a:r>
            <a:endParaRPr lang="en-GB" sz="4800" b="1" i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6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 type in computer programming</a:t>
            </a:r>
            <a:endParaRPr lang="en-GB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073" y="1452244"/>
            <a:ext cx="9291853" cy="505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Basic input and output</a:t>
            </a:r>
            <a:endParaRPr lang="en-GB" sz="4800" b="1" i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i="1" dirty="0" smtClean="0">
                <a:solidFill>
                  <a:srgbClr val="FF0000"/>
                </a:solidFill>
              </a:rPr>
              <a:t>input</a:t>
            </a:r>
            <a:endParaRPr lang="en-US" sz="4800" b="1" i="1" dirty="0">
              <a:solidFill>
                <a:srgbClr val="FF0000"/>
              </a:solidFill>
            </a:endParaRPr>
          </a:p>
          <a:p>
            <a:r>
              <a:rPr lang="en-US" dirty="0" smtClean="0"/>
              <a:t>Sometimes </a:t>
            </a:r>
            <a:r>
              <a:rPr lang="en-US" dirty="0"/>
              <a:t>we might want to </a:t>
            </a:r>
            <a:r>
              <a:rPr lang="en-US" dirty="0" smtClean="0"/>
              <a:t>take input </a:t>
            </a:r>
            <a:r>
              <a:rPr lang="en-US" dirty="0"/>
              <a:t>from the </a:t>
            </a:r>
            <a:r>
              <a:rPr lang="en-US" dirty="0" smtClean="0"/>
              <a:t>user (interaction)</a:t>
            </a:r>
          </a:p>
          <a:p>
            <a:r>
              <a:rPr lang="en-US" dirty="0"/>
              <a:t>Python provides a built-in function called </a:t>
            </a:r>
            <a:r>
              <a:rPr lang="en-US" b="1" dirty="0"/>
              <a:t>input</a:t>
            </a:r>
            <a:r>
              <a:rPr lang="en-US" dirty="0"/>
              <a:t> which takes the input from the user. When the input function is called it stops the program and waits for the user’s input. When the user presses enter, the program </a:t>
            </a:r>
            <a:r>
              <a:rPr lang="en-US" dirty="0" smtClean="0"/>
              <a:t>resumes.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 python takes the </a:t>
            </a:r>
            <a:r>
              <a:rPr lang="en-US" dirty="0"/>
              <a:t>input from the user </a:t>
            </a:r>
            <a:r>
              <a:rPr lang="en-US" dirty="0" smtClean="0"/>
              <a:t>as </a:t>
            </a:r>
            <a:r>
              <a:rPr lang="en-US" b="1" smtClean="0"/>
              <a:t>string</a:t>
            </a:r>
            <a:r>
              <a:rPr lang="en-US" smtClean="0"/>
              <a:t>  type  &lt;class</a:t>
            </a:r>
            <a:r>
              <a:rPr lang="en-US" dirty="0" smtClean="0"/>
              <a:t>: </a:t>
            </a:r>
            <a:r>
              <a:rPr lang="en-US" dirty="0" err="1" smtClean="0"/>
              <a:t>str</a:t>
            </a:r>
            <a:r>
              <a:rPr lang="en-US" dirty="0" smtClean="0"/>
              <a:t>&gt;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7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input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3550"/>
            <a:ext cx="10515600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Pseudo Code</a:t>
            </a:r>
          </a:p>
          <a:p>
            <a:pPr marL="0" indent="0">
              <a:buNone/>
            </a:pPr>
            <a:r>
              <a:rPr lang="en-GB" dirty="0" smtClean="0"/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Read </a:t>
            </a:r>
            <a:r>
              <a:rPr lang="en-GB" dirty="0" smtClean="0"/>
              <a:t>(</a:t>
            </a:r>
            <a:r>
              <a:rPr lang="en-GB" dirty="0" err="1" smtClean="0"/>
              <a:t>variable_name</a:t>
            </a:r>
            <a:r>
              <a:rPr lang="en-GB" dirty="0" smtClean="0"/>
              <a:t>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Python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     </a:t>
            </a:r>
            <a:r>
              <a:rPr lang="en-GB" dirty="0" err="1" smtClean="0"/>
              <a:t>Name_variable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b="1" dirty="0">
                <a:solidFill>
                  <a:srgbClr val="0070C0"/>
                </a:solidFill>
              </a:rPr>
              <a:t>input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smtClean="0"/>
              <a:t>(‘text’) # here type of </a:t>
            </a:r>
            <a:r>
              <a:rPr lang="en-GB" i="1" dirty="0" err="1" smtClean="0"/>
              <a:t>Name_variable</a:t>
            </a:r>
            <a:r>
              <a:rPr lang="en-GB" i="1" dirty="0" smtClean="0"/>
              <a:t> </a:t>
            </a:r>
            <a:r>
              <a:rPr lang="en-GB" dirty="0" smtClean="0"/>
              <a:t>is </a:t>
            </a:r>
            <a:r>
              <a:rPr lang="en-GB" b="1" dirty="0" err="1" smtClean="0"/>
              <a:t>str</a:t>
            </a:r>
            <a:endParaRPr lang="en-GB" b="1" dirty="0"/>
          </a:p>
          <a:p>
            <a:r>
              <a:rPr lang="en-GB" b="1" dirty="0" smtClean="0">
                <a:solidFill>
                  <a:srgbClr val="FF0000"/>
                </a:solidFill>
              </a:rPr>
              <a:t>Example</a:t>
            </a:r>
          </a:p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33516" y="4594576"/>
            <a:ext cx="7806520" cy="82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&gt;&gt;&gt;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('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What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is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your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?')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>
                <a:solidFill>
                  <a:srgbClr val="273239"/>
                </a:solidFill>
                <a:latin typeface="Consolas" panose="020B0609020204030204" pitchFamily="49" charset="0"/>
              </a:rPr>
              <a:t> </a:t>
            </a:r>
            <a:r>
              <a:rPr lang="fr-FR" altLang="fr-FR" sz="2400" dirty="0" smtClean="0">
                <a:solidFill>
                  <a:srgbClr val="273239"/>
                </a:solidFill>
                <a:latin typeface="Consolas" panose="020B0609020204030204" pitchFamily="49" charset="0"/>
              </a:rPr>
              <a:t>      </a:t>
            </a:r>
            <a:r>
              <a:rPr lang="fr-FR" altLang="fr-FR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What</a:t>
            </a:r>
            <a:r>
              <a:rPr lang="fr-FR" altLang="fr-FR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fr-FR" altLang="fr-FR" sz="2000" dirty="0" err="1">
                <a:solidFill>
                  <a:srgbClr val="0070C0"/>
                </a:solidFill>
                <a:latin typeface="Consolas" panose="020B0609020204030204" pitchFamily="49" charset="0"/>
              </a:rPr>
              <a:t>is</a:t>
            </a:r>
            <a:r>
              <a:rPr lang="fr-FR" altLang="fr-FR" sz="20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fr-FR" altLang="fr-FR" sz="2000" dirty="0" err="1">
                <a:solidFill>
                  <a:srgbClr val="0070C0"/>
                </a:solidFill>
                <a:latin typeface="Consolas" panose="020B0609020204030204" pitchFamily="49" charset="0"/>
              </a:rPr>
              <a:t>your</a:t>
            </a:r>
            <a:r>
              <a:rPr lang="fr-FR" altLang="fr-FR" sz="20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fr-FR" altLang="fr-FR" sz="2000" dirty="0" err="1">
                <a:solidFill>
                  <a:srgbClr val="0070C0"/>
                </a:solidFill>
                <a:latin typeface="Consolas" panose="020B0609020204030204" pitchFamily="49" charset="0"/>
              </a:rPr>
              <a:t>name</a:t>
            </a:r>
            <a:r>
              <a:rPr lang="fr-FR" altLang="fr-FR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?</a:t>
            </a:r>
            <a:r>
              <a:rPr lang="fr-FR" altLang="fr-FR" sz="2000" dirty="0" smtClean="0">
                <a:latin typeface="Consolas" panose="020B0609020204030204" pitchFamily="49" charset="0"/>
              </a:rPr>
              <a:t>|</a:t>
            </a:r>
            <a:r>
              <a:rPr lang="fr-FR" altLang="fr-FR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 </a:t>
            </a:r>
            <a:endParaRPr kumimoji="0" lang="fr-FR" altLang="fr-FR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0016" y="5893727"/>
            <a:ext cx="1066800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b="1" i="1" dirty="0" smtClean="0">
                <a:solidFill>
                  <a:srgbClr val="273239"/>
                </a:solidFill>
                <a:latin typeface="Nunito"/>
              </a:rPr>
              <a:t>NB: You </a:t>
            </a:r>
            <a:r>
              <a:rPr lang="en-US" sz="2000" b="1" i="1" dirty="0">
                <a:solidFill>
                  <a:srgbClr val="273239"/>
                </a:solidFill>
                <a:latin typeface="Nunito"/>
              </a:rPr>
              <a:t>need to explicitly convert it into </a:t>
            </a:r>
            <a:r>
              <a:rPr lang="en-US" sz="2000" b="1" i="1" dirty="0" smtClean="0">
                <a:solidFill>
                  <a:srgbClr val="273239"/>
                </a:solidFill>
                <a:latin typeface="Nunito"/>
              </a:rPr>
              <a:t>a  type that you want using</a:t>
            </a:r>
            <a:r>
              <a:rPr lang="en-US" sz="2000" b="1" i="1" dirty="0">
                <a:solidFill>
                  <a:srgbClr val="273239"/>
                </a:solidFill>
                <a:latin typeface="Nunito"/>
              </a:rPr>
              <a:t> </a:t>
            </a:r>
            <a:r>
              <a:rPr lang="en-US" sz="2000" b="1" i="1" u="sng" dirty="0">
                <a:solidFill>
                  <a:srgbClr val="273239"/>
                </a:solidFill>
                <a:latin typeface="Nunito"/>
                <a:hlinkClick r:id="rId2"/>
              </a:rPr>
              <a:t>typecasting</a:t>
            </a:r>
            <a:r>
              <a:rPr lang="en-US" sz="2000" b="1" i="1" dirty="0">
                <a:solidFill>
                  <a:srgbClr val="273239"/>
                </a:solidFill>
                <a:latin typeface="Nunito"/>
              </a:rPr>
              <a:t>.</a:t>
            </a:r>
            <a:r>
              <a:rPr lang="en-US" dirty="0">
                <a:solidFill>
                  <a:srgbClr val="273239"/>
                </a:solidFill>
                <a:latin typeface="Nunito"/>
              </a:rPr>
              <a:t> </a:t>
            </a:r>
          </a:p>
          <a:p>
            <a:pPr fontAlgn="base"/>
            <a:r>
              <a:rPr lang="en-US" dirty="0">
                <a:solidFill>
                  <a:srgbClr val="273239"/>
                </a:solidFill>
                <a:latin typeface="Nunito"/>
              </a:rPr>
              <a:t> </a:t>
            </a:r>
            <a:endParaRPr lang="en-US" b="0" i="0" dirty="0">
              <a:solidFill>
                <a:srgbClr val="273239"/>
              </a:solidFill>
              <a:effectLst/>
              <a:latin typeface="Nunito"/>
            </a:endParaRPr>
          </a:p>
        </p:txBody>
      </p:sp>
    </p:spTree>
    <p:extLst>
      <p:ext uri="{BB962C8B-B14F-4D97-AF65-F5344CB8AC3E}">
        <p14:creationId xmlns:p14="http://schemas.microsoft.com/office/powerpoint/2010/main" val="3325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Typecasting 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1- </a:t>
            </a:r>
            <a:r>
              <a:rPr lang="en-US" b="1" dirty="0"/>
              <a:t>Typecasting the input to Integer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GB" b="1" dirty="0" smtClean="0"/>
              <a:t>Example </a:t>
            </a:r>
          </a:p>
          <a:p>
            <a:pPr marL="0" indent="0">
              <a:buNone/>
            </a:pPr>
            <a:r>
              <a:rPr lang="en-GB" dirty="0" smtClean="0"/>
              <a:t>           Var1 =  </a:t>
            </a:r>
            <a:r>
              <a:rPr lang="en-GB" b="1" dirty="0" err="1" smtClean="0">
                <a:solidFill>
                  <a:srgbClr val="FF0000"/>
                </a:solidFill>
              </a:rPr>
              <a:t>int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(input(‘give a number’))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 smtClean="0"/>
              <a:t>2- Typecasting </a:t>
            </a:r>
            <a:r>
              <a:rPr lang="en-US" b="1" dirty="0"/>
              <a:t>the input to Float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GB" b="1" dirty="0"/>
              <a:t>Example </a:t>
            </a:r>
          </a:p>
          <a:p>
            <a:pPr marL="0" indent="0">
              <a:buNone/>
            </a:pPr>
            <a:r>
              <a:rPr lang="en-GB" dirty="0"/>
              <a:t>           Var1 =  </a:t>
            </a:r>
            <a:r>
              <a:rPr lang="en-GB" b="1" dirty="0" smtClean="0">
                <a:solidFill>
                  <a:srgbClr val="FF0000"/>
                </a:solidFill>
              </a:rPr>
              <a:t>Float</a:t>
            </a:r>
            <a:r>
              <a:rPr lang="en-GB" dirty="0" smtClean="0"/>
              <a:t>(input</a:t>
            </a:r>
            <a:r>
              <a:rPr lang="en-GB" dirty="0"/>
              <a:t>(‘give a number’))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6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7949" y="-24702"/>
            <a:ext cx="10515600" cy="1325563"/>
          </a:xfrm>
        </p:spPr>
        <p:txBody>
          <a:bodyPr/>
          <a:lstStyle/>
          <a:p>
            <a:r>
              <a:rPr lang="en-GB" b="1" dirty="0"/>
              <a:t>Typecasting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1031" y="3610307"/>
            <a:ext cx="10515600" cy="3005682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Example 2</a:t>
            </a:r>
          </a:p>
          <a:p>
            <a:pPr marL="0" indent="0">
              <a:buNone/>
            </a:pPr>
            <a:r>
              <a:rPr lang="en-GB" dirty="0" smtClean="0"/>
              <a:t>        &gt;&gt;&gt; Var1 </a:t>
            </a:r>
            <a:r>
              <a:rPr lang="en-GB" dirty="0"/>
              <a:t>= 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input</a:t>
            </a:r>
            <a:r>
              <a:rPr lang="en-GB" dirty="0"/>
              <a:t>(‘give </a:t>
            </a:r>
            <a:r>
              <a:rPr lang="en-GB" dirty="0" smtClean="0"/>
              <a:t>1st number   ’)</a:t>
            </a:r>
          </a:p>
          <a:p>
            <a:pPr marL="0" indent="0">
              <a:buNone/>
            </a:pPr>
            <a:r>
              <a:rPr lang="en-GB" dirty="0" smtClean="0"/>
              <a:t>                       give </a:t>
            </a:r>
            <a:r>
              <a:rPr lang="en-GB" dirty="0"/>
              <a:t>1st </a:t>
            </a:r>
            <a:r>
              <a:rPr lang="en-GB" dirty="0" smtClean="0"/>
              <a:t>number   </a:t>
            </a:r>
            <a:r>
              <a:rPr lang="en-GB" dirty="0" smtClean="0">
                <a:solidFill>
                  <a:schemeClr val="accent1"/>
                </a:solidFill>
              </a:rPr>
              <a:t>17</a:t>
            </a:r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 smtClean="0"/>
              <a:t>         &gt;&gt;&gt; Var2 </a:t>
            </a:r>
            <a:r>
              <a:rPr lang="en-GB" dirty="0"/>
              <a:t>=  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/>
              <a:t>input(‘give </a:t>
            </a:r>
            <a:r>
              <a:rPr lang="en-GB" dirty="0" smtClean="0"/>
              <a:t>2nd </a:t>
            </a:r>
            <a:r>
              <a:rPr lang="en-GB" dirty="0"/>
              <a:t>number</a:t>
            </a:r>
            <a:r>
              <a:rPr lang="en-GB" dirty="0" smtClean="0"/>
              <a:t>’)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give </a:t>
            </a:r>
            <a:r>
              <a:rPr lang="en-GB" dirty="0"/>
              <a:t>1st number   </a:t>
            </a:r>
            <a:r>
              <a:rPr lang="en-GB" dirty="0" smtClean="0">
                <a:solidFill>
                  <a:schemeClr val="accent1"/>
                </a:solidFill>
              </a:rPr>
              <a:t>20</a:t>
            </a:r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 smtClean="0"/>
              <a:t>          &gt;&gt;&gt;  print(Var1 + Var2)    </a:t>
            </a:r>
            <a:r>
              <a:rPr lang="en-GB" b="1" dirty="0" smtClean="0">
                <a:solidFill>
                  <a:srgbClr val="FF0000"/>
                </a:solidFill>
              </a:rPr>
              <a:t>? </a:t>
            </a:r>
            <a:r>
              <a:rPr lang="en-GB" dirty="0">
                <a:solidFill>
                  <a:schemeClr val="accent1"/>
                </a:solidFill>
              </a:rPr>
              <a:t>1720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35759" y="1311334"/>
            <a:ext cx="10515600" cy="228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/>
              <a:t>Example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        &gt;&gt;&gt; Var1 = 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input(‘give 1st number   ’)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                       give 1st number   </a:t>
            </a:r>
            <a:r>
              <a:rPr lang="en-GB" dirty="0" smtClean="0">
                <a:solidFill>
                  <a:schemeClr val="accent1"/>
                </a:solidFill>
              </a:rPr>
              <a:t>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         &gt;&gt;&gt;  print(var1 + 20)    </a:t>
            </a:r>
            <a:r>
              <a:rPr lang="en-GB" b="1" dirty="0" smtClean="0">
                <a:solidFill>
                  <a:srgbClr val="FF0000"/>
                </a:solidFill>
              </a:rPr>
              <a:t>?Error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7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</a:t>
            </a:r>
            <a:r>
              <a:rPr lang="en-GB" b="1" dirty="0" smtClean="0"/>
              <a:t>xercises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Create a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script 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that takes two inputs, multiplies them, and then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print the result.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                 A,B = input(“give two numbers”).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spilit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(); print(“a*b=   “,A*B)</a:t>
            </a:r>
          </a:p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Ask for their year of birth, and compute their age </a:t>
            </a:r>
            <a:r>
              <a:rPr lang="en-GB" dirty="0" smtClean="0">
                <a:solidFill>
                  <a:schemeClr val="accent1"/>
                </a:solidFill>
              </a:rPr>
              <a:t>example :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your age is 25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                      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= input(“give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your birth date”);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print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(“your age is   “,2023-A)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Read five numbers in. after then print out their sum and mean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76625" y="3697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76625" y="37734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2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Conditionals and iterative statement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3600" dirty="0" smtClean="0">
              <a:cs typeface="Times New Roman" panose="02020603050405020304" pitchFamily="18" charset="0"/>
            </a:endParaRPr>
          </a:p>
          <a:p>
            <a:r>
              <a:rPr lang="en-IN" sz="3600" dirty="0" smtClean="0">
                <a:cs typeface="Times New Roman" panose="02020603050405020304" pitchFamily="18" charset="0"/>
              </a:rPr>
              <a:t>Programs </a:t>
            </a:r>
            <a:r>
              <a:rPr lang="en-IN" sz="3600" dirty="0">
                <a:cs typeface="Times New Roman" panose="02020603050405020304" pitchFamily="18" charset="0"/>
              </a:rPr>
              <a:t>are written for the solution to the real world problems. </a:t>
            </a:r>
            <a:endParaRPr lang="en-IN" sz="3600" dirty="0" smtClean="0">
              <a:cs typeface="Times New Roman" panose="02020603050405020304" pitchFamily="18" charset="0"/>
            </a:endParaRPr>
          </a:p>
          <a:p>
            <a:r>
              <a:rPr lang="en-IN" sz="3600" dirty="0" smtClean="0">
                <a:cs typeface="Times New Roman" panose="02020603050405020304" pitchFamily="18" charset="0"/>
              </a:rPr>
              <a:t>A </a:t>
            </a:r>
            <a:r>
              <a:rPr lang="en-IN" sz="3600" dirty="0">
                <a:cs typeface="Times New Roman" panose="02020603050405020304" pitchFamily="18" charset="0"/>
              </a:rPr>
              <a:t>language should have the ability to control the flow of execution </a:t>
            </a:r>
            <a:r>
              <a:rPr lang="en-IN" sz="3600" dirty="0" smtClean="0">
                <a:cs typeface="Times New Roman" panose="02020603050405020304" pitchFamily="18" charset="0"/>
              </a:rPr>
              <a:t>(</a:t>
            </a:r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 as structured programming </a:t>
            </a:r>
            <a:r>
              <a:rPr lang="en-IN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IN" sz="3600" dirty="0" smtClean="0">
                <a:cs typeface="Times New Roman" panose="02020603050405020304" pitchFamily="18" charset="0"/>
              </a:rPr>
              <a:t>)</a:t>
            </a:r>
            <a:endParaRPr lang="en-GB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4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Type Conditionals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and iterative statement</a:t>
            </a:r>
            <a:endParaRPr lang="en-GB" dirty="0"/>
          </a:p>
        </p:txBody>
      </p:sp>
      <p:grpSp>
        <p:nvGrpSpPr>
          <p:cNvPr id="4" name="Group 14"/>
          <p:cNvGrpSpPr/>
          <p:nvPr/>
        </p:nvGrpSpPr>
        <p:grpSpPr>
          <a:xfrm>
            <a:off x="859488" y="1483160"/>
            <a:ext cx="2428892" cy="4075355"/>
            <a:chOff x="1357290" y="857232"/>
            <a:chExt cx="2428892" cy="4075355"/>
          </a:xfrm>
        </p:grpSpPr>
        <p:sp>
          <p:nvSpPr>
            <p:cNvPr id="5" name="Rectangle 4"/>
            <p:cNvSpPr/>
            <p:nvPr/>
          </p:nvSpPr>
          <p:spPr>
            <a:xfrm>
              <a:off x="1571604" y="1357298"/>
              <a:ext cx="1928826" cy="42862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71604" y="2285992"/>
              <a:ext cx="1928826" cy="42862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571604" y="3214686"/>
              <a:ext cx="1928826" cy="42862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Down Arrow 8"/>
            <p:cNvSpPr/>
            <p:nvPr/>
          </p:nvSpPr>
          <p:spPr>
            <a:xfrm>
              <a:off x="2357422" y="1785926"/>
              <a:ext cx="285752" cy="500066"/>
            </a:xfrm>
            <a:prstGeom prst="downArrow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Down Arrow 10"/>
            <p:cNvSpPr/>
            <p:nvPr/>
          </p:nvSpPr>
          <p:spPr>
            <a:xfrm>
              <a:off x="2357422" y="2714620"/>
              <a:ext cx="285752" cy="500066"/>
            </a:xfrm>
            <a:prstGeom prst="downArrow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Down Arrow 11"/>
            <p:cNvSpPr/>
            <p:nvPr/>
          </p:nvSpPr>
          <p:spPr>
            <a:xfrm>
              <a:off x="2357422" y="857232"/>
              <a:ext cx="285752" cy="500066"/>
            </a:xfrm>
            <a:prstGeom prst="downArrow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Down Arrow 12"/>
            <p:cNvSpPr/>
            <p:nvPr/>
          </p:nvSpPr>
          <p:spPr>
            <a:xfrm>
              <a:off x="2357422" y="3643314"/>
              <a:ext cx="285752" cy="500066"/>
            </a:xfrm>
            <a:prstGeom prst="downArrow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TextBox 13"/>
            <p:cNvSpPr txBox="1"/>
            <p:nvPr/>
          </p:nvSpPr>
          <p:spPr>
            <a:xfrm>
              <a:off x="1357290" y="4286256"/>
              <a:ext cx="2428892" cy="646331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SEQUENCE</a:t>
              </a:r>
              <a:endParaRPr lang="en-IN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76"/>
          <p:cNvGrpSpPr/>
          <p:nvPr/>
        </p:nvGrpSpPr>
        <p:grpSpPr>
          <a:xfrm>
            <a:off x="4338385" y="2542427"/>
            <a:ext cx="3214710" cy="3832013"/>
            <a:chOff x="2928926" y="600508"/>
            <a:chExt cx="3214710" cy="3832013"/>
          </a:xfrm>
        </p:grpSpPr>
        <p:sp>
          <p:nvSpPr>
            <p:cNvPr id="14" name="Flowchart: Decision 15"/>
            <p:cNvSpPr/>
            <p:nvPr/>
          </p:nvSpPr>
          <p:spPr>
            <a:xfrm>
              <a:off x="3914544" y="600508"/>
              <a:ext cx="1285884" cy="928694"/>
            </a:xfrm>
            <a:prstGeom prst="flowChartDecisi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928926" y="1714488"/>
              <a:ext cx="1143008" cy="571504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00628" y="1714488"/>
              <a:ext cx="1143008" cy="571504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Flowchart: Connector 20"/>
            <p:cNvSpPr/>
            <p:nvPr/>
          </p:nvSpPr>
          <p:spPr>
            <a:xfrm>
              <a:off x="4143372" y="2500306"/>
              <a:ext cx="642942" cy="642942"/>
            </a:xfrm>
            <a:prstGeom prst="flowChartConnector">
              <a:avLst/>
            </a:prstGeom>
            <a:solidFill>
              <a:srgbClr val="FFFF00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bliqueTopLeft"/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8" name="Straight Connector 28"/>
            <p:cNvCxnSpPr/>
            <p:nvPr/>
          </p:nvCxnSpPr>
          <p:spPr>
            <a:xfrm rot="16200000" flipH="1">
              <a:off x="3222332" y="2564090"/>
              <a:ext cx="570710" cy="14514"/>
            </a:xfrm>
            <a:prstGeom prst="line">
              <a:avLst/>
            </a:prstGeom>
            <a:ln w="114300">
              <a:solidFill>
                <a:srgbClr val="FF00FF"/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9" name="Left Arrow 29"/>
            <p:cNvSpPr/>
            <p:nvPr/>
          </p:nvSpPr>
          <p:spPr>
            <a:xfrm flipH="1">
              <a:off x="3471402" y="2786058"/>
              <a:ext cx="600532" cy="142876"/>
            </a:xfrm>
            <a:prstGeom prst="leftArrow">
              <a:avLst/>
            </a:prstGeom>
            <a:solidFill>
              <a:srgbClr val="FF00FF"/>
            </a:solidFill>
            <a:ln>
              <a:solidFill>
                <a:srgbClr val="FF00FF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0" name="Straight Connector 37"/>
            <p:cNvCxnSpPr/>
            <p:nvPr/>
          </p:nvCxnSpPr>
          <p:spPr>
            <a:xfrm rot="5400000">
              <a:off x="3180150" y="1391826"/>
              <a:ext cx="642148" cy="1588"/>
            </a:xfrm>
            <a:prstGeom prst="line">
              <a:avLst/>
            </a:prstGeom>
            <a:ln w="114300">
              <a:solidFill>
                <a:srgbClr val="FF00FF"/>
              </a:solidFill>
              <a:headEnd type="none"/>
              <a:tailEnd type="triangle"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38"/>
            <p:cNvCxnSpPr/>
            <p:nvPr/>
          </p:nvCxnSpPr>
          <p:spPr>
            <a:xfrm rot="5400000">
              <a:off x="5251852" y="1392620"/>
              <a:ext cx="642148" cy="1588"/>
            </a:xfrm>
            <a:prstGeom prst="line">
              <a:avLst/>
            </a:prstGeom>
            <a:ln w="114300">
              <a:solidFill>
                <a:srgbClr val="FF00FF"/>
              </a:solidFill>
              <a:headEnd type="none"/>
              <a:tailEnd type="triangle"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Straight Connector 39"/>
            <p:cNvCxnSpPr/>
            <p:nvPr/>
          </p:nvCxnSpPr>
          <p:spPr>
            <a:xfrm>
              <a:off x="3443506" y="1069958"/>
              <a:ext cx="490542" cy="1588"/>
            </a:xfrm>
            <a:prstGeom prst="line">
              <a:avLst/>
            </a:prstGeom>
            <a:ln w="114300">
              <a:solidFill>
                <a:srgbClr val="FF00FF"/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42"/>
            <p:cNvCxnSpPr/>
            <p:nvPr/>
          </p:nvCxnSpPr>
          <p:spPr>
            <a:xfrm>
              <a:off x="5200428" y="1071546"/>
              <a:ext cx="428628" cy="1588"/>
            </a:xfrm>
            <a:prstGeom prst="line">
              <a:avLst/>
            </a:prstGeom>
            <a:ln w="114300">
              <a:solidFill>
                <a:srgbClr val="FF00FF"/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4" name="Left Arrow 45"/>
            <p:cNvSpPr/>
            <p:nvPr/>
          </p:nvSpPr>
          <p:spPr>
            <a:xfrm rot="16200000">
              <a:off x="4179091" y="3321843"/>
              <a:ext cx="571504" cy="214314"/>
            </a:xfrm>
            <a:prstGeom prst="leftArrow">
              <a:avLst/>
            </a:prstGeom>
            <a:solidFill>
              <a:srgbClr val="FF00FF"/>
            </a:solidFill>
            <a:ln>
              <a:solidFill>
                <a:srgbClr val="FF00FF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5" name="Straight Connector 49"/>
            <p:cNvCxnSpPr/>
            <p:nvPr/>
          </p:nvCxnSpPr>
          <p:spPr>
            <a:xfrm rot="16200000" flipH="1">
              <a:off x="5308548" y="2564884"/>
              <a:ext cx="570710" cy="14514"/>
            </a:xfrm>
            <a:prstGeom prst="line">
              <a:avLst/>
            </a:prstGeom>
            <a:ln w="114300">
              <a:solidFill>
                <a:srgbClr val="FF00FF"/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Left Arrow 27"/>
            <p:cNvSpPr/>
            <p:nvPr/>
          </p:nvSpPr>
          <p:spPr>
            <a:xfrm>
              <a:off x="4786314" y="2786058"/>
              <a:ext cx="857256" cy="214314"/>
            </a:xfrm>
            <a:prstGeom prst="leftArrow">
              <a:avLst/>
            </a:prstGeom>
            <a:solidFill>
              <a:srgbClr val="FF00FF"/>
            </a:solidFill>
            <a:ln>
              <a:solidFill>
                <a:srgbClr val="FF00FF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TextBox 51"/>
            <p:cNvSpPr txBox="1"/>
            <p:nvPr/>
          </p:nvSpPr>
          <p:spPr>
            <a:xfrm>
              <a:off x="3143240" y="3786190"/>
              <a:ext cx="2714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SELECTION</a:t>
              </a:r>
              <a:endParaRPr lang="en-IN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8" name="Group 77"/>
          <p:cNvGrpSpPr/>
          <p:nvPr/>
        </p:nvGrpSpPr>
        <p:grpSpPr>
          <a:xfrm>
            <a:off x="8424842" y="1520718"/>
            <a:ext cx="2500330" cy="3775089"/>
            <a:chOff x="6429388" y="657432"/>
            <a:chExt cx="2500330" cy="3775089"/>
          </a:xfrm>
        </p:grpSpPr>
        <p:sp>
          <p:nvSpPr>
            <p:cNvPr id="29" name="TextBox 60"/>
            <p:cNvSpPr txBox="1"/>
            <p:nvPr/>
          </p:nvSpPr>
          <p:spPr>
            <a:xfrm>
              <a:off x="6429388" y="378619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ITERATION</a:t>
              </a:r>
              <a:endParaRPr lang="en-IN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0" name="Group 75"/>
            <p:cNvGrpSpPr/>
            <p:nvPr/>
          </p:nvGrpSpPr>
          <p:grpSpPr>
            <a:xfrm>
              <a:off x="6701758" y="657432"/>
              <a:ext cx="2213446" cy="2628692"/>
              <a:chOff x="6701758" y="657432"/>
              <a:chExt cx="2213446" cy="2628692"/>
            </a:xfrm>
          </p:grpSpPr>
          <p:cxnSp>
            <p:nvCxnSpPr>
              <p:cNvPr id="31" name="Straight Connector 69"/>
              <p:cNvCxnSpPr/>
              <p:nvPr/>
            </p:nvCxnSpPr>
            <p:spPr>
              <a:xfrm flipV="1">
                <a:off x="6701758" y="1113956"/>
                <a:ext cx="560392" cy="10318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32" name="Flowchart: Decision 16"/>
              <p:cNvSpPr/>
              <p:nvPr/>
            </p:nvSpPr>
            <p:spPr>
              <a:xfrm>
                <a:off x="7215206" y="657432"/>
                <a:ext cx="1285884" cy="928694"/>
              </a:xfrm>
              <a:prstGeom prst="flowChartDecision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286644" y="1857364"/>
                <a:ext cx="1143008" cy="571504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34" name="Straight Connector 53"/>
              <p:cNvCxnSpPr/>
              <p:nvPr/>
            </p:nvCxnSpPr>
            <p:spPr>
              <a:xfrm>
                <a:off x="8486576" y="1112368"/>
                <a:ext cx="428628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54"/>
              <p:cNvCxnSpPr/>
              <p:nvPr/>
            </p:nvCxnSpPr>
            <p:spPr>
              <a:xfrm rot="16200000" flipH="1">
                <a:off x="7744528" y="2172372"/>
                <a:ext cx="2215710" cy="11794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58"/>
              <p:cNvCxnSpPr/>
              <p:nvPr/>
            </p:nvCxnSpPr>
            <p:spPr>
              <a:xfrm rot="5400000">
                <a:off x="7727860" y="1699180"/>
                <a:ext cx="28575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63"/>
              <p:cNvCxnSpPr/>
              <p:nvPr/>
            </p:nvCxnSpPr>
            <p:spPr>
              <a:xfrm rot="10800000">
                <a:off x="6715140" y="3000372"/>
                <a:ext cx="1214446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61"/>
              <p:cNvCxnSpPr/>
              <p:nvPr/>
            </p:nvCxnSpPr>
            <p:spPr>
              <a:xfrm rot="16200000" flipH="1">
                <a:off x="5749933" y="2036753"/>
                <a:ext cx="1987676" cy="57262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57"/>
              <p:cNvCxnSpPr/>
              <p:nvPr/>
            </p:nvCxnSpPr>
            <p:spPr>
              <a:xfrm rot="5400000">
                <a:off x="7565705" y="2750339"/>
                <a:ext cx="64294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5949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 is the default control structure; instructions are executed one after another. 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lang="en-IN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1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2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3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……..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……..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……..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745707" y="2970242"/>
            <a:ext cx="59356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Example: 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	num1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= 1.5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	num2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= 6.3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	sum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=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num1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+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num2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Arial" pitchFamily="34" charset="0"/>
            </a:endParaRP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	print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('The sum is =‘, sum)</a:t>
            </a:r>
          </a:p>
        </p:txBody>
      </p:sp>
    </p:spTree>
    <p:extLst>
      <p:ext uri="{BB962C8B-B14F-4D97-AF65-F5344CB8AC3E}">
        <p14:creationId xmlns:p14="http://schemas.microsoft.com/office/powerpoint/2010/main" val="16658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SELECTION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5418161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IN" sz="5900" b="1" dirty="0"/>
              <a:t>A selection statement causes the program control to be transferred to a specific flow based upon whether a certain condition is true or not.</a:t>
            </a:r>
            <a:endParaRPr lang="en-US" sz="5900" b="1" dirty="0">
              <a:ea typeface="Calibri" pitchFamily="34" charset="0"/>
              <a:cs typeface="Arial" pitchFamily="34" charset="0"/>
            </a:endParaRPr>
          </a:p>
          <a:p>
            <a:r>
              <a:rPr lang="en-GB" sz="5100" b="1" dirty="0"/>
              <a:t>Condition</a:t>
            </a:r>
            <a:r>
              <a:rPr lang="en-GB" sz="5100" dirty="0" smtClean="0"/>
              <a:t> </a:t>
            </a:r>
            <a:r>
              <a:rPr lang="en-GB" sz="5100" b="1" dirty="0" smtClean="0"/>
              <a:t>:    - </a:t>
            </a:r>
            <a:r>
              <a:rPr lang="fr-FR" sz="5100" b="1" dirty="0" smtClean="0"/>
              <a:t> </a:t>
            </a:r>
            <a:r>
              <a:rPr lang="en-IN" sz="5100" b="1" dirty="0"/>
              <a:t>is a Boolean expression</a:t>
            </a:r>
            <a:endParaRPr lang="en-GB" sz="5100" b="1" dirty="0"/>
          </a:p>
          <a:p>
            <a:r>
              <a:rPr lang="en-GB" sz="3800" dirty="0"/>
              <a:t> </a:t>
            </a:r>
            <a:r>
              <a:rPr lang="en-GB" sz="3800" dirty="0" smtClean="0"/>
              <a:t>                              </a:t>
            </a:r>
            <a:r>
              <a:rPr lang="en-GB" sz="5100" b="1" dirty="0"/>
              <a:t>-  takes a value true or false</a:t>
            </a:r>
          </a:p>
          <a:p>
            <a:pPr marL="914400" lvl="2" indent="0">
              <a:buNone/>
            </a:pPr>
            <a:endParaRPr lang="en-US" sz="3800" dirty="0" smtClean="0"/>
          </a:p>
          <a:p>
            <a:pPr marL="914400" lvl="2" indent="0">
              <a:buNone/>
            </a:pP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Equals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800" dirty="0"/>
              <a:t> </a:t>
            </a:r>
            <a:r>
              <a:rPr lang="en-US" sz="3800" dirty="0" smtClean="0"/>
              <a:t>                                         </a:t>
            </a:r>
            <a:r>
              <a:rPr lang="en-US" sz="5900" b="1" dirty="0" smtClean="0">
                <a:solidFill>
                  <a:srgbClr val="FF0000"/>
                </a:solidFill>
              </a:rPr>
              <a:t>a </a:t>
            </a:r>
            <a:r>
              <a:rPr lang="en-US" sz="5900" b="1" dirty="0">
                <a:solidFill>
                  <a:srgbClr val="FF0000"/>
                </a:solidFill>
              </a:rPr>
              <a:t>== b</a:t>
            </a:r>
          </a:p>
          <a:p>
            <a:pPr marL="914400" lvl="2" indent="0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Equals:</a:t>
            </a:r>
            <a:r>
              <a:rPr lang="en-US" sz="3800" dirty="0"/>
              <a:t> </a:t>
            </a:r>
            <a:r>
              <a:rPr lang="en-US" sz="3800" dirty="0" smtClean="0"/>
              <a:t>                                  </a:t>
            </a:r>
            <a:r>
              <a:rPr lang="en-US" sz="5900" b="1" dirty="0" smtClean="0">
                <a:solidFill>
                  <a:srgbClr val="FF0000"/>
                </a:solidFill>
              </a:rPr>
              <a:t>a </a:t>
            </a:r>
            <a:r>
              <a:rPr lang="en-US" sz="5900" b="1" dirty="0">
                <a:solidFill>
                  <a:srgbClr val="FF0000"/>
                </a:solidFill>
              </a:rPr>
              <a:t>!= b</a:t>
            </a:r>
          </a:p>
          <a:p>
            <a:pPr marL="914400" lvl="2" indent="0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than</a:t>
            </a:r>
            <a:r>
              <a:rPr lang="en-US" sz="3800" dirty="0" smtClean="0"/>
              <a:t>:                                     </a:t>
            </a:r>
            <a:r>
              <a:rPr lang="en-US" sz="3800" dirty="0"/>
              <a:t> </a:t>
            </a:r>
            <a:r>
              <a:rPr lang="en-US" sz="5900" b="1" dirty="0">
                <a:solidFill>
                  <a:srgbClr val="FF0000"/>
                </a:solidFill>
              </a:rPr>
              <a:t>a &lt; b</a:t>
            </a:r>
          </a:p>
          <a:p>
            <a:pPr marL="914400" lvl="2" indent="0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than or equal to</a:t>
            </a:r>
            <a:r>
              <a:rPr lang="en-US" sz="3800" dirty="0"/>
              <a:t>: </a:t>
            </a:r>
            <a:r>
              <a:rPr lang="en-US" sz="3800" dirty="0" smtClean="0"/>
              <a:t>                 </a:t>
            </a:r>
            <a:r>
              <a:rPr lang="en-US" sz="5900" b="1" dirty="0" smtClean="0">
                <a:solidFill>
                  <a:srgbClr val="FF0000"/>
                </a:solidFill>
              </a:rPr>
              <a:t>a </a:t>
            </a:r>
            <a:r>
              <a:rPr lang="en-US" sz="5900" b="1" dirty="0">
                <a:solidFill>
                  <a:srgbClr val="FF0000"/>
                </a:solidFill>
              </a:rPr>
              <a:t>&lt;= b</a:t>
            </a:r>
          </a:p>
          <a:p>
            <a:pPr marL="914400" lvl="2" indent="0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 than:</a:t>
            </a:r>
            <a:r>
              <a:rPr lang="en-US" sz="3800" dirty="0"/>
              <a:t> </a:t>
            </a:r>
            <a:r>
              <a:rPr lang="en-US" sz="3800" dirty="0" smtClean="0"/>
              <a:t>                                </a:t>
            </a:r>
            <a:r>
              <a:rPr lang="en-US" sz="5900" b="1" dirty="0" smtClean="0">
                <a:solidFill>
                  <a:srgbClr val="FF0000"/>
                </a:solidFill>
              </a:rPr>
              <a:t>a </a:t>
            </a:r>
            <a:r>
              <a:rPr lang="en-US" sz="5900" b="1" dirty="0">
                <a:solidFill>
                  <a:srgbClr val="FF0000"/>
                </a:solidFill>
              </a:rPr>
              <a:t>&gt; b</a:t>
            </a:r>
          </a:p>
          <a:p>
            <a:pPr marL="914400" lvl="2" indent="0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 than or equal to:</a:t>
            </a:r>
            <a:r>
              <a:rPr lang="en-US" sz="3800" dirty="0"/>
              <a:t> </a:t>
            </a:r>
            <a:r>
              <a:rPr lang="en-US" sz="3800" dirty="0" smtClean="0"/>
              <a:t>            </a:t>
            </a:r>
            <a:r>
              <a:rPr lang="en-US" sz="5900" b="1" dirty="0" smtClean="0">
                <a:solidFill>
                  <a:srgbClr val="FF0000"/>
                </a:solidFill>
              </a:rPr>
              <a:t>a </a:t>
            </a:r>
            <a:r>
              <a:rPr lang="en-US" sz="5900" b="1" dirty="0">
                <a:solidFill>
                  <a:srgbClr val="FF0000"/>
                </a:solidFill>
              </a:rPr>
              <a:t>&gt;= b</a:t>
            </a:r>
          </a:p>
          <a:p>
            <a:pPr marL="0" indent="0">
              <a:buNone/>
            </a:pPr>
            <a:endParaRPr lang="en-GB" sz="4200" dirty="0"/>
          </a:p>
          <a:p>
            <a:r>
              <a:rPr lang="en-GB" sz="5900" b="1" dirty="0" smtClean="0"/>
              <a:t>Complex condition : using ( ) , and logical operator (or , and)</a:t>
            </a:r>
            <a:endParaRPr lang="en-GB" sz="5900" b="1" dirty="0"/>
          </a:p>
        </p:txBody>
      </p:sp>
    </p:spTree>
    <p:extLst>
      <p:ext uri="{BB962C8B-B14F-4D97-AF65-F5344CB8AC3E}">
        <p14:creationId xmlns:p14="http://schemas.microsoft.com/office/powerpoint/2010/main" val="125531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Lightbo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1" y="1690688"/>
            <a:ext cx="9910945" cy="319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237957" y="5219114"/>
            <a:ext cx="93128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Example</a:t>
            </a:r>
            <a:endParaRPr lang="fr-FR" b="1" dirty="0" smtClean="0"/>
          </a:p>
          <a:p>
            <a:r>
              <a:rPr lang="fr-FR" sz="4000" b="1" dirty="0" smtClean="0"/>
              <a:t>               ( (a &gt; b) and ( not ( b&gt;=a ) )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4244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Primitive (basic) data type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Python 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dirty="0"/>
              <a:t>Primitive Data </a:t>
            </a:r>
            <a:r>
              <a:rPr lang="en-US" sz="3600" dirty="0" smtClean="0"/>
              <a:t>type</a:t>
            </a:r>
            <a:endParaRPr lang="en-US" sz="3600" dirty="0"/>
          </a:p>
          <a:p>
            <a:pPr lvl="1"/>
            <a:r>
              <a:rPr lang="en-US" sz="3200" dirty="0"/>
              <a:t>Integers</a:t>
            </a:r>
          </a:p>
          <a:p>
            <a:pPr lvl="1"/>
            <a:r>
              <a:rPr lang="en-US" sz="3200" dirty="0"/>
              <a:t>Float</a:t>
            </a:r>
          </a:p>
          <a:p>
            <a:pPr lvl="1"/>
            <a:r>
              <a:rPr lang="en-US" sz="3200" dirty="0"/>
              <a:t>Strings</a:t>
            </a:r>
          </a:p>
          <a:p>
            <a:pPr lvl="1"/>
            <a:r>
              <a:rPr lang="en-US" sz="3200" dirty="0"/>
              <a:t>Boolean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9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3000" b="1" dirty="0"/>
              <a:t>Conditional constructs (also known as if statements) provide a way to execute a chosen block of code based on the run-time evaluation of one or more Boolean expressions (condition). </a:t>
            </a:r>
          </a:p>
          <a:p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Pseudo-code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ints1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Inst2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…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end if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77133" y="3691321"/>
            <a:ext cx="28322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a=0 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(‘a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null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Inst2</a:t>
            </a:r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…</a:t>
            </a:r>
          </a:p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if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10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Conditional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python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Python, the most general form of a conditional is written as follows:</a:t>
            </a:r>
          </a:p>
          <a:p>
            <a:endParaRPr lang="en-GB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2359588" y="2936538"/>
            <a:ext cx="8994212" cy="2554545"/>
            <a:chOff x="2349373" y="3318570"/>
            <a:chExt cx="8217994" cy="2893506"/>
          </a:xfrm>
        </p:grpSpPr>
        <p:sp>
          <p:nvSpPr>
            <p:cNvPr id="4" name="Rectangle 3"/>
            <p:cNvSpPr/>
            <p:nvPr/>
          </p:nvSpPr>
          <p:spPr>
            <a:xfrm>
              <a:off x="2349373" y="3318570"/>
              <a:ext cx="5582573" cy="28935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IN" sz="2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if</a:t>
              </a:r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first condition</a:t>
              </a:r>
              <a:r>
                <a:rPr lang="en-IN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  <a:p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first body</a:t>
              </a:r>
            </a:p>
            <a:p>
              <a:r>
                <a:rPr lang="en-IN" sz="2000" b="1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elif</a:t>
              </a:r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second condition</a:t>
              </a:r>
              <a:r>
                <a:rPr lang="en-IN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  <a:p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second body</a:t>
              </a:r>
            </a:p>
            <a:p>
              <a:r>
                <a:rPr lang="en-IN" sz="2000" b="1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elif</a:t>
              </a:r>
              <a:r>
                <a:rPr lang="en-IN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third condition</a:t>
              </a:r>
              <a:r>
                <a:rPr lang="en-IN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  <a:p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third body</a:t>
              </a:r>
            </a:p>
            <a:p>
              <a:r>
                <a:rPr lang="en-IN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else:</a:t>
              </a:r>
            </a:p>
            <a:p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fourth body</a:t>
              </a:r>
              <a:endParaRPr lang="en-I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8209913" y="4238241"/>
              <a:ext cx="2357454" cy="749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Colon Must</a:t>
              </a:r>
              <a:endParaRPr lang="en-I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" name="Straight Arrow Connector 8"/>
            <p:cNvCxnSpPr/>
            <p:nvPr/>
          </p:nvCxnSpPr>
          <p:spPr>
            <a:xfrm rot="10800000">
              <a:off x="5087416" y="3604322"/>
              <a:ext cx="321471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17"/>
            <p:cNvCxnSpPr/>
            <p:nvPr/>
          </p:nvCxnSpPr>
          <p:spPr>
            <a:xfrm flipH="1">
              <a:off x="8301333" y="3590607"/>
              <a:ext cx="793" cy="25862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" name="Straight Arrow Connector 21"/>
            <p:cNvCxnSpPr/>
            <p:nvPr/>
          </p:nvCxnSpPr>
          <p:spPr>
            <a:xfrm rot="10800000">
              <a:off x="5589999" y="4258497"/>
              <a:ext cx="2643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" name="Straight Arrow Connector 23"/>
            <p:cNvCxnSpPr/>
            <p:nvPr/>
          </p:nvCxnSpPr>
          <p:spPr>
            <a:xfrm rot="10800000">
              <a:off x="5266873" y="4973299"/>
              <a:ext cx="300039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" name="Straight Arrow Connector 27"/>
            <p:cNvCxnSpPr/>
            <p:nvPr/>
          </p:nvCxnSpPr>
          <p:spPr>
            <a:xfrm rot="10800000">
              <a:off x="3372904" y="6161576"/>
              <a:ext cx="49292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2" name="Forme libre 11"/>
          <p:cNvSpPr/>
          <p:nvPr/>
        </p:nvSpPr>
        <p:spPr>
          <a:xfrm>
            <a:off x="982706" y="3511297"/>
            <a:ext cx="1569492" cy="926203"/>
          </a:xfrm>
          <a:custGeom>
            <a:avLst/>
            <a:gdLst>
              <a:gd name="connsiteX0" fmla="*/ 0 w 1569492"/>
              <a:gd name="connsiteY0" fmla="*/ 232012 h 232012"/>
              <a:gd name="connsiteX1" fmla="*/ 1091821 w 1569492"/>
              <a:gd name="connsiteY1" fmla="*/ 136478 h 232012"/>
              <a:gd name="connsiteX2" fmla="*/ 1569492 w 1569492"/>
              <a:gd name="connsiteY2" fmla="*/ 0 h 232012"/>
              <a:gd name="connsiteX3" fmla="*/ 1569492 w 1569492"/>
              <a:gd name="connsiteY3" fmla="*/ 0 h 23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492" h="232012">
                <a:moveTo>
                  <a:pt x="0" y="232012"/>
                </a:moveTo>
                <a:cubicBezTo>
                  <a:pt x="415119" y="203579"/>
                  <a:pt x="830239" y="175147"/>
                  <a:pt x="1091821" y="136478"/>
                </a:cubicBezTo>
                <a:cubicBezTo>
                  <a:pt x="1353403" y="97809"/>
                  <a:pt x="1569492" y="0"/>
                  <a:pt x="1569492" y="0"/>
                </a:cubicBezTo>
                <a:lnTo>
                  <a:pt x="1569492" y="0"/>
                </a:lnTo>
              </a:path>
            </a:pathLst>
          </a:custGeom>
          <a:ln w="31750">
            <a:headEnd type="oval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-144067" y="4466431"/>
            <a:ext cx="2487721" cy="545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indentation</a:t>
            </a:r>
            <a:endParaRPr lang="en-I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35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Python if statement</a:t>
            </a:r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714" y="1690688"/>
            <a:ext cx="6985594" cy="406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6100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+mn-lt"/>
              </a:rPr>
              <a:t>If </a:t>
            </a:r>
            <a:r>
              <a:rPr lang="fr-FR" b="1" dirty="0" err="1" smtClean="0">
                <a:latin typeface="+mn-lt"/>
              </a:rPr>
              <a:t>Statement</a:t>
            </a:r>
            <a:endParaRPr lang="en-GB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en-GB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750"/>
              </p:ext>
            </p:extLst>
          </p:nvPr>
        </p:nvGraphicFramePr>
        <p:xfrm>
          <a:off x="838200" y="791569"/>
          <a:ext cx="10181230" cy="588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90615"/>
                <a:gridCol w="5090615"/>
              </a:tblGrid>
              <a:tr h="5568287">
                <a:tc>
                  <a:txBody>
                    <a:bodyPr/>
                    <a:lstStyle/>
                    <a:p>
                      <a:r>
                        <a:rPr lang="en-GB" sz="2800" b="1" u="sng" dirty="0" smtClean="0">
                          <a:solidFill>
                            <a:srgbClr val="00B050"/>
                          </a:solidFill>
                        </a:rPr>
                        <a:t>Pseudo</a:t>
                      </a:r>
                      <a:r>
                        <a:rPr lang="en-GB" sz="2800" b="1" u="sng" baseline="0" dirty="0" smtClean="0">
                          <a:solidFill>
                            <a:srgbClr val="00B050"/>
                          </a:solidFill>
                        </a:rPr>
                        <a:t> code</a:t>
                      </a:r>
                      <a:endParaRPr lang="en-GB" sz="2800" b="1" u="sng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2400" dirty="0" smtClean="0"/>
                        <a:t>(condition) 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then </a:t>
                      </a:r>
                    </a:p>
                    <a:p>
                      <a:endParaRPr lang="en-GB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dirty="0" smtClean="0"/>
                        <a:t>      inst1</a:t>
                      </a:r>
                    </a:p>
                    <a:p>
                      <a:r>
                        <a:rPr lang="en-GB" sz="2400" dirty="0" smtClean="0"/>
                        <a:t>      Inst2</a:t>
                      </a:r>
                    </a:p>
                    <a:p>
                      <a:r>
                        <a:rPr lang="en-GB" sz="2400" dirty="0" smtClean="0"/>
                        <a:t>       ….</a:t>
                      </a:r>
                    </a:p>
                    <a:p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End if</a:t>
                      </a:r>
                    </a:p>
                    <a:p>
                      <a:r>
                        <a:rPr lang="en-GB" dirty="0" smtClean="0"/>
                        <a:t> </a:t>
                      </a:r>
                      <a:r>
                        <a:rPr lang="en-GB" sz="3200" b="1" u="sng" dirty="0" smtClean="0"/>
                        <a:t>example:</a:t>
                      </a:r>
                    </a:p>
                    <a:p>
                      <a:endParaRPr lang="en-GB" sz="2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endParaRPr lang="en-GB" sz="2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endParaRPr lang="en-GB" sz="2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endParaRPr lang="en-GB" sz="2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endParaRPr lang="en-GB" sz="2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   Read(a)</a:t>
                      </a:r>
                    </a:p>
                    <a:p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   </a:t>
                      </a:r>
                      <a:r>
                        <a:rPr lang="en-GB" sz="22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If</a:t>
                      </a:r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(a&gt;0) </a:t>
                      </a:r>
                      <a:r>
                        <a:rPr lang="en-GB" sz="22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then </a:t>
                      </a:r>
                    </a:p>
                    <a:p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   write(‘this number is positive’)</a:t>
                      </a:r>
                    </a:p>
                    <a:p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  </a:t>
                      </a:r>
                      <a:r>
                        <a:rPr lang="en-GB" sz="22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end if </a:t>
                      </a:r>
                    </a:p>
                    <a:p>
                      <a:r>
                        <a:rPr lang="en-GB" sz="22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  write(‘ok’)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u="sng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Python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baseline="0" dirty="0" smtClean="0"/>
                        <a:t>                                       </a:t>
                      </a:r>
                      <a:r>
                        <a:rPr lang="en-GB" sz="2400" baseline="0" dirty="0" smtClean="0"/>
                        <a:t>…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2800" b="1" u="sng" dirty="0" smtClean="0"/>
                        <a:t>example: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a= </a:t>
                      </a:r>
                      <a:r>
                        <a:rPr lang="en-GB" sz="2400" b="1" u="none" baseline="0" dirty="0" err="1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int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(input(‘ ‘))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If (a&gt;0) : 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print(‘this number is positive’)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print(‘ok’)</a:t>
                      </a:r>
                      <a:endParaRPr lang="en-GB" sz="24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GB" sz="1800" b="1" u="none" baseline="0" dirty="0" smtClean="0">
                        <a:solidFill>
                          <a:srgbClr val="00B050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800" b="1" u="none" baseline="0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GB" sz="2400" b="1" u="none" baseline="0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endParaRPr lang="en-GB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7006664" y="1278453"/>
            <a:ext cx="3798276" cy="1661694"/>
            <a:chOff x="7006664" y="1278453"/>
            <a:chExt cx="3798276" cy="1661694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/>
            <a:srcRect r="758" b="50669"/>
            <a:stretch/>
          </p:blipFill>
          <p:spPr>
            <a:xfrm>
              <a:off x="7006664" y="1278453"/>
              <a:ext cx="3684782" cy="1183393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2"/>
            <a:srcRect l="353" t="73187" r="-2653" b="6874"/>
            <a:stretch/>
          </p:blipFill>
          <p:spPr>
            <a:xfrm>
              <a:off x="7006664" y="2461846"/>
              <a:ext cx="3798276" cy="4783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51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10403" y="130565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+mn-lt"/>
              </a:rPr>
              <a:t>If </a:t>
            </a:r>
            <a:r>
              <a:rPr lang="fr-FR" b="1" dirty="0" err="1" smtClean="0">
                <a:latin typeface="+mn-lt"/>
              </a:rPr>
              <a:t>else</a:t>
            </a:r>
            <a:r>
              <a:rPr lang="fr-FR" b="1" dirty="0" smtClean="0">
                <a:latin typeface="+mn-lt"/>
              </a:rPr>
              <a:t> </a:t>
            </a:r>
            <a:r>
              <a:rPr lang="fr-FR" b="1" dirty="0" err="1" smtClean="0">
                <a:latin typeface="+mn-lt"/>
              </a:rPr>
              <a:t>Statement</a:t>
            </a:r>
            <a:endParaRPr lang="en-GB" b="1" dirty="0"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50361"/>
              </p:ext>
            </p:extLst>
          </p:nvPr>
        </p:nvGraphicFramePr>
        <p:xfrm>
          <a:off x="506436" y="697381"/>
          <a:ext cx="11268222" cy="5872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4111"/>
                <a:gridCol w="5634111"/>
              </a:tblGrid>
              <a:tr h="5872232">
                <a:tc>
                  <a:txBody>
                    <a:bodyPr/>
                    <a:lstStyle/>
                    <a:p>
                      <a:r>
                        <a:rPr lang="en-GB" sz="2800" b="1" u="sng" dirty="0" smtClean="0">
                          <a:solidFill>
                            <a:srgbClr val="00B050"/>
                          </a:solidFill>
                        </a:rPr>
                        <a:t>Pseudo</a:t>
                      </a:r>
                      <a:r>
                        <a:rPr lang="en-GB" sz="2800" b="1" u="sng" baseline="0" dirty="0" smtClean="0">
                          <a:solidFill>
                            <a:srgbClr val="00B050"/>
                          </a:solidFill>
                        </a:rPr>
                        <a:t> code</a:t>
                      </a:r>
                      <a:endParaRPr lang="en-GB" sz="2800" b="1" u="sng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2400" dirty="0" smtClean="0"/>
                        <a:t>(condition) 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then </a:t>
                      </a:r>
                    </a:p>
                    <a:p>
                      <a:endParaRPr lang="en-GB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dirty="0" smtClean="0"/>
                        <a:t>      inst1</a:t>
                      </a:r>
                    </a:p>
                    <a:p>
                      <a:r>
                        <a:rPr lang="en-GB" sz="2400" dirty="0" smtClean="0"/>
                        <a:t>      Inst2</a:t>
                      </a:r>
                    </a:p>
                    <a:p>
                      <a:r>
                        <a:rPr lang="en-GB" sz="2400" dirty="0" smtClean="0"/>
                        <a:t>       ….</a:t>
                      </a:r>
                    </a:p>
                    <a:p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Else </a:t>
                      </a:r>
                    </a:p>
                    <a:p>
                      <a:endParaRPr lang="en-GB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dirty="0" smtClean="0"/>
                        <a:t>      inst1a</a:t>
                      </a:r>
                    </a:p>
                    <a:p>
                      <a:r>
                        <a:rPr lang="en-GB" sz="2400" dirty="0" smtClean="0"/>
                        <a:t>      Inst2a</a:t>
                      </a:r>
                    </a:p>
                    <a:p>
                      <a:r>
                        <a:rPr lang="en-GB" sz="2400" dirty="0" smtClean="0"/>
                        <a:t>       ….</a:t>
                      </a:r>
                    </a:p>
                    <a:p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End if</a:t>
                      </a:r>
                    </a:p>
                    <a:p>
                      <a:endParaRPr lang="en-GB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dirty="0" smtClean="0"/>
                        <a:t> </a:t>
                      </a:r>
                      <a:endParaRPr lang="en-GB" sz="2200" b="1" u="none" baseline="0" dirty="0" smtClean="0">
                        <a:solidFill>
                          <a:srgbClr val="0070C0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u="sng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Python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2400" b="1" u="sng" dirty="0" smtClean="0"/>
                        <a:t>Example: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a= </a:t>
                      </a:r>
                      <a:r>
                        <a:rPr lang="en-GB" sz="2400" b="1" u="none" baseline="0" dirty="0" err="1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int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(input(‘ give a number ?! ‘))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If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(a&gt;0) 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: 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print(‘this number is positive’)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  else: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print(‘ this number is &lt;= 0 ’)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504049" y="1842868"/>
            <a:ext cx="3573194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0000"/>
                </a:solidFill>
              </a:rPr>
              <a:t>Example</a:t>
            </a:r>
          </a:p>
          <a:p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Read(a</a:t>
            </a:r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en-GB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If</a:t>
            </a:r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(a&gt;0 ) hen </a:t>
            </a:r>
            <a:endParaRPr lang="en-GB" sz="2000" b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write</a:t>
            </a:r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(‘this number is positive’)</a:t>
            </a:r>
          </a:p>
          <a:p>
            <a:r>
              <a:rPr lang="en-GB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else </a:t>
            </a:r>
          </a:p>
          <a:p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</a:t>
            </a:r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write</a:t>
            </a:r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(‘</a:t>
            </a:r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this number is </a:t>
            </a:r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&lt;=</a:t>
            </a:r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0</a:t>
            </a:r>
            <a:r>
              <a:rPr lang="en-GB" sz="2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’)</a:t>
            </a:r>
          </a:p>
          <a:p>
            <a:r>
              <a:rPr lang="en-GB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End if</a:t>
            </a:r>
            <a:endParaRPr lang="en-GB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            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2929" y="776515"/>
            <a:ext cx="3712918" cy="239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70774"/>
              </p:ext>
            </p:extLst>
          </p:nvPr>
        </p:nvGraphicFramePr>
        <p:xfrm>
          <a:off x="323556" y="789022"/>
          <a:ext cx="11268222" cy="5872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4111"/>
                <a:gridCol w="5634111"/>
              </a:tblGrid>
              <a:tr h="5872232">
                <a:tc>
                  <a:txBody>
                    <a:bodyPr/>
                    <a:lstStyle/>
                    <a:p>
                      <a:r>
                        <a:rPr lang="en-GB" sz="2800" b="1" u="sng" dirty="0" smtClean="0">
                          <a:solidFill>
                            <a:srgbClr val="00B050"/>
                          </a:solidFill>
                        </a:rPr>
                        <a:t>Pseudo</a:t>
                      </a:r>
                      <a:r>
                        <a:rPr lang="en-GB" sz="2800" b="1" u="sng" baseline="0" dirty="0" smtClean="0">
                          <a:solidFill>
                            <a:srgbClr val="00B050"/>
                          </a:solidFill>
                        </a:rPr>
                        <a:t> code</a:t>
                      </a:r>
                      <a:endParaRPr lang="en-GB" sz="2800" b="1" u="sng" dirty="0" smtClean="0">
                        <a:solidFill>
                          <a:srgbClr val="00B05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2000" dirty="0" smtClean="0"/>
                        <a:t>(condition) </a:t>
                      </a: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then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 inst1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Inst2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 ….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Else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   if (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condition2</a:t>
                      </a: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  inst1a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  Inst2a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 smtClean="0"/>
                        <a:t>        ….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   Else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          if (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condition3</a:t>
                      </a:r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) ….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       </a:t>
                      </a:r>
                      <a:r>
                        <a:rPr lang="en-GB" sz="1600" baseline="0" dirty="0" smtClean="0"/>
                        <a:t>    </a:t>
                      </a:r>
                      <a:r>
                        <a:rPr lang="en-GB" sz="1600" dirty="0" smtClean="0"/>
                        <a:t>     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End if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End if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End if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u="sng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Python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2400" b="1" u="sng" dirty="0" smtClean="0"/>
                        <a:t>Example: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a= </a:t>
                      </a:r>
                      <a:r>
                        <a:rPr lang="en-GB" sz="2400" b="1" u="none" baseline="0" dirty="0" err="1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int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(input(‘ give a number ?! ‘))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If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2400" b="1" u="none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a&gt;0</a:t>
                      </a: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: 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print(‘this number is positive’)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en-GB" sz="2400" b="1" u="none" baseline="0" dirty="0" err="1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elif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2400" b="1" u="none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a=0</a:t>
                      </a:r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: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print(‘this number is null’) </a:t>
                      </a:r>
                    </a:p>
                    <a:p>
                      <a:r>
                        <a:rPr lang="en-GB" sz="2400" b="1" u="none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  else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none" baseline="0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          print(‘this number is negative’)</a:t>
                      </a:r>
                    </a:p>
                    <a:p>
                      <a:endParaRPr lang="en-GB" sz="2400" b="1" u="none" baseline="0" dirty="0" smtClean="0">
                        <a:solidFill>
                          <a:srgbClr val="0070C0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0403" y="130565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+mn-lt"/>
              </a:rPr>
              <a:t>If </a:t>
            </a:r>
            <a:r>
              <a:rPr lang="fr-FR" b="1" dirty="0" err="1" smtClean="0">
                <a:latin typeface="+mn-lt"/>
              </a:rPr>
              <a:t>elif</a:t>
            </a:r>
            <a:r>
              <a:rPr lang="fr-FR" b="1" dirty="0" smtClean="0">
                <a:latin typeface="+mn-lt"/>
              </a:rPr>
              <a:t> </a:t>
            </a:r>
            <a:r>
              <a:rPr lang="fr-FR" b="1" dirty="0" err="1" smtClean="0">
                <a:latin typeface="+mn-lt"/>
              </a:rPr>
              <a:t>else</a:t>
            </a:r>
            <a:r>
              <a:rPr lang="fr-FR" b="1" dirty="0" smtClean="0">
                <a:latin typeface="+mn-lt"/>
              </a:rPr>
              <a:t> </a:t>
            </a:r>
            <a:r>
              <a:rPr lang="fr-FR" b="1" dirty="0" err="1" smtClean="0">
                <a:latin typeface="+mn-lt"/>
              </a:rPr>
              <a:t>Statement</a:t>
            </a:r>
            <a:endParaRPr lang="en-GB" b="1" dirty="0"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631" y="1055078"/>
            <a:ext cx="3842605" cy="206940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024554" y="1234818"/>
            <a:ext cx="2672862" cy="4124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0000"/>
                </a:solidFill>
              </a:rPr>
              <a:t>Example</a:t>
            </a:r>
          </a:p>
          <a:p>
            <a:endParaRPr lang="en-GB" b="1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Write(‘give a number’)</a:t>
            </a: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Read(a)</a:t>
            </a:r>
          </a:p>
          <a:p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If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(a&gt;0 )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then </a:t>
            </a:r>
            <a:endParaRPr lang="en-GB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write</a:t>
            </a:r>
            <a:r>
              <a:rPr lang="en-GB" b="1" dirty="0">
                <a:solidFill>
                  <a:srgbClr val="0070C0"/>
                </a:solidFill>
                <a:sym typeface="Wingdings" panose="05000000000000000000" pitchFamily="2" charset="2"/>
              </a:rPr>
              <a:t>(‘this 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is </a:t>
            </a:r>
            <a:r>
              <a:rPr lang="en-GB" b="1" dirty="0">
                <a:solidFill>
                  <a:srgbClr val="0070C0"/>
                </a:solidFill>
                <a:sym typeface="Wingdings" panose="05000000000000000000" pitchFamily="2" charset="2"/>
              </a:rPr>
              <a:t>positive’)</a:t>
            </a:r>
          </a:p>
          <a:p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Else </a:t>
            </a:r>
          </a:p>
          <a:p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 if a=0 then </a:t>
            </a: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         write(‘</a:t>
            </a:r>
            <a:r>
              <a:rPr lang="en-GB" b="1" dirty="0">
                <a:solidFill>
                  <a:srgbClr val="0070C0"/>
                </a:solidFill>
                <a:sym typeface="Wingdings" panose="05000000000000000000" pitchFamily="2" charset="2"/>
              </a:rPr>
              <a:t>this 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is null’)</a:t>
            </a: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 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Else </a:t>
            </a:r>
            <a:endParaRPr lang="en-GB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GB" b="1" dirty="0">
                <a:solidFill>
                  <a:srgbClr val="0070C0"/>
                </a:solidFill>
                <a:sym typeface="Wingdings" panose="05000000000000000000" pitchFamily="2" charset="2"/>
              </a:rPr>
              <a:t>  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  write</a:t>
            </a:r>
            <a:r>
              <a:rPr lang="en-GB" b="1" dirty="0">
                <a:solidFill>
                  <a:srgbClr val="0070C0"/>
                </a:solidFill>
                <a:sym typeface="Wingdings" panose="05000000000000000000" pitchFamily="2" charset="2"/>
              </a:rPr>
              <a:t>(‘this is 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negative’)</a:t>
            </a:r>
            <a:endParaRPr lang="en-GB" b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    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end if   </a:t>
            </a:r>
            <a:endParaRPr lang="en-GB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End if</a:t>
            </a:r>
            <a:endParaRPr lang="en-GB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cxnSp>
        <p:nvCxnSpPr>
          <p:cNvPr id="3" name="Connecteur droit 2"/>
          <p:cNvCxnSpPr/>
          <p:nvPr/>
        </p:nvCxnSpPr>
        <p:spPr>
          <a:xfrm flipH="1">
            <a:off x="436098" y="1575582"/>
            <a:ext cx="14068" cy="928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436098" y="2757268"/>
            <a:ext cx="0" cy="2757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47114" y="3124480"/>
            <a:ext cx="0" cy="89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75249" y="4304714"/>
            <a:ext cx="0" cy="88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041009" y="4586068"/>
            <a:ext cx="14068" cy="295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Exercises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 algn="just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Write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a PYTHON program that reads a value of n and check the number is zero or non zero value.</a:t>
            </a:r>
            <a:endParaRPr lang="en-US" b="1" dirty="0">
              <a:cs typeface="Arial" pitchFamily="34" charset="0"/>
            </a:endParaRPr>
          </a:p>
          <a:p>
            <a:pPr marL="514350" lvl="0" indent="-51435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Write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a PYTHON program to find 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the biggest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of two numbers.</a:t>
            </a:r>
            <a:endParaRPr lang="en-US" b="1" dirty="0">
              <a:cs typeface="Arial" pitchFamily="34" charset="0"/>
            </a:endParaRPr>
          </a:p>
          <a:p>
            <a:pPr marL="514350" lvl="0" indent="-51435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Write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a PYTHON program that reads the number and check 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it positive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or negative.</a:t>
            </a:r>
          </a:p>
          <a:p>
            <a:pPr marL="514350" indent="-514350" algn="just" eaLnBrk="0" fontAlgn="base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Write </a:t>
            </a:r>
            <a:r>
              <a:rPr lang="en-US" b="1" dirty="0">
                <a:ea typeface="Times New Roman" pitchFamily="18" charset="0"/>
                <a:cs typeface="Times New Roman" pitchFamily="18" charset="0"/>
              </a:rPr>
              <a:t>a PYTHON program to check entered character is vowel or consonant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 eaLnBrk="0" fontAlgn="base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b="1" dirty="0" smtClean="0"/>
              <a:t>Write </a:t>
            </a:r>
            <a:r>
              <a:rPr lang="en-IN" b="1" dirty="0"/>
              <a:t>a PYTHON program to check weather number is even or odd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04302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Match-case  </a:t>
            </a:r>
            <a:r>
              <a:rPr lang="en-GB" b="1" dirty="0" smtClean="0">
                <a:latin typeface="+mn-lt"/>
              </a:rPr>
              <a:t>statement</a:t>
            </a:r>
            <a:endParaRPr lang="en-GB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380615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 in many programming language (c,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java ,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….)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didn’t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 until python  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3.10</a:t>
            </a:r>
            <a:endParaRPr lang="en-GB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   </a:t>
            </a:r>
            <a:r>
              <a:rPr lang="en-GB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… </a:t>
            </a:r>
            <a:r>
              <a:rPr lang="en-GB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r>
              <a:rPr lang="en-GB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… ….. </a:t>
            </a: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for multiple choices </a:t>
            </a:r>
          </a:p>
          <a:p>
            <a:pPr marL="342900" indent="-342900" algn="just">
              <a:spcBef>
                <a:spcPct val="20000"/>
              </a:spcBef>
            </a:pPr>
            <a:endParaRPr lang="en-GB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105486" y="4206239"/>
            <a:ext cx="10515600" cy="801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20000"/>
              </a:spcBef>
              <a:buNone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most cases : When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if … </a:t>
            </a:r>
            <a:r>
              <a:rPr lang="en-GB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r>
              <a:rPr lang="en-GB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… …..  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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use the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match-case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syntax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5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0237" y="675249"/>
            <a:ext cx="3522785" cy="589560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variable: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value1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statement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….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value2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statement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statement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…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… 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…..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GB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56405" y="689316"/>
            <a:ext cx="7202659" cy="5895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N=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imput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(‘enter a month number? ’))</a:t>
            </a:r>
          </a:p>
          <a:p>
            <a:pPr marL="0" indent="0"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N:</a:t>
            </a:r>
          </a:p>
          <a:p>
            <a:pPr marL="0" indent="0"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</a:t>
            </a:r>
          </a:p>
          <a:p>
            <a:pPr marL="0" indent="0"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print(‘January’)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print(‘February’)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…  :</a:t>
            </a:r>
          </a:p>
          <a:p>
            <a:pPr marL="0" indent="0"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…..</a:t>
            </a:r>
          </a:p>
          <a:p>
            <a:pPr marL="0" indent="0"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print(‘your value is invalid !!! 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2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ITERATION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OR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LOOPING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 statements (Loops)</a:t>
            </a:r>
            <a:endParaRPr lang="en-GB" dirty="0">
              <a:latin typeface="+mn-lt"/>
            </a:endParaRPr>
          </a:p>
        </p:txBody>
      </p:sp>
      <p:grpSp>
        <p:nvGrpSpPr>
          <p:cNvPr id="4" name="Group 77"/>
          <p:cNvGrpSpPr/>
          <p:nvPr/>
        </p:nvGrpSpPr>
        <p:grpSpPr>
          <a:xfrm>
            <a:off x="3571868" y="2571744"/>
            <a:ext cx="2500330" cy="3775089"/>
            <a:chOff x="6429388" y="657432"/>
            <a:chExt cx="2500330" cy="3775089"/>
          </a:xfrm>
        </p:grpSpPr>
        <p:sp>
          <p:nvSpPr>
            <p:cNvPr id="5" name="TextBox 9"/>
            <p:cNvSpPr txBox="1"/>
            <p:nvPr/>
          </p:nvSpPr>
          <p:spPr>
            <a:xfrm>
              <a:off x="6429388" y="378619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ITERATION</a:t>
              </a:r>
              <a:endParaRPr lang="en-I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" name="Group 75"/>
            <p:cNvGrpSpPr/>
            <p:nvPr/>
          </p:nvGrpSpPr>
          <p:grpSpPr>
            <a:xfrm>
              <a:off x="6701758" y="657432"/>
              <a:ext cx="2213446" cy="2628692"/>
              <a:chOff x="6701758" y="657432"/>
              <a:chExt cx="2213446" cy="2628692"/>
            </a:xfrm>
          </p:grpSpPr>
          <p:cxnSp>
            <p:nvCxnSpPr>
              <p:cNvPr id="7" name="Straight Connector 11"/>
              <p:cNvCxnSpPr/>
              <p:nvPr/>
            </p:nvCxnSpPr>
            <p:spPr>
              <a:xfrm flipV="1">
                <a:off x="6701758" y="1113956"/>
                <a:ext cx="560392" cy="10318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8" name="Flowchart: Decision 12"/>
              <p:cNvSpPr/>
              <p:nvPr/>
            </p:nvSpPr>
            <p:spPr>
              <a:xfrm>
                <a:off x="7215206" y="657432"/>
                <a:ext cx="1285884" cy="928694"/>
              </a:xfrm>
              <a:prstGeom prst="flowChartDecision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286644" y="1857364"/>
                <a:ext cx="1143008" cy="571504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" name="Straight Connector 14"/>
              <p:cNvCxnSpPr/>
              <p:nvPr/>
            </p:nvCxnSpPr>
            <p:spPr>
              <a:xfrm>
                <a:off x="8486576" y="1112368"/>
                <a:ext cx="428628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5"/>
              <p:cNvCxnSpPr/>
              <p:nvPr/>
            </p:nvCxnSpPr>
            <p:spPr>
              <a:xfrm rot="16200000" flipH="1">
                <a:off x="7744528" y="2172372"/>
                <a:ext cx="2215710" cy="11794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6"/>
              <p:cNvCxnSpPr/>
              <p:nvPr/>
            </p:nvCxnSpPr>
            <p:spPr>
              <a:xfrm rot="5400000">
                <a:off x="7727860" y="1699180"/>
                <a:ext cx="28575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7"/>
              <p:cNvCxnSpPr/>
              <p:nvPr/>
            </p:nvCxnSpPr>
            <p:spPr>
              <a:xfrm rot="10800000">
                <a:off x="6715140" y="3000372"/>
                <a:ext cx="1214446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8"/>
              <p:cNvCxnSpPr/>
              <p:nvPr/>
            </p:nvCxnSpPr>
            <p:spPr>
              <a:xfrm rot="16200000" flipH="1">
                <a:off x="5749933" y="2036753"/>
                <a:ext cx="1987676" cy="57262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9"/>
              <p:cNvCxnSpPr/>
              <p:nvPr/>
            </p:nvCxnSpPr>
            <p:spPr>
              <a:xfrm rot="5400000">
                <a:off x="7565705" y="2750339"/>
                <a:ext cx="64294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0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Integers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dirty="0"/>
              <a:t>You can use an integer to represent numeric data and, more specifically, whole numbers from negative infinity to infinity, like 4, 5, or -1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Integers are used when you want to represent numeric data, whole number specifically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43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just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loop or iteration?</a:t>
            </a: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</a:pPr>
            <a:r>
              <a:rPr lang="en-I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 can execute a block of code number of times until a certain condition is met.</a:t>
            </a: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None/>
            </a:pPr>
            <a:r>
              <a:rPr lang="en-I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</a:t>
            </a: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iteration statement allows instructions to be executed until a certain condition is  met.</a:t>
            </a: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iteration statements are also called as 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Looping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statements.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ITERATION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LOOPING (Loops)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69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85852" y="1981200"/>
            <a:ext cx="7643866" cy="94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two kinds of loops in Python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ITERATION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LOOPING (Loops)</a:t>
            </a:r>
            <a:endParaRPr lang="en-GB" dirty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85824" y="4178112"/>
            <a:ext cx="6357982" cy="57150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for loop</a:t>
            </a: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785824" y="3106542"/>
            <a:ext cx="6357982" cy="57150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while loop</a:t>
            </a: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85824" y="1983545"/>
            <a:ext cx="6357982" cy="169450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while</a:t>
            </a:r>
            <a:r>
              <a:rPr lang="en-US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 loop</a:t>
            </a:r>
            <a:endParaRPr lang="en-US" sz="8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370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The While Loop</a:t>
            </a:r>
            <a:endParaRPr lang="en-GB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905" y="1570512"/>
            <a:ext cx="10804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 while loop allows general repetition based upon the repeated testing of a Boolean condition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830" y="2524619"/>
            <a:ext cx="106002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syntax for a while loop in Python is as follows: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en-I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while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condition: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    statements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en-I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: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statements</a:t>
            </a:r>
          </a:p>
          <a:p>
            <a:endParaRPr lang="en-I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Where, loop body contain the single statement or set of statements.</a:t>
            </a:r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63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/>
          <p:cNvGrpSpPr/>
          <p:nvPr/>
        </p:nvGrpSpPr>
        <p:grpSpPr>
          <a:xfrm>
            <a:off x="9088416" y="1970993"/>
            <a:ext cx="2500330" cy="3775089"/>
            <a:chOff x="6429388" y="657432"/>
            <a:chExt cx="2500330" cy="3775089"/>
          </a:xfrm>
        </p:grpSpPr>
        <p:sp>
          <p:nvSpPr>
            <p:cNvPr id="5" name="TextBox 8"/>
            <p:cNvSpPr txBox="1"/>
            <p:nvPr/>
          </p:nvSpPr>
          <p:spPr>
            <a:xfrm>
              <a:off x="6429388" y="378619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while Loop</a:t>
              </a:r>
              <a:endParaRPr lang="en-I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" name="Group 75"/>
            <p:cNvGrpSpPr/>
            <p:nvPr/>
          </p:nvGrpSpPr>
          <p:grpSpPr>
            <a:xfrm>
              <a:off x="6701758" y="657432"/>
              <a:ext cx="2213446" cy="2628692"/>
              <a:chOff x="6701758" y="657432"/>
              <a:chExt cx="2213446" cy="2628692"/>
            </a:xfrm>
          </p:grpSpPr>
          <p:cxnSp>
            <p:nvCxnSpPr>
              <p:cNvPr id="7" name="Straight Connector 10"/>
              <p:cNvCxnSpPr/>
              <p:nvPr/>
            </p:nvCxnSpPr>
            <p:spPr>
              <a:xfrm flipV="1">
                <a:off x="6701758" y="1113956"/>
                <a:ext cx="560392" cy="10318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8" name="Flowchart: Decision 11"/>
              <p:cNvSpPr/>
              <p:nvPr/>
            </p:nvSpPr>
            <p:spPr>
              <a:xfrm>
                <a:off x="7215206" y="657432"/>
                <a:ext cx="1285884" cy="928694"/>
              </a:xfrm>
              <a:prstGeom prst="flowChartDecision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286644" y="1857364"/>
                <a:ext cx="1143008" cy="571504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Straight Connector 13"/>
              <p:cNvCxnSpPr/>
              <p:nvPr/>
            </p:nvCxnSpPr>
            <p:spPr>
              <a:xfrm>
                <a:off x="8486576" y="1112368"/>
                <a:ext cx="428628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4"/>
              <p:cNvCxnSpPr/>
              <p:nvPr/>
            </p:nvCxnSpPr>
            <p:spPr>
              <a:xfrm rot="16200000" flipH="1">
                <a:off x="7744528" y="2172372"/>
                <a:ext cx="2215710" cy="11794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5"/>
              <p:cNvCxnSpPr/>
              <p:nvPr/>
            </p:nvCxnSpPr>
            <p:spPr>
              <a:xfrm rot="5400000">
                <a:off x="7727860" y="1699180"/>
                <a:ext cx="28575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6"/>
              <p:cNvCxnSpPr/>
              <p:nvPr/>
            </p:nvCxnSpPr>
            <p:spPr>
              <a:xfrm rot="10800000">
                <a:off x="6715140" y="3000372"/>
                <a:ext cx="1214446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7"/>
              <p:cNvCxnSpPr/>
              <p:nvPr/>
            </p:nvCxnSpPr>
            <p:spPr>
              <a:xfrm rot="16200000" flipH="1">
                <a:off x="5749933" y="2036753"/>
                <a:ext cx="1987676" cy="57262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8"/>
              <p:cNvCxnSpPr/>
              <p:nvPr/>
            </p:nvCxnSpPr>
            <p:spPr>
              <a:xfrm rot="5400000">
                <a:off x="7565705" y="2750339"/>
                <a:ext cx="64294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The While Loop</a:t>
            </a:r>
            <a:endParaRPr lang="en-GB" dirty="0">
              <a:latin typeface="+mn-l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47948" y="2065307"/>
            <a:ext cx="37723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Pseudo-code</a:t>
            </a:r>
          </a:p>
          <a:p>
            <a:pPr algn="just"/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(condition)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 algn="just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Statement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Statement 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….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801814" y="2572018"/>
            <a:ext cx="3772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GB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 0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&lt; 5)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 algn="just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write(‘ok’)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 a +1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</a:t>
            </a:r>
          </a:p>
        </p:txBody>
      </p:sp>
    </p:spTree>
    <p:extLst>
      <p:ext uri="{BB962C8B-B14F-4D97-AF65-F5344CB8AC3E}">
        <p14:creationId xmlns:p14="http://schemas.microsoft.com/office/powerpoint/2010/main" val="19193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The While Loop</a:t>
            </a:r>
            <a:endParaRPr lang="en-GB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541628"/>
            <a:ext cx="41159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b= 0</a:t>
            </a:r>
          </a:p>
          <a:p>
            <a:r>
              <a:rPr lang="en-I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</a:t>
            </a:r>
            <a:r>
              <a:rPr lang="en-IN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(b&lt; 5):</a:t>
            </a:r>
          </a:p>
          <a:p>
            <a:r>
              <a:rPr lang="en-I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print(‘ok’)</a:t>
            </a:r>
          </a:p>
          <a:p>
            <a:r>
              <a:rPr lang="en-I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I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b+1</a:t>
            </a:r>
          </a:p>
          <a:p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Print(b)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90600" y="1843088"/>
            <a:ext cx="4670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GB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74524" y="1829021"/>
            <a:ext cx="3868615" cy="447352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&gt;&gt;&gt; 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&gt;&gt;&gt;</a:t>
            </a:r>
          </a:p>
          <a:p>
            <a:r>
              <a:rPr lang="en-GB" sz="2800" b="1" dirty="0">
                <a:solidFill>
                  <a:schemeClr val="bg1"/>
                </a:solidFill>
              </a:rPr>
              <a:t>5</a:t>
            </a:r>
            <a:endParaRPr lang="en-GB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0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221" y="337796"/>
            <a:ext cx="10515600" cy="4351338"/>
          </a:xfrm>
        </p:spPr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Infinite</a:t>
            </a:r>
            <a:r>
              <a:rPr lang="en-GB" dirty="0" smtClean="0"/>
              <a:t>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 (                                                       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GB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221" y="1536480"/>
            <a:ext cx="41159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b= 0</a:t>
            </a:r>
          </a:p>
          <a:p>
            <a:r>
              <a:rPr lang="en-I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</a:t>
            </a:r>
            <a:r>
              <a:rPr lang="en-I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 &gt;= </a:t>
            </a:r>
            <a:r>
              <a:rPr lang="en-I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I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print(‘ok’)</a:t>
            </a:r>
          </a:p>
          <a:p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b+1</a:t>
            </a:r>
          </a:p>
          <a:p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5372" y="1739679"/>
            <a:ext cx="1209821" cy="339053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&gt;&gt;&gt; 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  <a:p>
            <a:r>
              <a:rPr lang="en-GB" sz="2800" b="1" dirty="0">
                <a:solidFill>
                  <a:schemeClr val="bg1"/>
                </a:solidFill>
              </a:rPr>
              <a:t>5</a:t>
            </a:r>
            <a:endParaRPr lang="en-GB" sz="28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3488" y="3434946"/>
            <a:ext cx="41159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= 0</a:t>
            </a:r>
          </a:p>
          <a:p>
            <a:r>
              <a:rPr lang="en-I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</a:t>
            </a:r>
            <a:r>
              <a:rPr lang="en-I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 </a:t>
            </a:r>
            <a:r>
              <a:rPr lang="en-I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I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0):</a:t>
            </a:r>
          </a:p>
          <a:p>
            <a:r>
              <a:rPr lang="en-I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b = b+1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print(b)</a:t>
            </a:r>
          </a:p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Print(‘ok’)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196439" y="3137095"/>
            <a:ext cx="1625403" cy="25603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&gt;&gt;&gt;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125372" y="5069938"/>
            <a:ext cx="661182" cy="439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∞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6842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85824" y="1983545"/>
            <a:ext cx="6357982" cy="169450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for</a:t>
            </a:r>
            <a:r>
              <a:rPr lang="en-US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 loop</a:t>
            </a:r>
            <a:endParaRPr lang="en-US" sz="8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3563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9583" y="948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for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 Loop</a:t>
            </a:r>
            <a:endParaRPr lang="en-GB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2031" y="1420458"/>
            <a:ext cx="112400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5F6368"/>
                </a:solidFill>
                <a:latin typeface="Helvetica Neue"/>
              </a:rPr>
              <a:t>a for-loop</a:t>
            </a:r>
            <a:r>
              <a:rPr lang="en-US" sz="3200" b="1" dirty="0">
                <a:solidFill>
                  <a:srgbClr val="4D5156"/>
                </a:solidFill>
                <a:latin typeface="Helvetica Neue"/>
              </a:rPr>
              <a:t> or for </a:t>
            </a:r>
            <a:r>
              <a:rPr lang="en-US" sz="3200" b="1" dirty="0">
                <a:solidFill>
                  <a:srgbClr val="5F6368"/>
                </a:solidFill>
                <a:latin typeface="Helvetica Neue"/>
              </a:rPr>
              <a:t>loop</a:t>
            </a:r>
            <a:r>
              <a:rPr lang="en-US" sz="3200" b="1" dirty="0">
                <a:solidFill>
                  <a:srgbClr val="4D5156"/>
                </a:solidFill>
                <a:latin typeface="Helvetica Neue"/>
              </a:rPr>
              <a:t> is a control flow statement for specifying </a:t>
            </a:r>
            <a:r>
              <a:rPr lang="en-US" sz="3200" b="1" dirty="0" smtClean="0">
                <a:solidFill>
                  <a:srgbClr val="4D5156"/>
                </a:solidFill>
                <a:latin typeface="Helvetica Neue"/>
              </a:rPr>
              <a:t>iteration</a:t>
            </a:r>
          </a:p>
          <a:p>
            <a:endParaRPr lang="en-US" sz="3200" b="1" dirty="0" smtClean="0">
              <a:solidFill>
                <a:srgbClr val="4D5156"/>
              </a:solidFill>
              <a:latin typeface="Helvetica Neue"/>
            </a:endParaRPr>
          </a:p>
          <a:p>
            <a:endParaRPr lang="en-US" sz="3200" b="1" dirty="0">
              <a:solidFill>
                <a:srgbClr val="4D5156"/>
              </a:solidFill>
              <a:latin typeface="Helvetica Neue"/>
            </a:endParaRPr>
          </a:p>
          <a:p>
            <a:r>
              <a:rPr lang="en-US" sz="3200" b="1" dirty="0"/>
              <a:t>A for loop is used for iterating over a sequence (that is either a list, a tuple, a dictionary, a set, or a string).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745883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9583" y="948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for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Batang" pitchFamily="18" charset="-127"/>
                <a:cs typeface="Arial" pitchFamily="34" charset="0"/>
              </a:rPr>
              <a:t> Loop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4817" y="4608904"/>
            <a:ext cx="6349559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python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en-US" alt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looping variable </a:t>
            </a:r>
            <a:r>
              <a:rPr kumimoji="0" lang="en-US" altLang="fr-F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kumimoji="0" lang="en-US" alt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sequence:</a:t>
            </a:r>
            <a:endParaRPr kumimoji="0" lang="en-US" altLang="fr-FR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code bloc</a:t>
            </a:r>
            <a:r>
              <a:rPr kumimoji="0" lang="fr-FR" alt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77"/>
          <p:cNvGrpSpPr/>
          <p:nvPr/>
        </p:nvGrpSpPr>
        <p:grpSpPr>
          <a:xfrm>
            <a:off x="8975874" y="1042525"/>
            <a:ext cx="2500330" cy="3775089"/>
            <a:chOff x="6429388" y="657432"/>
            <a:chExt cx="2500330" cy="3775089"/>
          </a:xfrm>
        </p:grpSpPr>
        <p:sp>
          <p:nvSpPr>
            <p:cNvPr id="6" name="TextBox 8"/>
            <p:cNvSpPr txBox="1"/>
            <p:nvPr/>
          </p:nvSpPr>
          <p:spPr>
            <a:xfrm>
              <a:off x="6429388" y="378619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</a:t>
              </a:r>
              <a:r>
                <a:rPr lang="en-US" sz="3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Loop</a:t>
              </a:r>
              <a:endParaRPr lang="en-I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" name="Group 75"/>
            <p:cNvGrpSpPr/>
            <p:nvPr/>
          </p:nvGrpSpPr>
          <p:grpSpPr>
            <a:xfrm>
              <a:off x="6701758" y="657432"/>
              <a:ext cx="2213446" cy="2628692"/>
              <a:chOff x="6701758" y="657432"/>
              <a:chExt cx="2213446" cy="2628692"/>
            </a:xfrm>
          </p:grpSpPr>
          <p:cxnSp>
            <p:nvCxnSpPr>
              <p:cNvPr id="8" name="Straight Connector 10"/>
              <p:cNvCxnSpPr/>
              <p:nvPr/>
            </p:nvCxnSpPr>
            <p:spPr>
              <a:xfrm flipV="1">
                <a:off x="6701758" y="1113956"/>
                <a:ext cx="560392" cy="10318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9" name="Flowchart: Decision 11"/>
              <p:cNvSpPr/>
              <p:nvPr/>
            </p:nvSpPr>
            <p:spPr>
              <a:xfrm>
                <a:off x="7215206" y="657432"/>
                <a:ext cx="1285884" cy="928694"/>
              </a:xfrm>
              <a:prstGeom prst="flowChartDecision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286644" y="1857364"/>
                <a:ext cx="1143008" cy="571504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Connector 13"/>
              <p:cNvCxnSpPr/>
              <p:nvPr/>
            </p:nvCxnSpPr>
            <p:spPr>
              <a:xfrm>
                <a:off x="8486576" y="1112368"/>
                <a:ext cx="428628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4"/>
              <p:cNvCxnSpPr/>
              <p:nvPr/>
            </p:nvCxnSpPr>
            <p:spPr>
              <a:xfrm rot="16200000" flipH="1">
                <a:off x="7744528" y="2172372"/>
                <a:ext cx="2215710" cy="11794"/>
              </a:xfrm>
              <a:prstGeom prst="line">
                <a:avLst/>
              </a:prstGeom>
              <a:ln w="114300">
                <a:solidFill>
                  <a:srgbClr val="FF00FF"/>
                </a:solidFill>
                <a:headEnd type="none"/>
                <a:tailEnd type="triangle"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5"/>
              <p:cNvCxnSpPr/>
              <p:nvPr/>
            </p:nvCxnSpPr>
            <p:spPr>
              <a:xfrm rot="5400000">
                <a:off x="7727860" y="1699180"/>
                <a:ext cx="28575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6"/>
              <p:cNvCxnSpPr/>
              <p:nvPr/>
            </p:nvCxnSpPr>
            <p:spPr>
              <a:xfrm rot="10800000">
                <a:off x="6715140" y="3000372"/>
                <a:ext cx="1214446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7"/>
              <p:cNvCxnSpPr/>
              <p:nvPr/>
            </p:nvCxnSpPr>
            <p:spPr>
              <a:xfrm rot="16200000" flipH="1">
                <a:off x="5749933" y="2036753"/>
                <a:ext cx="1987676" cy="57262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8"/>
              <p:cNvCxnSpPr/>
              <p:nvPr/>
            </p:nvCxnSpPr>
            <p:spPr>
              <a:xfrm rot="5400000">
                <a:off x="7565705" y="2750339"/>
                <a:ext cx="642942" cy="1588"/>
              </a:xfrm>
              <a:prstGeom prst="line">
                <a:avLst/>
              </a:prstGeom>
              <a:ln w="114300">
                <a:solidFill>
                  <a:srgbClr val="FF00FF"/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29583" y="1420458"/>
            <a:ext cx="6337761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Pseudo-code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variable 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 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start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to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end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by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step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   </a:t>
            </a: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do</a:t>
            </a:r>
            <a:endParaRPr kumimoji="0" lang="en-US" altLang="fr-FR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statement_1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      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     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statement_n</a:t>
            </a:r>
            <a:endParaRPr kumimoji="0" lang="fr-FR" altLang="fr-F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 smtClean="0">
                <a:solidFill>
                  <a:srgbClr val="0070C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End for</a:t>
            </a:r>
            <a:endParaRPr kumimoji="0" lang="fr-FR" altLang="fr-FR" sz="6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9583" y="3672513"/>
            <a:ext cx="8130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Variable is incremented automatically from </a:t>
            </a:r>
            <a:r>
              <a:rPr lang="en-GB" sz="2400" b="1" dirty="0" smtClean="0">
                <a:solidFill>
                  <a:srgbClr val="FF0000"/>
                </a:solidFill>
              </a:rPr>
              <a:t>start</a:t>
            </a:r>
            <a:r>
              <a:rPr lang="en-GB" sz="2400" b="1" dirty="0" smtClean="0"/>
              <a:t> to </a:t>
            </a:r>
            <a:r>
              <a:rPr lang="en-GB" sz="2400" b="1" dirty="0" smtClean="0">
                <a:solidFill>
                  <a:srgbClr val="FF0000"/>
                </a:solidFill>
              </a:rPr>
              <a:t>end </a:t>
            </a:r>
            <a:r>
              <a:rPr lang="en-GB" sz="2400" b="1" dirty="0" smtClean="0"/>
              <a:t>adding</a:t>
            </a:r>
            <a:r>
              <a:rPr lang="en-GB" sz="2400" b="1" dirty="0" smtClean="0">
                <a:solidFill>
                  <a:srgbClr val="FF0000"/>
                </a:solidFill>
              </a:rPr>
              <a:t> step </a:t>
            </a:r>
            <a:r>
              <a:rPr lang="en-GB" sz="2400" b="1" dirty="0" smtClean="0"/>
              <a:t>in each iteration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113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Float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stands </a:t>
            </a:r>
            <a:r>
              <a:rPr lang="en-US" dirty="0"/>
              <a:t>for 'floating point number'. You can use it for rational numbers, usually ending with a decimal figure, such as 1.11 or 3.14.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2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815" y="517231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The 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for</a:t>
            </a:r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 Loop</a:t>
            </a:r>
            <a:r>
              <a:rPr lang="en-GB" sz="8800" dirty="0"/>
              <a:t/>
            </a:r>
            <a:br>
              <a:rPr lang="en-GB" sz="8800" dirty="0"/>
            </a:b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5831" y="1316808"/>
            <a:ext cx="10515600" cy="636221"/>
          </a:xfrm>
        </p:spPr>
        <p:txBody>
          <a:bodyPr>
            <a:normAutofit lnSpcReduction="10000"/>
          </a:bodyPr>
          <a:lstStyle/>
          <a:p>
            <a:r>
              <a:rPr lang="en-GB" sz="4000" b="1" dirty="0" smtClean="0"/>
              <a:t>General syntax</a:t>
            </a:r>
            <a:endParaRPr lang="en-GB" sz="4000" b="1" dirty="0"/>
          </a:p>
          <a:p>
            <a:endParaRPr lang="en-GB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5831" y="2258801"/>
            <a:ext cx="7673319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variable 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range(n, m, p) :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fr-FR" sz="40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fr-FR" sz="40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statements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fr-FR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840479" y="3965831"/>
            <a:ext cx="46564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n: start value</a:t>
            </a:r>
          </a:p>
          <a:p>
            <a:r>
              <a:rPr lang="en-GB" sz="4000" b="1" dirty="0" smtClean="0"/>
              <a:t>m: end value</a:t>
            </a:r>
          </a:p>
          <a:p>
            <a:r>
              <a:rPr lang="en-GB" sz="4000" b="1" dirty="0" smtClean="0"/>
              <a:t>p: step value</a:t>
            </a:r>
          </a:p>
          <a:p>
            <a:endParaRPr lang="en-GB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9101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55697" y="2706045"/>
            <a:ext cx="38451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fr-FR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range(1, 10, 2) 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: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</a:t>
            </a:r>
            <a:r>
              <a:rPr lang="en-US" altLang="fr-FR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print(“ok”)</a:t>
            </a:r>
            <a:endParaRPr lang="en-US" altLang="fr-FR" sz="2800" b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333" y="707082"/>
            <a:ext cx="35843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fr-FR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range(1, 10) 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: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</a:t>
            </a:r>
            <a:r>
              <a:rPr lang="en-US" altLang="fr-FR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print(“ok”)</a:t>
            </a:r>
            <a:endParaRPr lang="en-US" altLang="fr-FR" sz="2800" b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333" y="4697871"/>
            <a:ext cx="35843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fr-FR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fr-FR" sz="28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range(10) </a:t>
            </a: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: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sz="28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</a:t>
            </a:r>
            <a:r>
              <a:rPr lang="en-US" altLang="fr-FR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print(“ok”)</a:t>
            </a:r>
            <a:endParaRPr lang="en-US" altLang="fr-FR" sz="2800" b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5971" y="1833993"/>
            <a:ext cx="3399695" cy="6592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K = 1,2,3,4,..,9</a:t>
            </a:r>
            <a:endParaRPr lang="en-GB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7516762" y="3660987"/>
            <a:ext cx="2966527" cy="6462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K = 1,3,5,7,9</a:t>
            </a:r>
            <a:endParaRPr lang="en-GB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121333" y="5890293"/>
            <a:ext cx="3283049" cy="65924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/>
              <a:t>K = 0,1,…,9</a:t>
            </a:r>
            <a:endParaRPr lang="en-GB" sz="4000" b="1" dirty="0"/>
          </a:p>
        </p:txBody>
      </p:sp>
      <p:sp>
        <p:nvSpPr>
          <p:cNvPr id="10" name="Rectangle 9"/>
          <p:cNvSpPr/>
          <p:nvPr/>
        </p:nvSpPr>
        <p:spPr>
          <a:xfrm>
            <a:off x="3901587" y="174249"/>
            <a:ext cx="815926" cy="286980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0953969" y="2631314"/>
            <a:ext cx="815926" cy="19591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630933" y="3573892"/>
            <a:ext cx="815926" cy="3202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r>
              <a:rPr lang="en-GB" dirty="0" smtClean="0"/>
              <a:t>ok</a:t>
            </a:r>
          </a:p>
          <a:p>
            <a:pPr algn="ctr"/>
            <a:endParaRPr lang="en-GB" dirty="0"/>
          </a:p>
        </p:txBody>
      </p:sp>
      <p:sp>
        <p:nvSpPr>
          <p:cNvPr id="2" name="ZoneTexte 1"/>
          <p:cNvSpPr txBox="1"/>
          <p:nvPr/>
        </p:nvSpPr>
        <p:spPr>
          <a:xfrm>
            <a:off x="4801697" y="495610"/>
            <a:ext cx="271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9 times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500201" y="5174924"/>
            <a:ext cx="271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10 </a:t>
            </a:r>
            <a:r>
              <a:rPr lang="en-GB" sz="36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times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0316012" y="1913946"/>
            <a:ext cx="1904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5 </a:t>
            </a:r>
            <a:r>
              <a:rPr lang="en-GB" sz="36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times</a:t>
            </a:r>
          </a:p>
        </p:txBody>
      </p:sp>
    </p:spTree>
    <p:extLst>
      <p:ext uri="{BB962C8B-B14F-4D97-AF65-F5344CB8AC3E}">
        <p14:creationId xmlns:p14="http://schemas.microsoft.com/office/powerpoint/2010/main" val="11637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41009" y="2608181"/>
            <a:ext cx="5538247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c </a:t>
            </a:r>
            <a:r>
              <a: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"hello world":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fr-FR" sz="4000" b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fr-FR" sz="4000" b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print(c)</a:t>
            </a:r>
            <a:r>
              <a:rPr kumimoji="0" lang="fr-FR" altLang="fr-FR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53884" y="1280732"/>
            <a:ext cx="3042140" cy="48387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h</a:t>
            </a:r>
          </a:p>
          <a:p>
            <a:pPr algn="ctr"/>
            <a:r>
              <a:rPr lang="en-GB" sz="2400" b="1" dirty="0" smtClean="0"/>
              <a:t>e</a:t>
            </a:r>
          </a:p>
          <a:p>
            <a:pPr algn="ctr"/>
            <a:r>
              <a:rPr lang="en-GB" sz="2400" b="1" dirty="0" smtClean="0"/>
              <a:t>l</a:t>
            </a:r>
          </a:p>
          <a:p>
            <a:pPr algn="ctr"/>
            <a:r>
              <a:rPr lang="en-GB" sz="2400" b="1" dirty="0" smtClean="0"/>
              <a:t>l</a:t>
            </a:r>
          </a:p>
          <a:p>
            <a:pPr algn="ctr"/>
            <a:r>
              <a:rPr lang="en-GB" sz="2400" b="1" dirty="0" smtClean="0"/>
              <a:t>o</a:t>
            </a:r>
          </a:p>
          <a:p>
            <a:pPr algn="ctr"/>
            <a:r>
              <a:rPr lang="en-GB" sz="2400" b="1" dirty="0" smtClean="0"/>
              <a:t> </a:t>
            </a:r>
          </a:p>
          <a:p>
            <a:pPr algn="ctr"/>
            <a:r>
              <a:rPr lang="en-GB" sz="2400" b="1" dirty="0" smtClean="0"/>
              <a:t>w</a:t>
            </a:r>
          </a:p>
          <a:p>
            <a:pPr algn="ctr"/>
            <a:r>
              <a:rPr lang="en-GB" sz="2400" b="1" dirty="0" smtClean="0"/>
              <a:t>o</a:t>
            </a:r>
          </a:p>
          <a:p>
            <a:pPr algn="ctr"/>
            <a:r>
              <a:rPr lang="en-GB" sz="2400" b="1" dirty="0" smtClean="0"/>
              <a:t>r</a:t>
            </a:r>
          </a:p>
          <a:p>
            <a:pPr algn="ctr"/>
            <a:r>
              <a:rPr lang="en-GB" sz="2400" b="1" dirty="0" smtClean="0"/>
              <a:t>l</a:t>
            </a:r>
          </a:p>
          <a:p>
            <a:pPr algn="ctr"/>
            <a:r>
              <a:rPr lang="en-GB" sz="2400" b="1" dirty="0" smtClean="0"/>
              <a:t>d</a:t>
            </a:r>
          </a:p>
          <a:p>
            <a:pPr algn="ctr"/>
            <a:endParaRPr lang="en-GB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557724" y="1528075"/>
            <a:ext cx="3803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sequence                                                        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07897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Exercises</a:t>
            </a:r>
            <a:endParaRPr lang="en-GB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1838" y="2271891"/>
            <a:ext cx="1090832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1. Write a PYTHON program to print the natural numbers up to n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2. Write a PYTHON program to print even numbers up to n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3. Write a PYTHON program to print odd numbers up to n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4. Write a PYTHON program to print sum of natural numbers up to n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84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Strings</a:t>
            </a:r>
            <a:endParaRPr lang="en-GB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collections of alphabets, words, or other characters. you can create strings by enclosing a sequence of characters within a pair of single or double quotes. For example: ‘hello', “python code",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0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Boolean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built-in data type can take up the values: True and False, which often makes them interchangeable with the integers 1 and 0. Booleans are useful in conditional and comparison expressions, just like in the following examples: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1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A set of finite rules or instructions to be followed </a:t>
            </a:r>
            <a:r>
              <a:rPr lang="en-US" i="1" dirty="0" smtClean="0"/>
              <a:t>for problem-solving operations</a:t>
            </a:r>
          </a:p>
          <a:p>
            <a:r>
              <a:rPr lang="en-US" i="1" dirty="0" smtClean="0"/>
              <a:t>Structure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algorithm name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  Start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            instr1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            ……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</a:rPr>
              <a:t>instr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n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   end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4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Algorithms forms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5119" y="1879984"/>
            <a:ext cx="6845490" cy="1949740"/>
          </a:xfrm>
        </p:spPr>
        <p:txBody>
          <a:bodyPr>
            <a:noAutofit/>
          </a:bodyPr>
          <a:lstStyle/>
          <a:p>
            <a:r>
              <a:rPr lang="en-US" b="1" i="1" dirty="0" smtClean="0"/>
              <a:t>Organigram </a:t>
            </a:r>
          </a:p>
          <a:p>
            <a:pPr marL="0" indent="0">
              <a:buNone/>
            </a:pPr>
            <a:r>
              <a:rPr lang="en-US" i="1" dirty="0" smtClean="0"/>
              <a:t>Graphic form use geometric form</a:t>
            </a:r>
          </a:p>
          <a:p>
            <a:endParaRPr lang="en-US" b="1" i="1" dirty="0" smtClean="0"/>
          </a:p>
          <a:p>
            <a:endParaRPr lang="en-US" b="1" i="1" dirty="0"/>
          </a:p>
          <a:p>
            <a:pPr marL="0" indent="0">
              <a:buNone/>
            </a:pPr>
            <a:endParaRPr lang="en-US" b="1" i="1" dirty="0" smtClean="0"/>
          </a:p>
        </p:txBody>
      </p:sp>
      <p:pic>
        <p:nvPicPr>
          <p:cNvPr id="3074" name="Picture 2" descr="2. Organigramme de l'algorithme proposé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758" y="614150"/>
            <a:ext cx="3889612" cy="536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8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2213</Words>
  <Application>Microsoft Office PowerPoint</Application>
  <PresentationFormat>Grand écran</PresentationFormat>
  <Paragraphs>588</Paragraphs>
  <Slides>53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53</vt:i4>
      </vt:variant>
    </vt:vector>
  </HeadingPairs>
  <TitlesOfParts>
    <vt:vector size="66" baseType="lpstr">
      <vt:lpstr>Batang</vt:lpstr>
      <vt:lpstr>Agency FB</vt:lpstr>
      <vt:lpstr>Arial</vt:lpstr>
      <vt:lpstr>Calibri</vt:lpstr>
      <vt:lpstr>Calibri Light</vt:lpstr>
      <vt:lpstr>Cambria</vt:lpstr>
      <vt:lpstr>Consolas</vt:lpstr>
      <vt:lpstr>Courier New</vt:lpstr>
      <vt:lpstr>Helvetica Neue</vt:lpstr>
      <vt:lpstr>Nunito</vt:lpstr>
      <vt:lpstr>Times New Roman</vt:lpstr>
      <vt:lpstr>Wingdings</vt:lpstr>
      <vt:lpstr>Thème Office</vt:lpstr>
      <vt:lpstr>Data type </vt:lpstr>
      <vt:lpstr>Data type in computer programming</vt:lpstr>
      <vt:lpstr>Primitive (basic) data type Python </vt:lpstr>
      <vt:lpstr>Integers</vt:lpstr>
      <vt:lpstr>Float</vt:lpstr>
      <vt:lpstr>Strings</vt:lpstr>
      <vt:lpstr>Boolean</vt:lpstr>
      <vt:lpstr>Algorithms</vt:lpstr>
      <vt:lpstr>Algorithms forms</vt:lpstr>
      <vt:lpstr>Algorithms forms</vt:lpstr>
      <vt:lpstr>Print command Example</vt:lpstr>
      <vt:lpstr>Variables </vt:lpstr>
      <vt:lpstr>Declaring Variables</vt:lpstr>
      <vt:lpstr>Declaring Variables</vt:lpstr>
      <vt:lpstr>Variables names</vt:lpstr>
      <vt:lpstr>Variables Type</vt:lpstr>
      <vt:lpstr>Présentation PowerPoint</vt:lpstr>
      <vt:lpstr>Assignment</vt:lpstr>
      <vt:lpstr>Basic input and output</vt:lpstr>
      <vt:lpstr>Basic input and output</vt:lpstr>
      <vt:lpstr>input</vt:lpstr>
      <vt:lpstr>Typecasting </vt:lpstr>
      <vt:lpstr>Typecasting</vt:lpstr>
      <vt:lpstr>Exercises</vt:lpstr>
      <vt:lpstr>Conditionals and iterative statement</vt:lpstr>
      <vt:lpstr>Type Conditionals and iterative statement</vt:lpstr>
      <vt:lpstr>Sequence</vt:lpstr>
      <vt:lpstr>SELECTION</vt:lpstr>
      <vt:lpstr>Truth table</vt:lpstr>
      <vt:lpstr>If statement</vt:lpstr>
      <vt:lpstr>Conditional statement in python</vt:lpstr>
      <vt:lpstr>Python if statement</vt:lpstr>
      <vt:lpstr>If Statement</vt:lpstr>
      <vt:lpstr>If else Statement</vt:lpstr>
      <vt:lpstr>If elif else Statement</vt:lpstr>
      <vt:lpstr>Exercises</vt:lpstr>
      <vt:lpstr>Match-case  statement</vt:lpstr>
      <vt:lpstr>Présentation PowerPoint</vt:lpstr>
      <vt:lpstr>ITERATION OR LOOPING statements (Loops)</vt:lpstr>
      <vt:lpstr>ITERATION OR LOOPING (Loops)</vt:lpstr>
      <vt:lpstr>ITERATION OR LOOPING (Loops)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The for Loop </vt:lpstr>
      <vt:lpstr>Présentation PowerPoint</vt:lpstr>
      <vt:lpstr>Présentation PowerPoint</vt:lpstr>
      <vt:lpstr>Exercises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Primitive data type</dc:title>
  <dc:creator>Utilisateur Windows</dc:creator>
  <cp:lastModifiedBy>pp</cp:lastModifiedBy>
  <cp:revision>115</cp:revision>
  <dcterms:created xsi:type="dcterms:W3CDTF">2023-10-23T19:57:52Z</dcterms:created>
  <dcterms:modified xsi:type="dcterms:W3CDTF">2023-12-17T16:28:44Z</dcterms:modified>
</cp:coreProperties>
</file>