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76" r:id="rId4"/>
    <p:sldId id="285" r:id="rId5"/>
    <p:sldId id="313" r:id="rId6"/>
    <p:sldId id="278" r:id="rId7"/>
    <p:sldId id="297" r:id="rId8"/>
    <p:sldId id="265" r:id="rId9"/>
    <p:sldId id="327" r:id="rId10"/>
    <p:sldId id="260" r:id="rId11"/>
    <p:sldId id="261" r:id="rId12"/>
    <p:sldId id="262" r:id="rId13"/>
    <p:sldId id="272" r:id="rId14"/>
    <p:sldId id="314" r:id="rId15"/>
    <p:sldId id="279" r:id="rId16"/>
    <p:sldId id="287" r:id="rId17"/>
    <p:sldId id="288" r:id="rId18"/>
    <p:sldId id="289" r:id="rId19"/>
    <p:sldId id="290" r:id="rId20"/>
    <p:sldId id="282" r:id="rId21"/>
    <p:sldId id="280" r:id="rId22"/>
    <p:sldId id="309" r:id="rId23"/>
    <p:sldId id="263" r:id="rId24"/>
    <p:sldId id="275" r:id="rId25"/>
    <p:sldId id="259" r:id="rId26"/>
    <p:sldId id="266" r:id="rId27"/>
    <p:sldId id="284" r:id="rId28"/>
    <p:sldId id="328" r:id="rId29"/>
    <p:sldId id="311" r:id="rId30"/>
    <p:sldId id="304" r:id="rId31"/>
    <p:sldId id="299" r:id="rId32"/>
    <p:sldId id="300" r:id="rId33"/>
    <p:sldId id="301" r:id="rId34"/>
    <p:sldId id="302" r:id="rId35"/>
    <p:sldId id="320" r:id="rId36"/>
    <p:sldId id="316" r:id="rId37"/>
    <p:sldId id="321" r:id="rId38"/>
    <p:sldId id="322" r:id="rId39"/>
    <p:sldId id="323" r:id="rId40"/>
    <p:sldId id="315" r:id="rId41"/>
    <p:sldId id="324" r:id="rId42"/>
    <p:sldId id="325" r:id="rId43"/>
    <p:sldId id="326" r:id="rId44"/>
    <p:sldId id="273" r:id="rId45"/>
    <p:sldId id="274" r:id="rId46"/>
    <p:sldId id="294" r:id="rId47"/>
    <p:sldId id="295" r:id="rId48"/>
    <p:sldId id="312"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38" autoAdjust="0"/>
  </p:normalViewPr>
  <p:slideViewPr>
    <p:cSldViewPr snapToGrid="0">
      <p:cViewPr varScale="1">
        <p:scale>
          <a:sx n="57" d="100"/>
          <a:sy n="57" d="100"/>
        </p:scale>
        <p:origin x="99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D1A3A6-7140-4A8F-8FF1-73B2085D23B6}" type="datetimeFigureOut">
              <a:rPr lang="fr-FR" smtClean="0"/>
              <a:t>06/10/2023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5B06-CA54-4517-8463-8F94A634AA38}" type="slidenum">
              <a:rPr lang="fr-FR" smtClean="0"/>
              <a:t>‹N°›</a:t>
            </a:fld>
            <a:endParaRPr lang="fr-FR"/>
          </a:p>
        </p:txBody>
      </p:sp>
    </p:spTree>
    <p:extLst>
      <p:ext uri="{BB962C8B-B14F-4D97-AF65-F5344CB8AC3E}">
        <p14:creationId xmlns:p14="http://schemas.microsoft.com/office/powerpoint/2010/main" val="69589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our spam problem, these examples correspond to the collection of email messages we will use for learning and testing.</a:t>
            </a:r>
          </a:p>
          <a:p>
            <a:pPr marL="171450" indent="-171450">
              <a:buFont typeface="Arial" panose="020B0604020202020204" pitchFamily="34" charset="0"/>
              <a:buChar char="•"/>
            </a:pPr>
            <a:r>
              <a:rPr lang="en-US" dirty="0" smtClean="0"/>
              <a:t>In the case of email messages, some relevant features may include the length of the message, the name of the sender, various characteristics of the header, the presence of certain keywords in the body of the message, and so on.</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10</a:t>
            </a:fld>
            <a:endParaRPr lang="fr-FR"/>
          </a:p>
        </p:txBody>
      </p:sp>
    </p:spTree>
    <p:extLst>
      <p:ext uri="{BB962C8B-B14F-4D97-AF65-F5344CB8AC3E}">
        <p14:creationId xmlns:p14="http://schemas.microsoft.com/office/powerpoint/2010/main" val="173892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Evaluation metrics are quantitative measures used to assess the performance and effectiveness of a statistical or machine learning model.</a:t>
            </a:r>
          </a:p>
          <a:p>
            <a:r>
              <a:rPr lang="en-US" dirty="0" smtClean="0"/>
              <a:t>When evaluating a machine learning model, it is crucial to assess its predictive ability, generalization capability, and overall quality.</a:t>
            </a:r>
          </a:p>
          <a:p>
            <a:r>
              <a:rPr lang="en-US" dirty="0" smtClean="0"/>
              <a:t>The choice of evaluation metrics depends on the specific problem domain, the type of data, and the desired outcome.</a:t>
            </a: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37</a:t>
            </a:fld>
            <a:endParaRPr lang="fr-FR"/>
          </a:p>
        </p:txBody>
      </p:sp>
    </p:spTree>
    <p:extLst>
      <p:ext uri="{BB962C8B-B14F-4D97-AF65-F5344CB8AC3E}">
        <p14:creationId xmlns:p14="http://schemas.microsoft.com/office/powerpoint/2010/main" val="1207083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rgbClr val="00B0F0"/>
                </a:solidFill>
              </a:rPr>
              <a:t>Training sample</a:t>
            </a:r>
            <a:r>
              <a:rPr lang="en-US" dirty="0" smtClean="0"/>
              <a:t>: Examples used to train a learning algorithm. In our spam problem, the training sample consists of a set of email examples along with their associated labels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rgbClr val="00B0F0"/>
                </a:solidFill>
              </a:rPr>
              <a:t>Validation sample</a:t>
            </a:r>
            <a:r>
              <a:rPr lang="en-US" dirty="0" smtClean="0"/>
              <a:t>: Examples used to tune the parameters of a learning algorithm when working with labeled data. The validation sample is used to select appropriate values for the learning algorithm’s free parameters (</a:t>
            </a:r>
            <a:r>
              <a:rPr lang="en-US" dirty="0" err="1" smtClean="0"/>
              <a:t>hyperparameters</a:t>
            </a:r>
            <a:r>
              <a:rPr lang="en-US" dirty="0" smtClean="0"/>
              <a:t>).</a:t>
            </a: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11</a:t>
            </a:fld>
            <a:endParaRPr lang="fr-FR"/>
          </a:p>
        </p:txBody>
      </p:sp>
    </p:spTree>
    <p:extLst>
      <p:ext uri="{BB962C8B-B14F-4D97-AF65-F5344CB8AC3E}">
        <p14:creationId xmlns:p14="http://schemas.microsoft.com/office/powerpoint/2010/main" val="247658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rgbClr val="00B0F0"/>
                </a:solidFill>
              </a:rPr>
              <a:t>Test sample</a:t>
            </a:r>
            <a:r>
              <a:rPr lang="en-US" dirty="0" smtClean="0"/>
              <a:t>: Examples used to evaluate the performance of a learning algorithm. The test sample is separated from the training and validation data and is not made available in the learning stage. In the spam problem, the test sample consists of a collection of email examples for which the learning algorithm must predict labels based on features. These predictions are then compared with the labels of the test sample to measure the performance of the algorithm.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smtClean="0">
              <a:solidFill>
                <a:srgbClr val="00B0F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solidFill>
                  <a:srgbClr val="00B0F0"/>
                </a:solidFill>
              </a:rPr>
              <a:t>Loss function (</a:t>
            </a:r>
            <a:r>
              <a:rPr lang="fr-FR" b="1" dirty="0" err="1" smtClean="0">
                <a:solidFill>
                  <a:srgbClr val="00B0F0"/>
                </a:solidFill>
              </a:rPr>
              <a:t>cost</a:t>
            </a:r>
            <a:r>
              <a:rPr lang="fr-FR" b="1" dirty="0" smtClean="0">
                <a:solidFill>
                  <a:srgbClr val="00B0F0"/>
                </a:solidFill>
              </a:rPr>
              <a:t> </a:t>
            </a:r>
            <a:r>
              <a:rPr lang="fr-FR" b="1" dirty="0" err="1" smtClean="0">
                <a:solidFill>
                  <a:srgbClr val="00B0F0"/>
                </a:solidFill>
              </a:rPr>
              <a:t>function</a:t>
            </a:r>
            <a:r>
              <a:rPr lang="fr-FR" b="1" dirty="0" smtClean="0">
                <a:solidFill>
                  <a:srgbClr val="00B0F0"/>
                </a:solidFill>
              </a:rPr>
              <a:t>) </a:t>
            </a:r>
            <a:r>
              <a:rPr lang="en-US" dirty="0" smtClean="0"/>
              <a:t>: is a method of evaluating how well your </a:t>
            </a:r>
            <a:r>
              <a:rPr lang="en-US" dirty="0" smtClean="0">
                <a:solidFill>
                  <a:schemeClr val="tx1"/>
                </a:solidFill>
              </a:rPr>
              <a:t>machine learning</a:t>
            </a:r>
            <a:r>
              <a:rPr lang="en-US" u="sng" dirty="0" smtClean="0">
                <a:solidFill>
                  <a:schemeClr val="tx1"/>
                </a:solidFill>
              </a:rPr>
              <a:t> </a:t>
            </a:r>
            <a:r>
              <a:rPr lang="en-US" dirty="0" smtClean="0"/>
              <a:t>algorithm models your featured dataset. In other words, loss functions are a measurement of how good your model is in terms of predicting the expected outcome. Denoting the set of all labels as Y and the set of possible predictions as Y0, a loss function L is a mapping L: Y x Y0 →R+. In most cases, Y0 = Y and the loss function is bounded, but these conditions do not always hold. Common examples of loss functions include </a:t>
            </a:r>
          </a:p>
          <a:p>
            <a:pPr lvl="1"/>
            <a:r>
              <a:rPr lang="en-US" dirty="0" smtClean="0"/>
              <a:t>the zero-one (or misclassification) loss defined over {-1; +1} x {-1; +1} by  L(y; y0) = 1 if y0≠y </a:t>
            </a:r>
          </a:p>
          <a:p>
            <a:pPr lvl="1"/>
            <a:r>
              <a:rPr lang="en-US" dirty="0" smtClean="0"/>
              <a:t>and the squared loss defined by L(y; y0) = (y0-y)2</a:t>
            </a:r>
            <a:r>
              <a:rPr lang="fr-FR" dirty="0" smtClean="0"/>
              <a:t>.</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12</a:t>
            </a:fld>
            <a:endParaRPr lang="fr-FR"/>
          </a:p>
        </p:txBody>
      </p:sp>
    </p:spTree>
    <p:extLst>
      <p:ext uri="{BB962C8B-B14F-4D97-AF65-F5344CB8AC3E}">
        <p14:creationId xmlns:p14="http://schemas.microsoft.com/office/powerpoint/2010/main" val="413567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dirty="0" smtClean="0"/>
              <a:t>Machine learning history </a:t>
            </a:r>
            <a:r>
              <a:rPr lang="en-US" dirty="0" smtClean="0">
                <a:solidFill>
                  <a:srgbClr val="C00000"/>
                </a:solidFill>
              </a:rPr>
              <a:t>starts in 1943 </a:t>
            </a:r>
            <a:r>
              <a:rPr lang="en-US" dirty="0" smtClean="0"/>
              <a:t>with the first mathematical model of neural networks presented in the scientific paper "A logical calculus of the ideas immanent in nervous activity" by Walter Pitts and Warren McCulloch,</a:t>
            </a: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15</a:t>
            </a:fld>
            <a:endParaRPr lang="fr-FR"/>
          </a:p>
        </p:txBody>
      </p:sp>
    </p:spTree>
    <p:extLst>
      <p:ext uri="{BB962C8B-B14F-4D97-AF65-F5344CB8AC3E}">
        <p14:creationId xmlns:p14="http://schemas.microsoft.com/office/powerpoint/2010/main" val="4107025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first ever computer learning program was written in 1952 by Arthur Samuel. The program was the game of checkers, and the IBM computer improved at the game the more it played, studying which moves made up winning strategies and incorporating those moves into its program.</a:t>
            </a:r>
          </a:p>
          <a:p>
            <a:pPr marL="171450" indent="-171450">
              <a:buFont typeface="Arial" panose="020B0604020202020204" pitchFamily="34" charset="0"/>
              <a:buChar char="•"/>
            </a:pPr>
            <a:r>
              <a:rPr lang="en-US" dirty="0" smtClean="0"/>
              <a:t>Then in 1957 Frank Rosenblatt designed the first neural network for computers - the perceptron - which simulated the thought processes of the human brain.</a:t>
            </a:r>
          </a:p>
          <a:p>
            <a:pPr marL="171450" indent="-171450">
              <a:buFont typeface="Arial" panose="020B0604020202020204" pitchFamily="34" charset="0"/>
              <a:buChar char="•"/>
            </a:pPr>
            <a:r>
              <a:rPr lang="en-US" dirty="0" smtClean="0"/>
              <a:t>The next significant step forward in ML wasn’t until 1967 when the “nearest neighbor” algorithm was written, allowing computers to begin using very basic pattern recognition. This could be used to map a route for traveling salesmen, starting at a random city but ensuring they visit all cities during a short tour.</a:t>
            </a:r>
          </a:p>
          <a:p>
            <a:pPr marL="171450" indent="-171450">
              <a:buFont typeface="Arial" panose="020B0604020202020204" pitchFamily="34" charset="0"/>
              <a:buChar char="•"/>
            </a:pPr>
            <a:r>
              <a:rPr lang="en-US" dirty="0" smtClean="0"/>
              <a:t>Twelve years later, in 1979 students at Stanford University invent the ‘Stanford Cart’ which could navigate obstacles in a room on its own. And in 1981, Gerald </a:t>
            </a:r>
            <a:r>
              <a:rPr lang="en-US" dirty="0" err="1" smtClean="0"/>
              <a:t>Dejong</a:t>
            </a:r>
            <a:r>
              <a:rPr lang="en-US" dirty="0" smtClean="0"/>
              <a:t> introduced the concept of Explanation Based Learning (EBL), where a computer analyses training data and creates a general rule it can follow by discarding unimportant data.</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16</a:t>
            </a:fld>
            <a:endParaRPr lang="fr-FR"/>
          </a:p>
        </p:txBody>
      </p:sp>
    </p:spTree>
    <p:extLst>
      <p:ext uri="{BB962C8B-B14F-4D97-AF65-F5344CB8AC3E}">
        <p14:creationId xmlns:p14="http://schemas.microsoft.com/office/powerpoint/2010/main" val="215142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dirty="0" smtClean="0"/>
              <a:t>In the 1990s work on machine learning shifted from a knowledge-driven approach to a data-driven approach.  Scientists began creating programs for computers to analyze large amounts of data and draw conclusions — or “learn” — from the results.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Google Brain was developed in 2011 and its deep neural network could learn to discover and categorize objects much the way a cat does. The following year, the tech giant’s X Lab developed a machine learning algorithm that is able to autonomously browse YouTube videos to identify the videos that contain cats.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17</a:t>
            </a:fld>
            <a:endParaRPr lang="fr-FR"/>
          </a:p>
        </p:txBody>
      </p:sp>
    </p:spTree>
    <p:extLst>
      <p:ext uri="{BB962C8B-B14F-4D97-AF65-F5344CB8AC3E}">
        <p14:creationId xmlns:p14="http://schemas.microsoft.com/office/powerpoint/2010/main" val="311141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dirty="0" smtClean="0"/>
              <a:t>In 2016 Google’s artificial intelligence algorithm beat a professional player at the Chinese board game Go, which is considered the world’s most complex board game and is many times harder than chess. The </a:t>
            </a:r>
            <a:r>
              <a:rPr lang="en-US" dirty="0" err="1" smtClean="0"/>
              <a:t>AlphaGo</a:t>
            </a:r>
            <a:r>
              <a:rPr lang="en-US" dirty="0" smtClean="0"/>
              <a:t> algorithm developed by Google </a:t>
            </a:r>
            <a:r>
              <a:rPr lang="en-US" dirty="0" err="1" smtClean="0"/>
              <a:t>DeepMind</a:t>
            </a:r>
            <a:r>
              <a:rPr lang="en-US" dirty="0" smtClean="0"/>
              <a:t> managed to win five games out of five in the Go competition.</a:t>
            </a:r>
          </a:p>
          <a:p>
            <a:pPr marL="171450" indent="-171450">
              <a:buFont typeface="Arial" panose="020B0604020202020204" pitchFamily="34" charset="0"/>
              <a:buChar char="•"/>
            </a:pPr>
            <a:r>
              <a:rPr lang="en-US" dirty="0" err="1" smtClean="0"/>
              <a:t>Waymo</a:t>
            </a:r>
            <a:r>
              <a:rPr lang="en-US" dirty="0" smtClean="0"/>
              <a:t> started testing autonomous cars in the US in 2017 with backup drivers only at the back of the car. Later the same year they introduce completely autonomous taxis in the city of Phoenix.</a:t>
            </a:r>
          </a:p>
          <a:p>
            <a:pPr marL="171450" indent="-171450">
              <a:buFont typeface="Arial" panose="020B0604020202020204" pitchFamily="34" charset="0"/>
              <a:buChar char="•"/>
            </a:pPr>
            <a:r>
              <a:rPr lang="en-US" dirty="0" smtClean="0"/>
              <a:t>In 2020, while the rest of the world was in the grips of the pandemic, open AI announced a ground-breaking natural language processing algorithm GPT-3 with a remarkable ability to generate human-like text when given a prompt. Today, GPT-3 is considered the largest and most advanced language model in the world, using 175 billion parameters and Microsoft Azure’s AI supercomputer for training.</a:t>
            </a: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18</a:t>
            </a:fld>
            <a:endParaRPr lang="fr-FR"/>
          </a:p>
        </p:txBody>
      </p:sp>
    </p:spTree>
    <p:extLst>
      <p:ext uri="{BB962C8B-B14F-4D97-AF65-F5344CB8AC3E}">
        <p14:creationId xmlns:p14="http://schemas.microsoft.com/office/powerpoint/2010/main" val="26302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 typeface="Arial" panose="020B0604020202020204" pitchFamily="34" charset="0"/>
              <a:buChar char="•"/>
            </a:pPr>
            <a:r>
              <a:rPr lang="en-US" dirty="0" smtClean="0"/>
              <a:t>In the future, we’ll see more effort dedicated to improving unsupervised machine learning algorithms to help to make predictions from unlabeled data sets. This function is going to become increasingly important as it allows algorithms to discover interesting hidden patterns or groupings within data sets and help businesses understand their market or customers better. </a:t>
            </a:r>
          </a:p>
          <a:p>
            <a:pPr marL="171450" indent="-171450">
              <a:buFont typeface="Arial" panose="020B0604020202020204"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19</a:t>
            </a:fld>
            <a:endParaRPr lang="fr-FR"/>
          </a:p>
        </p:txBody>
      </p:sp>
    </p:spTree>
    <p:extLst>
      <p:ext uri="{BB962C8B-B14F-4D97-AF65-F5344CB8AC3E}">
        <p14:creationId xmlns:p14="http://schemas.microsoft.com/office/powerpoint/2010/main" val="180090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A machine learning task is the type of prediction or inference being made, based on the problem or question that is being asked, and the available data. For example, the classification task assigns data to categories, and the clustering task groups data according to similarity.</a:t>
            </a:r>
          </a:p>
          <a:p>
            <a:r>
              <a:rPr lang="en-US" dirty="0" smtClean="0"/>
              <a:t>Machine learning tasks rely on patterns in the data rather than being explicitly programmed.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smtClean="0">
              <a:solidFill>
                <a:srgbClr val="00B0F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solidFill>
                  <a:srgbClr val="00B0F0"/>
                </a:solidFill>
              </a:rPr>
              <a:t>Classification : </a:t>
            </a:r>
            <a:r>
              <a:rPr lang="en-US" dirty="0" smtClean="0"/>
              <a:t>Imagine you were a bank and had historical information about people who have taken out loans and whether or not those loans had been repaid. Using this data set, you could train a machine learning model to predict whether a person is likely to pay back a loan they’re requesting.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Next we have regression models. If classification is all about predicting a single </a:t>
            </a:r>
            <a:r>
              <a:rPr lang="en-US" i="1" dirty="0" smtClean="0"/>
              <a:t>categorical</a:t>
            </a:r>
            <a:r>
              <a:rPr lang="en-US" dirty="0" smtClean="0"/>
              <a:t> label, then regression is about predicting a single </a:t>
            </a:r>
            <a:r>
              <a:rPr lang="en-US" i="1" dirty="0" smtClean="0"/>
              <a:t>numerical</a:t>
            </a:r>
            <a:r>
              <a:rPr lang="en-US" dirty="0" smtClean="0"/>
              <a:t> label instead. In other words, we’re no longer predicting what something is, but instead we’re predicting how much of something.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solidFill>
                <a:srgbClr val="00B0F0"/>
              </a:solidFill>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err="1" smtClean="0">
                <a:solidFill>
                  <a:srgbClr val="00B0F0"/>
                </a:solidFill>
              </a:rPr>
              <a:t>Ranking</a:t>
            </a:r>
            <a:r>
              <a:rPr lang="fr-FR" dirty="0" smtClean="0">
                <a:solidFill>
                  <a:srgbClr val="00B0F0"/>
                </a:solidFill>
              </a:rPr>
              <a:t> </a:t>
            </a:r>
            <a:r>
              <a:rPr lang="fr-FR" dirty="0" smtClean="0"/>
              <a:t>: </a:t>
            </a:r>
            <a:r>
              <a:rPr lang="en-US" dirty="0" smtClean="0"/>
              <a:t>this is the problem of learning to order items according to some criterion. Web search, e.g., returning web pages relevant to a search query, is the canonical ranking example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05125B06-CA54-4517-8463-8F94A634AA38}" type="slidenum">
              <a:rPr lang="fr-FR" smtClean="0"/>
              <a:t>25</a:t>
            </a:fld>
            <a:endParaRPr lang="fr-FR"/>
          </a:p>
        </p:txBody>
      </p:sp>
    </p:spTree>
    <p:extLst>
      <p:ext uri="{BB962C8B-B14F-4D97-AF65-F5344CB8AC3E}">
        <p14:creationId xmlns:p14="http://schemas.microsoft.com/office/powerpoint/2010/main" val="415623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393396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61020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54463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123138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4253824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FB7198F-F954-477B-B9B2-5729E04A82A7}" type="datetimeFigureOut">
              <a:rPr lang="fr-FR" smtClean="0"/>
              <a:t>06/10/2023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141323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FB7198F-F954-477B-B9B2-5729E04A82A7}" type="datetimeFigureOut">
              <a:rPr lang="fr-FR" smtClean="0"/>
              <a:t>06/10/2023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122114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FB7198F-F954-477B-B9B2-5729E04A82A7}" type="datetimeFigureOut">
              <a:rPr lang="fr-FR" smtClean="0"/>
              <a:t>06/10/2023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4030057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FB7198F-F954-477B-B9B2-5729E04A82A7}" type="datetimeFigureOut">
              <a:rPr lang="fr-FR" smtClean="0"/>
              <a:t>06/10/2023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361180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B7198F-F954-477B-B9B2-5729E04A82A7}" type="datetimeFigureOut">
              <a:rPr lang="fr-FR" smtClean="0"/>
              <a:t>06/10/2023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3933297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FB7198F-F954-477B-B9B2-5729E04A82A7}" type="datetimeFigureOut">
              <a:rPr lang="fr-FR" smtClean="0"/>
              <a:t>06/10/2023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FA518C-5144-47F2-8ADE-AE4F8CBEE2EF}" type="slidenum">
              <a:rPr lang="fr-FR" smtClean="0"/>
              <a:t>‹N°›</a:t>
            </a:fld>
            <a:endParaRPr lang="fr-FR"/>
          </a:p>
        </p:txBody>
      </p:sp>
    </p:spTree>
    <p:extLst>
      <p:ext uri="{BB962C8B-B14F-4D97-AF65-F5344CB8AC3E}">
        <p14:creationId xmlns:p14="http://schemas.microsoft.com/office/powerpoint/2010/main" val="1481509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7198F-F954-477B-B9B2-5729E04A82A7}" type="datetimeFigureOut">
              <a:rPr lang="fr-FR" smtClean="0"/>
              <a:t>06/10/2023</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A518C-5144-47F2-8ADE-AE4F8CBEE2EF}" type="slidenum">
              <a:rPr lang="fr-FR" smtClean="0"/>
              <a:t>‹N°›</a:t>
            </a:fld>
            <a:endParaRPr lang="fr-FR"/>
          </a:p>
        </p:txBody>
      </p:sp>
    </p:spTree>
    <p:extLst>
      <p:ext uri="{BB962C8B-B14F-4D97-AF65-F5344CB8AC3E}">
        <p14:creationId xmlns:p14="http://schemas.microsoft.com/office/powerpoint/2010/main" val="2580550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516999"/>
            <a:ext cx="9144000" cy="2387600"/>
          </a:xfrm>
        </p:spPr>
        <p:txBody>
          <a:bodyPr/>
          <a:lstStyle/>
          <a:p>
            <a:r>
              <a:rPr lang="fr-FR" b="1" dirty="0" err="1" smtClean="0"/>
              <a:t>Artificial</a:t>
            </a:r>
            <a:r>
              <a:rPr lang="fr-FR" b="1" dirty="0" smtClean="0"/>
              <a:t> Learning </a:t>
            </a:r>
            <a:r>
              <a:rPr lang="fr-FR" b="1" dirty="0" err="1" smtClean="0"/>
              <a:t>Models</a:t>
            </a:r>
            <a:endParaRPr lang="fr-FR" b="1" dirty="0"/>
          </a:p>
        </p:txBody>
      </p:sp>
      <p:sp>
        <p:nvSpPr>
          <p:cNvPr id="3" name="Sous-titre 2"/>
          <p:cNvSpPr>
            <a:spLocks noGrp="1"/>
          </p:cNvSpPr>
          <p:nvPr>
            <p:ph type="subTitle" idx="1"/>
          </p:nvPr>
        </p:nvSpPr>
        <p:spPr>
          <a:xfrm>
            <a:off x="1524000" y="4044796"/>
            <a:ext cx="9144000" cy="1655762"/>
          </a:xfrm>
        </p:spPr>
        <p:txBody>
          <a:bodyPr>
            <a:normAutofit lnSpcReduction="10000"/>
          </a:bodyPr>
          <a:lstStyle/>
          <a:p>
            <a:r>
              <a:rPr lang="fr-FR" b="1" dirty="0" smtClean="0">
                <a:solidFill>
                  <a:srgbClr val="C00000"/>
                </a:solidFill>
              </a:rPr>
              <a:t>Lecture 1 : Machine Learning </a:t>
            </a:r>
            <a:r>
              <a:rPr lang="fr-FR" b="1" dirty="0" err="1" smtClean="0">
                <a:solidFill>
                  <a:srgbClr val="C00000"/>
                </a:solidFill>
              </a:rPr>
              <a:t>Overview</a:t>
            </a:r>
            <a:endParaRPr lang="fr-FR" b="1" dirty="0" smtClean="0">
              <a:solidFill>
                <a:srgbClr val="C00000"/>
              </a:solidFill>
            </a:endParaRPr>
          </a:p>
          <a:p>
            <a:endParaRPr lang="fr-FR" dirty="0"/>
          </a:p>
          <a:p>
            <a:r>
              <a:rPr lang="fr-FR" dirty="0" smtClean="0"/>
              <a:t>By : Dr. </a:t>
            </a:r>
            <a:r>
              <a:rPr lang="fr-FR" dirty="0" err="1" smtClean="0"/>
              <a:t>Lamri</a:t>
            </a:r>
            <a:r>
              <a:rPr lang="fr-FR" dirty="0" smtClean="0"/>
              <a:t> SAYAD</a:t>
            </a:r>
          </a:p>
          <a:p>
            <a:r>
              <a:rPr lang="fr-FR" dirty="0" smtClean="0"/>
              <a:t>2023</a:t>
            </a:r>
            <a:endParaRPr lang="fr-FR" dirty="0"/>
          </a:p>
        </p:txBody>
      </p:sp>
      <p:pic>
        <p:nvPicPr>
          <p:cNvPr id="4"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546" y="87756"/>
            <a:ext cx="2290908" cy="2244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289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en-US" b="1" dirty="0">
                <a:solidFill>
                  <a:srgbClr val="C00000"/>
                </a:solidFill>
              </a:rPr>
              <a:t>Terminologies and Definitions</a:t>
            </a:r>
            <a:endParaRPr lang="fr-FR" dirty="0"/>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92500" lnSpcReduction="10000"/>
          </a:bodyPr>
          <a:lstStyle/>
          <a:p>
            <a:r>
              <a:rPr lang="en-US" sz="2400" b="1" dirty="0" smtClean="0">
                <a:solidFill>
                  <a:srgbClr val="00B0F0"/>
                </a:solidFill>
              </a:rPr>
              <a:t>Examples</a:t>
            </a:r>
            <a:r>
              <a:rPr lang="en-US" sz="2400" dirty="0" smtClean="0"/>
              <a:t>: Items or instances of data used for learning or evaluation.</a:t>
            </a:r>
          </a:p>
          <a:p>
            <a:r>
              <a:rPr lang="en-US" sz="2400" dirty="0" smtClean="0"/>
              <a:t> </a:t>
            </a:r>
          </a:p>
          <a:p>
            <a:r>
              <a:rPr lang="en-US" sz="2400" b="1" dirty="0" smtClean="0">
                <a:solidFill>
                  <a:srgbClr val="00B0F0"/>
                </a:solidFill>
              </a:rPr>
              <a:t>Features</a:t>
            </a:r>
            <a:r>
              <a:rPr lang="en-US" sz="2400" dirty="0" smtClean="0"/>
              <a:t>: The set of attributes associated to an example. </a:t>
            </a:r>
          </a:p>
          <a:p>
            <a:endParaRPr lang="en-US" sz="2400" dirty="0" smtClean="0"/>
          </a:p>
          <a:p>
            <a:endParaRPr lang="en-US" sz="2400" dirty="0" smtClean="0"/>
          </a:p>
          <a:p>
            <a:endParaRPr lang="en-US" sz="2400" dirty="0"/>
          </a:p>
          <a:p>
            <a:endParaRPr lang="en-US" sz="2400" dirty="0"/>
          </a:p>
          <a:p>
            <a:endParaRPr lang="en-US" sz="2400" dirty="0" smtClean="0"/>
          </a:p>
          <a:p>
            <a:r>
              <a:rPr lang="en-US" sz="2400" b="1" dirty="0" smtClean="0">
                <a:solidFill>
                  <a:srgbClr val="00B0F0"/>
                </a:solidFill>
              </a:rPr>
              <a:t>Labels</a:t>
            </a:r>
            <a:r>
              <a:rPr lang="en-US" sz="2400" dirty="0" smtClean="0"/>
              <a:t>: Values or categories assigned to examples. </a:t>
            </a:r>
          </a:p>
          <a:p>
            <a:pPr lvl="1"/>
            <a:r>
              <a:rPr lang="en-US" sz="2000" i="1" u="sng" dirty="0" smtClean="0"/>
              <a:t>In classification problems</a:t>
            </a:r>
            <a:r>
              <a:rPr lang="en-US" sz="2000" dirty="0" smtClean="0"/>
              <a:t>: examples are assigned specific categories, for instance, the spam and non-spam categories in our binary classification problem. </a:t>
            </a:r>
          </a:p>
          <a:p>
            <a:pPr lvl="1"/>
            <a:r>
              <a:rPr lang="en-US" sz="2000" i="1" u="sng" dirty="0" smtClean="0"/>
              <a:t>In regression</a:t>
            </a:r>
            <a:r>
              <a:rPr lang="en-US" sz="2000" dirty="0" smtClean="0"/>
              <a:t>: items are assigned real-valued labels</a:t>
            </a:r>
            <a:endParaRPr lang="fr-FR" sz="2000" dirty="0"/>
          </a:p>
        </p:txBody>
      </p:sp>
      <p:pic>
        <p:nvPicPr>
          <p:cNvPr id="5" name="Image 4"/>
          <p:cNvPicPr>
            <a:picLocks noChangeAspect="1"/>
          </p:cNvPicPr>
          <p:nvPr/>
        </p:nvPicPr>
        <p:blipFill>
          <a:blip r:embed="rId3"/>
          <a:stretch>
            <a:fillRect/>
          </a:stretch>
        </p:blipFill>
        <p:spPr>
          <a:xfrm>
            <a:off x="2112806" y="3118114"/>
            <a:ext cx="6573993" cy="1766360"/>
          </a:xfrm>
          <a:prstGeom prst="rect">
            <a:avLst/>
          </a:prstGeom>
        </p:spPr>
      </p:pic>
    </p:spTree>
    <p:extLst>
      <p:ext uri="{BB962C8B-B14F-4D97-AF65-F5344CB8AC3E}">
        <p14:creationId xmlns:p14="http://schemas.microsoft.com/office/powerpoint/2010/main" val="2696214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en-US" b="1" dirty="0" smtClean="0">
                <a:solidFill>
                  <a:srgbClr val="C00000"/>
                </a:solidFill>
              </a:rPr>
              <a:t>Terminologies </a:t>
            </a:r>
            <a:r>
              <a:rPr lang="en-US" b="1" dirty="0">
                <a:solidFill>
                  <a:srgbClr val="C00000"/>
                </a:solidFill>
              </a:rPr>
              <a:t>and </a:t>
            </a:r>
            <a:r>
              <a:rPr lang="en-US" b="1" dirty="0" smtClean="0">
                <a:solidFill>
                  <a:srgbClr val="C00000"/>
                </a:solidFill>
              </a:rPr>
              <a:t>Definitions</a:t>
            </a:r>
            <a:endParaRPr lang="fr-FR" dirty="0"/>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lnSpcReduction="10000"/>
          </a:bodyPr>
          <a:lstStyle/>
          <a:p>
            <a:r>
              <a:rPr lang="en-US" b="1" dirty="0" err="1" smtClean="0">
                <a:solidFill>
                  <a:srgbClr val="00B0F0"/>
                </a:solidFill>
              </a:rPr>
              <a:t>Hyperparameters</a:t>
            </a:r>
            <a:r>
              <a:rPr lang="en-US" dirty="0" smtClean="0"/>
              <a:t>: Free parameters that are not determined by the learning algorithm, but rather specified as inputs to the learning algorithm.</a:t>
            </a:r>
          </a:p>
          <a:p>
            <a:endParaRPr lang="en-US" dirty="0" smtClean="0"/>
          </a:p>
          <a:p>
            <a:r>
              <a:rPr lang="en-US" b="1" dirty="0" smtClean="0">
                <a:solidFill>
                  <a:srgbClr val="00B0F0"/>
                </a:solidFill>
              </a:rPr>
              <a:t>Training sample</a:t>
            </a:r>
            <a:r>
              <a:rPr lang="en-US" dirty="0" smtClean="0"/>
              <a:t>: Examples used to train a learning algorithm. </a:t>
            </a:r>
          </a:p>
          <a:p>
            <a:endParaRPr lang="en-US" b="1" dirty="0" smtClean="0">
              <a:solidFill>
                <a:srgbClr val="00B0F0"/>
              </a:solidFill>
            </a:endParaRPr>
          </a:p>
          <a:p>
            <a:r>
              <a:rPr lang="en-US" b="1" dirty="0" smtClean="0">
                <a:solidFill>
                  <a:srgbClr val="00B0F0"/>
                </a:solidFill>
              </a:rPr>
              <a:t>Validation sample</a:t>
            </a:r>
            <a:r>
              <a:rPr lang="en-US" dirty="0" smtClean="0"/>
              <a:t>: Examples used to tune the parameters of a learning algorithm when working with labeled data. The validation sample is used to select appropriate values for the learning algorithm’s free parameters (</a:t>
            </a:r>
            <a:r>
              <a:rPr lang="en-US" dirty="0" err="1" smtClean="0"/>
              <a:t>hyperparameters</a:t>
            </a:r>
            <a:r>
              <a:rPr lang="en-US" dirty="0" smtClean="0"/>
              <a:t>).</a:t>
            </a:r>
            <a:endParaRPr lang="fr-FR" dirty="0"/>
          </a:p>
        </p:txBody>
      </p:sp>
    </p:spTree>
    <p:extLst>
      <p:ext uri="{BB962C8B-B14F-4D97-AF65-F5344CB8AC3E}">
        <p14:creationId xmlns:p14="http://schemas.microsoft.com/office/powerpoint/2010/main" val="2034312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53973"/>
            <a:ext cx="10515600" cy="1325563"/>
          </a:xfrm>
        </p:spPr>
        <p:style>
          <a:lnRef idx="2">
            <a:schemeClr val="dk1"/>
          </a:lnRef>
          <a:fillRef idx="1001">
            <a:schemeClr val="lt2"/>
          </a:fillRef>
          <a:effectRef idx="0">
            <a:schemeClr val="dk1"/>
          </a:effectRef>
          <a:fontRef idx="minor">
            <a:schemeClr val="dk1"/>
          </a:fontRef>
        </p:style>
        <p:txBody>
          <a:bodyPr/>
          <a:lstStyle/>
          <a:p>
            <a:pPr algn="ctr"/>
            <a:r>
              <a:rPr lang="en-US" b="1" dirty="0">
                <a:solidFill>
                  <a:srgbClr val="C00000"/>
                </a:solidFill>
              </a:rPr>
              <a:t>Terminologies and Definitions</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92500" lnSpcReduction="20000"/>
              </a:bodyPr>
              <a:lstStyle/>
              <a:p>
                <a:r>
                  <a:rPr lang="en-US" b="1" dirty="0" smtClean="0">
                    <a:solidFill>
                      <a:srgbClr val="00B0F0"/>
                    </a:solidFill>
                  </a:rPr>
                  <a:t>Test sample</a:t>
                </a:r>
                <a:r>
                  <a:rPr lang="en-US" dirty="0" smtClean="0"/>
                  <a:t>: Examples used to evaluate the performance of a learning algorithm. </a:t>
                </a:r>
              </a:p>
              <a:p>
                <a:pPr lvl="1"/>
                <a:r>
                  <a:rPr lang="en-US" dirty="0" smtClean="0"/>
                  <a:t>is separated from the training and validation data </a:t>
                </a:r>
              </a:p>
              <a:p>
                <a:pPr lvl="1"/>
                <a:r>
                  <a:rPr lang="en-US" dirty="0" smtClean="0"/>
                  <a:t>and is not made available in the learning stage. </a:t>
                </a:r>
              </a:p>
              <a:p>
                <a:endParaRPr lang="en-US" dirty="0" smtClean="0"/>
              </a:p>
              <a:p>
                <a:r>
                  <a:rPr lang="en-US" b="1" dirty="0">
                    <a:solidFill>
                      <a:srgbClr val="00B0F0"/>
                    </a:solidFill>
                  </a:rPr>
                  <a:t>Loss </a:t>
                </a:r>
                <a:r>
                  <a:rPr lang="en-US" b="1" dirty="0" smtClean="0">
                    <a:solidFill>
                      <a:srgbClr val="00B0F0"/>
                    </a:solidFill>
                  </a:rPr>
                  <a:t>function (</a:t>
                </a:r>
                <a:r>
                  <a:rPr lang="fr-FR" b="1" dirty="0" err="1">
                    <a:solidFill>
                      <a:srgbClr val="00B0F0"/>
                    </a:solidFill>
                  </a:rPr>
                  <a:t>cost</a:t>
                </a:r>
                <a:r>
                  <a:rPr lang="fr-FR" b="1" dirty="0">
                    <a:solidFill>
                      <a:srgbClr val="00B0F0"/>
                    </a:solidFill>
                  </a:rPr>
                  <a:t> </a:t>
                </a:r>
                <a:r>
                  <a:rPr lang="fr-FR" b="1" dirty="0" err="1">
                    <a:solidFill>
                      <a:srgbClr val="00B0F0"/>
                    </a:solidFill>
                  </a:rPr>
                  <a:t>function</a:t>
                </a:r>
                <a:r>
                  <a:rPr lang="fr-FR" b="1" dirty="0">
                    <a:solidFill>
                      <a:srgbClr val="00B0F0"/>
                    </a:solidFill>
                  </a:rPr>
                  <a:t>) </a:t>
                </a:r>
                <a:r>
                  <a:rPr lang="en-US" dirty="0" smtClean="0"/>
                  <a:t>: </a:t>
                </a:r>
                <a:r>
                  <a:rPr lang="en-US" dirty="0"/>
                  <a:t>is a method of evaluating how well your </a:t>
                </a:r>
                <a:r>
                  <a:rPr lang="en-US" dirty="0">
                    <a:solidFill>
                      <a:schemeClr val="tx1"/>
                    </a:solidFill>
                  </a:rPr>
                  <a:t>machine learning</a:t>
                </a:r>
                <a:r>
                  <a:rPr lang="en-US" u="sng" dirty="0">
                    <a:solidFill>
                      <a:schemeClr val="tx1"/>
                    </a:solidFill>
                  </a:rPr>
                  <a:t> </a:t>
                </a:r>
                <a:r>
                  <a:rPr lang="en-US" dirty="0"/>
                  <a:t>algorithm models your featured </a:t>
                </a:r>
                <a:r>
                  <a:rPr lang="en-US" dirty="0" smtClean="0"/>
                  <a:t>dataset</a:t>
                </a:r>
                <a:r>
                  <a:rPr lang="en-US" dirty="0"/>
                  <a:t>. </a:t>
                </a:r>
                <a:r>
                  <a:rPr lang="en-US" dirty="0" smtClean="0"/>
                  <a:t>Denoting </a:t>
                </a:r>
                <a:r>
                  <a:rPr lang="en-US" dirty="0"/>
                  <a:t>the set of all labels as Y and the set of possible predictions as Y0, a loss function </a:t>
                </a:r>
                <a:r>
                  <a:rPr lang="en-US" i="1" dirty="0"/>
                  <a:t>L</a:t>
                </a:r>
                <a:r>
                  <a:rPr lang="en-US" dirty="0"/>
                  <a:t> is a mapping </a:t>
                </a:r>
                <a14:m>
                  <m:oMath xmlns:m="http://schemas.openxmlformats.org/officeDocument/2006/math">
                    <m:r>
                      <a:rPr lang="fr-FR" i="1">
                        <a:latin typeface="Cambria Math" panose="02040503050406030204" pitchFamily="18" charset="0"/>
                      </a:rPr>
                      <m:t>𝐿</m:t>
                    </m:r>
                    <m:r>
                      <a:rPr lang="fr-FR" b="0" i="1" smtClean="0">
                        <a:latin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rPr>
                          <m:t>𝑦</m:t>
                        </m:r>
                        <m:r>
                          <a:rPr lang="fr-FR" b="0" i="1" smtClean="0">
                            <a:latin typeface="Cambria Math" panose="02040503050406030204" pitchFamily="18" charset="0"/>
                            <a:ea typeface="Cambria Math" panose="02040503050406030204" pitchFamily="18" charset="0"/>
                          </a:rPr>
                          <m:t>×</m:t>
                        </m:r>
                        <m:r>
                          <a:rPr lang="fr-FR" i="1">
                            <a:latin typeface="Cambria Math" panose="02040503050406030204" pitchFamily="18" charset="0"/>
                          </a:rPr>
                          <m:t>𝑦</m:t>
                        </m:r>
                      </m:e>
                      <m:sub>
                        <m:r>
                          <a:rPr lang="fr-FR" i="1">
                            <a:latin typeface="Cambria Math" panose="02040503050406030204" pitchFamily="18" charset="0"/>
                          </a:rPr>
                          <m:t>0</m:t>
                        </m:r>
                      </m:sub>
                    </m:sSub>
                  </m:oMath>
                </a14:m>
                <a:r>
                  <a:rPr lang="en-US" dirty="0" smtClean="0"/>
                  <a:t>→</a:t>
                </a:r>
                <a14:m>
                  <m:oMath xmlns:m="http://schemas.openxmlformats.org/officeDocument/2006/math">
                    <m:sSup>
                      <m:sSupPr>
                        <m:ctrlPr>
                          <a:rPr lang="en-US" i="1" dirty="0" smtClean="0">
                            <a:latin typeface="Cambria Math" panose="02040503050406030204" pitchFamily="18" charset="0"/>
                          </a:rPr>
                        </m:ctrlPr>
                      </m:sSupPr>
                      <m:e>
                        <m:r>
                          <a:rPr lang="fr-FR" b="0" i="1" dirty="0" smtClean="0">
                            <a:latin typeface="Cambria Math" panose="02040503050406030204" pitchFamily="18" charset="0"/>
                          </a:rPr>
                          <m:t>𝑅</m:t>
                        </m:r>
                      </m:e>
                      <m:sup>
                        <m:r>
                          <a:rPr lang="fr-FR" b="0" i="1" dirty="0" smtClean="0">
                            <a:latin typeface="Cambria Math" panose="02040503050406030204" pitchFamily="18" charset="0"/>
                          </a:rPr>
                          <m:t>+</m:t>
                        </m:r>
                      </m:sup>
                    </m:sSup>
                  </m:oMath>
                </a14:m>
                <a:r>
                  <a:rPr lang="en-US" dirty="0" smtClean="0"/>
                  <a:t>. In most </a:t>
                </a:r>
                <a:r>
                  <a:rPr lang="en-US" dirty="0"/>
                  <a:t>cases, </a:t>
                </a:r>
                <a14:m>
                  <m:oMath xmlns:m="http://schemas.openxmlformats.org/officeDocument/2006/math">
                    <m:sSub>
                      <m:sSubPr>
                        <m:ctrlPr>
                          <a:rPr lang="fr-FR" i="1">
                            <a:latin typeface="Cambria Math" panose="02040503050406030204" pitchFamily="18" charset="0"/>
                          </a:rPr>
                        </m:ctrlPr>
                      </m:sSubPr>
                      <m:e>
                        <m:r>
                          <a:rPr lang="fr-FR" i="1">
                            <a:latin typeface="Cambria Math" panose="02040503050406030204" pitchFamily="18" charset="0"/>
                          </a:rPr>
                          <m:t>𝑦</m:t>
                        </m:r>
                        <m:r>
                          <a:rPr lang="fr-FR" b="0" i="1" smtClean="0">
                            <a:latin typeface="Cambria Math" panose="02040503050406030204" pitchFamily="18" charset="0"/>
                          </a:rPr>
                          <m:t>=</m:t>
                        </m:r>
                        <m:r>
                          <a:rPr lang="fr-FR" i="1">
                            <a:latin typeface="Cambria Math" panose="02040503050406030204" pitchFamily="18" charset="0"/>
                          </a:rPr>
                          <m:t>𝑦</m:t>
                        </m:r>
                      </m:e>
                      <m:sub>
                        <m:r>
                          <a:rPr lang="fr-FR" i="1">
                            <a:latin typeface="Cambria Math" panose="02040503050406030204" pitchFamily="18" charset="0"/>
                          </a:rPr>
                          <m:t>0</m:t>
                        </m:r>
                      </m:sub>
                    </m:sSub>
                  </m:oMath>
                </a14:m>
                <a:r>
                  <a:rPr lang="en-US" dirty="0"/>
                  <a:t> and the loss function is bounded, but these conditions </a:t>
                </a:r>
                <a:r>
                  <a:rPr lang="en-US" dirty="0" smtClean="0"/>
                  <a:t>do not </a:t>
                </a:r>
                <a:r>
                  <a:rPr lang="en-US" dirty="0"/>
                  <a:t>always hold. Common examples of loss functions include </a:t>
                </a:r>
                <a:endParaRPr lang="en-US" dirty="0" smtClean="0"/>
              </a:p>
              <a:p>
                <a:pPr lvl="1"/>
                <a:r>
                  <a:rPr lang="en-US" dirty="0" smtClean="0"/>
                  <a:t>the </a:t>
                </a:r>
                <a:r>
                  <a:rPr lang="en-US" dirty="0"/>
                  <a:t>zero-one (</a:t>
                </a:r>
                <a:r>
                  <a:rPr lang="en-US" dirty="0" smtClean="0"/>
                  <a:t>or misclassification</a:t>
                </a:r>
                <a:r>
                  <a:rPr lang="en-US" dirty="0"/>
                  <a:t>) loss </a:t>
                </a:r>
                <a:r>
                  <a:rPr lang="en-US" dirty="0" smtClean="0"/>
                  <a:t>defined </a:t>
                </a:r>
                <a:r>
                  <a:rPr lang="en-US" dirty="0"/>
                  <a:t>over </a:t>
                </a:r>
                <a:r>
                  <a:rPr lang="en-US" dirty="0" smtClean="0"/>
                  <a:t>{-1</a:t>
                </a:r>
                <a:r>
                  <a:rPr lang="en-US" dirty="0"/>
                  <a:t>; +</a:t>
                </a:r>
                <a:r>
                  <a:rPr lang="en-US" dirty="0" smtClean="0"/>
                  <a:t>1} x {-1</a:t>
                </a:r>
                <a:r>
                  <a:rPr lang="en-US" dirty="0"/>
                  <a:t>; +</a:t>
                </a:r>
                <a:r>
                  <a:rPr lang="en-US" dirty="0" smtClean="0"/>
                  <a:t>1} </a:t>
                </a:r>
                <a:r>
                  <a:rPr lang="en-US" dirty="0"/>
                  <a:t>by </a:t>
                </a:r>
                <a:r>
                  <a:rPr lang="en-US" dirty="0" smtClean="0"/>
                  <a:t> L(y</a:t>
                </a:r>
                <a:r>
                  <a:rPr lang="en-US" dirty="0"/>
                  <a:t>; y0) = </a:t>
                </a:r>
                <a:r>
                  <a:rPr lang="en-US" dirty="0" smtClean="0"/>
                  <a:t>1 if y0≠y </a:t>
                </a:r>
              </a:p>
              <a:p>
                <a:pPr lvl="1"/>
                <a:r>
                  <a:rPr lang="en-US" dirty="0" smtClean="0"/>
                  <a:t>and the </a:t>
                </a:r>
                <a:r>
                  <a:rPr lang="en-US" dirty="0"/>
                  <a:t>squared loss </a:t>
                </a:r>
                <a:r>
                  <a:rPr lang="en-US" dirty="0" smtClean="0"/>
                  <a:t>defined by   </a:t>
                </a:r>
                <a14:m>
                  <m:oMath xmlns:m="http://schemas.openxmlformats.org/officeDocument/2006/math">
                    <m:sSup>
                      <m:sSupPr>
                        <m:ctrlPr>
                          <a:rPr lang="en-US" i="1" smtClean="0">
                            <a:latin typeface="Cambria Math" panose="02040503050406030204" pitchFamily="18" charset="0"/>
                          </a:rPr>
                        </m:ctrlPr>
                      </m:sSupPr>
                      <m:e>
                        <m:r>
                          <a:rPr lang="fr-FR" b="0" i="1" smtClean="0">
                            <a:latin typeface="Cambria Math" panose="02040503050406030204" pitchFamily="18" charset="0"/>
                          </a:rPr>
                          <m:t>𝐿</m:t>
                        </m:r>
                        <m:d>
                          <m:dPr>
                            <m:ctrlPr>
                              <a:rPr lang="fr-FR" b="0"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rPr>
                                  <m:t>𝑦</m:t>
                                </m:r>
                                <m:r>
                                  <a:rPr lang="fr-FR" b="0" i="1" smtClean="0">
                                    <a:latin typeface="Cambria Math" panose="02040503050406030204" pitchFamily="18" charset="0"/>
                                  </a:rPr>
                                  <m:t>, </m:t>
                                </m:r>
                                <m:r>
                                  <a:rPr lang="fr-FR" i="1">
                                    <a:latin typeface="Cambria Math" panose="02040503050406030204" pitchFamily="18" charset="0"/>
                                  </a:rPr>
                                  <m:t>𝑦</m:t>
                                </m:r>
                              </m:e>
                              <m:sub>
                                <m:r>
                                  <a:rPr lang="fr-FR" i="1">
                                    <a:latin typeface="Cambria Math" panose="02040503050406030204" pitchFamily="18" charset="0"/>
                                  </a:rPr>
                                  <m:t>0</m:t>
                                </m:r>
                              </m:sub>
                            </m:sSub>
                          </m:e>
                        </m:d>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𝑦</m:t>
                            </m:r>
                          </m:e>
                          <m:sub>
                            <m:r>
                              <a:rPr lang="fr-FR" b="0" i="1" smtClean="0">
                                <a:latin typeface="Cambria Math" panose="02040503050406030204" pitchFamily="18" charset="0"/>
                              </a:rPr>
                              <m:t>0</m:t>
                            </m:r>
                          </m:sub>
                        </m:sSub>
                        <m:r>
                          <a:rPr lang="fr-FR" b="0" i="1" smtClean="0">
                            <a:latin typeface="Cambria Math" panose="02040503050406030204" pitchFamily="18" charset="0"/>
                          </a:rPr>
                          <m:t>−</m:t>
                        </m:r>
                        <m:r>
                          <a:rPr lang="fr-FR" b="0" i="1" smtClean="0">
                            <a:latin typeface="Cambria Math" panose="02040503050406030204" pitchFamily="18" charset="0"/>
                          </a:rPr>
                          <m:t>𝑦</m:t>
                        </m:r>
                        <m:r>
                          <a:rPr lang="fr-FR" b="0" i="1" smtClean="0">
                            <a:latin typeface="Cambria Math" panose="02040503050406030204" pitchFamily="18" charset="0"/>
                          </a:rPr>
                          <m:t>)</m:t>
                        </m:r>
                      </m:e>
                      <m:sup>
                        <m:r>
                          <a:rPr lang="fr-FR" b="0" i="1" smtClean="0">
                            <a:latin typeface="Cambria Math" panose="02040503050406030204" pitchFamily="18" charset="0"/>
                          </a:rPr>
                          <m:t>2</m:t>
                        </m:r>
                      </m:sup>
                    </m:sSup>
                  </m:oMath>
                </a14:m>
                <a:r>
                  <a:rPr lang="fr-FR" dirty="0" smtClean="0"/>
                  <a:t>.</a:t>
                </a:r>
                <a:endParaRPr lang="fr-FR"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blipFill rotWithShape="0">
                <a:blip r:embed="rId3"/>
                <a:stretch>
                  <a:fillRect l="-869" t="-3352" r="-521" b="-1257"/>
                </a:stretch>
              </a:blipFill>
            </p:spPr>
            <p:txBody>
              <a:bodyPr/>
              <a:lstStyle/>
              <a:p>
                <a:r>
                  <a:rPr lang="fr-FR">
                    <a:noFill/>
                  </a:rPr>
                  <a:t> </a:t>
                </a:r>
              </a:p>
            </p:txBody>
          </p:sp>
        </mc:Fallback>
      </mc:AlternateContent>
    </p:spTree>
    <p:extLst>
      <p:ext uri="{BB962C8B-B14F-4D97-AF65-F5344CB8AC3E}">
        <p14:creationId xmlns:p14="http://schemas.microsoft.com/office/powerpoint/2010/main" val="3282855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en-US" b="1" dirty="0">
                <a:solidFill>
                  <a:srgbClr val="C00000"/>
                </a:solidFill>
              </a:rPr>
              <a:t>Terminologies and Definitions</a:t>
            </a:r>
            <a:endParaRPr lang="fr-FR" dirty="0"/>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lstStyle/>
          <a:p>
            <a:r>
              <a:rPr lang="en-US" dirty="0" smtClean="0"/>
              <a:t>A </a:t>
            </a:r>
            <a:r>
              <a:rPr lang="en-US" b="1" dirty="0" smtClean="0">
                <a:solidFill>
                  <a:srgbClr val="00B0F0"/>
                </a:solidFill>
              </a:rPr>
              <a:t>machine learning pipeline </a:t>
            </a:r>
            <a:r>
              <a:rPr lang="en-US" dirty="0" smtClean="0"/>
              <a:t>is a sequence of operations on the dataset that goes from its initial state to the model. </a:t>
            </a:r>
          </a:p>
          <a:p>
            <a:endParaRPr lang="en-US" dirty="0" smtClean="0"/>
          </a:p>
          <a:p>
            <a:r>
              <a:rPr lang="en-US" dirty="0" smtClean="0"/>
              <a:t>A </a:t>
            </a:r>
            <a:r>
              <a:rPr lang="en-US" b="1" dirty="0" smtClean="0">
                <a:solidFill>
                  <a:srgbClr val="00B0F0"/>
                </a:solidFill>
              </a:rPr>
              <a:t>pipeline</a:t>
            </a:r>
            <a:r>
              <a:rPr lang="en-US" dirty="0" smtClean="0">
                <a:solidFill>
                  <a:srgbClr val="00B0F0"/>
                </a:solidFill>
              </a:rPr>
              <a:t> </a:t>
            </a:r>
            <a:r>
              <a:rPr lang="en-US" dirty="0" smtClean="0"/>
              <a:t>can include, among others, such stages as data partitioning, missing data imputation, feature extraction, data augmentation, class imbalance reduction, dimensionality reduction, and model training</a:t>
            </a:r>
            <a:endParaRPr lang="fr-FR" dirty="0"/>
          </a:p>
        </p:txBody>
      </p:sp>
    </p:spTree>
    <p:extLst>
      <p:ext uri="{BB962C8B-B14F-4D97-AF65-F5344CB8AC3E}">
        <p14:creationId xmlns:p14="http://schemas.microsoft.com/office/powerpoint/2010/main" val="762759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38167"/>
            <a:ext cx="10515600" cy="1325563"/>
          </a:xfrm>
        </p:spPr>
        <p:txBody>
          <a:bodyPr/>
          <a:lstStyle/>
          <a:p>
            <a:pPr algn="ctr"/>
            <a:r>
              <a:rPr lang="fr-FR" b="1" dirty="0" err="1" smtClean="0">
                <a:solidFill>
                  <a:srgbClr val="FF0000"/>
                </a:solidFill>
                <a:latin typeface="+mn-lt"/>
              </a:rPr>
              <a:t>History</a:t>
            </a:r>
            <a:r>
              <a:rPr lang="fr-FR" b="1" dirty="0" smtClean="0">
                <a:solidFill>
                  <a:srgbClr val="FF0000"/>
                </a:solidFill>
                <a:latin typeface="+mn-lt"/>
              </a:rPr>
              <a:t> of Machine Learning</a:t>
            </a:r>
            <a:endParaRPr lang="fr-FR" b="1" dirty="0">
              <a:solidFill>
                <a:srgbClr val="FF0000"/>
              </a:solidFill>
              <a:latin typeface="+mn-lt"/>
            </a:endParaRPr>
          </a:p>
        </p:txBody>
      </p:sp>
    </p:spTree>
    <p:extLst>
      <p:ext uri="{BB962C8B-B14F-4D97-AF65-F5344CB8AC3E}">
        <p14:creationId xmlns:p14="http://schemas.microsoft.com/office/powerpoint/2010/main" val="1481743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History</a:t>
            </a:r>
            <a:r>
              <a:rPr lang="fr-FR" b="1" dirty="0" smtClean="0">
                <a:solidFill>
                  <a:srgbClr val="C00000"/>
                </a:solidFill>
              </a:rPr>
              <a:t/>
            </a:r>
            <a:br>
              <a:rPr lang="fr-FR" b="1" dirty="0" smtClean="0">
                <a:solidFill>
                  <a:srgbClr val="C00000"/>
                </a:solidFill>
              </a:rPr>
            </a:br>
            <a:r>
              <a:rPr lang="fr-FR" sz="3200" b="1" dirty="0" smtClean="0">
                <a:solidFill>
                  <a:srgbClr val="C00000"/>
                </a:solidFill>
              </a:rPr>
              <a:t>The </a:t>
            </a:r>
            <a:r>
              <a:rPr lang="fr-FR" sz="3200" b="1" dirty="0" err="1" smtClean="0">
                <a:solidFill>
                  <a:srgbClr val="C00000"/>
                </a:solidFill>
              </a:rPr>
              <a:t>early</a:t>
            </a:r>
            <a:r>
              <a:rPr lang="fr-FR" sz="3200" b="1" dirty="0" smtClean="0">
                <a:solidFill>
                  <a:srgbClr val="C00000"/>
                </a:solidFill>
              </a:rPr>
              <a:t> </a:t>
            </a:r>
            <a:r>
              <a:rPr lang="fr-FR" sz="3200" b="1" dirty="0" err="1" smtClean="0">
                <a:solidFill>
                  <a:srgbClr val="C00000"/>
                </a:solidFill>
              </a:rPr>
              <a:t>days</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92500" lnSpcReduction="20000"/>
          </a:bodyPr>
          <a:lstStyle/>
          <a:p>
            <a:r>
              <a:rPr lang="en-US" dirty="0" smtClean="0">
                <a:solidFill>
                  <a:srgbClr val="C00000"/>
                </a:solidFill>
              </a:rPr>
              <a:t>1943 </a:t>
            </a:r>
          </a:p>
          <a:p>
            <a:pPr lvl="1"/>
            <a:r>
              <a:rPr lang="en-US" dirty="0" smtClean="0"/>
              <a:t>first </a:t>
            </a:r>
            <a:r>
              <a:rPr lang="en-US" dirty="0"/>
              <a:t>mathematical model of neural networks </a:t>
            </a:r>
            <a:endParaRPr lang="en-US" dirty="0" smtClean="0"/>
          </a:p>
          <a:p>
            <a:pPr lvl="1"/>
            <a:r>
              <a:rPr lang="en-US" dirty="0" smtClean="0"/>
              <a:t>presented </a:t>
            </a:r>
            <a:r>
              <a:rPr lang="en-US" dirty="0"/>
              <a:t>in the scientific paper "A logical calculus of the ideas immanent in nervous activity" by </a:t>
            </a:r>
            <a:r>
              <a:rPr lang="en-US" b="1" dirty="0"/>
              <a:t>Walter Pitts and Warren </a:t>
            </a:r>
            <a:r>
              <a:rPr lang="en-US" b="1" dirty="0" smtClean="0"/>
              <a:t>McCulloch</a:t>
            </a:r>
            <a:r>
              <a:rPr lang="en-US" dirty="0" smtClean="0"/>
              <a:t>,</a:t>
            </a:r>
          </a:p>
          <a:p>
            <a:r>
              <a:rPr lang="en-US" dirty="0" smtClean="0">
                <a:solidFill>
                  <a:srgbClr val="C00000"/>
                </a:solidFill>
              </a:rPr>
              <a:t>1949</a:t>
            </a:r>
            <a:endParaRPr lang="en-US" dirty="0"/>
          </a:p>
          <a:p>
            <a:pPr lvl="1"/>
            <a:r>
              <a:rPr lang="en-US" dirty="0" smtClean="0"/>
              <a:t>the </a:t>
            </a:r>
            <a:r>
              <a:rPr lang="en-US" dirty="0"/>
              <a:t>book The Organization of Behavior by Donald </a:t>
            </a:r>
            <a:r>
              <a:rPr lang="en-US" dirty="0" err="1"/>
              <a:t>Hebb</a:t>
            </a:r>
            <a:r>
              <a:rPr lang="en-US" dirty="0"/>
              <a:t> is published. </a:t>
            </a:r>
            <a:endParaRPr lang="en-US" dirty="0" smtClean="0"/>
          </a:p>
          <a:p>
            <a:pPr lvl="1"/>
            <a:r>
              <a:rPr lang="en-US" dirty="0" smtClean="0"/>
              <a:t>The </a:t>
            </a:r>
            <a:r>
              <a:rPr lang="en-US" dirty="0"/>
              <a:t>book had theories on how behavior relates to neural networks and brain activity and would go on to become one of the monumental pillars of machine learning development</a:t>
            </a:r>
            <a:r>
              <a:rPr lang="en-US" dirty="0" smtClean="0"/>
              <a:t>.</a:t>
            </a:r>
          </a:p>
          <a:p>
            <a:r>
              <a:rPr lang="en-US" dirty="0" smtClean="0">
                <a:solidFill>
                  <a:srgbClr val="C00000"/>
                </a:solidFill>
              </a:rPr>
              <a:t>In 1950</a:t>
            </a:r>
          </a:p>
          <a:p>
            <a:pPr lvl="1"/>
            <a:r>
              <a:rPr lang="en-US" dirty="0" smtClean="0"/>
              <a:t>Alan </a:t>
            </a:r>
            <a:r>
              <a:rPr lang="en-US" dirty="0"/>
              <a:t>Turing created the Turing Test to determine if a computer has real intelligence. </a:t>
            </a:r>
            <a:endParaRPr lang="en-US" dirty="0" smtClean="0"/>
          </a:p>
          <a:p>
            <a:pPr lvl="1"/>
            <a:r>
              <a:rPr lang="en-US" dirty="0" smtClean="0"/>
              <a:t>presented the principle in </a:t>
            </a:r>
            <a:r>
              <a:rPr lang="en-US" dirty="0"/>
              <a:t>his paper Computing Machinery and Intelligence while working at the University of Manchester. </a:t>
            </a:r>
            <a:endParaRPr lang="en-US" dirty="0" smtClean="0"/>
          </a:p>
          <a:p>
            <a:pPr lvl="1"/>
            <a:r>
              <a:rPr lang="en-US" dirty="0" smtClean="0"/>
              <a:t>It </a:t>
            </a:r>
            <a:r>
              <a:rPr lang="en-US" dirty="0"/>
              <a:t>opens with the words: "</a:t>
            </a:r>
            <a:r>
              <a:rPr lang="en-US" i="1" dirty="0">
                <a:solidFill>
                  <a:srgbClr val="00B0F0"/>
                </a:solidFill>
              </a:rPr>
              <a:t>I propose to consider the question, 'Can machines think</a:t>
            </a:r>
            <a:r>
              <a:rPr lang="en-US" i="1" dirty="0" smtClean="0">
                <a:solidFill>
                  <a:srgbClr val="00B0F0"/>
                </a:solidFill>
              </a:rPr>
              <a:t>?'</a:t>
            </a:r>
            <a:r>
              <a:rPr lang="en-US" dirty="0" smtClean="0"/>
              <a:t> "</a:t>
            </a:r>
            <a:endParaRPr lang="fr-FR" dirty="0"/>
          </a:p>
        </p:txBody>
      </p:sp>
    </p:spTree>
    <p:extLst>
      <p:ext uri="{BB962C8B-B14F-4D97-AF65-F5344CB8AC3E}">
        <p14:creationId xmlns:p14="http://schemas.microsoft.com/office/powerpoint/2010/main" val="224325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History</a:t>
            </a:r>
            <a:r>
              <a:rPr lang="fr-FR" b="1" dirty="0" smtClean="0">
                <a:solidFill>
                  <a:srgbClr val="C00000"/>
                </a:solidFill>
              </a:rPr>
              <a:t/>
            </a:r>
            <a:br>
              <a:rPr lang="fr-FR" b="1" dirty="0" smtClean="0">
                <a:solidFill>
                  <a:srgbClr val="C00000"/>
                </a:solidFill>
              </a:rPr>
            </a:br>
            <a:r>
              <a:rPr lang="fr-FR" sz="3200" b="1" dirty="0" err="1" smtClean="0">
                <a:solidFill>
                  <a:srgbClr val="C00000"/>
                </a:solidFill>
              </a:rPr>
              <a:t>Playing</a:t>
            </a:r>
            <a:r>
              <a:rPr lang="fr-FR" sz="3200" b="1" dirty="0" smtClean="0">
                <a:solidFill>
                  <a:srgbClr val="C00000"/>
                </a:solidFill>
              </a:rPr>
              <a:t> </a:t>
            </a:r>
            <a:r>
              <a:rPr lang="fr-FR" sz="3200" b="1" dirty="0" err="1" smtClean="0">
                <a:solidFill>
                  <a:srgbClr val="C00000"/>
                </a:solidFill>
              </a:rPr>
              <a:t>games</a:t>
            </a:r>
            <a:r>
              <a:rPr lang="fr-FR" sz="3200" b="1" dirty="0" smtClean="0">
                <a:solidFill>
                  <a:srgbClr val="C00000"/>
                </a:solidFill>
              </a:rPr>
              <a:t> </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lnSpcReduction="10000"/>
          </a:bodyPr>
          <a:lstStyle/>
          <a:p>
            <a:r>
              <a:rPr lang="en-US" dirty="0">
                <a:solidFill>
                  <a:srgbClr val="C00000"/>
                </a:solidFill>
              </a:rPr>
              <a:t>1952 </a:t>
            </a:r>
            <a:r>
              <a:rPr lang="en-US" dirty="0" smtClean="0">
                <a:solidFill>
                  <a:srgbClr val="C00000"/>
                </a:solidFill>
              </a:rPr>
              <a:t>: </a:t>
            </a:r>
            <a:r>
              <a:rPr lang="en-US" dirty="0" smtClean="0"/>
              <a:t>The </a:t>
            </a:r>
            <a:r>
              <a:rPr lang="en-US" dirty="0"/>
              <a:t>first ever computer learning program was written </a:t>
            </a:r>
            <a:r>
              <a:rPr lang="en-US" dirty="0" smtClean="0"/>
              <a:t>by </a:t>
            </a:r>
            <a:r>
              <a:rPr lang="en-US" dirty="0"/>
              <a:t>Arthur Samuel. The program was the game of </a:t>
            </a:r>
            <a:r>
              <a:rPr lang="en-US" dirty="0" smtClean="0"/>
              <a:t>checkers.</a:t>
            </a:r>
          </a:p>
          <a:p>
            <a:r>
              <a:rPr lang="en-US" dirty="0" smtClean="0">
                <a:solidFill>
                  <a:srgbClr val="C00000"/>
                </a:solidFill>
              </a:rPr>
              <a:t>1957</a:t>
            </a:r>
            <a:r>
              <a:rPr lang="en-US" dirty="0" smtClean="0"/>
              <a:t> </a:t>
            </a:r>
            <a:r>
              <a:rPr lang="en-US" dirty="0"/>
              <a:t>Frank Rosenblatt designed the first neural network for computers - the perceptron </a:t>
            </a:r>
            <a:r>
              <a:rPr lang="en-US" dirty="0" smtClean="0"/>
              <a:t>–</a:t>
            </a:r>
          </a:p>
          <a:p>
            <a:r>
              <a:rPr lang="en-US" dirty="0">
                <a:solidFill>
                  <a:srgbClr val="C00000"/>
                </a:solidFill>
              </a:rPr>
              <a:t>1967</a:t>
            </a:r>
            <a:r>
              <a:rPr lang="en-US" dirty="0"/>
              <a:t> </a:t>
            </a:r>
            <a:r>
              <a:rPr lang="en-US" dirty="0" smtClean="0"/>
              <a:t>the </a:t>
            </a:r>
            <a:r>
              <a:rPr lang="en-US" dirty="0"/>
              <a:t>“nearest neighbor” algorithm was </a:t>
            </a:r>
            <a:r>
              <a:rPr lang="en-US" dirty="0" smtClean="0"/>
              <a:t>written</a:t>
            </a:r>
          </a:p>
          <a:p>
            <a:r>
              <a:rPr lang="en-US" dirty="0" smtClean="0">
                <a:solidFill>
                  <a:srgbClr val="C00000"/>
                </a:solidFill>
              </a:rPr>
              <a:t>1979</a:t>
            </a:r>
            <a:r>
              <a:rPr lang="en-US" dirty="0" smtClean="0"/>
              <a:t> </a:t>
            </a:r>
            <a:r>
              <a:rPr lang="en-US" dirty="0"/>
              <a:t>students at Stanford University invent the ‘Stanford Cart’ which could navigate obstacles in a room on its </a:t>
            </a:r>
            <a:r>
              <a:rPr lang="en-US" dirty="0" smtClean="0"/>
              <a:t>own</a:t>
            </a:r>
          </a:p>
          <a:p>
            <a:r>
              <a:rPr lang="en-US" dirty="0" smtClean="0">
                <a:solidFill>
                  <a:srgbClr val="C00000"/>
                </a:solidFill>
              </a:rPr>
              <a:t>1981</a:t>
            </a:r>
            <a:r>
              <a:rPr lang="en-US" dirty="0"/>
              <a:t>, Gerald </a:t>
            </a:r>
            <a:r>
              <a:rPr lang="en-US" dirty="0" err="1"/>
              <a:t>Dejong</a:t>
            </a:r>
            <a:r>
              <a:rPr lang="en-US" dirty="0"/>
              <a:t> introduced the concept of Explanation Based Learning (EBL), where a computer analyses training data and creates a general rule it can follow by discarding unimportant data.</a:t>
            </a:r>
            <a:endParaRPr lang="en-US" dirty="0" smtClean="0"/>
          </a:p>
          <a:p>
            <a:endParaRPr lang="fr-FR" dirty="0"/>
          </a:p>
        </p:txBody>
      </p:sp>
    </p:spTree>
    <p:extLst>
      <p:ext uri="{BB962C8B-B14F-4D97-AF65-F5344CB8AC3E}">
        <p14:creationId xmlns:p14="http://schemas.microsoft.com/office/powerpoint/2010/main" val="825065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History</a:t>
            </a:r>
            <a:r>
              <a:rPr lang="fr-FR" b="1" dirty="0" smtClean="0">
                <a:solidFill>
                  <a:srgbClr val="C00000"/>
                </a:solidFill>
              </a:rPr>
              <a:t/>
            </a:r>
            <a:br>
              <a:rPr lang="fr-FR" b="1" dirty="0" smtClean="0">
                <a:solidFill>
                  <a:srgbClr val="C00000"/>
                </a:solidFill>
              </a:rPr>
            </a:br>
            <a:r>
              <a:rPr lang="fr-FR" sz="3200" b="1" dirty="0" err="1" smtClean="0">
                <a:solidFill>
                  <a:srgbClr val="C00000"/>
                </a:solidFill>
              </a:rPr>
              <a:t>Big</a:t>
            </a:r>
            <a:r>
              <a:rPr lang="fr-FR" sz="3200" b="1" dirty="0" smtClean="0">
                <a:solidFill>
                  <a:srgbClr val="C00000"/>
                </a:solidFill>
              </a:rPr>
              <a:t> </a:t>
            </a:r>
            <a:r>
              <a:rPr lang="fr-FR" sz="3200" b="1" dirty="0" err="1" smtClean="0">
                <a:solidFill>
                  <a:srgbClr val="C00000"/>
                </a:solidFill>
              </a:rPr>
              <a:t>steps</a:t>
            </a:r>
            <a:r>
              <a:rPr lang="fr-FR" sz="3200" b="1" dirty="0" smtClean="0">
                <a:solidFill>
                  <a:srgbClr val="C00000"/>
                </a:solidFill>
              </a:rPr>
              <a:t> </a:t>
            </a:r>
            <a:r>
              <a:rPr lang="fr-FR" sz="3200" b="1" dirty="0" err="1" smtClean="0">
                <a:solidFill>
                  <a:srgbClr val="C00000"/>
                </a:solidFill>
              </a:rPr>
              <a:t>forward</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77500" lnSpcReduction="20000"/>
          </a:bodyPr>
          <a:lstStyle/>
          <a:p>
            <a:r>
              <a:rPr lang="en-US" dirty="0"/>
              <a:t>In the </a:t>
            </a:r>
            <a:r>
              <a:rPr lang="en-US" dirty="0" smtClean="0">
                <a:solidFill>
                  <a:srgbClr val="C00000"/>
                </a:solidFill>
              </a:rPr>
              <a:t>1990</a:t>
            </a:r>
            <a:r>
              <a:rPr lang="en-US" dirty="0" smtClean="0"/>
              <a:t>s, </a:t>
            </a:r>
            <a:r>
              <a:rPr lang="en-US" dirty="0"/>
              <a:t>work on machine learning shifted from a knowledge-driven approach to a data-driven approach</a:t>
            </a:r>
            <a:r>
              <a:rPr lang="en-US" dirty="0" smtClean="0"/>
              <a:t>.</a:t>
            </a:r>
          </a:p>
          <a:p>
            <a:r>
              <a:rPr lang="en-US" dirty="0"/>
              <a:t>in </a:t>
            </a:r>
            <a:r>
              <a:rPr lang="en-US" dirty="0">
                <a:solidFill>
                  <a:srgbClr val="C00000"/>
                </a:solidFill>
              </a:rPr>
              <a:t>1997</a:t>
            </a:r>
            <a:r>
              <a:rPr lang="en-US" dirty="0"/>
              <a:t>, IBM’s Deep Blue shocked the world by beating the world champion at chess</a:t>
            </a:r>
            <a:r>
              <a:rPr lang="en-US" dirty="0" smtClean="0"/>
              <a:t>.</a:t>
            </a:r>
          </a:p>
          <a:p>
            <a:r>
              <a:rPr lang="en-US" dirty="0"/>
              <a:t>The term “deep learning” was coined in </a:t>
            </a:r>
            <a:r>
              <a:rPr lang="en-US" dirty="0">
                <a:solidFill>
                  <a:srgbClr val="C00000"/>
                </a:solidFill>
              </a:rPr>
              <a:t>2006</a:t>
            </a:r>
            <a:r>
              <a:rPr lang="en-US" dirty="0"/>
              <a:t> by Geoffrey Hinton to explain new algorithms that let computers “see” and distinguish objects and text in images and videos</a:t>
            </a:r>
            <a:r>
              <a:rPr lang="en-US" dirty="0" smtClean="0"/>
              <a:t>.</a:t>
            </a:r>
          </a:p>
          <a:p>
            <a:r>
              <a:rPr lang="en-US" dirty="0"/>
              <a:t>in </a:t>
            </a:r>
            <a:r>
              <a:rPr lang="en-US" dirty="0">
                <a:solidFill>
                  <a:srgbClr val="C00000"/>
                </a:solidFill>
              </a:rPr>
              <a:t>2010 </a:t>
            </a:r>
            <a:r>
              <a:rPr lang="en-US" dirty="0"/>
              <a:t>Microsoft revealed their Kinect technology could track 20 human features at a rate of 30 times per second, allowing people to interact with the computer via movements and gestures</a:t>
            </a:r>
            <a:r>
              <a:rPr lang="en-US" dirty="0" smtClean="0"/>
              <a:t>.</a:t>
            </a:r>
          </a:p>
          <a:p>
            <a:r>
              <a:rPr lang="en-US" dirty="0"/>
              <a:t>The </a:t>
            </a:r>
            <a:r>
              <a:rPr lang="en-US" dirty="0">
                <a:solidFill>
                  <a:srgbClr val="C00000"/>
                </a:solidFill>
              </a:rPr>
              <a:t>follow year </a:t>
            </a:r>
            <a:r>
              <a:rPr lang="en-US" dirty="0"/>
              <a:t>IBM’s Watson beat its human competitors at Jeopardy</a:t>
            </a:r>
            <a:r>
              <a:rPr lang="en-US" dirty="0" smtClean="0"/>
              <a:t>.</a:t>
            </a:r>
          </a:p>
          <a:p>
            <a:r>
              <a:rPr lang="en-US" dirty="0"/>
              <a:t>Google Brain was developed in </a:t>
            </a:r>
            <a:r>
              <a:rPr lang="en-US" dirty="0" smtClean="0">
                <a:solidFill>
                  <a:srgbClr val="C00000"/>
                </a:solidFill>
              </a:rPr>
              <a:t>2011</a:t>
            </a:r>
          </a:p>
          <a:p>
            <a:r>
              <a:rPr lang="en-US" dirty="0"/>
              <a:t>In </a:t>
            </a:r>
            <a:r>
              <a:rPr lang="en-US" dirty="0">
                <a:solidFill>
                  <a:srgbClr val="C00000"/>
                </a:solidFill>
              </a:rPr>
              <a:t>2014</a:t>
            </a:r>
            <a:r>
              <a:rPr lang="en-US" dirty="0"/>
              <a:t>, Facebook developed </a:t>
            </a:r>
            <a:r>
              <a:rPr lang="en-US" dirty="0" err="1"/>
              <a:t>DeepFace</a:t>
            </a:r>
            <a:r>
              <a:rPr lang="en-US" dirty="0"/>
              <a:t>, a software algorithm that is able to recognize or verify individuals on photos to the same level as humans can.</a:t>
            </a:r>
            <a:endParaRPr lang="en-US" dirty="0" smtClean="0"/>
          </a:p>
          <a:p>
            <a:endParaRPr lang="fr-FR" dirty="0"/>
          </a:p>
        </p:txBody>
      </p:sp>
    </p:spTree>
    <p:extLst>
      <p:ext uri="{BB962C8B-B14F-4D97-AF65-F5344CB8AC3E}">
        <p14:creationId xmlns:p14="http://schemas.microsoft.com/office/powerpoint/2010/main" val="221353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History</a:t>
            </a:r>
            <a:r>
              <a:rPr lang="fr-FR" b="1" dirty="0" smtClean="0">
                <a:solidFill>
                  <a:srgbClr val="C00000"/>
                </a:solidFill>
              </a:rPr>
              <a:t/>
            </a:r>
            <a:br>
              <a:rPr lang="fr-FR" b="1" dirty="0" smtClean="0">
                <a:solidFill>
                  <a:srgbClr val="C00000"/>
                </a:solidFill>
              </a:rPr>
            </a:br>
            <a:r>
              <a:rPr lang="fr-FR" sz="3200" b="1" dirty="0" smtClean="0">
                <a:solidFill>
                  <a:srgbClr val="C00000"/>
                </a:solidFill>
              </a:rPr>
              <a:t>2015 – </a:t>
            </a:r>
            <a:r>
              <a:rPr lang="fr-FR" sz="3200" b="1" dirty="0" err="1" smtClean="0">
                <a:solidFill>
                  <a:srgbClr val="C00000"/>
                </a:solidFill>
              </a:rPr>
              <a:t>Present</a:t>
            </a:r>
            <a:r>
              <a:rPr lang="fr-FR" sz="3200" b="1" dirty="0" smtClean="0">
                <a:solidFill>
                  <a:srgbClr val="C00000"/>
                </a:solidFill>
              </a:rPr>
              <a:t> </a:t>
            </a:r>
            <a:r>
              <a:rPr lang="fr-FR" sz="3200" b="1" dirty="0" err="1" smtClean="0">
                <a:solidFill>
                  <a:srgbClr val="C00000"/>
                </a:solidFill>
              </a:rPr>
              <a:t>days</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a:t>Amazon launched its own machine learning platform in </a:t>
            </a:r>
            <a:r>
              <a:rPr lang="en-US" dirty="0">
                <a:solidFill>
                  <a:srgbClr val="C00000"/>
                </a:solidFill>
              </a:rPr>
              <a:t>2015</a:t>
            </a:r>
            <a:r>
              <a:rPr lang="en-US" dirty="0"/>
              <a:t>. Microsoft also created the Distributed Machine Learning </a:t>
            </a:r>
            <a:r>
              <a:rPr lang="en-US" dirty="0" smtClean="0"/>
              <a:t>Toolkit</a:t>
            </a:r>
          </a:p>
          <a:p>
            <a:r>
              <a:rPr lang="en-US" dirty="0"/>
              <a:t>In </a:t>
            </a:r>
            <a:r>
              <a:rPr lang="en-US" dirty="0">
                <a:solidFill>
                  <a:srgbClr val="C00000"/>
                </a:solidFill>
              </a:rPr>
              <a:t>2016</a:t>
            </a:r>
            <a:r>
              <a:rPr lang="en-US" dirty="0"/>
              <a:t> Google’s artificial intelligence algorithm beat a professional player at the Chinese board game </a:t>
            </a:r>
            <a:r>
              <a:rPr lang="en-US" dirty="0" smtClean="0"/>
              <a:t>Go</a:t>
            </a:r>
          </a:p>
          <a:p>
            <a:r>
              <a:rPr lang="en-US" dirty="0" err="1"/>
              <a:t>Waymo</a:t>
            </a:r>
            <a:r>
              <a:rPr lang="en-US" dirty="0"/>
              <a:t> started testing autonomous cars in the US in </a:t>
            </a:r>
            <a:r>
              <a:rPr lang="en-US" dirty="0">
                <a:solidFill>
                  <a:srgbClr val="C00000"/>
                </a:solidFill>
              </a:rPr>
              <a:t>2017</a:t>
            </a:r>
            <a:r>
              <a:rPr lang="en-US" dirty="0"/>
              <a:t> with backup drivers only at the back of the car.</a:t>
            </a:r>
            <a:endParaRPr lang="en-US" dirty="0" smtClean="0"/>
          </a:p>
          <a:p>
            <a:r>
              <a:rPr lang="en-US" dirty="0"/>
              <a:t>In </a:t>
            </a:r>
            <a:r>
              <a:rPr lang="en-US" dirty="0">
                <a:solidFill>
                  <a:srgbClr val="C00000"/>
                </a:solidFill>
              </a:rPr>
              <a:t>2020</a:t>
            </a:r>
            <a:r>
              <a:rPr lang="en-US" dirty="0"/>
              <a:t>, while the rest of the world was in the grips of the pandemic, open AI announced a ground-breaking natural language processing algorithm GPT-3 with a remarkable ability to generate human-like text when given a prompt</a:t>
            </a:r>
            <a:endParaRPr lang="fr-FR" dirty="0"/>
          </a:p>
        </p:txBody>
      </p:sp>
    </p:spTree>
    <p:extLst>
      <p:ext uri="{BB962C8B-B14F-4D97-AF65-F5344CB8AC3E}">
        <p14:creationId xmlns:p14="http://schemas.microsoft.com/office/powerpoint/2010/main" val="2197340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en-US" b="1" dirty="0">
                <a:solidFill>
                  <a:srgbClr val="C00000"/>
                </a:solidFill>
              </a:rPr>
              <a:t>The future of machine learning</a:t>
            </a: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b="1" dirty="0"/>
              <a:t>Improvements in unsupervised learning algorithms</a:t>
            </a:r>
          </a:p>
          <a:p>
            <a:pPr lvl="1"/>
            <a:r>
              <a:rPr lang="en-US" dirty="0"/>
              <a:t>In the future, we’ll see more effort dedicated to improving unsupervised machine learning algorithms to help to make predictions from unlabeled data sets. </a:t>
            </a:r>
            <a:endParaRPr lang="fr-FR" dirty="0" smtClean="0"/>
          </a:p>
          <a:p>
            <a:r>
              <a:rPr lang="en-US" b="1" dirty="0"/>
              <a:t>The rise of quantum computing</a:t>
            </a:r>
          </a:p>
          <a:p>
            <a:pPr lvl="1"/>
            <a:r>
              <a:rPr lang="en-US" dirty="0"/>
              <a:t>Quantum computers lead to faster processing of data, enhancing the algorithm’s ability to analyze and draw meaningful insights from data sets.</a:t>
            </a:r>
            <a:endParaRPr lang="fr-FR" dirty="0" smtClean="0"/>
          </a:p>
          <a:p>
            <a:r>
              <a:rPr lang="fr-FR" b="1" dirty="0"/>
              <a:t>Focus on cognitive services</a:t>
            </a:r>
          </a:p>
          <a:p>
            <a:pPr lvl="1"/>
            <a:r>
              <a:rPr lang="en-US" dirty="0"/>
              <a:t>Features such as visual recognition, speech detection, and speech understanding will be easier to implement. We’re going to see more intelligent applications using cognitive services appear on the market. </a:t>
            </a:r>
            <a:endParaRPr lang="fr-FR" dirty="0"/>
          </a:p>
        </p:txBody>
      </p:sp>
    </p:spTree>
    <p:extLst>
      <p:ext uri="{BB962C8B-B14F-4D97-AF65-F5344CB8AC3E}">
        <p14:creationId xmlns:p14="http://schemas.microsoft.com/office/powerpoint/2010/main" val="165256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Agenda</a:t>
            </a:r>
            <a:endParaRPr lang="fr-FR" b="1" dirty="0">
              <a:solidFill>
                <a:srgbClr val="C00000"/>
              </a:solidFill>
            </a:endParaRPr>
          </a:p>
        </p:txBody>
      </p:sp>
      <p:sp>
        <p:nvSpPr>
          <p:cNvPr id="3" name="Espace réservé du contenu 2"/>
          <p:cNvSpPr>
            <a:spLocks noGrp="1"/>
          </p:cNvSpPr>
          <p:nvPr>
            <p:ph idx="1"/>
          </p:nvPr>
        </p:nvSpPr>
        <p:spPr>
          <a:xfrm>
            <a:off x="838200" y="1859078"/>
            <a:ext cx="10515600" cy="4351338"/>
          </a:xfrm>
        </p:spPr>
        <p:style>
          <a:lnRef idx="2">
            <a:schemeClr val="dk1"/>
          </a:lnRef>
          <a:fillRef idx="1001">
            <a:schemeClr val="lt2"/>
          </a:fillRef>
          <a:effectRef idx="0">
            <a:schemeClr val="dk1"/>
          </a:effectRef>
          <a:fontRef idx="minor">
            <a:schemeClr val="dk1"/>
          </a:fontRef>
        </p:style>
        <p:txBody>
          <a:bodyPr>
            <a:normAutofit lnSpcReduction="10000"/>
          </a:bodyPr>
          <a:lstStyle/>
          <a:p>
            <a:r>
              <a:rPr lang="en-US" dirty="0" smtClean="0"/>
              <a:t>Introduction</a:t>
            </a:r>
          </a:p>
          <a:p>
            <a:r>
              <a:rPr lang="en-US" dirty="0" smtClean="0"/>
              <a:t>Terminologies and Definitions</a:t>
            </a:r>
          </a:p>
          <a:p>
            <a:r>
              <a:rPr lang="en-US" dirty="0" smtClean="0"/>
              <a:t>History</a:t>
            </a:r>
          </a:p>
          <a:p>
            <a:r>
              <a:rPr lang="en-US" dirty="0" smtClean="0"/>
              <a:t>Application Areas</a:t>
            </a:r>
          </a:p>
          <a:p>
            <a:r>
              <a:rPr lang="en-US" dirty="0" smtClean="0"/>
              <a:t>Some standard learning tasks</a:t>
            </a:r>
          </a:p>
          <a:p>
            <a:r>
              <a:rPr lang="en-US" dirty="0" smtClean="0"/>
              <a:t>Types of Machine Learning</a:t>
            </a:r>
          </a:p>
          <a:p>
            <a:pPr lvl="1"/>
            <a:r>
              <a:rPr lang="en-US" dirty="0" smtClean="0"/>
              <a:t>Supervised Machine Learning</a:t>
            </a:r>
          </a:p>
          <a:p>
            <a:pPr lvl="1"/>
            <a:r>
              <a:rPr lang="en-US" dirty="0" smtClean="0"/>
              <a:t>Unsupervised Machine Learning</a:t>
            </a:r>
          </a:p>
          <a:p>
            <a:pPr lvl="1"/>
            <a:r>
              <a:rPr lang="en-US" dirty="0" smtClean="0"/>
              <a:t>Reinforcement Machine Learning</a:t>
            </a:r>
          </a:p>
          <a:p>
            <a:r>
              <a:rPr lang="en-US" dirty="0" smtClean="0"/>
              <a:t>When to Use Machine Learning?</a:t>
            </a:r>
            <a:endParaRPr lang="fr-FR" dirty="0"/>
          </a:p>
        </p:txBody>
      </p:sp>
    </p:spTree>
    <p:extLst>
      <p:ext uri="{BB962C8B-B14F-4D97-AF65-F5344CB8AC3E}">
        <p14:creationId xmlns:p14="http://schemas.microsoft.com/office/powerpoint/2010/main" val="2812862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218363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Application areas</a:t>
            </a:r>
            <a:endParaRPr lang="fr-FR" b="1" dirty="0">
              <a:solidFill>
                <a:srgbClr val="C00000"/>
              </a:solidFill>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0355" y="1806132"/>
            <a:ext cx="5931290" cy="5085321"/>
          </a:xfrm>
        </p:spPr>
        <p:style>
          <a:lnRef idx="2">
            <a:schemeClr val="dk1"/>
          </a:lnRef>
          <a:fillRef idx="1001">
            <a:schemeClr val="lt2"/>
          </a:fillRef>
          <a:effectRef idx="0">
            <a:schemeClr val="dk1"/>
          </a:effectRef>
          <a:fontRef idx="minor">
            <a:schemeClr val="dk1"/>
          </a:fontRef>
        </p:style>
      </p:pic>
    </p:spTree>
    <p:extLst>
      <p:ext uri="{BB962C8B-B14F-4D97-AF65-F5344CB8AC3E}">
        <p14:creationId xmlns:p14="http://schemas.microsoft.com/office/powerpoint/2010/main" val="48231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Application areas</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lstStyle/>
          <a:p>
            <a:endParaRPr lang="fr-FR" dirty="0"/>
          </a:p>
        </p:txBody>
      </p:sp>
      <p:pic>
        <p:nvPicPr>
          <p:cNvPr id="5" name="Image 4"/>
          <p:cNvPicPr>
            <a:picLocks noChangeAspect="1"/>
          </p:cNvPicPr>
          <p:nvPr/>
        </p:nvPicPr>
        <p:blipFill>
          <a:blip r:embed="rId2"/>
          <a:stretch>
            <a:fillRect/>
          </a:stretch>
        </p:blipFill>
        <p:spPr>
          <a:xfrm>
            <a:off x="766762" y="14287"/>
            <a:ext cx="10658475" cy="6829425"/>
          </a:xfrm>
          <a:prstGeom prst="rect">
            <a:avLst/>
          </a:prstGeom>
        </p:spPr>
      </p:pic>
    </p:spTree>
    <p:extLst>
      <p:ext uri="{BB962C8B-B14F-4D97-AF65-F5344CB8AC3E}">
        <p14:creationId xmlns:p14="http://schemas.microsoft.com/office/powerpoint/2010/main" val="1864996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Learning stages</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endParaRPr lang="fr-FR" dirty="0"/>
          </a:p>
        </p:txBody>
      </p:sp>
      <p:pic>
        <p:nvPicPr>
          <p:cNvPr id="4" name="Image 3"/>
          <p:cNvPicPr>
            <a:picLocks noChangeAspect="1"/>
          </p:cNvPicPr>
          <p:nvPr/>
        </p:nvPicPr>
        <p:blipFill>
          <a:blip r:embed="rId2"/>
          <a:stretch>
            <a:fillRect/>
          </a:stretch>
        </p:blipFill>
        <p:spPr>
          <a:xfrm>
            <a:off x="1627376" y="2211745"/>
            <a:ext cx="8113529" cy="3103833"/>
          </a:xfrm>
          <a:prstGeom prst="rect">
            <a:avLst/>
          </a:prstGeom>
        </p:spPr>
      </p:pic>
    </p:spTree>
    <p:extLst>
      <p:ext uri="{BB962C8B-B14F-4D97-AF65-F5344CB8AC3E}">
        <p14:creationId xmlns:p14="http://schemas.microsoft.com/office/powerpoint/2010/main" val="788733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ML </a:t>
            </a:r>
            <a:r>
              <a:rPr lang="fr-FR" b="1" dirty="0" err="1" smtClean="0">
                <a:solidFill>
                  <a:srgbClr val="C00000"/>
                </a:solidFill>
              </a:rPr>
              <a:t>project</a:t>
            </a:r>
            <a:r>
              <a:rPr lang="fr-FR" b="1" dirty="0" smtClean="0">
                <a:solidFill>
                  <a:srgbClr val="C00000"/>
                </a:solidFill>
              </a:rPr>
              <a:t> life cycle</a:t>
            </a:r>
            <a:endParaRPr lang="fr-FR" b="1" dirty="0">
              <a:solidFill>
                <a:srgbClr val="C00000"/>
              </a:solidFill>
            </a:endParaRP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311362" y="1896080"/>
            <a:ext cx="8676699" cy="4415820"/>
          </a:xfrm>
          <a:prstGeom prst="rect">
            <a:avLst/>
          </a:prstGeom>
        </p:spPr>
      </p:pic>
    </p:spTree>
    <p:extLst>
      <p:ext uri="{BB962C8B-B14F-4D97-AF65-F5344CB8AC3E}">
        <p14:creationId xmlns:p14="http://schemas.microsoft.com/office/powerpoint/2010/main" val="2857542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Some</a:t>
            </a:r>
            <a:r>
              <a:rPr lang="fr-FR" b="1" dirty="0" smtClean="0">
                <a:solidFill>
                  <a:srgbClr val="C00000"/>
                </a:solidFill>
              </a:rPr>
              <a:t> </a:t>
            </a:r>
            <a:r>
              <a:rPr lang="fr-FR" b="1" dirty="0" err="1" smtClean="0">
                <a:solidFill>
                  <a:srgbClr val="C00000"/>
                </a:solidFill>
              </a:rPr>
              <a:t>learning</a:t>
            </a:r>
            <a:r>
              <a:rPr lang="fr-FR" b="1" dirty="0" smtClean="0">
                <a:solidFill>
                  <a:srgbClr val="C00000"/>
                </a:solidFill>
              </a:rPr>
              <a:t> </a:t>
            </a:r>
            <a:r>
              <a:rPr lang="fr-FR" b="1" dirty="0" err="1" smtClean="0">
                <a:solidFill>
                  <a:srgbClr val="C00000"/>
                </a:solidFill>
              </a:rPr>
              <a:t>tasks</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92500" lnSpcReduction="20000"/>
          </a:bodyPr>
          <a:lstStyle/>
          <a:p>
            <a:r>
              <a:rPr lang="fr-FR" dirty="0" smtClean="0">
                <a:solidFill>
                  <a:srgbClr val="00B0F0"/>
                </a:solidFill>
              </a:rPr>
              <a:t>Classification</a:t>
            </a:r>
          </a:p>
          <a:p>
            <a:pPr lvl="1"/>
            <a:r>
              <a:rPr lang="fr-FR" dirty="0" err="1" smtClean="0">
                <a:solidFill>
                  <a:srgbClr val="00B0F0"/>
                </a:solidFill>
              </a:rPr>
              <a:t>Binary</a:t>
            </a:r>
            <a:endParaRPr lang="fr-FR" dirty="0" smtClean="0">
              <a:solidFill>
                <a:srgbClr val="00B0F0"/>
              </a:solidFill>
            </a:endParaRPr>
          </a:p>
          <a:p>
            <a:pPr lvl="1"/>
            <a:r>
              <a:rPr lang="fr-FR" dirty="0" err="1" smtClean="0">
                <a:solidFill>
                  <a:srgbClr val="00B0F0"/>
                </a:solidFill>
              </a:rPr>
              <a:t>Multiclass</a:t>
            </a:r>
            <a:endParaRPr lang="fr-FR" dirty="0" smtClean="0">
              <a:solidFill>
                <a:srgbClr val="00B0F0"/>
              </a:solidFill>
            </a:endParaRPr>
          </a:p>
          <a:p>
            <a:r>
              <a:rPr lang="fr-FR" dirty="0" err="1" smtClean="0">
                <a:solidFill>
                  <a:srgbClr val="00B0F0"/>
                </a:solidFill>
              </a:rPr>
              <a:t>Regression</a:t>
            </a:r>
            <a:endParaRPr lang="fr-FR" dirty="0" smtClean="0">
              <a:solidFill>
                <a:srgbClr val="00B0F0"/>
              </a:solidFill>
            </a:endParaRPr>
          </a:p>
          <a:p>
            <a:r>
              <a:rPr lang="fr-FR" dirty="0" err="1" smtClean="0">
                <a:solidFill>
                  <a:srgbClr val="00B0F0"/>
                </a:solidFill>
              </a:rPr>
              <a:t>Clustering</a:t>
            </a:r>
            <a:endParaRPr lang="fr-FR" dirty="0" smtClean="0">
              <a:solidFill>
                <a:srgbClr val="00B0F0"/>
              </a:solidFill>
            </a:endParaRPr>
          </a:p>
          <a:p>
            <a:r>
              <a:rPr lang="fr-FR" dirty="0" err="1" smtClean="0">
                <a:solidFill>
                  <a:srgbClr val="00B0F0"/>
                </a:solidFill>
              </a:rPr>
              <a:t>Anomaly</a:t>
            </a:r>
            <a:r>
              <a:rPr lang="fr-FR" dirty="0" smtClean="0">
                <a:solidFill>
                  <a:srgbClr val="00B0F0"/>
                </a:solidFill>
              </a:rPr>
              <a:t> </a:t>
            </a:r>
            <a:r>
              <a:rPr lang="fr-FR" dirty="0" err="1" smtClean="0">
                <a:solidFill>
                  <a:srgbClr val="00B0F0"/>
                </a:solidFill>
              </a:rPr>
              <a:t>detection</a:t>
            </a:r>
            <a:endParaRPr lang="fr-FR" dirty="0" smtClean="0">
              <a:solidFill>
                <a:srgbClr val="00B0F0"/>
              </a:solidFill>
            </a:endParaRPr>
          </a:p>
          <a:p>
            <a:r>
              <a:rPr lang="fr-FR" dirty="0" err="1" smtClean="0">
                <a:solidFill>
                  <a:srgbClr val="00B0F0"/>
                </a:solidFill>
              </a:rPr>
              <a:t>Dimensionality</a:t>
            </a:r>
            <a:r>
              <a:rPr lang="fr-FR" dirty="0" smtClean="0">
                <a:solidFill>
                  <a:srgbClr val="00B0F0"/>
                </a:solidFill>
              </a:rPr>
              <a:t> </a:t>
            </a:r>
            <a:r>
              <a:rPr lang="fr-FR" dirty="0" err="1" smtClean="0">
                <a:solidFill>
                  <a:srgbClr val="00B0F0"/>
                </a:solidFill>
              </a:rPr>
              <a:t>reduction</a:t>
            </a:r>
            <a:r>
              <a:rPr lang="fr-FR" dirty="0" smtClean="0">
                <a:solidFill>
                  <a:srgbClr val="00B0F0"/>
                </a:solidFill>
              </a:rPr>
              <a:t> </a:t>
            </a:r>
            <a:r>
              <a:rPr lang="fr-FR" dirty="0" smtClean="0"/>
              <a:t>or manifold </a:t>
            </a:r>
            <a:r>
              <a:rPr lang="fr-FR" dirty="0" err="1" smtClean="0"/>
              <a:t>learning</a:t>
            </a:r>
            <a:endParaRPr lang="fr-FR" dirty="0" smtClean="0"/>
          </a:p>
          <a:p>
            <a:r>
              <a:rPr lang="fr-FR" dirty="0" err="1" smtClean="0">
                <a:solidFill>
                  <a:srgbClr val="00B0F0"/>
                </a:solidFill>
              </a:rPr>
              <a:t>Ranking</a:t>
            </a:r>
            <a:r>
              <a:rPr lang="fr-FR" dirty="0" smtClean="0">
                <a:solidFill>
                  <a:srgbClr val="00B0F0"/>
                </a:solidFill>
              </a:rPr>
              <a:t> </a:t>
            </a:r>
            <a:r>
              <a:rPr lang="fr-FR" dirty="0"/>
              <a:t>: </a:t>
            </a:r>
            <a:r>
              <a:rPr lang="en-US" dirty="0"/>
              <a:t>this is the problem of learning to order items according to some criterion. </a:t>
            </a:r>
            <a:endParaRPr lang="en-US" dirty="0" smtClean="0"/>
          </a:p>
          <a:p>
            <a:r>
              <a:rPr lang="en-US" dirty="0" err="1">
                <a:solidFill>
                  <a:srgbClr val="00B0F0"/>
                </a:solidFill>
              </a:rPr>
              <a:t>Recommandation</a:t>
            </a:r>
            <a:endParaRPr lang="en-US" dirty="0">
              <a:solidFill>
                <a:srgbClr val="00B0F0"/>
              </a:solidFill>
            </a:endParaRPr>
          </a:p>
          <a:p>
            <a:r>
              <a:rPr lang="en-US" dirty="0" err="1">
                <a:solidFill>
                  <a:srgbClr val="00B0F0"/>
                </a:solidFill>
              </a:rPr>
              <a:t>Forcasting</a:t>
            </a:r>
            <a:endParaRPr lang="fr-FR" dirty="0">
              <a:solidFill>
                <a:srgbClr val="00B0F0"/>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351" y="1925986"/>
            <a:ext cx="3904785" cy="2192687"/>
          </a:xfrm>
          <a:prstGeom prst="rect">
            <a:avLst/>
          </a:prstGeom>
        </p:spPr>
      </p:pic>
    </p:spTree>
    <p:extLst>
      <p:ext uri="{BB962C8B-B14F-4D97-AF65-F5344CB8AC3E}">
        <p14:creationId xmlns:p14="http://schemas.microsoft.com/office/powerpoint/2010/main" val="31742456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7589679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Types of Machine 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fr-FR" dirty="0" err="1" smtClean="0"/>
              <a:t>Supervised</a:t>
            </a:r>
            <a:r>
              <a:rPr lang="fr-FR" dirty="0" smtClean="0"/>
              <a:t> </a:t>
            </a:r>
            <a:r>
              <a:rPr lang="fr-FR" dirty="0" smtClean="0"/>
              <a:t>Learning: </a:t>
            </a:r>
            <a:r>
              <a:rPr lang="en-US" dirty="0"/>
              <a:t>correct output known for each training example</a:t>
            </a:r>
            <a:endParaRPr lang="fr-FR" dirty="0" smtClean="0"/>
          </a:p>
          <a:p>
            <a:pPr lvl="1"/>
            <a:r>
              <a:rPr lang="fr-FR" b="1" dirty="0" smtClean="0"/>
              <a:t>Classification</a:t>
            </a:r>
          </a:p>
          <a:p>
            <a:pPr lvl="1"/>
            <a:r>
              <a:rPr lang="fr-FR" b="1" dirty="0" err="1" smtClean="0"/>
              <a:t>Regression</a:t>
            </a:r>
            <a:endParaRPr lang="fr-FR" b="1" dirty="0" smtClean="0"/>
          </a:p>
          <a:p>
            <a:pPr lvl="1"/>
            <a:r>
              <a:rPr lang="fr-FR" b="1" dirty="0" err="1"/>
              <a:t>Forecasting</a:t>
            </a:r>
            <a:endParaRPr lang="fr-FR" dirty="0"/>
          </a:p>
          <a:p>
            <a:r>
              <a:rPr lang="fr-FR" dirty="0" err="1" smtClean="0"/>
              <a:t>Unsupervised</a:t>
            </a:r>
            <a:r>
              <a:rPr lang="fr-FR" dirty="0" smtClean="0"/>
              <a:t> </a:t>
            </a:r>
            <a:r>
              <a:rPr lang="fr-FR" dirty="0" smtClean="0"/>
              <a:t>Learning: </a:t>
            </a:r>
            <a:r>
              <a:rPr lang="en-US" dirty="0"/>
              <a:t>Create an internal representation of the input, </a:t>
            </a:r>
            <a:r>
              <a:rPr lang="en-US" dirty="0" smtClean="0"/>
              <a:t>capturing regularities/structure </a:t>
            </a:r>
            <a:r>
              <a:rPr lang="en-US" dirty="0"/>
              <a:t>in data</a:t>
            </a:r>
            <a:endParaRPr lang="fr-FR" dirty="0" smtClean="0"/>
          </a:p>
          <a:p>
            <a:pPr lvl="1"/>
            <a:r>
              <a:rPr lang="fr-FR" b="1" dirty="0" err="1" smtClean="0"/>
              <a:t>Clustering</a:t>
            </a:r>
            <a:endParaRPr lang="fr-FR" b="1" dirty="0" smtClean="0"/>
          </a:p>
          <a:p>
            <a:pPr lvl="1"/>
            <a:r>
              <a:rPr lang="fr-FR" b="1" dirty="0"/>
              <a:t>Dimension </a:t>
            </a:r>
            <a:r>
              <a:rPr lang="fr-FR" b="1" dirty="0" err="1"/>
              <a:t>reduction</a:t>
            </a:r>
            <a:endParaRPr lang="fr-FR" dirty="0"/>
          </a:p>
          <a:p>
            <a:r>
              <a:rPr lang="fr-FR" dirty="0" err="1" smtClean="0"/>
              <a:t>Reinforcement</a:t>
            </a:r>
            <a:r>
              <a:rPr lang="fr-FR" dirty="0" smtClean="0"/>
              <a:t> </a:t>
            </a:r>
            <a:r>
              <a:rPr lang="fr-FR" dirty="0" smtClean="0"/>
              <a:t>Learning : </a:t>
            </a:r>
            <a:r>
              <a:rPr lang="en-US" dirty="0"/>
              <a:t>Learn action to </a:t>
            </a:r>
            <a:r>
              <a:rPr lang="en-US"/>
              <a:t>maximize </a:t>
            </a:r>
            <a:r>
              <a:rPr lang="en-US" smtClean="0"/>
              <a:t>reward</a:t>
            </a:r>
            <a:endParaRPr lang="fr-FR" dirty="0" smtClean="0"/>
          </a:p>
          <a:p>
            <a:pPr lvl="1"/>
            <a:endParaRPr lang="fr-FR" dirty="0"/>
          </a:p>
        </p:txBody>
      </p:sp>
    </p:spTree>
    <p:extLst>
      <p:ext uri="{BB962C8B-B14F-4D97-AF65-F5344CB8AC3E}">
        <p14:creationId xmlns:p14="http://schemas.microsoft.com/office/powerpoint/2010/main" val="875415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solidFill>
                  <a:srgbClr val="FF0000"/>
                </a:solidFill>
              </a:rPr>
              <a:t>Types of </a:t>
            </a:r>
            <a:r>
              <a:rPr lang="fr-FR" b="1" dirty="0" err="1" smtClean="0">
                <a:solidFill>
                  <a:srgbClr val="FF0000"/>
                </a:solidFill>
              </a:rPr>
              <a:t>learning</a:t>
            </a:r>
            <a:endParaRPr lang="fr-FR" b="1" dirty="0">
              <a:solidFill>
                <a:srgbClr val="FF0000"/>
              </a:solidFill>
            </a:endParaRP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992137" y="1757335"/>
            <a:ext cx="6137700" cy="4876827"/>
          </a:xfrm>
          <a:prstGeom prst="rect">
            <a:avLst/>
          </a:prstGeom>
        </p:spPr>
      </p:pic>
    </p:spTree>
    <p:extLst>
      <p:ext uri="{BB962C8B-B14F-4D97-AF65-F5344CB8AC3E}">
        <p14:creationId xmlns:p14="http://schemas.microsoft.com/office/powerpoint/2010/main" val="4108799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Supervised</a:t>
            </a:r>
            <a:r>
              <a:rPr lang="fr-FR" b="1" dirty="0" smtClean="0">
                <a:solidFill>
                  <a:srgbClr val="C00000"/>
                </a:solidFill>
              </a:rPr>
              <a:t> </a:t>
            </a:r>
            <a:r>
              <a:rPr lang="fr-FR" b="1" dirty="0" err="1" smtClean="0">
                <a:solidFill>
                  <a:srgbClr val="C00000"/>
                </a:solidFill>
              </a:rPr>
              <a:t>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a:t>Most widely used methods of ML, e.g.,</a:t>
            </a:r>
          </a:p>
          <a:p>
            <a:pPr lvl="1"/>
            <a:r>
              <a:rPr lang="fr-FR" dirty="0" smtClean="0"/>
              <a:t>Spam </a:t>
            </a:r>
            <a:r>
              <a:rPr lang="fr-FR" dirty="0"/>
              <a:t>classification of email</a:t>
            </a:r>
          </a:p>
          <a:p>
            <a:pPr lvl="1"/>
            <a:r>
              <a:rPr lang="fr-FR" dirty="0" smtClean="0"/>
              <a:t>Face </a:t>
            </a:r>
            <a:r>
              <a:rPr lang="fr-FR" dirty="0" err="1"/>
              <a:t>recognizers</a:t>
            </a:r>
            <a:r>
              <a:rPr lang="fr-FR" dirty="0"/>
              <a:t> over images</a:t>
            </a:r>
          </a:p>
          <a:p>
            <a:pPr lvl="1"/>
            <a:r>
              <a:rPr lang="fr-FR" dirty="0" err="1" smtClean="0"/>
              <a:t>Medical</a:t>
            </a:r>
            <a:r>
              <a:rPr lang="fr-FR" dirty="0" smtClean="0"/>
              <a:t> </a:t>
            </a:r>
            <a:r>
              <a:rPr lang="fr-FR" dirty="0" err="1"/>
              <a:t>diagnosis</a:t>
            </a:r>
            <a:r>
              <a:rPr lang="fr-FR" dirty="0"/>
              <a:t> </a:t>
            </a:r>
            <a:r>
              <a:rPr lang="fr-FR" dirty="0" err="1" smtClean="0"/>
              <a:t>systems</a:t>
            </a:r>
            <a:endParaRPr lang="fr-FR" dirty="0" smtClean="0"/>
          </a:p>
          <a:p>
            <a:r>
              <a:rPr lang="en-US" b="1" dirty="0"/>
              <a:t>Classification</a:t>
            </a:r>
            <a:r>
              <a:rPr lang="en-US" dirty="0"/>
              <a:t>: The output variable to be predicted is </a:t>
            </a:r>
            <a:r>
              <a:rPr lang="en-US" i="1" dirty="0"/>
              <a:t>categorical </a:t>
            </a:r>
            <a:r>
              <a:rPr lang="en-US" dirty="0"/>
              <a:t>in nature, </a:t>
            </a:r>
            <a:r>
              <a:rPr lang="en-US" dirty="0" err="1"/>
              <a:t>e.g.classifying</a:t>
            </a:r>
            <a:r>
              <a:rPr lang="en-US" dirty="0"/>
              <a:t> incoming emails as spam or ham, Yes or No, True or False, 0 or 1</a:t>
            </a:r>
            <a:r>
              <a:rPr lang="en-US" dirty="0" smtClean="0"/>
              <a:t>.</a:t>
            </a:r>
          </a:p>
          <a:p>
            <a:r>
              <a:rPr lang="en-US" b="1" dirty="0"/>
              <a:t>Regression</a:t>
            </a:r>
            <a:r>
              <a:rPr lang="en-US" dirty="0"/>
              <a:t>: The output variable to be predicted is </a:t>
            </a:r>
            <a:r>
              <a:rPr lang="en-US" i="1" dirty="0"/>
              <a:t>continuous </a:t>
            </a:r>
            <a:r>
              <a:rPr lang="en-US" dirty="0"/>
              <a:t>in nature, e.g. scores of a student</a:t>
            </a:r>
            <a:r>
              <a:rPr lang="en-US"/>
              <a:t>, </a:t>
            </a:r>
            <a:r>
              <a:rPr lang="en-US" smtClean="0"/>
              <a:t>gold </a:t>
            </a:r>
            <a:r>
              <a:rPr lang="en-US" dirty="0"/>
              <a:t>prices, </a:t>
            </a:r>
            <a:r>
              <a:rPr lang="en-US" dirty="0" smtClean="0"/>
              <a:t>etc.</a:t>
            </a:r>
            <a:endParaRPr lang="fr-FR" dirty="0"/>
          </a:p>
        </p:txBody>
      </p:sp>
    </p:spTree>
    <p:extLst>
      <p:ext uri="{BB962C8B-B14F-4D97-AF65-F5344CB8AC3E}">
        <p14:creationId xmlns:p14="http://schemas.microsoft.com/office/powerpoint/2010/main" val="797612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38167"/>
            <a:ext cx="10515600" cy="1325563"/>
          </a:xfrm>
        </p:spPr>
        <p:txBody>
          <a:bodyPr/>
          <a:lstStyle/>
          <a:p>
            <a:pPr algn="ctr"/>
            <a:r>
              <a:rPr lang="fr-FR" b="1" dirty="0" smtClean="0">
                <a:solidFill>
                  <a:srgbClr val="FF0000"/>
                </a:solidFill>
                <a:latin typeface="+mn-lt"/>
              </a:rPr>
              <a:t>Introduction</a:t>
            </a:r>
            <a:endParaRPr lang="fr-FR" b="1" dirty="0">
              <a:solidFill>
                <a:srgbClr val="FF0000"/>
              </a:solidFill>
              <a:latin typeface="+mn-lt"/>
            </a:endParaRPr>
          </a:p>
        </p:txBody>
      </p:sp>
    </p:spTree>
    <p:extLst>
      <p:ext uri="{BB962C8B-B14F-4D97-AF65-F5344CB8AC3E}">
        <p14:creationId xmlns:p14="http://schemas.microsoft.com/office/powerpoint/2010/main" val="29116645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Supervised</a:t>
            </a:r>
            <a:r>
              <a:rPr lang="fr-FR" b="1" dirty="0" smtClean="0">
                <a:solidFill>
                  <a:srgbClr val="C00000"/>
                </a:solidFill>
              </a:rPr>
              <a:t> </a:t>
            </a:r>
            <a:r>
              <a:rPr lang="fr-FR" b="1" dirty="0" err="1" smtClean="0">
                <a:solidFill>
                  <a:srgbClr val="C00000"/>
                </a:solidFill>
              </a:rPr>
              <a:t>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lnSpcReduction="10000"/>
          </a:bodyPr>
          <a:lstStyle/>
          <a:p>
            <a:r>
              <a:rPr lang="en-US" dirty="0" smtClean="0"/>
              <a:t>The </a:t>
            </a:r>
            <a:r>
              <a:rPr lang="en-US" dirty="0"/>
              <a:t>data the </a:t>
            </a:r>
            <a:r>
              <a:rPr lang="en-US" dirty="0" smtClean="0"/>
              <a:t>algorithm </a:t>
            </a:r>
            <a:r>
              <a:rPr lang="en-US" dirty="0" smtClean="0">
                <a:solidFill>
                  <a:srgbClr val="FF0000"/>
                </a:solidFill>
              </a:rPr>
              <a:t>“learns</a:t>
            </a:r>
            <a:r>
              <a:rPr lang="en-US" dirty="0">
                <a:solidFill>
                  <a:srgbClr val="FF0000"/>
                </a:solidFill>
              </a:rPr>
              <a:t>” </a:t>
            </a:r>
            <a:r>
              <a:rPr lang="en-US" dirty="0"/>
              <a:t>from comes with the </a:t>
            </a:r>
            <a:r>
              <a:rPr lang="en-US" dirty="0">
                <a:solidFill>
                  <a:srgbClr val="FF0000"/>
                </a:solidFill>
              </a:rPr>
              <a:t>“correct</a:t>
            </a:r>
            <a:r>
              <a:rPr lang="en-US" dirty="0" smtClean="0">
                <a:solidFill>
                  <a:srgbClr val="FF0000"/>
                </a:solidFill>
              </a:rPr>
              <a:t>” answers</a:t>
            </a:r>
          </a:p>
          <a:p>
            <a:r>
              <a:rPr lang="en-US" dirty="0"/>
              <a:t>A collection of </a:t>
            </a:r>
            <a:r>
              <a:rPr lang="en-US" dirty="0">
                <a:solidFill>
                  <a:srgbClr val="FF0000"/>
                </a:solidFill>
              </a:rPr>
              <a:t>labeled examples </a:t>
            </a:r>
            <a:r>
              <a:rPr lang="en-US" dirty="0"/>
              <a:t>{(x1, y1),(x2, y2), . . . ,(</a:t>
            </a:r>
            <a:r>
              <a:rPr lang="en-US" dirty="0" err="1"/>
              <a:t>xN</a:t>
            </a:r>
            <a:r>
              <a:rPr lang="en-US" dirty="0"/>
              <a:t> , </a:t>
            </a:r>
            <a:r>
              <a:rPr lang="en-US" dirty="0" err="1"/>
              <a:t>yN</a:t>
            </a:r>
            <a:r>
              <a:rPr lang="en-US" dirty="0"/>
              <a:t> )}. </a:t>
            </a:r>
          </a:p>
          <a:p>
            <a:pPr lvl="1"/>
            <a:r>
              <a:rPr lang="en-US" dirty="0"/>
              <a:t>Each element xi among N is called a </a:t>
            </a:r>
            <a:r>
              <a:rPr lang="en-US" dirty="0">
                <a:solidFill>
                  <a:srgbClr val="C00000"/>
                </a:solidFill>
              </a:rPr>
              <a:t>feature vector</a:t>
            </a:r>
            <a:r>
              <a:rPr lang="en-US" dirty="0"/>
              <a:t>. </a:t>
            </a:r>
          </a:p>
          <a:p>
            <a:pPr lvl="1"/>
            <a:r>
              <a:rPr lang="en-US" dirty="0"/>
              <a:t>In computer science, a vector is a one-dimensional array. The length of that sequence of values, D, is called the vector’s dimensionality.</a:t>
            </a:r>
          </a:p>
          <a:p>
            <a:r>
              <a:rPr lang="en-US" dirty="0" smtClean="0"/>
              <a:t>The </a:t>
            </a:r>
            <a:r>
              <a:rPr lang="en-US" dirty="0"/>
              <a:t>model created is then used to predict </a:t>
            </a:r>
            <a:r>
              <a:rPr lang="en-US" dirty="0" smtClean="0"/>
              <a:t>the answer </a:t>
            </a:r>
            <a:r>
              <a:rPr lang="en-US" dirty="0"/>
              <a:t>for </a:t>
            </a:r>
            <a:r>
              <a:rPr lang="en-US" dirty="0">
                <a:solidFill>
                  <a:srgbClr val="FF0000"/>
                </a:solidFill>
              </a:rPr>
              <a:t>new, unknown</a:t>
            </a:r>
            <a:r>
              <a:rPr lang="en-US" dirty="0"/>
              <a:t> values.</a:t>
            </a:r>
          </a:p>
          <a:p>
            <a:r>
              <a:rPr lang="en-US" dirty="0" smtClean="0"/>
              <a:t>Example</a:t>
            </a:r>
            <a:r>
              <a:rPr lang="en-US" dirty="0"/>
              <a:t>: You can train a model for predicting </a:t>
            </a:r>
            <a:r>
              <a:rPr lang="en-US" dirty="0" smtClean="0"/>
              <a:t>car prices </a:t>
            </a:r>
            <a:r>
              <a:rPr lang="en-US" dirty="0"/>
              <a:t>based on car attributes using historical </a:t>
            </a:r>
            <a:r>
              <a:rPr lang="en-US" dirty="0" smtClean="0"/>
              <a:t>sales data</a:t>
            </a:r>
            <a:r>
              <a:rPr lang="en-US" dirty="0"/>
              <a:t>. That model can then predict the optimal </a:t>
            </a:r>
            <a:r>
              <a:rPr lang="en-US" dirty="0" smtClean="0"/>
              <a:t>price for </a:t>
            </a:r>
            <a:r>
              <a:rPr lang="en-US" dirty="0"/>
              <a:t>new cars that haven’t been sold before.</a:t>
            </a:r>
          </a:p>
          <a:p>
            <a:endParaRPr lang="fr-FR" dirty="0"/>
          </a:p>
        </p:txBody>
      </p:sp>
      <p:pic>
        <p:nvPicPr>
          <p:cNvPr id="4" name="Image 3"/>
          <p:cNvPicPr>
            <a:picLocks noChangeAspect="1"/>
          </p:cNvPicPr>
          <p:nvPr/>
        </p:nvPicPr>
        <p:blipFill>
          <a:blip r:embed="rId2"/>
          <a:stretch>
            <a:fillRect/>
          </a:stretch>
        </p:blipFill>
        <p:spPr>
          <a:xfrm>
            <a:off x="5846259" y="2547356"/>
            <a:ext cx="5394170" cy="514350"/>
          </a:xfrm>
          <a:prstGeom prst="rect">
            <a:avLst/>
          </a:prstGeom>
        </p:spPr>
      </p:pic>
    </p:spTree>
    <p:extLst>
      <p:ext uri="{BB962C8B-B14F-4D97-AF65-F5344CB8AC3E}">
        <p14:creationId xmlns:p14="http://schemas.microsoft.com/office/powerpoint/2010/main" val="31622668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Unsupervised</a:t>
            </a:r>
            <a:r>
              <a:rPr lang="fr-FR" b="1" dirty="0" smtClean="0">
                <a:solidFill>
                  <a:srgbClr val="C00000"/>
                </a:solidFill>
              </a:rPr>
              <a:t> </a:t>
            </a:r>
            <a:r>
              <a:rPr lang="fr-FR" b="1" dirty="0" err="1" smtClean="0">
                <a:solidFill>
                  <a:srgbClr val="C00000"/>
                </a:solidFill>
              </a:rPr>
              <a:t>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a:t>the dataset is a collection of unlabeled examples {x1, x2, . . . , </a:t>
            </a:r>
            <a:r>
              <a:rPr lang="en-US" dirty="0" err="1"/>
              <a:t>xN</a:t>
            </a:r>
            <a:r>
              <a:rPr lang="en-US" dirty="0"/>
              <a:t> }. </a:t>
            </a:r>
          </a:p>
          <a:p>
            <a:pPr lvl="1"/>
            <a:r>
              <a:rPr lang="en-US" dirty="0"/>
              <a:t>Again, x is a feature vector, </a:t>
            </a:r>
          </a:p>
          <a:p>
            <a:r>
              <a:rPr lang="en-US" dirty="0"/>
              <a:t>the goal of an unsupervised learning algorithm is to create a model that takes a feature vector x as input and either transforms it into another vector or into a value that can be used to solve a practical problem.</a:t>
            </a:r>
            <a:endParaRPr lang="fr-FR" dirty="0"/>
          </a:p>
          <a:p>
            <a:endParaRPr lang="fr-FR" dirty="0"/>
          </a:p>
        </p:txBody>
      </p:sp>
      <p:pic>
        <p:nvPicPr>
          <p:cNvPr id="4" name="Image 3"/>
          <p:cNvPicPr>
            <a:picLocks noChangeAspect="1"/>
          </p:cNvPicPr>
          <p:nvPr/>
        </p:nvPicPr>
        <p:blipFill>
          <a:blip r:embed="rId2"/>
          <a:stretch>
            <a:fillRect/>
          </a:stretch>
        </p:blipFill>
        <p:spPr>
          <a:xfrm>
            <a:off x="8202534" y="1825625"/>
            <a:ext cx="3057525" cy="457200"/>
          </a:xfrm>
          <a:prstGeom prst="rect">
            <a:avLst/>
          </a:prstGeom>
        </p:spPr>
      </p:pic>
    </p:spTree>
    <p:extLst>
      <p:ext uri="{BB962C8B-B14F-4D97-AF65-F5344CB8AC3E}">
        <p14:creationId xmlns:p14="http://schemas.microsoft.com/office/powerpoint/2010/main" val="40724174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Unsupervised</a:t>
            </a:r>
            <a:r>
              <a:rPr lang="fr-FR" b="1" dirty="0" smtClean="0">
                <a:solidFill>
                  <a:srgbClr val="C00000"/>
                </a:solidFill>
              </a:rPr>
              <a:t> </a:t>
            </a:r>
            <a:r>
              <a:rPr lang="fr-FR" b="1" dirty="0" err="1" smtClean="0">
                <a:solidFill>
                  <a:srgbClr val="C00000"/>
                </a:solidFill>
              </a:rPr>
              <a:t>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a:t>The model is not given any “answers” to learn from; it must make </a:t>
            </a:r>
            <a:r>
              <a:rPr lang="en-US" dirty="0" smtClean="0"/>
              <a:t>sense of </a:t>
            </a:r>
            <a:r>
              <a:rPr lang="en-US" dirty="0"/>
              <a:t>the data just given the observations themselves.</a:t>
            </a:r>
          </a:p>
          <a:p>
            <a:endParaRPr lang="fr-FR" dirty="0"/>
          </a:p>
          <a:p>
            <a:r>
              <a:rPr lang="en-US" dirty="0" smtClean="0"/>
              <a:t>Example</a:t>
            </a:r>
            <a:r>
              <a:rPr lang="en-US" dirty="0"/>
              <a:t>: group (cluster) some objects together into 2 different sets. </a:t>
            </a:r>
            <a:r>
              <a:rPr lang="en-US" dirty="0" smtClean="0"/>
              <a:t>But I </a:t>
            </a:r>
            <a:r>
              <a:rPr lang="en-US" dirty="0"/>
              <a:t>don’t tell you what the “right” set is for any object ahead of time</a:t>
            </a:r>
            <a:r>
              <a:rPr lang="en-US" dirty="0" smtClean="0"/>
              <a:t>.</a:t>
            </a:r>
            <a:endParaRPr lang="en-US" dirty="0"/>
          </a:p>
        </p:txBody>
      </p:sp>
    </p:spTree>
    <p:extLst>
      <p:ext uri="{BB962C8B-B14F-4D97-AF65-F5344CB8AC3E}">
        <p14:creationId xmlns:p14="http://schemas.microsoft.com/office/powerpoint/2010/main" val="1899354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en-US" dirty="0"/>
              <a:t>Reinforcement learning</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smtClean="0"/>
              <a:t>is </a:t>
            </a:r>
            <a:r>
              <a:rPr lang="en-US" dirty="0"/>
              <a:t>a subfield of machine learning </a:t>
            </a:r>
            <a:endParaRPr lang="en-US" dirty="0" smtClean="0"/>
          </a:p>
          <a:p>
            <a:r>
              <a:rPr lang="en-US" dirty="0" smtClean="0"/>
              <a:t>where </a:t>
            </a:r>
            <a:r>
              <a:rPr lang="en-US" dirty="0"/>
              <a:t>the machine (called an agent) “lives’ ’ in an environment </a:t>
            </a:r>
            <a:endParaRPr lang="en-US" dirty="0" smtClean="0"/>
          </a:p>
          <a:p>
            <a:r>
              <a:rPr lang="en-US" dirty="0" smtClean="0"/>
              <a:t>and </a:t>
            </a:r>
            <a:r>
              <a:rPr lang="en-US" dirty="0"/>
              <a:t>is capable of perceiving the state of that environment as a vector of features. </a:t>
            </a:r>
            <a:endParaRPr lang="en-US" dirty="0" smtClean="0"/>
          </a:p>
          <a:p>
            <a:r>
              <a:rPr lang="en-US" dirty="0" smtClean="0"/>
              <a:t>The </a:t>
            </a:r>
            <a:r>
              <a:rPr lang="en-US" dirty="0"/>
              <a:t>machine can execute actions in non-terminal states. </a:t>
            </a:r>
            <a:endParaRPr lang="en-US" dirty="0" smtClean="0"/>
          </a:p>
          <a:p>
            <a:r>
              <a:rPr lang="en-US" dirty="0" smtClean="0"/>
              <a:t>Different </a:t>
            </a:r>
            <a:r>
              <a:rPr lang="en-US" dirty="0"/>
              <a:t>actions bring different rewards and could also move the machine to another state of the environment</a:t>
            </a:r>
            <a:r>
              <a:rPr lang="en-US" dirty="0" smtClean="0"/>
              <a:t>.</a:t>
            </a:r>
          </a:p>
          <a:p>
            <a:r>
              <a:rPr lang="en-US" dirty="0" smtClean="0"/>
              <a:t>A </a:t>
            </a:r>
            <a:r>
              <a:rPr lang="en-US" dirty="0"/>
              <a:t>common goal of a reinforcement learning algorithm is to learn an optimal policy.</a:t>
            </a:r>
            <a:endParaRPr lang="fr-FR" dirty="0"/>
          </a:p>
          <a:p>
            <a:endParaRPr lang="fr-FR" dirty="0"/>
          </a:p>
        </p:txBody>
      </p:sp>
    </p:spTree>
    <p:extLst>
      <p:ext uri="{BB962C8B-B14F-4D97-AF65-F5344CB8AC3E}">
        <p14:creationId xmlns:p14="http://schemas.microsoft.com/office/powerpoint/2010/main" val="3979171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endParaRPr lang="fr-FR" dirty="0"/>
          </a:p>
        </p:txBody>
      </p:sp>
    </p:spTree>
    <p:extLst>
      <p:ext uri="{BB962C8B-B14F-4D97-AF65-F5344CB8AC3E}">
        <p14:creationId xmlns:p14="http://schemas.microsoft.com/office/powerpoint/2010/main" val="1591258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816225"/>
            <a:ext cx="10515600" cy="1325563"/>
          </a:xfrm>
        </p:spPr>
        <p:txBody>
          <a:bodyPr/>
          <a:lstStyle/>
          <a:p>
            <a:pPr algn="ctr"/>
            <a:r>
              <a:rPr lang="fr-FR" b="1" dirty="0" smtClean="0">
                <a:latin typeface="+mn-lt"/>
              </a:rPr>
              <a:t>Model </a:t>
            </a:r>
            <a:r>
              <a:rPr lang="fr-FR" b="1" dirty="0" err="1" smtClean="0">
                <a:latin typeface="+mn-lt"/>
              </a:rPr>
              <a:t>evaluation</a:t>
            </a:r>
            <a:endParaRPr lang="fr-FR" b="1" dirty="0">
              <a:latin typeface="+mn-lt"/>
            </a:endParaRPr>
          </a:p>
        </p:txBody>
      </p:sp>
    </p:spTree>
    <p:extLst>
      <p:ext uri="{BB962C8B-B14F-4D97-AF65-F5344CB8AC3E}">
        <p14:creationId xmlns:p14="http://schemas.microsoft.com/office/powerpoint/2010/main" val="148685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err="1" smtClean="0">
                <a:solidFill>
                  <a:srgbClr val="C00000"/>
                </a:solidFill>
              </a:rPr>
              <a:t>Evaluating</a:t>
            </a:r>
            <a:r>
              <a:rPr lang="fr-FR" b="1" dirty="0" smtClean="0">
                <a:solidFill>
                  <a:srgbClr val="C00000"/>
                </a:solidFill>
              </a:rPr>
              <a:t> </a:t>
            </a:r>
            <a:r>
              <a:rPr lang="fr-FR" b="1" dirty="0" err="1" smtClean="0">
                <a:solidFill>
                  <a:srgbClr val="C00000"/>
                </a:solidFill>
              </a:rPr>
              <a:t>Supervised</a:t>
            </a:r>
            <a:r>
              <a:rPr lang="fr-FR" b="1" dirty="0" smtClean="0">
                <a:solidFill>
                  <a:srgbClr val="C00000"/>
                </a:solidFill>
              </a:rPr>
              <a:t> Learning </a:t>
            </a:r>
            <a:r>
              <a:rPr lang="fr-FR" b="1" dirty="0" err="1" smtClean="0">
                <a:solidFill>
                  <a:srgbClr val="C00000"/>
                </a:solidFill>
              </a:rPr>
              <a:t>Algorithm</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fontScale="92500" lnSpcReduction="10000"/>
          </a:bodyPr>
          <a:lstStyle/>
          <a:p>
            <a:r>
              <a:rPr lang="en-US" dirty="0"/>
              <a:t>If you have a set of training data that includes </a:t>
            </a:r>
            <a:r>
              <a:rPr lang="en-US" dirty="0" smtClean="0"/>
              <a:t>the value </a:t>
            </a:r>
            <a:r>
              <a:rPr lang="en-US" dirty="0"/>
              <a:t>you’re trying to predict you don’t have </a:t>
            </a:r>
            <a:r>
              <a:rPr lang="en-US" dirty="0" smtClean="0"/>
              <a:t>to guess </a:t>
            </a:r>
            <a:r>
              <a:rPr lang="en-US" dirty="0"/>
              <a:t>if the resulting model is good or not.</a:t>
            </a:r>
          </a:p>
          <a:p>
            <a:r>
              <a:rPr lang="en-US" dirty="0" smtClean="0"/>
              <a:t>If </a:t>
            </a:r>
            <a:r>
              <a:rPr lang="en-US" dirty="0"/>
              <a:t>you have enough training data, you can split </a:t>
            </a:r>
            <a:r>
              <a:rPr lang="en-US" dirty="0" smtClean="0"/>
              <a:t>it into </a:t>
            </a:r>
            <a:r>
              <a:rPr lang="en-US" dirty="0"/>
              <a:t>two parts: a training set and a test set.</a:t>
            </a:r>
          </a:p>
          <a:p>
            <a:r>
              <a:rPr lang="en-US" dirty="0" smtClean="0"/>
              <a:t>You </a:t>
            </a:r>
            <a:r>
              <a:rPr lang="en-US" dirty="0"/>
              <a:t>then train the model using only the </a:t>
            </a:r>
            <a:endParaRPr lang="en-US" dirty="0" smtClean="0"/>
          </a:p>
          <a:p>
            <a:pPr marL="0" indent="0">
              <a:buNone/>
            </a:pPr>
            <a:r>
              <a:rPr lang="en-US" dirty="0" smtClean="0"/>
              <a:t>   training set</a:t>
            </a:r>
            <a:endParaRPr lang="en-US" dirty="0"/>
          </a:p>
          <a:p>
            <a:r>
              <a:rPr lang="en-US" dirty="0" smtClean="0"/>
              <a:t>And </a:t>
            </a:r>
            <a:r>
              <a:rPr lang="en-US" dirty="0"/>
              <a:t>then measure (using r squared or some </a:t>
            </a:r>
            <a:endParaRPr lang="en-US" dirty="0" smtClean="0"/>
          </a:p>
          <a:p>
            <a:pPr marL="0" indent="0">
              <a:buNone/>
            </a:pPr>
            <a:r>
              <a:rPr lang="en-US" dirty="0"/>
              <a:t> </a:t>
            </a:r>
            <a:r>
              <a:rPr lang="en-US" dirty="0" smtClean="0"/>
              <a:t>  other metric</a:t>
            </a:r>
            <a:r>
              <a:rPr lang="en-US" dirty="0"/>
              <a:t>) the model’s accuracy by asking </a:t>
            </a:r>
            <a:r>
              <a:rPr lang="en-US" dirty="0" smtClean="0"/>
              <a:t>it </a:t>
            </a:r>
            <a:r>
              <a:rPr lang="en-US" dirty="0"/>
              <a:t>to </a:t>
            </a:r>
            <a:endParaRPr lang="en-US" dirty="0" smtClean="0"/>
          </a:p>
          <a:p>
            <a:pPr marL="0" indent="0">
              <a:buNone/>
            </a:pPr>
            <a:r>
              <a:rPr lang="en-US" dirty="0"/>
              <a:t> </a:t>
            </a:r>
            <a:r>
              <a:rPr lang="en-US" dirty="0" smtClean="0"/>
              <a:t>  predict values </a:t>
            </a:r>
            <a:r>
              <a:rPr lang="en-US" dirty="0"/>
              <a:t>for the test set, and compare that </a:t>
            </a:r>
            <a:endParaRPr lang="en-US" dirty="0" smtClean="0"/>
          </a:p>
          <a:p>
            <a:pPr marL="0" indent="0">
              <a:buNone/>
            </a:pPr>
            <a:r>
              <a:rPr lang="en-US" dirty="0"/>
              <a:t> </a:t>
            </a:r>
            <a:r>
              <a:rPr lang="en-US" dirty="0" smtClean="0"/>
              <a:t>  to the </a:t>
            </a:r>
            <a:r>
              <a:rPr lang="fr-FR" dirty="0" err="1" smtClean="0"/>
              <a:t>known</a:t>
            </a:r>
            <a:r>
              <a:rPr lang="fr-FR" dirty="0"/>
              <a:t>, </a:t>
            </a:r>
            <a:r>
              <a:rPr lang="fr-FR" dirty="0" err="1"/>
              <a:t>true</a:t>
            </a:r>
            <a:r>
              <a:rPr lang="fr-FR" dirty="0"/>
              <a:t> values</a:t>
            </a:r>
            <a:r>
              <a:rPr lang="fr-FR" dirty="0" smtClean="0"/>
              <a:t>.</a:t>
            </a:r>
            <a:endParaRPr lang="fr-FR" dirty="0"/>
          </a:p>
        </p:txBody>
      </p:sp>
      <p:pic>
        <p:nvPicPr>
          <p:cNvPr id="4" name="Image 3"/>
          <p:cNvPicPr>
            <a:picLocks noChangeAspect="1"/>
          </p:cNvPicPr>
          <p:nvPr/>
        </p:nvPicPr>
        <p:blipFill>
          <a:blip r:embed="rId2"/>
          <a:stretch>
            <a:fillRect/>
          </a:stretch>
        </p:blipFill>
        <p:spPr>
          <a:xfrm>
            <a:off x="7915313" y="3490332"/>
            <a:ext cx="3291531" cy="2330605"/>
          </a:xfrm>
          <a:prstGeom prst="rect">
            <a:avLst/>
          </a:prstGeom>
        </p:spPr>
      </p:pic>
    </p:spTree>
    <p:extLst>
      <p:ext uri="{BB962C8B-B14F-4D97-AF65-F5344CB8AC3E}">
        <p14:creationId xmlns:p14="http://schemas.microsoft.com/office/powerpoint/2010/main" val="3264223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pPr algn="ctr"/>
            <a:r>
              <a:rPr lang="fr-FR" dirty="0" smtClean="0">
                <a:latin typeface="+mn-lt"/>
              </a:rPr>
              <a:t>Evaluation </a:t>
            </a:r>
            <a:r>
              <a:rPr lang="fr-FR" dirty="0" err="1" smtClean="0">
                <a:latin typeface="+mn-lt"/>
              </a:rPr>
              <a:t>metrics</a:t>
            </a:r>
            <a:endParaRPr lang="fr-FR" dirty="0">
              <a:latin typeface="+mn-lt"/>
            </a:endParaRPr>
          </a:p>
        </p:txBody>
      </p:sp>
      <p:sp>
        <p:nvSpPr>
          <p:cNvPr id="3" name="Espace réservé du contenu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62500" lnSpcReduction="20000"/>
          </a:bodyPr>
          <a:lstStyle/>
          <a:p>
            <a:r>
              <a:rPr lang="en-US" sz="2600" b="1" dirty="0" smtClean="0"/>
              <a:t>Accuracy</a:t>
            </a:r>
            <a:r>
              <a:rPr lang="en-US" sz="2600" dirty="0" smtClean="0"/>
              <a:t>: </a:t>
            </a:r>
            <a:r>
              <a:rPr lang="en-US" sz="2600" dirty="0"/>
              <a:t>the proportion of the total number of correct </a:t>
            </a:r>
            <a:r>
              <a:rPr lang="en-US" sz="2600" dirty="0" smtClean="0"/>
              <a:t>predictions</a:t>
            </a:r>
          </a:p>
          <a:p>
            <a:endParaRPr lang="en-US" sz="2600" dirty="0" smtClean="0"/>
          </a:p>
          <a:p>
            <a:endParaRPr lang="en-US" sz="2600" dirty="0"/>
          </a:p>
          <a:p>
            <a:r>
              <a:rPr lang="en-US" sz="2600" b="1" dirty="0" smtClean="0"/>
              <a:t>Precision </a:t>
            </a:r>
            <a:r>
              <a:rPr lang="en-US" sz="2600" b="1" dirty="0"/>
              <a:t>and </a:t>
            </a:r>
            <a:r>
              <a:rPr lang="en-US" sz="2600" b="1" dirty="0" smtClean="0"/>
              <a:t>recall </a:t>
            </a:r>
            <a:r>
              <a:rPr lang="en-US" sz="2600" dirty="0" smtClean="0"/>
              <a:t>: </a:t>
            </a:r>
            <a:r>
              <a:rPr lang="en-US" sz="2600" dirty="0"/>
              <a:t>he proportion of actual positive cases which are correctly identified.</a:t>
            </a:r>
          </a:p>
          <a:p>
            <a:r>
              <a:rPr lang="en-US" sz="2600" b="1" dirty="0" smtClean="0"/>
              <a:t>Squared error</a:t>
            </a:r>
          </a:p>
          <a:p>
            <a:endParaRPr lang="en-US" sz="2600" dirty="0"/>
          </a:p>
          <a:p>
            <a:endParaRPr lang="en-US" sz="2600" dirty="0"/>
          </a:p>
          <a:p>
            <a:r>
              <a:rPr lang="en-US" sz="2600" b="1" dirty="0" smtClean="0"/>
              <a:t>Confusion Matrix</a:t>
            </a:r>
          </a:p>
          <a:p>
            <a:endParaRPr lang="en-US" sz="2600" dirty="0"/>
          </a:p>
          <a:p>
            <a:r>
              <a:rPr lang="en-US" sz="2600" dirty="0" smtClean="0"/>
              <a:t>F1 score</a:t>
            </a:r>
            <a:endParaRPr lang="en-US" sz="2600" dirty="0"/>
          </a:p>
          <a:p>
            <a:r>
              <a:rPr lang="en-US" sz="2600" dirty="0" smtClean="0"/>
              <a:t>Cost </a:t>
            </a:r>
            <a:r>
              <a:rPr lang="en-US" sz="2600" dirty="0"/>
              <a:t>/ Utility</a:t>
            </a:r>
          </a:p>
          <a:p>
            <a:r>
              <a:rPr lang="en-US" sz="2600" dirty="0" smtClean="0"/>
              <a:t>Margin</a:t>
            </a:r>
            <a:endParaRPr lang="en-US" sz="2600" dirty="0"/>
          </a:p>
          <a:p>
            <a:r>
              <a:rPr lang="en-US" sz="2600" dirty="0" smtClean="0"/>
              <a:t>Entropy</a:t>
            </a:r>
            <a:endParaRPr lang="en-US" sz="2600" dirty="0"/>
          </a:p>
          <a:p>
            <a:r>
              <a:rPr lang="en-US" sz="2600" dirty="0" smtClean="0"/>
              <a:t>K-L </a:t>
            </a:r>
            <a:r>
              <a:rPr lang="en-US" sz="2600" dirty="0"/>
              <a:t>divergence</a:t>
            </a: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581" y="2169608"/>
            <a:ext cx="4422969" cy="498029"/>
          </a:xfrm>
          <a:prstGeom prst="rect">
            <a:avLst/>
          </a:prstGeom>
        </p:spPr>
      </p:pic>
      <p:pic>
        <p:nvPicPr>
          <p:cNvPr id="7" name="Image 6"/>
          <p:cNvPicPr>
            <a:picLocks noChangeAspect="1"/>
          </p:cNvPicPr>
          <p:nvPr/>
        </p:nvPicPr>
        <p:blipFill rotWithShape="1">
          <a:blip r:embed="rId4"/>
          <a:srcRect l="34234" t="44626" r="35277" b="45457"/>
          <a:stretch/>
        </p:blipFill>
        <p:spPr>
          <a:xfrm>
            <a:off x="3865943" y="3577348"/>
            <a:ext cx="4618299" cy="844952"/>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084" y="3046345"/>
            <a:ext cx="3979421" cy="714255"/>
          </a:xfrm>
          <a:prstGeom prst="rect">
            <a:avLst/>
          </a:prstGeom>
        </p:spPr>
      </p:pic>
    </p:spTree>
    <p:extLst>
      <p:ext uri="{BB962C8B-B14F-4D97-AF65-F5344CB8AC3E}">
        <p14:creationId xmlns:p14="http://schemas.microsoft.com/office/powerpoint/2010/main" val="1498250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Classification </a:t>
            </a:r>
            <a:r>
              <a:rPr lang="fr-FR" dirty="0" err="1"/>
              <a:t>Metrics</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21434" t="39199" r="23449" b="18631"/>
          <a:stretch/>
        </p:blipFill>
        <p:spPr>
          <a:xfrm>
            <a:off x="871870" y="2317898"/>
            <a:ext cx="10079665" cy="4338083"/>
          </a:xfrm>
          <a:prstGeom prst="rect">
            <a:avLst/>
          </a:prstGeom>
        </p:spPr>
      </p:pic>
    </p:spTree>
    <p:extLst>
      <p:ext uri="{BB962C8B-B14F-4D97-AF65-F5344CB8AC3E}">
        <p14:creationId xmlns:p14="http://schemas.microsoft.com/office/powerpoint/2010/main" val="3671233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Confusion Matrix</a:t>
            </a: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23992" t="24935" r="23798" b="10362"/>
          <a:stretch/>
        </p:blipFill>
        <p:spPr>
          <a:xfrm>
            <a:off x="1722474" y="1690688"/>
            <a:ext cx="6911163" cy="4817804"/>
          </a:xfrm>
          <a:prstGeom prst="rect">
            <a:avLst/>
          </a:prstGeom>
        </p:spPr>
      </p:pic>
    </p:spTree>
    <p:extLst>
      <p:ext uri="{BB962C8B-B14F-4D97-AF65-F5344CB8AC3E}">
        <p14:creationId xmlns:p14="http://schemas.microsoft.com/office/powerpoint/2010/main" val="1470689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2"/>
          <a:stretch>
            <a:fillRect/>
          </a:stretch>
        </p:blipFill>
        <p:spPr>
          <a:xfrm>
            <a:off x="825095" y="1882453"/>
            <a:ext cx="10528705" cy="4365114"/>
          </a:xfrm>
          <a:prstGeom prst="rect">
            <a:avLst/>
          </a:prstGeom>
        </p:spPr>
      </p:pic>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r>
              <a:rPr lang="fr-FR" b="1" dirty="0" smtClean="0">
                <a:solidFill>
                  <a:srgbClr val="C00000"/>
                </a:solidFill>
              </a:rPr>
              <a:t>Introduction</a:t>
            </a:r>
            <a:endParaRPr lang="fr-FR" b="1" dirty="0">
              <a:solidFill>
                <a:srgbClr val="C00000"/>
              </a:solidFill>
            </a:endParaRP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526" y="4065010"/>
            <a:ext cx="4682534" cy="1968585"/>
          </a:xfrm>
          <a:prstGeom prst="rect">
            <a:avLst/>
          </a:prstGeom>
        </p:spPr>
      </p:pic>
      <p:pic>
        <p:nvPicPr>
          <p:cNvPr id="7" name="Espace réservé du contenu 6"/>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14364" y="576986"/>
            <a:ext cx="3607358" cy="901840"/>
          </a:xfrm>
        </p:spPr>
      </p:pic>
      <p:sp>
        <p:nvSpPr>
          <p:cNvPr id="9" name="Rectangle 8"/>
          <p:cNvSpPr/>
          <p:nvPr/>
        </p:nvSpPr>
        <p:spPr>
          <a:xfrm>
            <a:off x="957942" y="2004235"/>
            <a:ext cx="10276118" cy="369332"/>
          </a:xfrm>
          <a:prstGeom prst="rect">
            <a:avLst/>
          </a:prstGeom>
        </p:spPr>
        <p:txBody>
          <a:bodyPr wrap="square">
            <a:spAutoFit/>
          </a:bodyPr>
          <a:lstStyle/>
          <a:p>
            <a:r>
              <a:rPr lang="en-US" i="1" dirty="0"/>
              <a:t>“</a:t>
            </a:r>
            <a:r>
              <a:rPr lang="en-US" b="1" i="1" dirty="0">
                <a:solidFill>
                  <a:srgbClr val="00B0F0"/>
                </a:solidFill>
              </a:rPr>
              <a:t>AI</a:t>
            </a:r>
            <a:r>
              <a:rPr lang="en-US" i="1" dirty="0"/>
              <a:t> is the science and engineering of making intelligent machines.” — John McCarthy</a:t>
            </a:r>
            <a:endParaRPr lang="fr-FR" dirty="0"/>
          </a:p>
        </p:txBody>
      </p:sp>
      <p:sp>
        <p:nvSpPr>
          <p:cNvPr id="10" name="Rectangle 1"/>
          <p:cNvSpPr>
            <a:spLocks noChangeArrowheads="1"/>
          </p:cNvSpPr>
          <p:nvPr/>
        </p:nvSpPr>
        <p:spPr bwMode="auto">
          <a:xfrm>
            <a:off x="957942" y="2735800"/>
            <a:ext cx="102761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anose="020B0604020202020204" pitchFamily="34" charset="0"/>
              </a:rPr>
              <a:t>“</a:t>
            </a:r>
            <a:r>
              <a:rPr kumimoji="0" lang="fr-FR" sz="1800" b="1" i="1" u="none" strike="noStrike" cap="none" normalizeH="0" baseline="0" dirty="0" smtClean="0">
                <a:ln>
                  <a:noFill/>
                </a:ln>
                <a:solidFill>
                  <a:srgbClr val="00B0F0"/>
                </a:solidFill>
                <a:effectLst/>
                <a:latin typeface="Arial" panose="020B0604020202020204" pitchFamily="34" charset="0"/>
              </a:rPr>
              <a:t>Machine </a:t>
            </a:r>
            <a:r>
              <a:rPr kumimoji="0" lang="fr-FR" sz="1800" b="1" i="1" u="none" strike="noStrike" cap="none" normalizeH="0" baseline="0" dirty="0" err="1" smtClean="0">
                <a:ln>
                  <a:noFill/>
                </a:ln>
                <a:solidFill>
                  <a:srgbClr val="00B0F0"/>
                </a:solidFill>
                <a:effectLst/>
                <a:latin typeface="Arial" panose="020B0604020202020204" pitchFamily="34" charset="0"/>
              </a:rPr>
              <a:t>learning</a:t>
            </a:r>
            <a:r>
              <a:rPr kumimoji="0" lang="fr-FR" sz="1800" b="1" i="1" u="none" strike="noStrike" cap="none" normalizeH="0" baseline="0" dirty="0" smtClean="0">
                <a:ln>
                  <a:noFill/>
                </a:ln>
                <a:solidFill>
                  <a:srgbClr val="00B0F0"/>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is</a:t>
            </a:r>
            <a:r>
              <a:rPr kumimoji="0" lang="fr-FR" sz="1800" b="0" i="1" u="none" strike="noStrike" cap="none" normalizeH="0" baseline="0" dirty="0" smtClean="0">
                <a:ln>
                  <a:noFill/>
                </a:ln>
                <a:solidFill>
                  <a:schemeClr val="tx1"/>
                </a:solidFill>
                <a:effectLst/>
                <a:latin typeface="Arial" panose="020B0604020202020204" pitchFamily="34" charset="0"/>
              </a:rPr>
              <a:t> the </a:t>
            </a:r>
            <a:r>
              <a:rPr kumimoji="0" lang="fr-FR" sz="1800" b="0" i="1" u="none" strike="noStrike" cap="none" normalizeH="0" baseline="0" dirty="0" err="1" smtClean="0">
                <a:ln>
                  <a:noFill/>
                </a:ln>
                <a:solidFill>
                  <a:schemeClr val="tx1"/>
                </a:solidFill>
                <a:effectLst/>
                <a:latin typeface="Arial" panose="020B0604020202020204" pitchFamily="34" charset="0"/>
              </a:rPr>
              <a:t>field</a:t>
            </a:r>
            <a:r>
              <a:rPr kumimoji="0" lang="fr-FR" sz="1800" b="0" i="1" u="none" strike="noStrike" cap="none" normalizeH="0" baseline="0" dirty="0" smtClean="0">
                <a:ln>
                  <a:noFill/>
                </a:ln>
                <a:solidFill>
                  <a:schemeClr val="tx1"/>
                </a:solidFill>
                <a:effectLst/>
                <a:latin typeface="Arial" panose="020B0604020202020204" pitchFamily="34" charset="0"/>
              </a:rPr>
              <a:t> of </a:t>
            </a:r>
            <a:r>
              <a:rPr kumimoji="0" lang="fr-FR" sz="1800" b="0" i="1" u="none" strike="noStrike" cap="none" normalizeH="0" baseline="0" dirty="0" err="1" smtClean="0">
                <a:ln>
                  <a:noFill/>
                </a:ln>
                <a:solidFill>
                  <a:schemeClr val="tx1"/>
                </a:solidFill>
                <a:effectLst/>
                <a:latin typeface="Arial" panose="020B0604020202020204" pitchFamily="34" charset="0"/>
              </a:rPr>
              <a:t>study</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that</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gives</a:t>
            </a:r>
            <a:r>
              <a:rPr kumimoji="0" lang="fr-FR" sz="1800" b="0" i="1" u="none" strike="noStrike" cap="none" normalizeH="0" baseline="0" dirty="0" smtClean="0">
                <a:ln>
                  <a:noFill/>
                </a:ln>
                <a:solidFill>
                  <a:schemeClr val="tx1"/>
                </a:solidFill>
                <a:effectLst/>
                <a:latin typeface="Arial" panose="020B0604020202020204" pitchFamily="34" charset="0"/>
              </a:rPr>
              <a:t> computers the </a:t>
            </a:r>
            <a:r>
              <a:rPr kumimoji="0" lang="fr-FR" sz="1800" b="0" i="1" u="none" strike="noStrike" cap="none" normalizeH="0" baseline="0" dirty="0" err="1" smtClean="0">
                <a:ln>
                  <a:noFill/>
                </a:ln>
                <a:solidFill>
                  <a:schemeClr val="tx1"/>
                </a:solidFill>
                <a:effectLst/>
                <a:latin typeface="Arial" panose="020B0604020202020204" pitchFamily="34" charset="0"/>
              </a:rPr>
              <a:t>ability</a:t>
            </a:r>
            <a:r>
              <a:rPr kumimoji="0" lang="fr-FR" sz="1800" b="0" i="1" u="none" strike="noStrike" cap="none" normalizeH="0" baseline="0" dirty="0" smtClean="0">
                <a:ln>
                  <a:noFill/>
                </a:ln>
                <a:solidFill>
                  <a:schemeClr val="tx1"/>
                </a:solidFill>
                <a:effectLst/>
                <a:latin typeface="Arial" panose="020B0604020202020204" pitchFamily="34" charset="0"/>
              </a:rPr>
              <a:t> to </a:t>
            </a:r>
            <a:r>
              <a:rPr kumimoji="0" lang="fr-FR" sz="1800" b="0" i="1" u="none" strike="noStrike" cap="none" normalizeH="0" baseline="0" dirty="0" err="1" smtClean="0">
                <a:ln>
                  <a:noFill/>
                </a:ln>
                <a:solidFill>
                  <a:schemeClr val="tx1"/>
                </a:solidFill>
                <a:effectLst/>
                <a:latin typeface="Arial" panose="020B0604020202020204" pitchFamily="34" charset="0"/>
              </a:rPr>
              <a:t>learn</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without</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being</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explicitly</a:t>
            </a:r>
            <a:r>
              <a:rPr kumimoji="0" lang="fr-FR" sz="1800" b="0" i="1" u="none" strike="noStrike" cap="none" normalizeH="0" baseline="0" dirty="0" smtClean="0">
                <a:ln>
                  <a:noFill/>
                </a:ln>
                <a:solidFill>
                  <a:schemeClr val="tx1"/>
                </a:solidFill>
                <a:effectLst/>
                <a:latin typeface="Arial" panose="020B0604020202020204" pitchFamily="34" charset="0"/>
              </a:rPr>
              <a:t> </a:t>
            </a:r>
            <a:r>
              <a:rPr kumimoji="0" lang="fr-FR" sz="1800" b="0" i="1" u="none" strike="noStrike" cap="none" normalizeH="0" baseline="0" dirty="0" err="1" smtClean="0">
                <a:ln>
                  <a:noFill/>
                </a:ln>
                <a:solidFill>
                  <a:schemeClr val="tx1"/>
                </a:solidFill>
                <a:effectLst/>
                <a:latin typeface="Arial" panose="020B0604020202020204" pitchFamily="34" charset="0"/>
              </a:rPr>
              <a:t>programmed</a:t>
            </a:r>
            <a:r>
              <a:rPr kumimoji="0" lang="fr-FR" sz="1800" b="0" i="1" u="none" strike="noStrike" cap="none" normalizeH="0" baseline="0" dirty="0" smtClean="0">
                <a:ln>
                  <a:noFill/>
                </a:ln>
                <a:solidFill>
                  <a:schemeClr val="tx1"/>
                </a:solidFill>
                <a:effectLst/>
                <a:latin typeface="Arial" panose="020B0604020202020204" pitchFamily="34" charset="0"/>
              </a:rPr>
              <a:t>.” — Arthur Samuel</a:t>
            </a:r>
            <a:r>
              <a:rPr kumimoji="0" lang="fr-FR" sz="1800" b="0" i="0" u="none" strike="noStrike" cap="none" normalizeH="0" baseline="0" dirty="0" smtClean="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503329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293549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pPr algn="ctr"/>
            <a:r>
              <a:rPr lang="fr-FR" b="1" dirty="0" smtClean="0">
                <a:solidFill>
                  <a:srgbClr val="C00000"/>
                </a:solidFill>
              </a:rPr>
              <a:t>Train/Test in practice</a:t>
            </a:r>
            <a:endParaRPr lang="fr-FR" b="1" dirty="0">
              <a:solidFill>
                <a:srgbClr val="C00000"/>
              </a:solidFill>
            </a:endParaRPr>
          </a:p>
        </p:txBody>
      </p:sp>
      <p:sp>
        <p:nvSpPr>
          <p:cNvPr id="3" name="Espace réservé du contenu 2"/>
          <p:cNvSpPr>
            <a:spLocks noGrp="1"/>
          </p:cNvSpPr>
          <p:nvPr>
            <p:ph idx="1"/>
          </p:nvPr>
        </p:nvSpPr>
        <p:spPr>
          <a:xfrm>
            <a:off x="838200" y="1825625"/>
            <a:ext cx="6197712" cy="4351338"/>
          </a:xfrm>
        </p:spPr>
        <p:style>
          <a:lnRef idx="2">
            <a:schemeClr val="dk1"/>
          </a:lnRef>
          <a:fillRef idx="1001">
            <a:schemeClr val="lt2"/>
          </a:fillRef>
          <a:effectRef idx="0">
            <a:schemeClr val="dk1"/>
          </a:effectRef>
          <a:fontRef idx="minor">
            <a:schemeClr val="dk1"/>
          </a:fontRef>
        </p:style>
        <p:txBody>
          <a:bodyPr>
            <a:normAutofit/>
          </a:bodyPr>
          <a:lstStyle/>
          <a:p>
            <a:r>
              <a:rPr lang="en-US" dirty="0"/>
              <a:t>Need to ensure both sets are </a:t>
            </a:r>
            <a:r>
              <a:rPr lang="en-US" dirty="0" smtClean="0"/>
              <a:t>large </a:t>
            </a:r>
            <a:r>
              <a:rPr lang="fr-FR" dirty="0" err="1" smtClean="0"/>
              <a:t>enough</a:t>
            </a:r>
            <a:r>
              <a:rPr lang="fr-FR" dirty="0" smtClean="0"/>
              <a:t> to </a:t>
            </a:r>
            <a:r>
              <a:rPr lang="fr-FR" dirty="0" err="1"/>
              <a:t>contain</a:t>
            </a:r>
            <a:r>
              <a:rPr lang="fr-FR" dirty="0"/>
              <a:t> </a:t>
            </a:r>
            <a:r>
              <a:rPr lang="fr-FR" dirty="0" err="1" smtClean="0"/>
              <a:t>representatives</a:t>
            </a:r>
            <a:r>
              <a:rPr lang="fr-FR" dirty="0" smtClean="0"/>
              <a:t> </a:t>
            </a:r>
            <a:r>
              <a:rPr lang="en-US" dirty="0" smtClean="0"/>
              <a:t>of </a:t>
            </a:r>
            <a:r>
              <a:rPr lang="en-US" dirty="0"/>
              <a:t>all </a:t>
            </a:r>
            <a:r>
              <a:rPr lang="en-US" dirty="0" smtClean="0"/>
              <a:t>the variations </a:t>
            </a:r>
            <a:r>
              <a:rPr lang="en-US" dirty="0"/>
              <a:t>and outliers </a:t>
            </a:r>
            <a:r>
              <a:rPr lang="en-US" dirty="0" smtClean="0"/>
              <a:t>in the </a:t>
            </a:r>
            <a:r>
              <a:rPr lang="en-US" dirty="0"/>
              <a:t>data you care </a:t>
            </a:r>
            <a:r>
              <a:rPr lang="en-US" dirty="0" smtClean="0"/>
              <a:t>about</a:t>
            </a:r>
            <a:endParaRPr lang="en-US" dirty="0"/>
          </a:p>
          <a:p>
            <a:r>
              <a:rPr lang="en-US" dirty="0" smtClean="0"/>
              <a:t>The </a:t>
            </a:r>
            <a:r>
              <a:rPr lang="en-US" dirty="0"/>
              <a:t>data sets must be </a:t>
            </a:r>
            <a:r>
              <a:rPr lang="en-US" dirty="0" smtClean="0"/>
              <a:t>selected </a:t>
            </a:r>
            <a:r>
              <a:rPr lang="fr-FR" dirty="0" err="1" smtClean="0"/>
              <a:t>randomly</a:t>
            </a:r>
            <a:endParaRPr lang="fr-FR" dirty="0"/>
          </a:p>
          <a:p>
            <a:r>
              <a:rPr lang="en-US" dirty="0" smtClean="0"/>
              <a:t>Train/test </a:t>
            </a:r>
            <a:r>
              <a:rPr lang="en-US" dirty="0"/>
              <a:t>is a great way to </a:t>
            </a:r>
            <a:r>
              <a:rPr lang="en-US" dirty="0" smtClean="0"/>
              <a:t>guard </a:t>
            </a:r>
            <a:r>
              <a:rPr lang="fr-FR" dirty="0" err="1" smtClean="0"/>
              <a:t>against</a:t>
            </a:r>
            <a:r>
              <a:rPr lang="fr-FR" dirty="0" smtClean="0"/>
              <a:t> </a:t>
            </a:r>
            <a:r>
              <a:rPr lang="fr-FR" dirty="0" err="1"/>
              <a:t>overfitting</a:t>
            </a:r>
            <a:endParaRPr lang="fr-FR" dirty="0"/>
          </a:p>
        </p:txBody>
      </p:sp>
      <p:pic>
        <p:nvPicPr>
          <p:cNvPr id="5" name="Image 4"/>
          <p:cNvPicPr>
            <a:picLocks noChangeAspect="1"/>
          </p:cNvPicPr>
          <p:nvPr/>
        </p:nvPicPr>
        <p:blipFill>
          <a:blip r:embed="rId2"/>
          <a:stretch>
            <a:fillRect/>
          </a:stretch>
        </p:blipFill>
        <p:spPr>
          <a:xfrm>
            <a:off x="7035912" y="1836775"/>
            <a:ext cx="4316029" cy="4328083"/>
          </a:xfrm>
          <a:prstGeom prst="rect">
            <a:avLst/>
          </a:prstGeom>
        </p:spPr>
      </p:pic>
    </p:spTree>
    <p:extLst>
      <p:ext uri="{BB962C8B-B14F-4D97-AF65-F5344CB8AC3E}">
        <p14:creationId xmlns:p14="http://schemas.microsoft.com/office/powerpoint/2010/main" val="3594661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001">
            <a:schemeClr val="lt2"/>
          </a:fillRef>
          <a:effectRef idx="0">
            <a:schemeClr val="dk1"/>
          </a:effectRef>
          <a:fontRef idx="minor">
            <a:schemeClr val="dk1"/>
          </a:fontRef>
        </p:style>
        <p:txBody>
          <a:bodyPr/>
          <a:lstStyle/>
          <a:p>
            <a:r>
              <a:rPr lang="fr-FR" dirty="0" smtClean="0"/>
              <a:t>K-</a:t>
            </a:r>
            <a:r>
              <a:rPr lang="fr-FR" dirty="0" err="1" smtClean="0"/>
              <a:t>fold</a:t>
            </a:r>
            <a:r>
              <a:rPr lang="fr-FR" dirty="0" smtClean="0"/>
              <a:t> </a:t>
            </a:r>
            <a:r>
              <a:rPr lang="fr-FR" dirty="0"/>
              <a:t>Cross Validation</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normAutofit/>
          </a:bodyPr>
          <a:lstStyle/>
          <a:p>
            <a:r>
              <a:rPr lang="en-US" dirty="0" smtClean="0"/>
              <a:t>One </a:t>
            </a:r>
            <a:r>
              <a:rPr lang="en-US" dirty="0"/>
              <a:t>way to further protect against </a:t>
            </a:r>
            <a:r>
              <a:rPr lang="en-US" dirty="0" err="1"/>
              <a:t>overfitting</a:t>
            </a:r>
            <a:r>
              <a:rPr lang="en-US" dirty="0"/>
              <a:t> is </a:t>
            </a:r>
            <a:r>
              <a:rPr lang="en-US" dirty="0" smtClean="0"/>
              <a:t>K-fold </a:t>
            </a:r>
            <a:r>
              <a:rPr lang="en-US" dirty="0"/>
              <a:t>cross validation</a:t>
            </a:r>
          </a:p>
          <a:p>
            <a:r>
              <a:rPr lang="en-US" dirty="0" smtClean="0"/>
              <a:t>Sounds </a:t>
            </a:r>
            <a:r>
              <a:rPr lang="en-US" dirty="0"/>
              <a:t>complicated. But it’s a simple idea:</a:t>
            </a:r>
          </a:p>
          <a:p>
            <a:pPr lvl="1"/>
            <a:r>
              <a:rPr lang="en-US" dirty="0" smtClean="0"/>
              <a:t>Split </a:t>
            </a:r>
            <a:r>
              <a:rPr lang="en-US" dirty="0"/>
              <a:t>your data into K randomly assigned segments</a:t>
            </a:r>
          </a:p>
          <a:p>
            <a:pPr lvl="1"/>
            <a:r>
              <a:rPr lang="en-US" dirty="0" smtClean="0"/>
              <a:t>Reserve </a:t>
            </a:r>
            <a:r>
              <a:rPr lang="en-US" dirty="0"/>
              <a:t>one segment as your test data</a:t>
            </a:r>
          </a:p>
          <a:p>
            <a:pPr lvl="1"/>
            <a:r>
              <a:rPr lang="en-US" dirty="0" smtClean="0"/>
              <a:t>Train </a:t>
            </a:r>
            <a:r>
              <a:rPr lang="en-US" dirty="0"/>
              <a:t>on each of the remaining K </a:t>
            </a:r>
            <a:r>
              <a:rPr lang="en-US" dirty="0" smtClean="0"/>
              <a:t>- 1 </a:t>
            </a:r>
            <a:r>
              <a:rPr lang="en-US" dirty="0"/>
              <a:t>segments and measure </a:t>
            </a:r>
            <a:r>
              <a:rPr lang="en-US" dirty="0" smtClean="0"/>
              <a:t>their performance </a:t>
            </a:r>
            <a:r>
              <a:rPr lang="en-US" dirty="0"/>
              <a:t>against the test set</a:t>
            </a:r>
          </a:p>
          <a:p>
            <a:pPr lvl="1"/>
            <a:r>
              <a:rPr lang="en-US" dirty="0" smtClean="0"/>
              <a:t>Take </a:t>
            </a:r>
            <a:r>
              <a:rPr lang="en-US" dirty="0"/>
              <a:t>the average of the </a:t>
            </a:r>
            <a:r>
              <a:rPr lang="en-US" dirty="0" smtClean="0"/>
              <a:t>K-1 r-squared </a:t>
            </a:r>
            <a:r>
              <a:rPr lang="en-US" dirty="0"/>
              <a:t>scores</a:t>
            </a:r>
            <a:endParaRPr lang="fr-FR" dirty="0"/>
          </a:p>
        </p:txBody>
      </p:sp>
    </p:spTree>
    <p:extLst>
      <p:ext uri="{BB962C8B-B14F-4D97-AF65-F5344CB8AC3E}">
        <p14:creationId xmlns:p14="http://schemas.microsoft.com/office/powerpoint/2010/main" val="2664805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15850252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When to Use Machine Learning</a:t>
            </a:r>
            <a:endParaRPr lang="fr-FR" dirty="0"/>
          </a:p>
        </p:txBody>
      </p:sp>
      <p:sp>
        <p:nvSpPr>
          <p:cNvPr id="3" name="Espace réservé du contenu 2"/>
          <p:cNvSpPr>
            <a:spLocks noGrp="1"/>
          </p:cNvSpPr>
          <p:nvPr>
            <p:ph idx="1"/>
          </p:nvPr>
        </p:nvSpPr>
        <p:spPr/>
        <p:txBody>
          <a:bodyPr/>
          <a:lstStyle/>
          <a:p>
            <a:r>
              <a:rPr lang="en-US" dirty="0" smtClean="0"/>
              <a:t>When the Problem Is Too Complex for Coding</a:t>
            </a:r>
          </a:p>
          <a:p>
            <a:r>
              <a:rPr lang="en-US" dirty="0" smtClean="0"/>
              <a:t>When the Problem Is Constantly Changing</a:t>
            </a:r>
          </a:p>
          <a:p>
            <a:r>
              <a:rPr lang="en-US" dirty="0" smtClean="0"/>
              <a:t>When It Is a Perceptive Problem</a:t>
            </a:r>
          </a:p>
          <a:p>
            <a:r>
              <a:rPr lang="en-US" dirty="0" smtClean="0"/>
              <a:t>When It Is an Unstudied Phenomenon</a:t>
            </a:r>
          </a:p>
          <a:p>
            <a:r>
              <a:rPr lang="en-US" dirty="0" smtClean="0"/>
              <a:t>When the Problem Has a Simple Objective</a:t>
            </a:r>
          </a:p>
          <a:p>
            <a:r>
              <a:rPr lang="fr-FR" dirty="0" err="1" smtClean="0"/>
              <a:t>When</a:t>
            </a:r>
            <a:r>
              <a:rPr lang="fr-FR" dirty="0" smtClean="0"/>
              <a:t> It Is </a:t>
            </a:r>
            <a:r>
              <a:rPr lang="fr-FR" dirty="0" err="1" smtClean="0"/>
              <a:t>Cost</a:t>
            </a:r>
            <a:r>
              <a:rPr lang="fr-FR" dirty="0" smtClean="0"/>
              <a:t>-Effective</a:t>
            </a:r>
          </a:p>
          <a:p>
            <a:endParaRPr lang="fr-FR" dirty="0"/>
          </a:p>
        </p:txBody>
      </p:sp>
    </p:spTree>
    <p:extLst>
      <p:ext uri="{BB962C8B-B14F-4D97-AF65-F5344CB8AC3E}">
        <p14:creationId xmlns:p14="http://schemas.microsoft.com/office/powerpoint/2010/main" val="30659594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When Not to Use Machine Learning</a:t>
            </a:r>
            <a:endParaRPr lang="fr-FR" dirty="0"/>
          </a:p>
        </p:txBody>
      </p:sp>
      <p:sp>
        <p:nvSpPr>
          <p:cNvPr id="3" name="Espace réservé du contenu 2"/>
          <p:cNvSpPr>
            <a:spLocks noGrp="1"/>
          </p:cNvSpPr>
          <p:nvPr>
            <p:ph idx="1"/>
          </p:nvPr>
        </p:nvSpPr>
        <p:spPr/>
        <p:txBody>
          <a:bodyPr>
            <a:normAutofit fontScale="70000" lnSpcReduction="20000"/>
          </a:bodyPr>
          <a:lstStyle/>
          <a:p>
            <a:r>
              <a:rPr lang="en-US" dirty="0" smtClean="0"/>
              <a:t>every action of the system or a decision made by it must be explainable, </a:t>
            </a:r>
          </a:p>
          <a:p>
            <a:r>
              <a:rPr lang="en-US" dirty="0" smtClean="0"/>
              <a:t>every change in the system’s behavior compared to its past behavior in a similar situation must be explainable, </a:t>
            </a:r>
          </a:p>
          <a:p>
            <a:r>
              <a:rPr lang="en-US" dirty="0" smtClean="0"/>
              <a:t>the cost of an error made by the system is too high, </a:t>
            </a:r>
          </a:p>
          <a:p>
            <a:r>
              <a:rPr lang="en-US" dirty="0" smtClean="0"/>
              <a:t>you want to get to the market as fast as possible, </a:t>
            </a:r>
          </a:p>
          <a:p>
            <a:r>
              <a:rPr lang="en-US" dirty="0" smtClean="0"/>
              <a:t>getting the right data is too hard or impossible, </a:t>
            </a:r>
          </a:p>
          <a:p>
            <a:r>
              <a:rPr lang="en-US" dirty="0" smtClean="0"/>
              <a:t>you can solve the problem using traditional software development at a lower cost, </a:t>
            </a:r>
          </a:p>
          <a:p>
            <a:r>
              <a:rPr lang="en-US" dirty="0" smtClean="0"/>
              <a:t>a simple heuristic would work reasonably well, </a:t>
            </a:r>
          </a:p>
          <a:p>
            <a:r>
              <a:rPr lang="en-US" dirty="0" smtClean="0"/>
              <a:t>the phenomenon has too many outcomes while you cannot get a sufficient amount of examples to represent them (like in video games or word processing software), </a:t>
            </a:r>
          </a:p>
          <a:p>
            <a:r>
              <a:rPr lang="en-US" dirty="0" smtClean="0"/>
              <a:t>you build a system that will not have to be improved frequently over time, </a:t>
            </a:r>
          </a:p>
          <a:p>
            <a:r>
              <a:rPr lang="en-US" dirty="0" smtClean="0"/>
              <a:t>you can manually fill an exhaustive lookup table by providing the expected output for any input (that is, the number of possible input values is not too large, or getting outputs is fast and cheap).</a:t>
            </a:r>
            <a:endParaRPr lang="fr-FR" dirty="0"/>
          </a:p>
        </p:txBody>
      </p:sp>
    </p:spTree>
    <p:extLst>
      <p:ext uri="{BB962C8B-B14F-4D97-AF65-F5344CB8AC3E}">
        <p14:creationId xmlns:p14="http://schemas.microsoft.com/office/powerpoint/2010/main" val="21090110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5166727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Machine Learning </a:t>
            </a:r>
            <a:r>
              <a:rPr lang="fr-FR" dirty="0" err="1" smtClean="0"/>
              <a:t>alorithms</a:t>
            </a:r>
            <a:endParaRPr lang="fr-FR" dirty="0"/>
          </a:p>
        </p:txBody>
      </p:sp>
      <p:sp>
        <p:nvSpPr>
          <p:cNvPr id="3" name="Espace réservé du contenu 2"/>
          <p:cNvSpPr>
            <a:spLocks noGrp="1"/>
          </p:cNvSpPr>
          <p:nvPr>
            <p:ph idx="1"/>
          </p:nvPr>
        </p:nvSpPr>
        <p:spPr/>
        <p:txBody>
          <a:bodyPr>
            <a:normAutofit fontScale="92500"/>
          </a:bodyPr>
          <a:lstStyle/>
          <a:p>
            <a:r>
              <a:rPr lang="en-US" dirty="0"/>
              <a:t>Naïve Bayes Classifier Algorithm (Supervised Learning - Classification</a:t>
            </a:r>
            <a:r>
              <a:rPr lang="en-US" dirty="0" smtClean="0"/>
              <a:t>)</a:t>
            </a:r>
          </a:p>
          <a:p>
            <a:r>
              <a:rPr lang="en-US" dirty="0"/>
              <a:t>K Means Clustering Algorithm (Unsupervised Learning - Clustering</a:t>
            </a:r>
            <a:r>
              <a:rPr lang="en-US" dirty="0" smtClean="0"/>
              <a:t>)</a:t>
            </a:r>
          </a:p>
          <a:p>
            <a:r>
              <a:rPr lang="en-US" dirty="0"/>
              <a:t>Support Vector Machine Algorithm (Supervised Learning - Classification</a:t>
            </a:r>
            <a:r>
              <a:rPr lang="en-US" dirty="0" smtClean="0"/>
              <a:t>)</a:t>
            </a:r>
          </a:p>
          <a:p>
            <a:r>
              <a:rPr lang="fr-FR" dirty="0" err="1"/>
              <a:t>Linear</a:t>
            </a:r>
            <a:r>
              <a:rPr lang="fr-FR" dirty="0"/>
              <a:t> </a:t>
            </a:r>
            <a:r>
              <a:rPr lang="fr-FR" dirty="0" err="1"/>
              <a:t>Regression</a:t>
            </a:r>
            <a:r>
              <a:rPr lang="fr-FR" dirty="0"/>
              <a:t> (</a:t>
            </a:r>
            <a:r>
              <a:rPr lang="fr-FR" dirty="0" err="1"/>
              <a:t>Supervised</a:t>
            </a:r>
            <a:r>
              <a:rPr lang="fr-FR" dirty="0"/>
              <a:t> Learning/</a:t>
            </a:r>
            <a:r>
              <a:rPr lang="fr-FR" dirty="0" err="1"/>
              <a:t>Regression</a:t>
            </a:r>
            <a:r>
              <a:rPr lang="fr-FR" dirty="0" smtClean="0"/>
              <a:t>)</a:t>
            </a:r>
          </a:p>
          <a:p>
            <a:r>
              <a:rPr lang="en-US" dirty="0"/>
              <a:t>Logistic Regression (Supervised learning – Classification</a:t>
            </a:r>
            <a:r>
              <a:rPr lang="en-US" dirty="0" smtClean="0"/>
              <a:t>)</a:t>
            </a:r>
          </a:p>
          <a:p>
            <a:r>
              <a:rPr lang="en-US" dirty="0"/>
              <a:t>Artificial Neural Networks (Reinforcement Learning</a:t>
            </a:r>
            <a:r>
              <a:rPr lang="en-US" dirty="0" smtClean="0"/>
              <a:t>)</a:t>
            </a:r>
          </a:p>
          <a:p>
            <a:r>
              <a:rPr lang="en-US" dirty="0"/>
              <a:t>Decision Trees (Supervised Learning – Classification/Regression</a:t>
            </a:r>
            <a:r>
              <a:rPr lang="en-US" dirty="0" smtClean="0"/>
              <a:t>)</a:t>
            </a:r>
          </a:p>
          <a:p>
            <a:r>
              <a:rPr lang="en-US" dirty="0"/>
              <a:t>Random Forests (Supervised Learning – Classification/Regression</a:t>
            </a:r>
            <a:r>
              <a:rPr lang="en-US" dirty="0" smtClean="0"/>
              <a:t>)</a:t>
            </a:r>
          </a:p>
          <a:p>
            <a:r>
              <a:rPr lang="fr-FR" dirty="0" err="1"/>
              <a:t>Nearest</a:t>
            </a:r>
            <a:r>
              <a:rPr lang="fr-FR" dirty="0"/>
              <a:t> </a:t>
            </a:r>
            <a:r>
              <a:rPr lang="fr-FR" dirty="0" err="1"/>
              <a:t>Neighbours</a:t>
            </a:r>
            <a:r>
              <a:rPr lang="fr-FR" dirty="0"/>
              <a:t> (</a:t>
            </a:r>
            <a:r>
              <a:rPr lang="fr-FR" dirty="0" err="1"/>
              <a:t>Supervised</a:t>
            </a:r>
            <a:r>
              <a:rPr lang="fr-FR" dirty="0"/>
              <a:t> Learning)</a:t>
            </a:r>
          </a:p>
        </p:txBody>
      </p:sp>
    </p:spTree>
    <p:extLst>
      <p:ext uri="{BB962C8B-B14F-4D97-AF65-F5344CB8AC3E}">
        <p14:creationId xmlns:p14="http://schemas.microsoft.com/office/powerpoint/2010/main" val="19256337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Machine Learning </a:t>
            </a:r>
            <a:r>
              <a:rPr lang="fr-FR" dirty="0" err="1"/>
              <a:t>Frameworks</a:t>
            </a:r>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900179" y="1825625"/>
            <a:ext cx="5875831" cy="4560649"/>
          </a:xfrm>
          <a:prstGeom prst="rect">
            <a:avLst/>
          </a:prstGeom>
        </p:spPr>
      </p:pic>
    </p:spTree>
    <p:extLst>
      <p:ext uri="{BB962C8B-B14F-4D97-AF65-F5344CB8AC3E}">
        <p14:creationId xmlns:p14="http://schemas.microsoft.com/office/powerpoint/2010/main" val="76592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138167"/>
            <a:ext cx="10515600" cy="1325563"/>
          </a:xfrm>
        </p:spPr>
        <p:txBody>
          <a:bodyPr/>
          <a:lstStyle/>
          <a:p>
            <a:pPr algn="ctr"/>
            <a:r>
              <a:rPr lang="fr-FR" b="1" dirty="0" smtClean="0">
                <a:solidFill>
                  <a:srgbClr val="FF0000"/>
                </a:solidFill>
                <a:latin typeface="+mn-lt"/>
              </a:rPr>
              <a:t>Terminologies &amp; </a:t>
            </a:r>
            <a:r>
              <a:rPr lang="fr-FR" b="1" dirty="0" err="1" smtClean="0">
                <a:solidFill>
                  <a:srgbClr val="FF0000"/>
                </a:solidFill>
                <a:latin typeface="+mn-lt"/>
              </a:rPr>
              <a:t>definitions</a:t>
            </a:r>
            <a:endParaRPr lang="fr-FR" b="1" dirty="0">
              <a:solidFill>
                <a:srgbClr val="FF0000"/>
              </a:solidFill>
              <a:latin typeface="+mn-lt"/>
            </a:endParaRPr>
          </a:p>
        </p:txBody>
      </p:sp>
    </p:spTree>
    <p:extLst>
      <p:ext uri="{BB962C8B-B14F-4D97-AF65-F5344CB8AC3E}">
        <p14:creationId xmlns:p14="http://schemas.microsoft.com/office/powerpoint/2010/main" val="1847467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n-US" b="1" dirty="0">
                <a:solidFill>
                  <a:srgbClr val="C00000"/>
                </a:solidFill>
              </a:rPr>
              <a:t>Terminologies and Definitions</a:t>
            </a:r>
            <a:endParaRPr lang="fr-FR" dirty="0"/>
          </a:p>
        </p:txBody>
      </p:sp>
      <p:sp>
        <p:nvSpPr>
          <p:cNvPr id="3" name="Espace réservé du contenu 2"/>
          <p:cNvSpPr>
            <a:spLocks noGrp="1"/>
          </p:cNvSpPr>
          <p:nvPr>
            <p:ph idx="1"/>
          </p:nvPr>
        </p:nvSpPr>
        <p:spPr>
          <a:xfrm>
            <a:off x="838200" y="2182463"/>
            <a:ext cx="10515600" cy="4351338"/>
          </a:xfrm>
        </p:spPr>
        <p:txBody>
          <a:bodyPr/>
          <a:lstStyle/>
          <a:p>
            <a:r>
              <a:rPr lang="fr-FR" dirty="0" err="1" smtClean="0"/>
              <a:t>Let’s</a:t>
            </a:r>
            <a:r>
              <a:rPr lang="fr-FR" dirty="0" smtClean="0"/>
              <a:t> </a:t>
            </a:r>
            <a:r>
              <a:rPr lang="fr-FR" dirty="0" err="1" smtClean="0"/>
              <a:t>consider</a:t>
            </a:r>
            <a:r>
              <a:rPr lang="fr-FR" dirty="0" smtClean="0"/>
              <a:t> a </a:t>
            </a:r>
            <a:r>
              <a:rPr lang="fr-FR" dirty="0" err="1" smtClean="0"/>
              <a:t>dataset</a:t>
            </a:r>
            <a:r>
              <a:rPr lang="fr-FR" dirty="0" smtClean="0"/>
              <a:t> of Emails</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319120816"/>
              </p:ext>
            </p:extLst>
          </p:nvPr>
        </p:nvGraphicFramePr>
        <p:xfrm>
          <a:off x="567401" y="3048980"/>
          <a:ext cx="10767752" cy="1849120"/>
        </p:xfrm>
        <a:graphic>
          <a:graphicData uri="http://schemas.openxmlformats.org/drawingml/2006/table">
            <a:tbl>
              <a:tblPr firstRow="1" bandRow="1">
                <a:tableStyleId>{5C22544A-7EE6-4342-B048-85BDC9FD1C3A}</a:tableStyleId>
              </a:tblPr>
              <a:tblGrid>
                <a:gridCol w="1433097"/>
                <a:gridCol w="1848051"/>
                <a:gridCol w="1463040"/>
                <a:gridCol w="3214838"/>
                <a:gridCol w="1221087"/>
                <a:gridCol w="1587639"/>
              </a:tblGrid>
              <a:tr h="370840">
                <a:tc>
                  <a:txBody>
                    <a:bodyPr/>
                    <a:lstStyle/>
                    <a:p>
                      <a:r>
                        <a:rPr lang="fr-FR" dirty="0" smtClean="0"/>
                        <a:t>Sender</a:t>
                      </a:r>
                      <a:endParaRPr lang="fr-FR" dirty="0"/>
                    </a:p>
                  </a:txBody>
                  <a:tcPr/>
                </a:tc>
                <a:tc>
                  <a:txBody>
                    <a:bodyPr/>
                    <a:lstStyle/>
                    <a:p>
                      <a:r>
                        <a:rPr lang="fr-FR" dirty="0" smtClean="0"/>
                        <a:t>Destination</a:t>
                      </a:r>
                      <a:endParaRPr lang="fr-FR" dirty="0"/>
                    </a:p>
                  </a:txBody>
                  <a:tcPr/>
                </a:tc>
                <a:tc>
                  <a:txBody>
                    <a:bodyPr/>
                    <a:lstStyle/>
                    <a:p>
                      <a:r>
                        <a:rPr lang="fr-FR" dirty="0" smtClean="0"/>
                        <a:t>Date</a:t>
                      </a:r>
                      <a:endParaRPr lang="fr-FR" dirty="0"/>
                    </a:p>
                  </a:txBody>
                  <a:tcPr/>
                </a:tc>
                <a:tc>
                  <a:txBody>
                    <a:bodyPr/>
                    <a:lstStyle/>
                    <a:p>
                      <a:r>
                        <a:rPr lang="fr-FR" dirty="0" smtClean="0"/>
                        <a:t>….</a:t>
                      </a:r>
                      <a:endParaRPr lang="fr-FR" dirty="0"/>
                    </a:p>
                  </a:txBody>
                  <a:tcPr/>
                </a:tc>
                <a:tc>
                  <a:txBody>
                    <a:bodyPr/>
                    <a:lstStyle/>
                    <a:p>
                      <a:r>
                        <a:rPr lang="fr-FR" dirty="0" err="1" smtClean="0"/>
                        <a:t>Text</a:t>
                      </a:r>
                      <a:endParaRPr lang="fr-FR" dirty="0"/>
                    </a:p>
                  </a:txBody>
                  <a:tcPr/>
                </a:tc>
                <a:tc>
                  <a:txBody>
                    <a:bodyPr/>
                    <a:lstStyle/>
                    <a:p>
                      <a:r>
                        <a:rPr lang="fr-FR" dirty="0" smtClean="0"/>
                        <a:t>Type</a:t>
                      </a:r>
                      <a:endParaRPr lang="fr-FR" dirty="0"/>
                    </a:p>
                  </a:txBody>
                  <a:tcPr/>
                </a:tc>
              </a:tr>
              <a:tr h="0">
                <a:tc>
                  <a:txBody>
                    <a:bodyPr/>
                    <a:lstStyle/>
                    <a:p>
                      <a:r>
                        <a:rPr lang="fr-FR" dirty="0" smtClean="0"/>
                        <a:t>abc@aaa.dz</a:t>
                      </a:r>
                      <a:endParaRPr lang="fr-FR" dirty="0"/>
                    </a:p>
                  </a:txBody>
                  <a:tcPr/>
                </a:tc>
                <a:tc>
                  <a:txBody>
                    <a:bodyPr/>
                    <a:lstStyle/>
                    <a:p>
                      <a:r>
                        <a:rPr lang="fr-FR" dirty="0" smtClean="0"/>
                        <a:t>defg@bbb.dz</a:t>
                      </a:r>
                      <a:endParaRPr lang="fr-FR" dirty="0"/>
                    </a:p>
                  </a:txBody>
                  <a:tcPr/>
                </a:tc>
                <a:tc>
                  <a:txBody>
                    <a:bodyPr/>
                    <a:lstStyle/>
                    <a:p>
                      <a:r>
                        <a:rPr lang="fr-FR" dirty="0" smtClean="0"/>
                        <a:t>24/09/2023</a:t>
                      </a:r>
                      <a:endParaRPr lang="fr-FR" dirty="0"/>
                    </a:p>
                  </a:txBody>
                  <a:tcPr/>
                </a:tc>
                <a:tc>
                  <a:txBody>
                    <a:bodyPr/>
                    <a:lstStyle/>
                    <a:p>
                      <a:r>
                        <a:rPr lang="fr-FR" dirty="0" smtClean="0"/>
                        <a:t>….</a:t>
                      </a:r>
                      <a:endParaRPr lang="fr-FR" dirty="0"/>
                    </a:p>
                  </a:txBody>
                  <a:tcPr/>
                </a:tc>
                <a:tc>
                  <a:txBody>
                    <a:bodyPr/>
                    <a:lstStyle/>
                    <a:p>
                      <a:r>
                        <a:rPr lang="fr-FR" dirty="0" smtClean="0"/>
                        <a:t>Bla </a:t>
                      </a:r>
                      <a:r>
                        <a:rPr lang="fr-FR" dirty="0" err="1" smtClean="0"/>
                        <a:t>bla</a:t>
                      </a:r>
                      <a:r>
                        <a:rPr lang="fr-FR" dirty="0" smtClean="0"/>
                        <a:t> </a:t>
                      </a:r>
                      <a:r>
                        <a:rPr lang="fr-FR" dirty="0" err="1" smtClean="0"/>
                        <a:t>bla</a:t>
                      </a:r>
                      <a:endParaRPr lang="fr-FR" dirty="0"/>
                    </a:p>
                  </a:txBody>
                  <a:tcPr/>
                </a:tc>
                <a:tc>
                  <a:txBody>
                    <a:bodyPr/>
                    <a:lstStyle/>
                    <a:p>
                      <a:r>
                        <a:rPr lang="fr-FR" dirty="0" smtClean="0"/>
                        <a:t>Spam</a:t>
                      </a:r>
                      <a:endParaRPr lang="fr-FR" dirty="0"/>
                    </a:p>
                  </a:txBody>
                  <a:tcPr/>
                </a:tc>
              </a:tr>
              <a:tr h="370840">
                <a:tc>
                  <a:txBody>
                    <a:bodyPr/>
                    <a:lstStyle/>
                    <a:p>
                      <a:r>
                        <a:rPr lang="fr-FR" dirty="0" smtClean="0"/>
                        <a:t>…</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r>
                        <a:rPr lang="fr-FR" dirty="0" smtClean="0"/>
                        <a:t>Email</a:t>
                      </a:r>
                      <a:endParaRPr lang="fr-FR" dirty="0"/>
                    </a:p>
                  </a:txBody>
                  <a:tcPr/>
                </a:tc>
              </a:tr>
              <a:tr h="370840">
                <a:tc>
                  <a:txBody>
                    <a:bodyPr/>
                    <a:lstStyle/>
                    <a:p>
                      <a:r>
                        <a:rPr lang="fr-FR" dirty="0" smtClean="0"/>
                        <a:t>…</a:t>
                      </a:r>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r>
              <a:tr h="37084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r>
                        <a:rPr lang="fr-FR" dirty="0" smtClean="0"/>
                        <a:t>Spam</a:t>
                      </a:r>
                      <a:endParaRPr lang="fr-FR" dirty="0"/>
                    </a:p>
                  </a:txBody>
                  <a:tcPr/>
                </a:tc>
              </a:tr>
            </a:tbl>
          </a:graphicData>
        </a:graphic>
      </p:graphicFrame>
    </p:spTree>
    <p:extLst>
      <p:ext uri="{BB962C8B-B14F-4D97-AF65-F5344CB8AC3E}">
        <p14:creationId xmlns:p14="http://schemas.microsoft.com/office/powerpoint/2010/main" val="3648339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1001">
            <a:schemeClr val="lt2"/>
          </a:fillRef>
          <a:effectRef idx="1">
            <a:schemeClr val="dk1"/>
          </a:effectRef>
          <a:fontRef idx="minor">
            <a:schemeClr val="dk1"/>
          </a:fontRef>
        </p:style>
        <p:txBody>
          <a:bodyPr/>
          <a:lstStyle/>
          <a:p>
            <a:pPr algn="ctr"/>
            <a:r>
              <a:rPr lang="fr-FR" dirty="0" err="1"/>
              <a:t>What</a:t>
            </a:r>
            <a:r>
              <a:rPr lang="fr-FR" dirty="0"/>
              <a:t> </a:t>
            </a:r>
            <a:r>
              <a:rPr lang="fr-FR" dirty="0" err="1"/>
              <a:t>is</a:t>
            </a:r>
            <a:r>
              <a:rPr lang="fr-FR" dirty="0"/>
              <a:t> machine </a:t>
            </a:r>
            <a:r>
              <a:rPr lang="fr-FR" dirty="0" err="1"/>
              <a:t>learning</a:t>
            </a:r>
            <a:r>
              <a:rPr lang="fr-FR" dirty="0"/>
              <a:t>?</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lstStyle/>
          <a:p>
            <a:r>
              <a:rPr lang="en-US" dirty="0">
                <a:solidFill>
                  <a:srgbClr val="FF0000"/>
                </a:solidFill>
              </a:rPr>
              <a:t>Algorithms</a:t>
            </a:r>
            <a:r>
              <a:rPr lang="en-US" dirty="0"/>
              <a:t> that can learn </a:t>
            </a:r>
            <a:r>
              <a:rPr lang="en-US" dirty="0" smtClean="0"/>
              <a:t>from </a:t>
            </a:r>
            <a:r>
              <a:rPr lang="en-US" dirty="0" smtClean="0">
                <a:solidFill>
                  <a:srgbClr val="FF0000"/>
                </a:solidFill>
              </a:rPr>
              <a:t>observational </a:t>
            </a:r>
            <a:r>
              <a:rPr lang="en-US" dirty="0">
                <a:solidFill>
                  <a:srgbClr val="FF0000"/>
                </a:solidFill>
              </a:rPr>
              <a:t>data</a:t>
            </a:r>
            <a:r>
              <a:rPr lang="en-US" dirty="0"/>
              <a:t>, and can </a:t>
            </a:r>
            <a:r>
              <a:rPr lang="en-US" dirty="0" smtClean="0"/>
              <a:t>make </a:t>
            </a:r>
            <a:r>
              <a:rPr lang="fr-FR" dirty="0" err="1" smtClean="0">
                <a:solidFill>
                  <a:srgbClr val="FF0000"/>
                </a:solidFill>
              </a:rPr>
              <a:t>predictions</a:t>
            </a:r>
            <a:r>
              <a:rPr lang="fr-FR" dirty="0" smtClean="0"/>
              <a:t> </a:t>
            </a:r>
            <a:r>
              <a:rPr lang="fr-FR" dirty="0" err="1"/>
              <a:t>based</a:t>
            </a:r>
            <a:r>
              <a:rPr lang="fr-FR" dirty="0"/>
              <a:t> on </a:t>
            </a:r>
            <a:r>
              <a:rPr lang="fr-FR" dirty="0" err="1"/>
              <a:t>it</a:t>
            </a:r>
            <a:r>
              <a:rPr lang="fr-FR" dirty="0" smtClean="0"/>
              <a:t>.</a:t>
            </a:r>
          </a:p>
          <a:p>
            <a:endParaRPr lang="fr-FR" dirty="0"/>
          </a:p>
          <a:p>
            <a:endParaRPr lang="fr-FR" dirty="0" smtClean="0"/>
          </a:p>
          <a:p>
            <a:endParaRPr lang="fr-FR" dirty="0"/>
          </a:p>
          <a:p>
            <a:endParaRPr lang="fr-FR" dirty="0" smtClean="0"/>
          </a:p>
          <a:p>
            <a:pPr marL="0" indent="0">
              <a:buNone/>
            </a:pPr>
            <a:r>
              <a:rPr lang="en-US" dirty="0" smtClean="0"/>
              <a:t>that’s </a:t>
            </a:r>
            <a:r>
              <a:rPr lang="en-US" dirty="0"/>
              <a:t>pretty much what your own brain does too.</a:t>
            </a:r>
            <a:endParaRPr lang="fr-FR" dirty="0"/>
          </a:p>
        </p:txBody>
      </p:sp>
      <p:pic>
        <p:nvPicPr>
          <p:cNvPr id="4" name="Image 3"/>
          <p:cNvPicPr>
            <a:picLocks noChangeAspect="1"/>
          </p:cNvPicPr>
          <p:nvPr/>
        </p:nvPicPr>
        <p:blipFill>
          <a:blip r:embed="rId2"/>
          <a:stretch>
            <a:fillRect/>
          </a:stretch>
        </p:blipFill>
        <p:spPr>
          <a:xfrm>
            <a:off x="8488189" y="2518783"/>
            <a:ext cx="2518065" cy="3299524"/>
          </a:xfrm>
          <a:prstGeom prst="rect">
            <a:avLst/>
          </a:prstGeom>
        </p:spPr>
      </p:pic>
    </p:spTree>
    <p:extLst>
      <p:ext uri="{BB962C8B-B14F-4D97-AF65-F5344CB8AC3E}">
        <p14:creationId xmlns:p14="http://schemas.microsoft.com/office/powerpoint/2010/main" val="603807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 calcmode="lin" valueType="num">
                                      <p:cBhvr>
                                        <p:cTn id="1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1">
            <a:schemeClr val="dk1"/>
          </a:lnRef>
          <a:fillRef idx="1001">
            <a:schemeClr val="lt2"/>
          </a:fillRef>
          <a:effectRef idx="1">
            <a:schemeClr val="dk1"/>
          </a:effectRef>
          <a:fontRef idx="minor">
            <a:schemeClr val="dk1"/>
          </a:fontRef>
        </p:style>
        <p:txBody>
          <a:bodyPr/>
          <a:lstStyle/>
          <a:p>
            <a:pPr algn="ctr"/>
            <a:r>
              <a:rPr lang="fr-FR" dirty="0" err="1"/>
              <a:t>What</a:t>
            </a:r>
            <a:r>
              <a:rPr lang="fr-FR" dirty="0"/>
              <a:t> </a:t>
            </a:r>
            <a:r>
              <a:rPr lang="fr-FR" dirty="0" err="1"/>
              <a:t>is</a:t>
            </a:r>
            <a:r>
              <a:rPr lang="fr-FR" dirty="0"/>
              <a:t> machine </a:t>
            </a:r>
            <a:r>
              <a:rPr lang="fr-FR" dirty="0" err="1"/>
              <a:t>learning</a:t>
            </a:r>
            <a:r>
              <a:rPr lang="fr-FR" dirty="0"/>
              <a:t>?</a:t>
            </a:r>
            <a:endParaRPr lang="fr-FR" b="1" dirty="0">
              <a:solidFill>
                <a:srgbClr val="C00000"/>
              </a:solidFill>
            </a:endParaRPr>
          </a:p>
        </p:txBody>
      </p:sp>
      <p:sp>
        <p:nvSpPr>
          <p:cNvPr id="3" name="Espace réservé du contenu 2"/>
          <p:cNvSpPr>
            <a:spLocks noGrp="1"/>
          </p:cNvSpPr>
          <p:nvPr>
            <p:ph idx="1"/>
          </p:nvPr>
        </p:nvSpPr>
        <p:spPr/>
        <p:style>
          <a:lnRef idx="2">
            <a:schemeClr val="dk1"/>
          </a:lnRef>
          <a:fillRef idx="1001">
            <a:schemeClr val="lt2"/>
          </a:fillRef>
          <a:effectRef idx="0">
            <a:schemeClr val="dk1"/>
          </a:effectRef>
          <a:fontRef idx="minor">
            <a:schemeClr val="dk1"/>
          </a:fontRef>
        </p:style>
        <p:txBody>
          <a:bodyPr/>
          <a:lstStyle/>
          <a:p>
            <a:r>
              <a:rPr lang="en-US" b="1" dirty="0" smtClean="0">
                <a:solidFill>
                  <a:srgbClr val="00B0F0"/>
                </a:solidFill>
              </a:rPr>
              <a:t>Machine learning </a:t>
            </a:r>
            <a:r>
              <a:rPr lang="en-US" dirty="0" smtClean="0"/>
              <a:t>is a subfield of computer science that is concerned with building </a:t>
            </a:r>
            <a:r>
              <a:rPr lang="en-US" dirty="0" smtClean="0">
                <a:solidFill>
                  <a:srgbClr val="FF0000"/>
                </a:solidFill>
              </a:rPr>
              <a:t>algorithms</a:t>
            </a:r>
            <a:r>
              <a:rPr lang="en-US" dirty="0" smtClean="0"/>
              <a:t> that, to be useful, rely on a collection of </a:t>
            </a:r>
            <a:r>
              <a:rPr lang="en-US" dirty="0" smtClean="0">
                <a:solidFill>
                  <a:srgbClr val="FF0000"/>
                </a:solidFill>
              </a:rPr>
              <a:t>examples</a:t>
            </a:r>
            <a:r>
              <a:rPr lang="en-US" dirty="0" smtClean="0"/>
              <a:t> of some phenomenon. These examples can come from nature, be handcrafted by humans, or generated by another algorithm.</a:t>
            </a:r>
          </a:p>
          <a:p>
            <a:endParaRPr lang="en-US" dirty="0" smtClean="0"/>
          </a:p>
          <a:p>
            <a:r>
              <a:rPr lang="en-US" b="1" dirty="0" smtClean="0">
                <a:solidFill>
                  <a:srgbClr val="00B0F0"/>
                </a:solidFill>
              </a:rPr>
              <a:t>Machine learning </a:t>
            </a:r>
            <a:r>
              <a:rPr lang="en-US" dirty="0" smtClean="0"/>
              <a:t>can also be defined as the process of solving a practical problem by, </a:t>
            </a:r>
          </a:p>
          <a:p>
            <a:pPr marL="914400" lvl="1" indent="-457200">
              <a:buFont typeface="+mj-lt"/>
              <a:buAutoNum type="arabicPeriod"/>
            </a:pPr>
            <a:r>
              <a:rPr lang="en-US" dirty="0" smtClean="0"/>
              <a:t>collecting a </a:t>
            </a:r>
            <a:r>
              <a:rPr lang="en-US" dirty="0" smtClean="0">
                <a:solidFill>
                  <a:srgbClr val="FF0000"/>
                </a:solidFill>
              </a:rPr>
              <a:t>dataset</a:t>
            </a:r>
            <a:r>
              <a:rPr lang="en-US" dirty="0" smtClean="0"/>
              <a:t>, and </a:t>
            </a:r>
          </a:p>
          <a:p>
            <a:pPr marL="914400" lvl="1" indent="-457200">
              <a:buFont typeface="+mj-lt"/>
              <a:buAutoNum type="arabicPeriod"/>
            </a:pPr>
            <a:r>
              <a:rPr lang="en-US" dirty="0" smtClean="0"/>
              <a:t>algorithmically </a:t>
            </a:r>
            <a:r>
              <a:rPr lang="en-US" dirty="0" smtClean="0">
                <a:solidFill>
                  <a:srgbClr val="FF0000"/>
                </a:solidFill>
              </a:rPr>
              <a:t>training</a:t>
            </a:r>
            <a:r>
              <a:rPr lang="en-US" dirty="0" smtClean="0"/>
              <a:t> a statistical </a:t>
            </a:r>
            <a:r>
              <a:rPr lang="en-US" dirty="0" smtClean="0">
                <a:solidFill>
                  <a:srgbClr val="FF0000"/>
                </a:solidFill>
              </a:rPr>
              <a:t>model</a:t>
            </a:r>
            <a:r>
              <a:rPr lang="en-US" dirty="0" smtClean="0"/>
              <a:t> based on that dataset</a:t>
            </a:r>
            <a:endParaRPr lang="fr-FR" dirty="0"/>
          </a:p>
        </p:txBody>
      </p:sp>
    </p:spTree>
    <p:extLst>
      <p:ext uri="{BB962C8B-B14F-4D97-AF65-F5344CB8AC3E}">
        <p14:creationId xmlns:p14="http://schemas.microsoft.com/office/powerpoint/2010/main" val="298633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rotWithShape="1">
          <a:blip r:embed="rId2"/>
          <a:srcRect l="20388" t="19148" r="21473" b="15944"/>
          <a:stretch/>
        </p:blipFill>
        <p:spPr>
          <a:xfrm>
            <a:off x="680484" y="21266"/>
            <a:ext cx="10632558" cy="6677247"/>
          </a:xfrm>
          <a:prstGeom prst="rect">
            <a:avLst/>
          </a:prstGeom>
        </p:spPr>
      </p:pic>
    </p:spTree>
    <p:extLst>
      <p:ext uri="{BB962C8B-B14F-4D97-AF65-F5344CB8AC3E}">
        <p14:creationId xmlns:p14="http://schemas.microsoft.com/office/powerpoint/2010/main" val="277815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767</TotalTime>
  <Words>2756</Words>
  <Application>Microsoft Office PowerPoint</Application>
  <PresentationFormat>Grand écran</PresentationFormat>
  <Paragraphs>282</Paragraphs>
  <Slides>48</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48</vt:i4>
      </vt:variant>
    </vt:vector>
  </HeadingPairs>
  <TitlesOfParts>
    <vt:vector size="53" baseType="lpstr">
      <vt:lpstr>Arial</vt:lpstr>
      <vt:lpstr>Calibri</vt:lpstr>
      <vt:lpstr>Calibri Light</vt:lpstr>
      <vt:lpstr>Cambria Math</vt:lpstr>
      <vt:lpstr>Thème Office</vt:lpstr>
      <vt:lpstr>Artificial Learning Models</vt:lpstr>
      <vt:lpstr>Agenda</vt:lpstr>
      <vt:lpstr>Introduction</vt:lpstr>
      <vt:lpstr>Introduction</vt:lpstr>
      <vt:lpstr>Terminologies &amp; definitions</vt:lpstr>
      <vt:lpstr>Terminologies and Definitions</vt:lpstr>
      <vt:lpstr>What is machine learning?</vt:lpstr>
      <vt:lpstr>What is machine learning?</vt:lpstr>
      <vt:lpstr>Présentation PowerPoint</vt:lpstr>
      <vt:lpstr>Terminologies and Definitions</vt:lpstr>
      <vt:lpstr>Terminologies and Definitions</vt:lpstr>
      <vt:lpstr>Terminologies and Definitions</vt:lpstr>
      <vt:lpstr>Terminologies and Definitions</vt:lpstr>
      <vt:lpstr>History of Machine Learning</vt:lpstr>
      <vt:lpstr>History The early days</vt:lpstr>
      <vt:lpstr>History Playing games </vt:lpstr>
      <vt:lpstr>History Big steps forward</vt:lpstr>
      <vt:lpstr>History 2015 – Present days</vt:lpstr>
      <vt:lpstr>The future of machine learning</vt:lpstr>
      <vt:lpstr>Présentation PowerPoint</vt:lpstr>
      <vt:lpstr>Application areas</vt:lpstr>
      <vt:lpstr>Application areas</vt:lpstr>
      <vt:lpstr>Learning stages</vt:lpstr>
      <vt:lpstr>ML project life cycle</vt:lpstr>
      <vt:lpstr>Some learning tasks</vt:lpstr>
      <vt:lpstr>Présentation PowerPoint</vt:lpstr>
      <vt:lpstr>Types of Machine Learning</vt:lpstr>
      <vt:lpstr>Types of learning</vt:lpstr>
      <vt:lpstr>Supervised learning</vt:lpstr>
      <vt:lpstr>Supervised learning</vt:lpstr>
      <vt:lpstr>Unsupervised learning</vt:lpstr>
      <vt:lpstr>Unsupervised learning</vt:lpstr>
      <vt:lpstr>Reinforcement learning</vt:lpstr>
      <vt:lpstr>Présentation PowerPoint</vt:lpstr>
      <vt:lpstr>Model evaluation</vt:lpstr>
      <vt:lpstr>Evaluating Supervised Learning Algorithm</vt:lpstr>
      <vt:lpstr>Evaluation metrics</vt:lpstr>
      <vt:lpstr>Classification Metrics</vt:lpstr>
      <vt:lpstr>Confusion Matrix</vt:lpstr>
      <vt:lpstr>Présentation PowerPoint</vt:lpstr>
      <vt:lpstr>Train/Test in practice</vt:lpstr>
      <vt:lpstr>K-fold Cross Validation</vt:lpstr>
      <vt:lpstr>Présentation PowerPoint</vt:lpstr>
      <vt:lpstr>When to Use Machine Learning</vt:lpstr>
      <vt:lpstr>When Not to Use Machine Learning</vt:lpstr>
      <vt:lpstr>Présentation PowerPoint</vt:lpstr>
      <vt:lpstr>Machine Learning alorithms</vt:lpstr>
      <vt:lpstr>Machine Learning Frameworks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Learning Models</dc:title>
  <dc:creator>DELL</dc:creator>
  <cp:lastModifiedBy>DELL</cp:lastModifiedBy>
  <cp:revision>85</cp:revision>
  <dcterms:created xsi:type="dcterms:W3CDTF">2023-08-21T22:46:45Z</dcterms:created>
  <dcterms:modified xsi:type="dcterms:W3CDTF">2023-10-06T23:03:44Z</dcterms:modified>
</cp:coreProperties>
</file>