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93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118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72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41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14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80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05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0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097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37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1/24/2021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9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1/24/2021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16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SOLUTION </a:t>
            </a:r>
            <a:br>
              <a:rPr lang="fr-FR" dirty="0" smtClean="0"/>
            </a:br>
            <a:r>
              <a:rPr lang="fr-FR" dirty="0" smtClean="0"/>
              <a:t>EXERCICE  DU COURS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696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Exercice</a:t>
            </a:r>
            <a:endParaRPr lang="fr-FR" dirty="0"/>
          </a:p>
        </p:txBody>
      </p:sp>
      <p:grpSp>
        <p:nvGrpSpPr>
          <p:cNvPr id="4" name="Groupe 3"/>
          <p:cNvGrpSpPr/>
          <p:nvPr/>
        </p:nvGrpSpPr>
        <p:grpSpPr>
          <a:xfrm>
            <a:off x="9422403" y="2793682"/>
            <a:ext cx="819150" cy="904875"/>
            <a:chOff x="0" y="0"/>
            <a:chExt cx="819150" cy="904875"/>
          </a:xfrm>
        </p:grpSpPr>
        <p:cxnSp>
          <p:nvCxnSpPr>
            <p:cNvPr id="5" name="Connecteur droit 4"/>
            <p:cNvCxnSpPr/>
            <p:nvPr/>
          </p:nvCxnSpPr>
          <p:spPr>
            <a:xfrm flipH="1">
              <a:off x="219075" y="0"/>
              <a:ext cx="600075" cy="68580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grpSp>
          <p:nvGrpSpPr>
            <p:cNvPr id="6" name="Groupe 5"/>
            <p:cNvGrpSpPr/>
            <p:nvPr/>
          </p:nvGrpSpPr>
          <p:grpSpPr>
            <a:xfrm>
              <a:off x="0" y="0"/>
              <a:ext cx="819150" cy="904875"/>
              <a:chOff x="0" y="0"/>
              <a:chExt cx="819150" cy="904875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600075" y="0"/>
                <a:ext cx="219075" cy="219075"/>
              </a:xfrm>
              <a:prstGeom prst="rect">
                <a:avLst/>
              </a:prstGeom>
              <a:solidFill>
                <a:sysClr val="windowText" lastClr="000000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8" name="Groupe 7"/>
              <p:cNvGrpSpPr/>
              <p:nvPr/>
            </p:nvGrpSpPr>
            <p:grpSpPr>
              <a:xfrm>
                <a:off x="0" y="0"/>
                <a:ext cx="819150" cy="904875"/>
                <a:chOff x="0" y="0"/>
                <a:chExt cx="819150" cy="904875"/>
              </a:xfrm>
            </p:grpSpPr>
            <p:sp>
              <p:nvSpPr>
                <p:cNvPr id="9" name="Rectangle 8"/>
                <p:cNvSpPr/>
                <p:nvPr/>
              </p:nvSpPr>
              <p:spPr>
                <a:xfrm>
                  <a:off x="0" y="685800"/>
                  <a:ext cx="219075" cy="219075"/>
                </a:xfrm>
                <a:prstGeom prst="rect">
                  <a:avLst/>
                </a:prstGeom>
                <a:solidFill>
                  <a:sysClr val="windowText" lastClr="000000"/>
                </a:solidFill>
                <a:ln w="12700" cap="flat" cmpd="sng" algn="ctr">
                  <a:solidFill>
                    <a:sysClr val="windowText" lastClr="000000">
                      <a:shade val="50000"/>
                    </a:sysClr>
                  </a:solidFill>
                  <a:prstDash val="solid"/>
                  <a:miter lim="800000"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10" name="Connecteur droit 9"/>
                <p:cNvCxnSpPr/>
                <p:nvPr/>
              </p:nvCxnSpPr>
              <p:spPr>
                <a:xfrm flipH="1">
                  <a:off x="0" y="0"/>
                  <a:ext cx="600075" cy="685800"/>
                </a:xfrm>
                <a:prstGeom prst="line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11" name="Connecteur droit 10"/>
                <p:cNvCxnSpPr/>
                <p:nvPr/>
              </p:nvCxnSpPr>
              <p:spPr>
                <a:xfrm flipH="1">
                  <a:off x="219075" y="209550"/>
                  <a:ext cx="600075" cy="695325"/>
                </a:xfrm>
                <a:prstGeom prst="line">
                  <a:avLst/>
                </a:prstGeom>
                <a:noFill/>
                <a:ln w="635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</p:cxnSp>
          </p:grp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988016" y="1485263"/>
                <a:ext cx="6096000" cy="487870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600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Si on prend une poutre profilée carrée d’une largeur (b).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1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I</m:t>
                      </m:r>
                      <m:r>
                        <a:rPr lang="fr-FR" sz="1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b</m:t>
                              </m:r>
                            </m:e>
                            <m:sup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12</m:t>
                          </m:r>
                        </m:den>
                      </m:f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fr-FR" sz="1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I</m:t>
                      </m:r>
                      <m:r>
                        <a:rPr lang="fr-FR" sz="1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fr-FR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I</m:t>
                          </m:r>
                        </m:e>
                        <m:sup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0</m:t>
                          </m:r>
                        </m:sup>
                      </m:sSup>
                      <m:r>
                        <a:rPr lang="fr-FR" sz="1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π</m:t>
                          </m:r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fr-FR" sz="1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I</m:t>
                      </m:r>
                      <m:r>
                        <a:rPr lang="fr-FR" sz="1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4.</m:t>
                          </m:r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π</m:t>
                          </m:r>
                        </m:den>
                      </m:f>
                    </m:oMath>
                  </m:oMathPara>
                </a14:m>
                <a:endParaRPr lang="fr-FR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fr-FR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Φ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F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e</m:t>
                          </m:r>
                        </m:sup>
                      </m:sSubSup>
                      <m:r>
                        <a:rPr lang="fr-FR" sz="1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I</m:t>
                          </m:r>
                        </m:num>
                        <m:den>
                          <m:sSup>
                            <m:sSup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I</m:t>
                              </m:r>
                            </m:e>
                            <m:sup>
                              <m: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⇒</m:t>
                      </m:r>
                      <m:f>
                        <m:f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fr-FR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fr-FR" sz="1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a:rPr lang="fr-FR" sz="1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12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fr-FR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fr-FR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4.</m:t>
                              </m:r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𝜋</m:t>
                              </m:r>
                            </m:den>
                          </m:f>
                        </m:den>
                      </m:f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⇒</m:t>
                      </m:r>
                      <m:sSubSup>
                        <m:sSubSup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Φ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F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e</m:t>
                          </m:r>
                        </m:sup>
                      </m:sSubSup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12</m:t>
                          </m:r>
                        </m:den>
                      </m:f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.</m:t>
                      </m:r>
                      <m:f>
                        <m:f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4.</m:t>
                          </m:r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𝜋</m:t>
                          </m:r>
                        </m:num>
                        <m:den>
                          <m:sSup>
                            <m:sSup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⇒</m:t>
                      </m:r>
                      <m:sSubSup>
                        <m:sSubSup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Φ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F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e</m:t>
                          </m:r>
                        </m:sup>
                      </m:sSubSup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𝜋</m:t>
                          </m:r>
                        </m:num>
                        <m:den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=1.05</m:t>
                      </m:r>
                    </m:oMath>
                  </m:oMathPara>
                </a14:m>
                <a:endParaRPr lang="fr-FR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16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Pour la section carrée, la rigidité (S) est donnée par ce qui suit 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fr-FR" sz="16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a:rPr lang="fr-FR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1.</m:t>
                          </m:r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E</m:t>
                          </m:r>
                          <m:r>
                            <a:rPr lang="fr-FR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I</m:t>
                          </m:r>
                        </m:num>
                        <m:den>
                          <m:sSup>
                            <m:sSup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l</m:t>
                              </m:r>
                            </m:e>
                            <m:sup>
                              <m: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⇒</m:t>
                      </m:r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a:rPr lang="fr-FR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1.</m:t>
                          </m:r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E</m:t>
                          </m:r>
                          <m:r>
                            <a:rPr lang="fr-FR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.</m:t>
                          </m:r>
                          <m:sSubSup>
                            <m:sSubSup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F</m:t>
                              </m:r>
                            </m:sub>
                            <m:sup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e</m:t>
                              </m:r>
                            </m:sup>
                          </m:sSubSup>
                          <m: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I</m:t>
                              </m:r>
                            </m:e>
                            <m:sup>
                              <m: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l</m:t>
                              </m:r>
                            </m:e>
                            <m:sup>
                              <m: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⇒</m:t>
                      </m:r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fr-FR" sz="16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r>
                            <a:rPr lang="fr-FR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1.</m:t>
                          </m:r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E</m:t>
                          </m:r>
                          <m:r>
                            <a:rPr lang="fr-FR" sz="16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.</m:t>
                          </m:r>
                          <m:sSubSup>
                            <m:sSubSup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F</m:t>
                              </m:r>
                            </m:sub>
                            <m:sup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e</m:t>
                              </m:r>
                            </m:sup>
                          </m:sSubSup>
                          <m: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</m:e>
                            <m:sup>
                              <m: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l</m:t>
                              </m:r>
                            </m:e>
                            <m:sup>
                              <m:r>
                                <a:rPr lang="fr-FR" sz="16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Arial" panose="020B0604020202020204" pitchFamily="34" charset="0"/>
                            </a:rPr>
                            <m:t>.</m:t>
                          </m:r>
                          <m: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4.</m:t>
                          </m:r>
                          <m:r>
                            <m:rPr>
                              <m:sty m:val="p"/>
                            </m:rP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π</m:t>
                          </m:r>
                        </m:den>
                      </m:f>
                    </m:oMath>
                  </m:oMathPara>
                </a14:m>
                <a:endParaRPr lang="fr-FR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1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A</m:t>
                      </m:r>
                      <m:r>
                        <a:rPr lang="fr-FR" sz="16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fr-FR" sz="16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16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16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1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4.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1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π</m:t>
                                  </m:r>
                                  <m:r>
                                    <a:rPr lang="fr-FR" sz="1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1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S</m:t>
                                  </m:r>
                                  <m:r>
                                    <a:rPr lang="fr-FR" sz="1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.</m:t>
                                  </m:r>
                                  <m:sSup>
                                    <m:sSupPr>
                                      <m:ctrlPr>
                                        <a:rPr lang="fr-FR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 sz="16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l</m:t>
                                      </m:r>
                                    </m:e>
                                    <m:sup>
                                      <m:r>
                                        <a:rPr lang="fr-FR" sz="16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fr-FR" sz="1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  <m:r>
                                    <a:rPr lang="fr-FR" sz="1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1.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1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E</m:t>
                                  </m:r>
                                  <m:r>
                                    <a:rPr lang="fr-FR" sz="16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.</m:t>
                                  </m:r>
                                  <m:sSubSup>
                                    <m:sSubSupPr>
                                      <m:ctrlPr>
                                        <a:rPr lang="fr-FR" sz="16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 sz="16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Φ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fr-FR" sz="16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F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fr-FR" sz="16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e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sz="16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fr-FR" sz="16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016" y="1485263"/>
                <a:ext cx="6096000" cy="4878708"/>
              </a:xfrm>
              <a:prstGeom prst="rect">
                <a:avLst/>
              </a:prstGeom>
              <a:blipFill>
                <a:blip r:embed="rId2"/>
                <a:stretch>
                  <a:fillRect l="-500" t="-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244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Exercice (suite)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085807" y="880790"/>
                <a:ext cx="5168536" cy="56434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Minimiser la masse (m) revient :</a:t>
                </a: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L</m:t>
                      </m:r>
                      <m: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ρ</m:t>
                      </m:r>
                    </m:oMath>
                  </m:oMathPara>
                </a14:m>
                <a:endParaRPr lang="fr-FR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4.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π</m:t>
                                  </m:r>
                                  <m: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S</m:t>
                                  </m:r>
                                  <m: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.</m:t>
                                  </m:r>
                                  <m:sSup>
                                    <m:sSupPr>
                                      <m:ctrlPr>
                                        <a:rPr lang="fr-FR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l</m:t>
                                      </m:r>
                                    </m:e>
                                    <m:sup>
                                      <m:r>
                                        <a:rPr lang="fr-FR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  <m: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1.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E</m:t>
                                  </m:r>
                                  <m: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.</m:t>
                                  </m:r>
                                  <m:sSubSup>
                                    <m:sSubSupPr>
                                      <m:ctrlPr>
                                        <a:rPr lang="fr-FR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Φ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fr-FR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F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fr-FR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e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1/2</m:t>
                          </m:r>
                        </m:sup>
                      </m:sSup>
                      <m: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L</m:t>
                      </m:r>
                      <m: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m:rPr>
                          <m:sty m:val="p"/>
                        </m:rP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ρ</m:t>
                      </m:r>
                    </m:oMath>
                  </m:oMathPara>
                </a14:m>
                <a:endParaRPr lang="fr-FR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4.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π</m:t>
                                  </m:r>
                                  <m: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S</m:t>
                                  </m:r>
                                  <m: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.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  <m: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1/2</m:t>
                          </m:r>
                        </m:sup>
                      </m:sSup>
                      <m: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fr-FR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l</m:t>
                          </m:r>
                        </m:e>
                        <m:sup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5/2</m:t>
                          </m:r>
                        </m:sup>
                      </m:sSup>
                      <m: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ρ</m:t>
                          </m:r>
                        </m:num>
                        <m:den>
                          <m:sSup>
                            <m:sSupPr>
                              <m:ctrlP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E</m:t>
                              </m:r>
                            </m:e>
                            <m:sup>
                              <m: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1/2</m:t>
                              </m:r>
                            </m:sup>
                          </m:sSup>
                          <m:r>
                            <a:rPr lang="fr-FR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sSubSup>
                                <m:sSubSupPr>
                                  <m:ctrlPr>
                                    <a:rPr lang="fr-FR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Φ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F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e</m:t>
                                  </m:r>
                                </m:sup>
                              </m:sSubSup>
                            </m:e>
                            <m:sup>
                              <m: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1/2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4.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π</m:t>
                                  </m:r>
                                  <m: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.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S</m:t>
                                  </m:r>
                                  <m: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.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  <m:r>
                                    <a:rPr lang="fr-FR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1/2</m:t>
                          </m:r>
                        </m:sup>
                      </m:sSup>
                      <m: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fr-FR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l</m:t>
                          </m:r>
                        </m:e>
                        <m:sup>
                          <m:r>
                            <a:rPr lang="fr-FR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m:t>5/2</m:t>
                          </m:r>
                        </m:sup>
                      </m:sSup>
                      <m: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f>
                        <m:f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ρ</m:t>
                          </m:r>
                        </m:num>
                        <m:den>
                          <m:sSup>
                            <m:sSupPr>
                              <m:ctrlP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𝐸</m:t>
                                  </m:r>
                                  <m:r>
                                    <a:rPr lang="fr-FR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.</m:t>
                                  </m:r>
                                  <m:sSubSup>
                                    <m:sSubSupPr>
                                      <m:ctrlPr>
                                        <a:rPr lang="fr-FR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Φ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fr-FR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F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fr-FR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e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fr-FR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fr-FR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fr-FR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fr-FR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fr-FR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rPr>
                  <a:t>Minimiser la masse revient à maximiser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IP</m:t>
                      </m:r>
                      <m:r>
                        <a:rPr lang="fr-FR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𝐸</m:t>
                                  </m:r>
                                  <m:r>
                                    <a:rPr lang="fr-FR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.</m:t>
                                  </m:r>
                                  <m:sSubSup>
                                    <m:sSubSupPr>
                                      <m:ctrlPr>
                                        <a:rPr lang="fr-FR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Φ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fr-FR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F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fr-FR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e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fr-FR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fr-FR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fr-FR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ρ</m:t>
                          </m:r>
                        </m:den>
                      </m:f>
                    </m:oMath>
                  </m:oMathPara>
                </a14:m>
                <a:endParaRPr lang="fr-FR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807" y="880790"/>
                <a:ext cx="5168536" cy="5643468"/>
              </a:xfrm>
              <a:prstGeom prst="rect">
                <a:avLst/>
              </a:prstGeom>
              <a:blipFill>
                <a:blip r:embed="rId2"/>
                <a:stretch>
                  <a:fillRect l="-943" t="-54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829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Exercice (suite</a:t>
            </a:r>
            <a:r>
              <a:rPr lang="fr-FR" b="1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b="1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Sélection graphique utilisant les diagrammes</a:t>
            </a:r>
            <a:endParaRPr lang="fr-FR" sz="13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917371" y="1885727"/>
                <a:ext cx="6096000" cy="279916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0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IP</m:t>
                      </m:r>
                      <m:r>
                        <a:rPr lang="fr-FR" sz="20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𝐸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.</m:t>
                                  </m:r>
                                  <m:sSubSup>
                                    <m:sSubSupPr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Φ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fr-FR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F</m:t>
                                      </m:r>
                                    </m:sub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fr-FR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Arial" panose="020B0604020202020204" pitchFamily="34" charset="0"/>
                                        </a:rPr>
                                        <m:t>e</m:t>
                                      </m:r>
                                    </m:sup>
                                  </m:sSub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fr-F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fr-FR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ρ</m:t>
                          </m:r>
                        </m:den>
                      </m:f>
                      <m:r>
                        <a:rPr lang="fr-FR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fr-FR" sz="2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IP</m:t>
                      </m:r>
                      <m:r>
                        <a:rPr lang="fr-FR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FR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fr-FR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𝐸</m:t>
                                      </m:r>
                                    </m:num>
                                    <m:den>
                                      <m:sSubSup>
                                        <m:sSubSupPr>
                                          <m:ctrlPr>
                                            <a:rPr lang="fr-FR" i="1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fr-FR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Arial" panose="020B0604020202020204" pitchFamily="34" charset="0"/>
                                            </a:rPr>
                                            <m:t>Φ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fr-FR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Arial" panose="020B0604020202020204" pitchFamily="34" charset="0"/>
                                            </a:rPr>
                                            <m:t>F</m:t>
                                          </m:r>
                                        </m:sub>
                                        <m:sup>
                                          <m:r>
                                            <m:rPr>
                                              <m:sty m:val="p"/>
                                            </m:rPr>
                                            <a:rPr lang="fr-FR"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Arial" panose="020B0604020202020204" pitchFamily="34" charset="0"/>
                                            </a:rPr>
                                            <m:t>e</m:t>
                                          </m:r>
                                        </m:sup>
                                      </m:sSubSup>
                                    </m:den>
                                  </m:f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fr-FR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fr-FR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f>
                            <m:fPr>
                              <m:ctrlPr>
                                <a:rPr lang="fr-FR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fr-FR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ρ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Φ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F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fr-FR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e</m:t>
                                  </m:r>
                                </m:sup>
                              </m:sSubSup>
                            </m:den>
                          </m:f>
                        </m:den>
                      </m:f>
                    </m:oMath>
                  </m:oMathPara>
                </a14:m>
                <a:endParaRPr lang="fr-FR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L’équation montre qu’un matériau de module (E) et de densité (</a:t>
                </a:r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ρ</a:t>
                </a:r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 avec une géométrie donnée se comporte comme un matériau de module E</a:t>
                </a:r>
                <a:r>
                  <a:rPr lang="fr-FR" sz="20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*</a:t>
                </a:r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et </a:t>
                </a:r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ρ</a:t>
                </a:r>
                <a:r>
                  <a:rPr lang="fr-FR" sz="20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*</a:t>
                </a:r>
                <a:r>
                  <a:rPr lang="fr-FR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avec une géométrie </a:t>
                </a:r>
                <a:endParaRPr lang="fr-FR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371" y="1885727"/>
                <a:ext cx="6096000" cy="2799164"/>
              </a:xfrm>
              <a:prstGeom prst="rect">
                <a:avLst/>
              </a:prstGeom>
              <a:blipFill>
                <a:blip r:embed="rId2"/>
                <a:stretch>
                  <a:fillRect l="-1100" b="-260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533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Exercice (suite)</a:t>
            </a:r>
            <a:br>
              <a:rPr lang="fr-FR" b="1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b="1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Sélection graphique utilisant les diagrammes</a:t>
            </a:r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2904309" y="2284216"/>
                <a:ext cx="6096000" cy="244759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fr-FR" sz="2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endParaRPr lang="fr-FR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e>
                        <m:sup>
                          <m:r>
                            <a:rPr lang="fr-F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p>
                      <m:r>
                        <a:rPr lang="fr-F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fr-F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𝐸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fr-FR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fr-FR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Φ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fr-FR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F</m:t>
                                  </m:r>
                                </m:sub>
                                <m:sup>
                                  <m:r>
                                    <m:rPr>
                                      <m:sty m:val="p"/>
                                    </m:rPr>
                                    <a:rPr lang="fr-FR" sz="24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Arial" panose="020B0604020202020204" pitchFamily="34" charset="0"/>
                                    </a:rPr>
                                    <m:t>e</m:t>
                                  </m:r>
                                </m:sup>
                              </m:sSubSup>
                            </m:den>
                          </m:f>
                        </m:e>
                      </m:d>
                    </m:oMath>
                  </m:oMathPara>
                </a14:m>
                <a:endParaRPr lang="fr-FR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fr-F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fr-F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p>
                      <m:r>
                        <a:rPr lang="fr-FR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fr-FR" sz="24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ρ</m:t>
                          </m:r>
                        </m:num>
                        <m:den>
                          <m:sSubSup>
                            <m:sSubSupPr>
                              <m:ctrlPr>
                                <a:rPr lang="fr-FR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fr-FR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fr-FR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F</m:t>
                              </m:r>
                            </m:sub>
                            <m:sup>
                              <m:r>
                                <m:rPr>
                                  <m:sty m:val="p"/>
                                </m:rPr>
                                <a:rPr lang="fr-FR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e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fr-FR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4309" y="2284216"/>
                <a:ext cx="6096000" cy="24475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587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796" y="853217"/>
            <a:ext cx="5078408" cy="5151566"/>
          </a:xfrm>
          <a:prstGeom prst="rect">
            <a:avLst/>
          </a:prstGeom>
        </p:spPr>
      </p:pic>
      <p:grpSp>
        <p:nvGrpSpPr>
          <p:cNvPr id="20" name="Groupe 19"/>
          <p:cNvGrpSpPr/>
          <p:nvPr/>
        </p:nvGrpSpPr>
        <p:grpSpPr>
          <a:xfrm>
            <a:off x="3955770" y="982132"/>
            <a:ext cx="3838586" cy="4621530"/>
            <a:chOff x="0" y="0"/>
            <a:chExt cx="3838989" cy="4621530"/>
          </a:xfrm>
        </p:grpSpPr>
        <p:cxnSp>
          <p:nvCxnSpPr>
            <p:cNvPr id="21" name="Connecteur droit 20"/>
            <p:cNvCxnSpPr/>
            <p:nvPr/>
          </p:nvCxnSpPr>
          <p:spPr>
            <a:xfrm>
              <a:off x="2514600" y="666750"/>
              <a:ext cx="57150" cy="3952875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22" name="Connecteur droit 21"/>
            <p:cNvCxnSpPr/>
            <p:nvPr/>
          </p:nvCxnSpPr>
          <p:spPr>
            <a:xfrm flipH="1">
              <a:off x="2066925" y="942975"/>
              <a:ext cx="5715" cy="3678555"/>
            </a:xfrm>
            <a:prstGeom prst="line">
              <a:avLst/>
            </a:prstGeom>
            <a:noFill/>
            <a:ln w="6350" cap="flat" cmpd="sng" algn="ctr">
              <a:solidFill>
                <a:srgbClr val="ED7D31"/>
              </a:solidFill>
              <a:prstDash val="solid"/>
              <a:miter lim="800000"/>
            </a:ln>
            <a:effectLst/>
          </p:spPr>
        </p:cxnSp>
        <p:grpSp>
          <p:nvGrpSpPr>
            <p:cNvPr id="23" name="Groupe 22"/>
            <p:cNvGrpSpPr/>
            <p:nvPr/>
          </p:nvGrpSpPr>
          <p:grpSpPr>
            <a:xfrm>
              <a:off x="0" y="0"/>
              <a:ext cx="3838989" cy="3211449"/>
              <a:chOff x="0" y="0"/>
              <a:chExt cx="3838989" cy="3211449"/>
            </a:xfrm>
          </p:grpSpPr>
          <p:grpSp>
            <p:nvGrpSpPr>
              <p:cNvPr id="24" name="Groupe 23"/>
              <p:cNvGrpSpPr/>
              <p:nvPr/>
            </p:nvGrpSpPr>
            <p:grpSpPr>
              <a:xfrm>
                <a:off x="19050" y="0"/>
                <a:ext cx="3126740" cy="3211449"/>
                <a:chOff x="0" y="0"/>
                <a:chExt cx="3126740" cy="3211449"/>
              </a:xfrm>
            </p:grpSpPr>
            <p:cxnSp>
              <p:nvCxnSpPr>
                <p:cNvPr id="32" name="Connecteur droit 31"/>
                <p:cNvCxnSpPr/>
                <p:nvPr/>
              </p:nvCxnSpPr>
              <p:spPr>
                <a:xfrm flipH="1">
                  <a:off x="0" y="47625"/>
                  <a:ext cx="3126740" cy="3163824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B05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33" name="Connecteur droit 32"/>
                <p:cNvCxnSpPr/>
                <p:nvPr/>
              </p:nvCxnSpPr>
              <p:spPr>
                <a:xfrm flipH="1">
                  <a:off x="0" y="0"/>
                  <a:ext cx="2968752" cy="3005074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rgbClr val="0070C0"/>
                  </a:solidFill>
                  <a:prstDash val="solid"/>
                  <a:miter lim="800000"/>
                </a:ln>
                <a:effectLst/>
              </p:spPr>
            </p:cxnSp>
          </p:grpSp>
          <p:grpSp>
            <p:nvGrpSpPr>
              <p:cNvPr id="25" name="Groupe 24"/>
              <p:cNvGrpSpPr/>
              <p:nvPr/>
            </p:nvGrpSpPr>
            <p:grpSpPr>
              <a:xfrm>
                <a:off x="0" y="0"/>
                <a:ext cx="3838989" cy="1247140"/>
                <a:chOff x="0" y="0"/>
                <a:chExt cx="3838989" cy="1247140"/>
              </a:xfrm>
            </p:grpSpPr>
            <p:cxnSp>
              <p:nvCxnSpPr>
                <p:cNvPr id="26" name="Connecteur droit 25"/>
                <p:cNvCxnSpPr/>
                <p:nvPr/>
              </p:nvCxnSpPr>
              <p:spPr>
                <a:xfrm flipH="1">
                  <a:off x="0" y="666750"/>
                  <a:ext cx="2517648" cy="0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FF0000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27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2609850" y="704850"/>
                  <a:ext cx="432816" cy="285115"/>
                </a:xfrm>
                <a:prstGeom prst="rect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12700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  <a:miter lim="800000"/>
                  <a:headEnd/>
                  <a:tailEnd/>
                </a:ln>
                <a:effectLst/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M1</a:t>
                  </a:r>
                  <a:endParaRPr kumimoji="0" lang="fr-FR" sz="12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  <p:cxnSp>
              <p:nvCxnSpPr>
                <p:cNvPr id="28" name="Connecteur droit 27"/>
                <p:cNvCxnSpPr/>
                <p:nvPr/>
              </p:nvCxnSpPr>
              <p:spPr>
                <a:xfrm flipH="1">
                  <a:off x="0" y="942975"/>
                  <a:ext cx="2072259" cy="10795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FF0000"/>
                  </a:solidFill>
                  <a:prstDash val="solid"/>
                  <a:miter lim="800000"/>
                </a:ln>
                <a:effectLst/>
              </p:spPr>
            </p:cxnSp>
            <p:sp>
              <p:nvSpPr>
                <p:cNvPr id="29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1895475" y="0"/>
                  <a:ext cx="714375" cy="285115"/>
                </a:xfrm>
                <a:prstGeom prst="rect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12700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  <a:miter lim="800000"/>
                  <a:headEnd/>
                  <a:tailEnd/>
                </a:ln>
                <a:effectLst/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IP=8</a:t>
                  </a:r>
                  <a:endParaRPr kumimoji="0" lang="fr-FR" sz="12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1543050" y="962025"/>
                  <a:ext cx="432816" cy="285115"/>
                </a:xfrm>
                <a:prstGeom prst="rect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12700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  <a:miter lim="800000"/>
                  <a:headEnd/>
                  <a:tailEnd/>
                </a:ln>
                <a:effectLst/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M2</a:t>
                  </a:r>
                  <a:endParaRPr kumimoji="0" lang="fr-FR" sz="12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Zone de texte 2"/>
                <p:cNvSpPr txBox="1">
                  <a:spLocks noChangeArrowheads="1"/>
                </p:cNvSpPr>
                <p:nvPr/>
              </p:nvSpPr>
              <p:spPr bwMode="auto">
                <a:xfrm>
                  <a:off x="3143250" y="180975"/>
                  <a:ext cx="695739" cy="285115"/>
                </a:xfrm>
                <a:prstGeom prst="rect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12700" cap="flat" cmpd="sng" algn="ctr">
                  <a:solidFill>
                    <a:sysClr val="window" lastClr="FFFFFF">
                      <a:lumMod val="85000"/>
                    </a:sysClr>
                  </a:solidFill>
                  <a:prstDash val="solid"/>
                  <a:miter lim="800000"/>
                  <a:headEnd/>
                  <a:tailEnd/>
                </a:ln>
                <a:effectLst/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12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IP=5.65</a:t>
                  </a:r>
                  <a:endParaRPr kumimoji="0" lang="fr-FR" sz="12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1200" b="0" i="0" u="none" strike="noStrike" kern="0" cap="none" spc="0" normalizeH="0" baseline="3000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 </a:t>
                  </a:r>
                  <a:endParaRPr kumimoji="0" lang="fr-FR" sz="12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8562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42</Words>
  <Application>Microsoft Office PowerPoint</Application>
  <PresentationFormat>Grand écran</PresentationFormat>
  <Paragraphs>34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Times New Roman</vt:lpstr>
      <vt:lpstr>Thème Office</vt:lpstr>
      <vt:lpstr> SOLUTION  EXERCICE  DU COURS</vt:lpstr>
      <vt:lpstr>Exercice</vt:lpstr>
      <vt:lpstr>Exercice (suite)</vt:lpstr>
      <vt:lpstr>Exercice (suite) Sélection graphique utilisant les diagrammes</vt:lpstr>
      <vt:lpstr>Exercice (suite) Sélection graphique utilisant les diagrammes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SOLUTION  EXERCICE  DU COURS</dc:title>
  <dc:creator>ZEGGANE</dc:creator>
  <cp:lastModifiedBy>ZEGGANE</cp:lastModifiedBy>
  <cp:revision>1</cp:revision>
  <dcterms:created xsi:type="dcterms:W3CDTF">2021-01-24T15:23:58Z</dcterms:created>
  <dcterms:modified xsi:type="dcterms:W3CDTF">2021-01-24T15:27:05Z</dcterms:modified>
</cp:coreProperties>
</file>