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06" r:id="rId2"/>
    <p:sldId id="463" r:id="rId3"/>
    <p:sldId id="471" r:id="rId4"/>
    <p:sldId id="474" r:id="rId5"/>
    <p:sldId id="476" r:id="rId6"/>
    <p:sldId id="477" r:id="rId7"/>
    <p:sldId id="479" r:id="rId8"/>
    <p:sldId id="480" r:id="rId9"/>
    <p:sldId id="488" r:id="rId10"/>
    <p:sldId id="470" r:id="rId11"/>
  </p:sldIdLst>
  <p:sldSz cx="9144000" cy="6858000" type="screen4x3"/>
  <p:notesSz cx="6888163"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723F6C4A-31C2-476E-A795-932C37657D80}" type="datetimeFigureOut">
              <a:rPr lang="fr-FR" smtClean="0"/>
              <a:pPr/>
              <a:t>04/12/2022</a:t>
            </a:fld>
            <a:endParaRPr lang="fr-FR"/>
          </a:p>
        </p:txBody>
      </p:sp>
      <p:sp>
        <p:nvSpPr>
          <p:cNvPr id="4" name="Espace réservé de l'image des diapositives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760913"/>
            <a:ext cx="5510213" cy="45100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B1AD53E4-5548-42CA-992A-20FF0DEBF91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51420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26515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84825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488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24803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4999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30002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35656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30346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133526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8AA799-79C5-4551-A413-6E649C497006}" type="datetimeFigureOut">
              <a:rPr lang="fr-FR" smtClean="0"/>
              <a:pPr/>
              <a:t>04/12/2022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25025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AA799-79C5-4551-A413-6E649C497006}" type="datetimeFigureOut">
              <a:rPr lang="fr-FR" smtClean="0"/>
              <a:pPr/>
              <a:t>04/12/2022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8532D-C644-4627-BC77-94C2EC509174}" type="slidenum">
              <a:rPr lang="fr-FR" smtClean="0"/>
              <a:pPr/>
              <a:t>‹N°›</a:t>
            </a:fld>
            <a:endParaRPr lang="fr-FR"/>
          </a:p>
        </p:txBody>
      </p:sp>
    </p:spTree>
    <p:extLst>
      <p:ext uri="{BB962C8B-B14F-4D97-AF65-F5344CB8AC3E}">
        <p14:creationId xmlns:p14="http://schemas.microsoft.com/office/powerpoint/2010/main" xmlns="" val="221464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 y="71414"/>
            <a:ext cx="8229600" cy="1143000"/>
          </a:xfrm>
        </p:spPr>
        <p:txBody>
          <a:bodyPr>
            <a:normAutofit/>
          </a:bodyPr>
          <a:lstStyle/>
          <a:p>
            <a:r>
              <a:rPr lang="fr-FR" b="1" dirty="0" smtClean="0"/>
              <a:t> </a:t>
            </a:r>
            <a:r>
              <a:rPr lang="fr-FR" b="1" dirty="0" smtClean="0"/>
              <a:t>Habitat, environnement et santé </a:t>
            </a:r>
            <a:endParaRPr lang="fr-FR" b="1" dirty="0"/>
          </a:p>
        </p:txBody>
      </p:sp>
      <p:pic>
        <p:nvPicPr>
          <p:cNvPr id="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706322" y="785794"/>
            <a:ext cx="1437710" cy="14287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0" y="2119395"/>
            <a:ext cx="9144000" cy="4524315"/>
          </a:xfrm>
          <a:prstGeom prst="rect">
            <a:avLst/>
          </a:prstGeom>
        </p:spPr>
        <p:txBody>
          <a:bodyPr wrap="square">
            <a:spAutoFit/>
          </a:bodyPr>
          <a:lstStyle/>
          <a:p>
            <a:pPr algn="just"/>
            <a:r>
              <a:rPr lang="fr-FR" sz="2400" dirty="0" smtClean="0"/>
              <a:t>Le facteur environnemental est un des déterminants fondamentaux de notre santé. La santé environnementale, autrefois appelée « hygiène des milieux », couvre un vaste champ de domaines, de connaissances, de recherches et de pratiques. Les villes ayant une responsabilité vis-à-vis d’un grand nombre de problématiques liées à l’environnement.</a:t>
            </a:r>
          </a:p>
          <a:p>
            <a:pPr algn="just"/>
            <a:endParaRPr lang="fr-FR" sz="2400" dirty="0" smtClean="0"/>
          </a:p>
          <a:p>
            <a:pPr algn="just">
              <a:buFontTx/>
              <a:buChar char="-"/>
            </a:pPr>
            <a:r>
              <a:rPr lang="fr-FR" sz="2400" dirty="0" smtClean="0"/>
              <a:t>L’influence des agents physiques, chimiques et biologiques présents dans l’environnement sur notre santé est reconnue. L’air que nous respirons, à l’extérieur comme à l’intérieur des locaux, l’eau et les aliments que nous ingérons, le bruit et les rayonnements auxquels nous sommes exposés influent de manière plus ou moins directe sur notre santé.</a:t>
            </a:r>
            <a:endParaRPr lang="fr-FR"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3848" y="2492896"/>
            <a:ext cx="3960440" cy="1200329"/>
          </a:xfrm>
          <a:prstGeom prst="rect">
            <a:avLst/>
          </a:prstGeom>
        </p:spPr>
        <p:txBody>
          <a:bodyPr wrap="square">
            <a:spAutoFit/>
          </a:bodyPr>
          <a:lstStyle/>
          <a:p>
            <a:r>
              <a:rPr lang="fr-FR" sz="7200" b="1" dirty="0" smtClean="0">
                <a:solidFill>
                  <a:srgbClr val="FF0000"/>
                </a:solidFill>
              </a:rPr>
              <a:t>MERCI</a:t>
            </a:r>
            <a:endParaRPr lang="fr-FR" sz="7200" dirty="0">
              <a:solidFill>
                <a:srgbClr val="FF0000"/>
              </a:solidFill>
            </a:endParaRPr>
          </a:p>
        </p:txBody>
      </p:sp>
    </p:spTree>
    <p:extLst>
      <p:ext uri="{BB962C8B-B14F-4D97-AF65-F5344CB8AC3E}">
        <p14:creationId xmlns:p14="http://schemas.microsoft.com/office/powerpoint/2010/main" xmlns="" val="2428644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4"/>
            <a:ext cx="9144000" cy="4524315"/>
          </a:xfrm>
          <a:prstGeom prst="rect">
            <a:avLst/>
          </a:prstGeom>
        </p:spPr>
        <p:txBody>
          <a:bodyPr wrap="square">
            <a:spAutoFit/>
          </a:bodyPr>
          <a:lstStyle/>
          <a:p>
            <a:pPr algn="just">
              <a:buFontTx/>
              <a:buChar char="-"/>
            </a:pPr>
            <a:endParaRPr lang="fr-FR" sz="3600" dirty="0" smtClean="0"/>
          </a:p>
          <a:p>
            <a:pPr algn="just"/>
            <a:r>
              <a:rPr lang="fr-FR" sz="3600" b="1" dirty="0" smtClean="0"/>
              <a:t>Définition de la santé environnementale</a:t>
            </a:r>
          </a:p>
          <a:p>
            <a:pPr algn="just"/>
            <a:r>
              <a:rPr lang="fr-FR" sz="3600" dirty="0" smtClean="0"/>
              <a:t>« La santé environnementale comprend les aspects de la santé humaine, y compris la qualité de la vie, qui sont déterminés par les facteurs physiques, chimiques, biologiques, sociaux, et psychosociaux de notre environnement».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14"/>
            <a:ext cx="9144000" cy="4524315"/>
          </a:xfrm>
          <a:prstGeom prst="rect">
            <a:avLst/>
          </a:prstGeom>
        </p:spPr>
        <p:txBody>
          <a:bodyPr wrap="square">
            <a:spAutoFit/>
          </a:bodyPr>
          <a:lstStyle/>
          <a:p>
            <a:r>
              <a:rPr lang="fr-FR" sz="2400" b="1" dirty="0" smtClean="0"/>
              <a:t>Les déterminants environnementaux de santé</a:t>
            </a:r>
          </a:p>
          <a:p>
            <a:r>
              <a:rPr lang="fr-FR" sz="2400" dirty="0" smtClean="0"/>
              <a:t> peuvent être abordés de diverses façons, par milieux (air, eau, sol), par types de polluants (particules fines, pesticides, allergènes, etc., liste très longue révélant un polymorphisme important), ou plus récemment sous l’angle des risques émergents, en lien avec les nouveaux enjeux de l’environnement (nouvelles technologies).</a:t>
            </a:r>
          </a:p>
          <a:p>
            <a:endParaRPr lang="fr-FR" sz="2400" dirty="0" smtClean="0"/>
          </a:p>
          <a:p>
            <a:r>
              <a:rPr lang="fr-FR" sz="2400" dirty="0" smtClean="0"/>
              <a:t>-La santé environnementale est un concept positif dont l’approche ne se limite pas à l’impact sanitaire des polluants, mais se traduit par exemple par la mise en place d’équipements urbains favorables aux activités physiques (transports actifs, équipements sportifs, aménagements piétons, activités de jeux à l’école). </a:t>
            </a:r>
            <a:endParaRPr lang="fr-FR" sz="2400" dirty="0"/>
          </a:p>
        </p:txBody>
      </p:sp>
      <p:sp>
        <p:nvSpPr>
          <p:cNvPr id="4" name="Rectangle 3"/>
          <p:cNvSpPr/>
          <p:nvPr/>
        </p:nvSpPr>
        <p:spPr>
          <a:xfrm>
            <a:off x="32" y="4863124"/>
            <a:ext cx="9144000" cy="1200329"/>
          </a:xfrm>
          <a:prstGeom prst="rect">
            <a:avLst/>
          </a:prstGeom>
        </p:spPr>
        <p:txBody>
          <a:bodyPr wrap="square">
            <a:spAutoFit/>
          </a:bodyPr>
          <a:lstStyle/>
          <a:p>
            <a:r>
              <a:rPr lang="fr-FR" sz="2400" dirty="0" smtClean="0"/>
              <a:t>Par ailleurs, les politiques d’aménagement du territoire, de transport, d’habitat, d’assainissement et de gestion des déchets ont des impacts sur la santé, via l’environnement et la lutte contre les pollutions.</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14"/>
            <a:ext cx="9144000" cy="6001643"/>
          </a:xfrm>
          <a:prstGeom prst="rect">
            <a:avLst/>
          </a:prstGeom>
        </p:spPr>
        <p:txBody>
          <a:bodyPr wrap="square">
            <a:spAutoFit/>
          </a:bodyPr>
          <a:lstStyle/>
          <a:p>
            <a:r>
              <a:rPr lang="fr-FR" sz="2400" b="1" dirty="0" smtClean="0"/>
              <a:t>Urbanisme et santé</a:t>
            </a:r>
          </a:p>
          <a:p>
            <a:pPr algn="just"/>
            <a:r>
              <a:rPr lang="fr-FR" sz="2400" dirty="0" smtClean="0"/>
              <a:t>Il existe un lien direct entre les règles d’urbanisme et la salubrité des agglomérations et des logements. La densité de logement et d’équipement, la mixité des activités et des logements, la prévention des nuisances générées (bruit, émissions atmosphériques, rejets aqueux, émissions électromagnétiques…) ou encore la lutte contre l’îlot de chaleur urbain sont des questions d’urbanisme et des questions sanitaires et environnementales. Cependant, les conséquences des décisions prises en matière d’urbanisme sur la santé des populations sont souvent ignorées dans la pratique de l’urbanisme.</a:t>
            </a:r>
          </a:p>
          <a:p>
            <a:pPr algn="just"/>
            <a:endParaRPr lang="fr-FR" sz="2400" dirty="0" smtClean="0"/>
          </a:p>
          <a:p>
            <a:pPr algn="just"/>
            <a:r>
              <a:rPr lang="fr-FR" sz="2400" dirty="0" smtClean="0"/>
              <a:t>Les règles d’urbanisme, de voirie, d’assainissement et les règlements sanitaires locaux partagent les mêmes sources historiques et les mêmes objectifs, à savoir la salubrité des agglomérations liées notamment au gabarit des rues (hauteur et largeur), à l’éclairement naturel (prospect), à l’assainissement des constructions</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6617196"/>
          </a:xfrm>
          <a:prstGeom prst="rect">
            <a:avLst/>
          </a:prstGeom>
        </p:spPr>
        <p:txBody>
          <a:bodyPr wrap="square">
            <a:spAutoFit/>
          </a:bodyPr>
          <a:lstStyle/>
          <a:p>
            <a:pPr algn="just"/>
            <a:r>
              <a:rPr lang="fr-FR" sz="2400" b="1" dirty="0" smtClean="0"/>
              <a:t>Liens urbanisme, logement, santé</a:t>
            </a:r>
          </a:p>
          <a:p>
            <a:pPr algn="just"/>
            <a:r>
              <a:rPr lang="fr-FR" sz="2000" dirty="0" smtClean="0"/>
              <a:t>Les principaux objectifs sont: </a:t>
            </a:r>
          </a:p>
          <a:p>
            <a:pPr algn="just"/>
            <a:r>
              <a:rPr lang="fr-FR" sz="2000" dirty="0" smtClean="0"/>
              <a:t>◗ Lutter contre la création de nouveaux logements insalubres ou impropres à l’habitation  ; Respect des volumes minimaux notamment en cas de division; - ventilation et éclairement naturel des logements ; isolation phonique minimale des logements selon leur localisation.</a:t>
            </a:r>
          </a:p>
          <a:p>
            <a:pPr algn="just"/>
            <a:r>
              <a:rPr lang="fr-FR" sz="2000" dirty="0" smtClean="0"/>
              <a:t> </a:t>
            </a:r>
          </a:p>
          <a:p>
            <a:pPr algn="just"/>
            <a:r>
              <a:rPr lang="fr-FR" sz="2000" dirty="0" smtClean="0"/>
              <a:t>◗ Prévenir d’éventuels conflits de voisinage:  lutte contre les nuisances olfactives et sonores ; Prévention des pollutions et nuisances des activités industrielles. </a:t>
            </a:r>
          </a:p>
          <a:p>
            <a:pPr algn="just"/>
            <a:endParaRPr lang="fr-FR" sz="2000" dirty="0" smtClean="0"/>
          </a:p>
          <a:p>
            <a:pPr algn="just"/>
            <a:r>
              <a:rPr lang="fr-FR" sz="2000" dirty="0" smtClean="0"/>
              <a:t>◗ Prendre en compte la santé et préserver la cohérence de l’action administrative municipale; le maire instruit les autorisations d’urbanisme conformément au PLU (police de l’urbanisme); Salubrité des milieux et hygiène de l’habitat entrent dans les compétences des autorités concernés ;  assurer la cohérence des décisions prises dans le cadre de ces deux polices administratives (éviter une interdiction d’habiter sur un local où le maire a délivré un permis de construire).</a:t>
            </a:r>
          </a:p>
          <a:p>
            <a:pPr algn="just"/>
            <a:r>
              <a:rPr lang="fr-FR" sz="2000" dirty="0" smtClean="0"/>
              <a:t> </a:t>
            </a:r>
          </a:p>
          <a:p>
            <a:pPr algn="just"/>
            <a:r>
              <a:rPr lang="fr-FR" sz="2000" dirty="0" smtClean="0"/>
              <a:t>◗ Assurer la sécurité juridique des autorisations d’urbanisme dans le cadre du principe de précaution: - des prescriptions spéciales sanitaires et environnementales peuvent être définies avec le service instructeur dans le cadre du code de l’urbanisme; - le principe de précaution doit désormais être pris en compte en urbanisme.</a:t>
            </a:r>
            <a:endParaRPr lang="fr-F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 y="71414"/>
            <a:ext cx="9144016" cy="6124754"/>
          </a:xfrm>
          <a:prstGeom prst="rect">
            <a:avLst/>
          </a:prstGeom>
        </p:spPr>
        <p:txBody>
          <a:bodyPr wrap="square">
            <a:spAutoFit/>
          </a:bodyPr>
          <a:lstStyle/>
          <a:p>
            <a:pPr algn="just"/>
            <a:r>
              <a:rPr lang="fr-FR" sz="2800" b="1" dirty="0" smtClean="0"/>
              <a:t>Influence du logement sur la santé</a:t>
            </a:r>
          </a:p>
          <a:p>
            <a:pPr algn="just"/>
            <a:r>
              <a:rPr lang="fr-FR" sz="2800" dirty="0" smtClean="0"/>
              <a:t>Les logements sont ainsi soumis à des polluants multiples : chimiques, physiques et microbiologiques qui engendrent une pollution intérieure plus élevée qu’à l’extérieur. Les polluants de l’air intérieur peuvent induire des problèmes de santé sur les individus, pour la plupart non spécifiques des polluants rencontrés : céphalées, dermatite, irritation de l’appareil respiratoire, neurologiques, etc. avec des effets de toxicité aiguë à court terme (intoxication…) et/ou de toxicité chronique à long terme (cancers, etc.). La présence de polluants n’implique pas nécessairement des conséquences sanitaires. Les effets dépendent du type de polluant, de leur concentration, de la durée d’exposition et de la sensibilité de chaque individu.</a:t>
            </a:r>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6986528"/>
          </a:xfrm>
          <a:prstGeom prst="rect">
            <a:avLst/>
          </a:prstGeom>
        </p:spPr>
        <p:txBody>
          <a:bodyPr wrap="square">
            <a:spAutoFit/>
          </a:bodyPr>
          <a:lstStyle/>
          <a:p>
            <a:r>
              <a:rPr lang="fr-FR" sz="2800" b="1" dirty="0" smtClean="0"/>
              <a:t>L’habitat </a:t>
            </a:r>
            <a:r>
              <a:rPr lang="fr-FR" sz="2800" b="1" dirty="0" smtClean="0"/>
              <a:t>indigne</a:t>
            </a:r>
          </a:p>
          <a:p>
            <a:r>
              <a:rPr lang="fr-FR" sz="2000" dirty="0" smtClean="0"/>
              <a:t> L’habitat indigne est </a:t>
            </a:r>
            <a:r>
              <a:rPr lang="fr-FR" sz="2000" dirty="0" smtClean="0"/>
              <a:t>souvent celui des populations les plus pauvres en situation de précarité sociale et économique. </a:t>
            </a:r>
          </a:p>
          <a:p>
            <a:r>
              <a:rPr lang="fr-FR" sz="2000" dirty="0" smtClean="0"/>
              <a:t>Les occupants de logements indignes sont les premières victimes du caractère insalubre ou dangereux du logement qui induit un environnement insécurisé et inconfortable et peut avoir des conséquences, non seulement sur leur dignité, leur santé ou leur bien-être, tant du point de vue physique, mental ou social. En premier lieu, l’habitat indigne peut être un facteur aggravant de pathologie ou en être éventuellement responsable. </a:t>
            </a:r>
          </a:p>
          <a:p>
            <a:r>
              <a:rPr lang="fr-FR" sz="2000" dirty="0" smtClean="0"/>
              <a:t>Parmi les risques sanitaires associés à des causes d’« indignité » du logement figurent notamment: </a:t>
            </a:r>
          </a:p>
          <a:p>
            <a:r>
              <a:rPr lang="fr-FR" sz="2000" dirty="0" smtClean="0"/>
              <a:t>◗ les intoxications (par le monoxyde de carbone) ou des maladies respiratoires, l’asthme ou les allergies liées notamment à l’humidité du logement ou à un chauffage défectueux par exemple;</a:t>
            </a:r>
          </a:p>
          <a:p>
            <a:endParaRPr lang="fr-FR" sz="2000" dirty="0" smtClean="0"/>
          </a:p>
          <a:p>
            <a:r>
              <a:rPr lang="fr-FR" sz="2000" dirty="0" smtClean="0"/>
              <a:t> ◗ les maladies parasitaires ou infectieuses liées notamment à l’absence d’eau courante ou d’évacuation d’eau usées ; </a:t>
            </a:r>
          </a:p>
          <a:p>
            <a:endParaRPr lang="fr-FR" sz="2000" dirty="0" smtClean="0"/>
          </a:p>
          <a:p>
            <a:r>
              <a:rPr lang="fr-FR" sz="2000" dirty="0" smtClean="0"/>
              <a:t>◗ les risques de saturnisme infantile liés à la présence de plomb accessible dans le logement. Concernant le saturnisme infantile lié à la présence de plomb dans l’habitat, celui-ci est reconnu comme un problème de santé publique et fait l’objet d’un dispositif spécifique prévu par le code de la santé publique. </a:t>
            </a:r>
            <a:endParaRPr lang="fr-F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1414"/>
            <a:ext cx="9144000" cy="6740307"/>
          </a:xfrm>
          <a:prstGeom prst="rect">
            <a:avLst/>
          </a:prstGeom>
        </p:spPr>
        <p:txBody>
          <a:bodyPr wrap="square">
            <a:spAutoFit/>
          </a:bodyPr>
          <a:lstStyle/>
          <a:p>
            <a:pPr algn="just"/>
            <a:r>
              <a:rPr lang="fr-FR" sz="2400" dirty="0" smtClean="0"/>
              <a:t>Vivre dans un logement indigne peut entraîner le délitement de la fonction d’«habiter» qui peut se caractériser par des formes de repli sur soi ou de «honte» liées notamment à la difficulté d’assumer socialement des conditions de logement rétrogrades et parfois humiliantes. Sont observées aussi des difficultés liées à l’usure psychologique induite par un environnement insécurisé et inconfortable pouvant se traduire par des peurs quotidiennes liées au risque d’accidents (effondrements, accidents domestiques, incendie, etc.) ou de voisinage (notamment dans les immeubles plus ou moins squattés) par exemple. L’état de certains logements peut aussi se dégrader en raison du comportement de leurs occupants. C’est notamment le cas de certains ménages psychologiquement fragiles. </a:t>
            </a:r>
          </a:p>
          <a:p>
            <a:pPr algn="just"/>
            <a:endParaRPr lang="fr-FR" sz="2400" dirty="0" smtClean="0"/>
          </a:p>
          <a:p>
            <a:pPr algn="just"/>
            <a:r>
              <a:rPr lang="fr-FR" sz="2400" dirty="0" smtClean="0"/>
              <a:t>La sur-occupation est également signalée comme un facteur </a:t>
            </a:r>
            <a:r>
              <a:rPr lang="fr-FR" sz="2400" smtClean="0"/>
              <a:t>de </a:t>
            </a:r>
            <a:r>
              <a:rPr lang="fr-FR" sz="2400" smtClean="0"/>
              <a:t>dégradation, </a:t>
            </a:r>
            <a:r>
              <a:rPr lang="fr-FR" sz="2400" dirty="0" smtClean="0"/>
              <a:t>mais correspond avant tout à une situation qui est généralement subie par le ménage et donc à des dégradations involontaires. Toutefois ces comportements ne constituent pas la majorité des situations observées de logements indignes.</a:t>
            </a: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6278642"/>
          </a:xfrm>
          <a:prstGeom prst="rect">
            <a:avLst/>
          </a:prstGeom>
        </p:spPr>
        <p:txBody>
          <a:bodyPr wrap="square">
            <a:spAutoFit/>
          </a:bodyPr>
          <a:lstStyle/>
          <a:p>
            <a:r>
              <a:rPr lang="fr-FR" sz="2400" b="1" dirty="0" smtClean="0"/>
              <a:t>Recommandation</a:t>
            </a:r>
          </a:p>
          <a:p>
            <a:endParaRPr lang="fr-FR" dirty="0" smtClean="0"/>
          </a:p>
          <a:p>
            <a:r>
              <a:rPr lang="fr-FR" dirty="0" smtClean="0"/>
              <a:t>Agir de manière intersectorielle afin d’intégrer le développement durable et la santé dans les politiques et actions des villes. </a:t>
            </a:r>
          </a:p>
          <a:p>
            <a:r>
              <a:rPr lang="fr-FR" dirty="0" smtClean="0"/>
              <a:t>■ Encourager la mise en place d’un «Plan local santé environnement» dans chaque ville ou communauté urbaine, basé sur un diagnostic des besoins et problématiques locales. </a:t>
            </a:r>
          </a:p>
          <a:p>
            <a:r>
              <a:rPr lang="fr-FR" dirty="0" smtClean="0"/>
              <a:t>■ Améliorer la veille, l’information, la consultation et l’éducation sur les risques environnementaux qui pourraient avoir un impact sur la santé des citoyens.</a:t>
            </a:r>
          </a:p>
          <a:p>
            <a:r>
              <a:rPr lang="fr-FR" dirty="0" smtClean="0"/>
              <a:t> ■ Intégrer la réduction des inégalités sociales de santé dans les politiques de santé environnementale.</a:t>
            </a:r>
          </a:p>
          <a:p>
            <a:r>
              <a:rPr lang="fr-FR" dirty="0" smtClean="0"/>
              <a:t> ■ Prendre en compte l’impact sanitaire des matériaux de construction et des fournitures dans les critères des achats publics. </a:t>
            </a:r>
          </a:p>
          <a:p>
            <a:r>
              <a:rPr lang="fr-FR" dirty="0" smtClean="0"/>
              <a:t>■ Faire connaître les mesures accessibles à tous pour améliorer la qualité de l’air intérieur (exemple: ventilation adéquate et régulière, ouvertures assez grandes, aération par fenêtre ouverte pendant 10 minutes minimum par jour, choix des produits d’entretien).</a:t>
            </a:r>
          </a:p>
          <a:p>
            <a:r>
              <a:rPr lang="fr-FR" dirty="0" smtClean="0"/>
              <a:t> ■ Assurer une isolation appropriée des bâtiments dans le but de combattre la précarité énergétique tout en préservant la santé de l’occupant. </a:t>
            </a:r>
          </a:p>
          <a:p>
            <a:r>
              <a:rPr lang="fr-FR" dirty="0" smtClean="0"/>
              <a:t>■ Veiller à la qualité des environnements de proximité des logements et développer les espaces verts et jardins collectifs dans la ville, en prenant en compte les liens avec les aspects sanitaires et le bienêtre, et en favorisant la participation des habitants. </a:t>
            </a:r>
          </a:p>
          <a:p>
            <a:r>
              <a:rPr lang="fr-FR" dirty="0" smtClean="0"/>
              <a:t>■ Assurer la transparence du processus de régulation dans l’implantation de toute installation potentiellement nuisible pour les citoyens (exemple: risques industriels et technologiques).</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2472</TotalTime>
  <Words>1438</Words>
  <Application>Microsoft Office PowerPoint</Application>
  <PresentationFormat>Affichage à l'écran (4:3)</PresentationFormat>
  <Paragraphs>51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 Habitat, environnement et santé </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MAISON XP</cp:lastModifiedBy>
  <cp:revision>419</cp:revision>
  <dcterms:created xsi:type="dcterms:W3CDTF">2014-09-13T19:51:35Z</dcterms:created>
  <dcterms:modified xsi:type="dcterms:W3CDTF">2022-12-04T10:27:07Z</dcterms:modified>
</cp:coreProperties>
</file>