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8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97" r:id="rId19"/>
    <p:sldId id="298" r:id="rId20"/>
    <p:sldId id="299" r:id="rId21"/>
    <p:sldId id="300" r:id="rId22"/>
    <p:sldId id="301" r:id="rId23"/>
    <p:sldId id="302" r:id="rId24"/>
    <p:sldId id="274" r:id="rId25"/>
    <p:sldId id="279" r:id="rId26"/>
    <p:sldId id="292" r:id="rId27"/>
    <p:sldId id="293" r:id="rId28"/>
    <p:sldId id="294" r:id="rId29"/>
    <p:sldId id="295" r:id="rId30"/>
    <p:sldId id="296" r:id="rId31"/>
    <p:sldId id="305" r:id="rId32"/>
    <p:sldId id="306" r:id="rId33"/>
    <p:sldId id="307" r:id="rId34"/>
    <p:sldId id="308" r:id="rId35"/>
    <p:sldId id="304" r:id="rId36"/>
    <p:sldId id="288" r:id="rId37"/>
    <p:sldId id="290" r:id="rId38"/>
    <p:sldId id="29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‹N°›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12/11/2023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‹N°›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620688"/>
            <a:ext cx="7406640" cy="1472184"/>
          </a:xfrm>
        </p:spPr>
        <p:txBody>
          <a:bodyPr/>
          <a:lstStyle/>
          <a:p>
            <a:pPr algn="ctr"/>
            <a:r>
              <a:rPr lang="fr-FR" b="1" dirty="0" smtClean="0"/>
              <a:t>Initiation à latex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7406640" cy="965752"/>
          </a:xfrm>
        </p:spPr>
        <p:txBody>
          <a:bodyPr/>
          <a:lstStyle/>
          <a:p>
            <a:r>
              <a:rPr lang="fr-FR" dirty="0" smtClean="0"/>
              <a:t>Master 1 RTIC</a:t>
            </a:r>
          </a:p>
          <a:p>
            <a:r>
              <a:rPr lang="fr-FR" dirty="0" smtClean="0"/>
              <a:t>Année universitaire : 2019-2020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115616" y="263691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Préparé et présenté par </a:t>
            </a:r>
            <a:r>
              <a:rPr lang="fr-FR" dirty="0" smtClean="0"/>
              <a:t>: </a:t>
            </a:r>
            <a:r>
              <a:rPr lang="fr-FR" sz="2400" dirty="0" smtClean="0"/>
              <a:t>SAOUDI </a:t>
            </a:r>
            <a:r>
              <a:rPr lang="fr-FR" sz="2400" dirty="0" err="1" smtClean="0"/>
              <a:t>Lalia</a:t>
            </a:r>
            <a:endParaRPr lang="fr-FR" sz="2400" dirty="0"/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1835696" y="6237312"/>
            <a:ext cx="4536504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Université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M’sila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département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d’informatique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Les </a:t>
            </a:r>
            <a:r>
              <a:rPr lang="fr-FR" dirty="0">
                <a:effectLst/>
              </a:rPr>
              <a:t>packages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usepackage</a:t>
            </a:r>
            <a:r>
              <a:rPr lang="fr-FR" dirty="0" smtClean="0"/>
              <a:t>[options]{</a:t>
            </a:r>
            <a:r>
              <a:rPr lang="fr-FR" dirty="0" err="1"/>
              <a:t>nom_du_package</a:t>
            </a:r>
            <a:r>
              <a:rPr lang="fr-FR" dirty="0" smtClean="0"/>
              <a:t>}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20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\</a:t>
            </a:r>
            <a:r>
              <a:rPr lang="fr-FR" dirty="0" err="1"/>
              <a:t>documentclass</a:t>
            </a:r>
            <a:r>
              <a:rPr lang="fr-FR" dirty="0"/>
              <a:t>[a4paper, 12pt]{report</a:t>
            </a:r>
            <a:r>
              <a:rPr lang="fr-FR" dirty="0" smtClean="0"/>
              <a:t>}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usepackage</a:t>
            </a:r>
            <a:r>
              <a:rPr lang="fr-FR" dirty="0"/>
              <a:t>{</a:t>
            </a:r>
            <a:r>
              <a:rPr lang="fr-FR" dirty="0" err="1"/>
              <a:t>lmodern</a:t>
            </a:r>
            <a:r>
              <a:rPr lang="fr-FR" dirty="0"/>
              <a:t>} % </a:t>
            </a:r>
            <a:r>
              <a:rPr lang="fr-FR" sz="2000" dirty="0"/>
              <a:t>Police standard sous </a:t>
            </a:r>
            <a:r>
              <a:rPr lang="fr-FR" sz="2000" dirty="0" err="1"/>
              <a:t>LaTeX</a:t>
            </a:r>
            <a:r>
              <a:rPr lang="fr-FR" sz="2000" dirty="0"/>
              <a:t> </a:t>
            </a:r>
            <a:endParaRPr lang="fr-FR" sz="2000" dirty="0" smtClean="0"/>
          </a:p>
          <a:p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 smtClean="0">
                <a:solidFill>
                  <a:srgbClr val="0070C0"/>
                </a:solidFill>
              </a:rPr>
              <a:t>usepackage</a:t>
            </a:r>
            <a:r>
              <a:rPr lang="fr-FR" dirty="0" smtClean="0"/>
              <a:t>[french</a:t>
            </a:r>
            <a:r>
              <a:rPr lang="fr-FR" dirty="0"/>
              <a:t>]{</a:t>
            </a:r>
            <a:r>
              <a:rPr lang="fr-FR" dirty="0" err="1"/>
              <a:t>babel</a:t>
            </a:r>
            <a:r>
              <a:rPr lang="fr-FR" dirty="0"/>
              <a:t>} % </a:t>
            </a:r>
            <a:r>
              <a:rPr lang="fr-FR" sz="2000" dirty="0"/>
              <a:t>Pour la langue </a:t>
            </a:r>
            <a:r>
              <a:rPr lang="fr-FR" sz="2000" dirty="0" smtClean="0"/>
              <a:t>fran</a:t>
            </a:r>
            <a:r>
              <a:rPr lang="fr-FR" sz="2000" dirty="0"/>
              <a:t>ç</a:t>
            </a:r>
            <a:r>
              <a:rPr lang="fr-FR" sz="2000" dirty="0" smtClean="0"/>
              <a:t>aise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usepackage</a:t>
            </a:r>
            <a:r>
              <a:rPr lang="fr-FR" dirty="0"/>
              <a:t>[utf8]{</a:t>
            </a:r>
            <a:r>
              <a:rPr lang="fr-FR" dirty="0" err="1"/>
              <a:t>inputenc</a:t>
            </a:r>
            <a:r>
              <a:rPr lang="fr-FR" dirty="0"/>
              <a:t>} % </a:t>
            </a:r>
            <a:r>
              <a:rPr lang="fr-FR" sz="2000" dirty="0"/>
              <a:t>Pour </a:t>
            </a:r>
            <a:r>
              <a:rPr lang="fr-FR" sz="2000" dirty="0" smtClean="0"/>
              <a:t>l'UTF-8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usepackage</a:t>
            </a:r>
            <a:r>
              <a:rPr lang="fr-FR" dirty="0"/>
              <a:t>[T1]{</a:t>
            </a:r>
            <a:r>
              <a:rPr lang="fr-FR" dirty="0" err="1"/>
              <a:t>fontenc</a:t>
            </a:r>
            <a:r>
              <a:rPr lang="fr-FR" dirty="0"/>
              <a:t>} % </a:t>
            </a:r>
            <a:r>
              <a:rPr lang="fr-FR" sz="2000" dirty="0"/>
              <a:t>Pour les césures des </a:t>
            </a:r>
            <a:r>
              <a:rPr lang="fr-FR" sz="2000" dirty="0" smtClean="0"/>
              <a:t>caractères accentués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\</a:t>
            </a:r>
            <a:r>
              <a:rPr lang="fr-FR" sz="2800" dirty="0" err="1" smtClean="0">
                <a:solidFill>
                  <a:srgbClr val="0070C0"/>
                </a:solidFill>
              </a:rPr>
              <a:t>begin</a:t>
            </a:r>
            <a:r>
              <a:rPr lang="fr-FR" sz="2800" dirty="0" smtClean="0">
                <a:solidFill>
                  <a:srgbClr val="0070C0"/>
                </a:solidFill>
              </a:rPr>
              <a:t>{document}</a:t>
            </a:r>
          </a:p>
          <a:p>
            <a:r>
              <a:rPr lang="fr-FR" sz="2000" dirty="0" smtClean="0"/>
              <a:t>J'aime </a:t>
            </a:r>
            <a:r>
              <a:rPr lang="fr-FR" sz="2000" dirty="0"/>
              <a:t>écrire en \</a:t>
            </a:r>
            <a:r>
              <a:rPr lang="fr-FR" sz="2000" dirty="0" err="1"/>
              <a:t>LaTeX</a:t>
            </a:r>
            <a:r>
              <a:rPr lang="fr-FR" sz="2000" dirty="0"/>
              <a:t>{} </a:t>
            </a:r>
            <a:r>
              <a:rPr lang="fr-FR" sz="2000" dirty="0" smtClean="0"/>
              <a:t>!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\</a:t>
            </a:r>
            <a:r>
              <a:rPr lang="fr-FR" sz="2800" dirty="0">
                <a:solidFill>
                  <a:srgbClr val="0070C0"/>
                </a:solidFill>
              </a:rPr>
              <a:t>end{document}</a:t>
            </a:r>
          </a:p>
        </p:txBody>
      </p:sp>
    </p:spTree>
    <p:extLst>
      <p:ext uri="{BB962C8B-B14F-4D97-AF65-F5344CB8AC3E}">
        <p14:creationId xmlns:p14="http://schemas.microsoft.com/office/powerpoint/2010/main" val="18517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La mise en 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saut de ligne à l’écran est interprété comme un retour à la ligne </a:t>
            </a:r>
            <a:r>
              <a:rPr lang="fr-FR" dirty="0" smtClean="0"/>
              <a:t>;</a:t>
            </a:r>
          </a:p>
          <a:p>
            <a:r>
              <a:rPr lang="fr-FR" dirty="0"/>
              <a:t>L</a:t>
            </a:r>
            <a:r>
              <a:rPr lang="fr-FR" dirty="0" smtClean="0"/>
              <a:t>a </a:t>
            </a:r>
            <a:r>
              <a:rPr lang="fr-FR" dirty="0"/>
              <a:t>commande\\permet un véritable saut de ligne et donc de créer </a:t>
            </a:r>
            <a:r>
              <a:rPr lang="fr-FR" dirty="0" smtClean="0"/>
              <a:t>un nouveau </a:t>
            </a:r>
            <a:r>
              <a:rPr lang="fr-FR" dirty="0"/>
              <a:t>paragraphe </a:t>
            </a:r>
            <a:r>
              <a:rPr lang="fr-FR" dirty="0" smtClean="0"/>
              <a:t>;</a:t>
            </a:r>
          </a:p>
          <a:p>
            <a:r>
              <a:rPr lang="fr-FR" dirty="0" smtClean="0"/>
              <a:t>les </a:t>
            </a:r>
            <a:r>
              <a:rPr lang="fr-FR" dirty="0"/>
              <a:t>espaces et saut de ligne intempestifs ne sont pas pris en compte </a:t>
            </a:r>
            <a:r>
              <a:rPr lang="fr-FR" dirty="0" smtClean="0"/>
              <a:t>;</a:t>
            </a:r>
          </a:p>
          <a:p>
            <a:r>
              <a:rPr lang="fr-FR" dirty="0" smtClean="0"/>
              <a:t>les </a:t>
            </a:r>
            <a:r>
              <a:rPr lang="fr-FR" dirty="0"/>
              <a:t>alinéas sont automatiques (pas besoin de faire de tabulations).</a:t>
            </a:r>
          </a:p>
        </p:txBody>
      </p:sp>
    </p:spTree>
    <p:extLst>
      <p:ext uri="{BB962C8B-B14F-4D97-AF65-F5344CB8AC3E}">
        <p14:creationId xmlns:p14="http://schemas.microsoft.com/office/powerpoint/2010/main" val="23267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J'aime écrire en \</a:t>
            </a:r>
            <a:r>
              <a:rPr lang="fr-FR" dirty="0" err="1"/>
              <a:t>LaTeX</a:t>
            </a:r>
            <a:r>
              <a:rPr lang="fr-FR" dirty="0"/>
              <a:t>{} ! Vraiment ! </a:t>
            </a:r>
            <a:endParaRPr lang="fr-FR" dirty="0" smtClean="0"/>
          </a:p>
          <a:p>
            <a:pPr marL="82296" indent="0">
              <a:buNone/>
            </a:pPr>
            <a:endParaRPr lang="fr-FR" dirty="0"/>
          </a:p>
          <a:p>
            <a:pPr marL="82296" indent="0">
              <a:buNone/>
            </a:pPr>
            <a:r>
              <a:rPr lang="fr-FR" dirty="0" smtClean="0"/>
              <a:t>Surtout </a:t>
            </a:r>
            <a:r>
              <a:rPr lang="fr-FR" dirty="0"/>
              <a:t>avec </a:t>
            </a:r>
            <a:r>
              <a:rPr lang="fr-FR" dirty="0" smtClean="0"/>
              <a:t>des phrases </a:t>
            </a:r>
            <a:r>
              <a:rPr lang="fr-FR" dirty="0"/>
              <a:t>longues qui prennent de la place. </a:t>
            </a:r>
            <a:r>
              <a:rPr lang="fr-FR" dirty="0" smtClean="0"/>
              <a:t>        Et </a:t>
            </a:r>
            <a:r>
              <a:rPr lang="fr-FR" dirty="0"/>
              <a:t>toi ? Qu'en est-il ? \\ </a:t>
            </a:r>
            <a:endParaRPr lang="fr-FR" dirty="0" smtClean="0"/>
          </a:p>
          <a:p>
            <a:pPr marL="82296" indent="0">
              <a:buNone/>
            </a:pPr>
            <a:endParaRPr lang="fr-FR" dirty="0"/>
          </a:p>
          <a:p>
            <a:pPr marL="82296" indent="0">
              <a:buNone/>
            </a:pPr>
            <a:r>
              <a:rPr lang="fr-FR" dirty="0" smtClean="0"/>
              <a:t>Pardon </a:t>
            </a:r>
            <a:r>
              <a:rPr lang="fr-FR" dirty="0"/>
              <a:t>? Tu débutes ? Tu vas voir, c'est facile.</a:t>
            </a:r>
          </a:p>
        </p:txBody>
      </p:sp>
    </p:spTree>
    <p:extLst>
      <p:ext uri="{BB962C8B-B14F-4D97-AF65-F5344CB8AC3E}">
        <p14:creationId xmlns:p14="http://schemas.microsoft.com/office/powerpoint/2010/main" val="7220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Gérer l’espacement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J'aime toujours écrire en \</a:t>
            </a:r>
            <a:r>
              <a:rPr lang="fr-FR" dirty="0" err="1"/>
              <a:t>LaTeX</a:t>
            </a:r>
            <a:r>
              <a:rPr lang="fr-FR" dirty="0"/>
              <a:t>{}.\</a:t>
            </a:r>
            <a:r>
              <a:rPr lang="fr-FR" dirty="0" err="1"/>
              <a:t>vspace</a:t>
            </a:r>
            <a:r>
              <a:rPr lang="fr-FR" dirty="0"/>
              <a:t>{1cm</a:t>
            </a:r>
            <a:r>
              <a:rPr lang="fr-FR" dirty="0" smtClean="0"/>
              <a:t>}</a:t>
            </a:r>
          </a:p>
          <a:p>
            <a:r>
              <a:rPr lang="fr-FR" dirty="0" smtClean="0"/>
              <a:t>Surtout </a:t>
            </a:r>
            <a:r>
              <a:rPr lang="fr-FR" dirty="0"/>
              <a:t>\</a:t>
            </a:r>
            <a:r>
              <a:rPr lang="fr-FR" dirty="0" err="1"/>
              <a:t>hspace</a:t>
            </a:r>
            <a:r>
              <a:rPr lang="fr-FR" dirty="0"/>
              <a:t>{8mm} quand </a:t>
            </a:r>
            <a:r>
              <a:rPr lang="fr-FR" dirty="0" smtClean="0"/>
              <a:t>je laisse </a:t>
            </a:r>
            <a:r>
              <a:rPr lang="fr-FR" dirty="0"/>
              <a:t>du blanc </a:t>
            </a:r>
          </a:p>
        </p:txBody>
      </p:sp>
    </p:spTree>
    <p:extLst>
      <p:ext uri="{BB962C8B-B14F-4D97-AF65-F5344CB8AC3E}">
        <p14:creationId xmlns:p14="http://schemas.microsoft.com/office/powerpoint/2010/main" val="124166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Un </a:t>
            </a:r>
            <a:r>
              <a:rPr lang="fr-FR" dirty="0">
                <a:effectLst/>
              </a:rPr>
              <a:t>peu de mise en 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\</a:t>
            </a:r>
            <a:r>
              <a:rPr lang="fr-FR" dirty="0" err="1"/>
              <a:t>textbf</a:t>
            </a:r>
            <a:r>
              <a:rPr lang="fr-FR" dirty="0"/>
              <a:t>{texte en gras} </a:t>
            </a:r>
            <a:r>
              <a:rPr lang="fr-FR" dirty="0" smtClean="0"/>
              <a:t>\\</a:t>
            </a:r>
          </a:p>
          <a:p>
            <a:r>
              <a:rPr lang="fr-FR" dirty="0" smtClean="0"/>
              <a:t>\</a:t>
            </a:r>
            <a:r>
              <a:rPr lang="fr-FR" dirty="0" err="1"/>
              <a:t>textit</a:t>
            </a:r>
            <a:r>
              <a:rPr lang="fr-FR" dirty="0"/>
              <a:t>{texte en italique</a:t>
            </a:r>
            <a:r>
              <a:rPr lang="fr-FR" dirty="0" smtClean="0"/>
              <a:t>}\\</a:t>
            </a:r>
          </a:p>
          <a:p>
            <a:r>
              <a:rPr lang="fr-FR" dirty="0"/>
              <a:t>\</a:t>
            </a:r>
            <a:r>
              <a:rPr lang="fr-FR" dirty="0" err="1"/>
              <a:t>textsc</a:t>
            </a:r>
            <a:r>
              <a:rPr lang="fr-FR" dirty="0"/>
              <a:t>{Petites Capitales</a:t>
            </a:r>
            <a:r>
              <a:rPr lang="fr-FR" dirty="0" smtClean="0"/>
              <a:t>}</a:t>
            </a:r>
          </a:p>
          <a:p>
            <a:r>
              <a:rPr lang="fr-FR" dirty="0" err="1"/>
              <a:t>textcolor</a:t>
            </a:r>
            <a:r>
              <a:rPr lang="fr-FR" dirty="0"/>
              <a:t>{</a:t>
            </a:r>
            <a:r>
              <a:rPr lang="fr-FR" dirty="0" err="1"/>
              <a:t>nom_couleur</a:t>
            </a:r>
            <a:r>
              <a:rPr lang="fr-FR" dirty="0"/>
              <a:t>}{texte}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4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effectLst/>
              </a:rPr>
              <a:t>Taille de police et note de bas de page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{\</a:t>
            </a:r>
            <a:r>
              <a:rPr lang="fr-FR" dirty="0" err="1"/>
              <a:t>tiny</a:t>
            </a:r>
            <a:r>
              <a:rPr lang="fr-FR" dirty="0"/>
              <a:t> </a:t>
            </a:r>
            <a:r>
              <a:rPr lang="fr-FR" dirty="0" err="1"/>
              <a:t>tiny</a:t>
            </a:r>
            <a:r>
              <a:rPr lang="fr-FR" dirty="0" smtClean="0"/>
              <a:t>}</a:t>
            </a:r>
          </a:p>
          <a:p>
            <a:r>
              <a:rPr lang="fr-FR" dirty="0" smtClean="0"/>
              <a:t> </a:t>
            </a:r>
            <a:r>
              <a:rPr lang="fr-FR" dirty="0"/>
              <a:t>{\</a:t>
            </a:r>
            <a:r>
              <a:rPr lang="fr-FR" dirty="0" err="1" smtClean="0"/>
              <a:t>scriptsize</a:t>
            </a:r>
            <a:r>
              <a:rPr lang="fr-FR" dirty="0" smtClean="0"/>
              <a:t> </a:t>
            </a:r>
            <a:r>
              <a:rPr lang="fr-FR" dirty="0" err="1" smtClean="0"/>
              <a:t>scriptsize</a:t>
            </a:r>
            <a:r>
              <a:rPr lang="fr-FR" dirty="0" smtClean="0"/>
              <a:t>}</a:t>
            </a:r>
          </a:p>
          <a:p>
            <a:r>
              <a:rPr lang="fr-FR" dirty="0" smtClean="0"/>
              <a:t> </a:t>
            </a:r>
            <a:r>
              <a:rPr lang="fr-FR" dirty="0"/>
              <a:t>{\</a:t>
            </a:r>
            <a:r>
              <a:rPr lang="fr-FR" dirty="0" err="1" smtClean="0"/>
              <a:t>footnotesize</a:t>
            </a:r>
            <a:r>
              <a:rPr lang="fr-FR" dirty="0" smtClean="0"/>
              <a:t> </a:t>
            </a:r>
            <a:r>
              <a:rPr lang="fr-FR" dirty="0" err="1" smtClean="0"/>
              <a:t>footnotesize</a:t>
            </a:r>
            <a:r>
              <a:rPr lang="fr-FR" dirty="0"/>
              <a:t>} </a:t>
            </a:r>
            <a:endParaRPr lang="fr-FR" dirty="0" smtClean="0"/>
          </a:p>
          <a:p>
            <a:r>
              <a:rPr lang="fr-FR" dirty="0" smtClean="0"/>
              <a:t>{\</a:t>
            </a:r>
            <a:r>
              <a:rPr lang="fr-FR" dirty="0" err="1"/>
              <a:t>small</a:t>
            </a:r>
            <a:r>
              <a:rPr lang="fr-FR" dirty="0"/>
              <a:t> </a:t>
            </a:r>
            <a:r>
              <a:rPr lang="fr-FR" dirty="0" err="1"/>
              <a:t>small</a:t>
            </a:r>
            <a:r>
              <a:rPr lang="fr-FR" dirty="0" smtClean="0"/>
              <a:t>}</a:t>
            </a:r>
          </a:p>
          <a:p>
            <a:r>
              <a:rPr lang="fr-FR" dirty="0" smtClean="0"/>
              <a:t>{\</a:t>
            </a:r>
            <a:r>
              <a:rPr lang="fr-FR" dirty="0" err="1"/>
              <a:t>normalsize</a:t>
            </a:r>
            <a:r>
              <a:rPr lang="fr-FR" dirty="0"/>
              <a:t> </a:t>
            </a:r>
            <a:r>
              <a:rPr lang="fr-FR" dirty="0" err="1"/>
              <a:t>normalsize</a:t>
            </a:r>
            <a:r>
              <a:rPr lang="fr-FR" dirty="0" smtClean="0"/>
              <a:t>}</a:t>
            </a:r>
          </a:p>
          <a:p>
            <a:r>
              <a:rPr lang="fr-FR" dirty="0" smtClean="0"/>
              <a:t> </a:t>
            </a:r>
            <a:r>
              <a:rPr lang="fr-FR" dirty="0"/>
              <a:t>{\large </a:t>
            </a:r>
            <a:r>
              <a:rPr lang="fr-FR" dirty="0" err="1"/>
              <a:t>large</a:t>
            </a:r>
            <a:r>
              <a:rPr lang="fr-FR" dirty="0" smtClean="0"/>
              <a:t>}</a:t>
            </a:r>
          </a:p>
          <a:p>
            <a:r>
              <a:rPr lang="fr-FR" dirty="0" smtClean="0"/>
              <a:t> </a:t>
            </a:r>
            <a:r>
              <a:rPr lang="fr-FR" dirty="0"/>
              <a:t>{\Large </a:t>
            </a:r>
            <a:r>
              <a:rPr lang="fr-FR" dirty="0" err="1"/>
              <a:t>Large</a:t>
            </a:r>
            <a:r>
              <a:rPr lang="fr-FR" dirty="0" smtClean="0"/>
              <a:t>}</a:t>
            </a:r>
          </a:p>
          <a:p>
            <a:r>
              <a:rPr lang="fr-FR" dirty="0" smtClean="0"/>
              <a:t>{\</a:t>
            </a:r>
            <a:r>
              <a:rPr lang="fr-FR" dirty="0"/>
              <a:t>LARGE </a:t>
            </a:r>
            <a:r>
              <a:rPr lang="fr-FR" dirty="0" err="1"/>
              <a:t>LARGE</a:t>
            </a:r>
            <a:r>
              <a:rPr lang="fr-FR" dirty="0" smtClean="0"/>
              <a:t>}</a:t>
            </a:r>
          </a:p>
          <a:p>
            <a:r>
              <a:rPr lang="fr-FR" dirty="0" smtClean="0"/>
              <a:t> </a:t>
            </a:r>
            <a:r>
              <a:rPr lang="fr-FR" dirty="0"/>
              <a:t>{\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huge</a:t>
            </a:r>
            <a:r>
              <a:rPr lang="fr-FR" dirty="0"/>
              <a:t>} </a:t>
            </a:r>
            <a:endParaRPr lang="fr-FR" dirty="0" smtClean="0"/>
          </a:p>
          <a:p>
            <a:r>
              <a:rPr lang="fr-FR" dirty="0" smtClean="0"/>
              <a:t>{\</a:t>
            </a:r>
            <a:r>
              <a:rPr lang="fr-FR" dirty="0" err="1"/>
              <a:t>Huge</a:t>
            </a:r>
            <a:r>
              <a:rPr lang="fr-FR" dirty="0"/>
              <a:t> </a:t>
            </a:r>
            <a:r>
              <a:rPr lang="fr-FR" dirty="0" err="1"/>
              <a:t>Huge</a:t>
            </a:r>
            <a:r>
              <a:rPr lang="fr-FR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1570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effectLst/>
              </a:rPr>
              <a:t>Taille de police et note de bas de page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>
                <a:solidFill>
                  <a:srgbClr val="0070C0"/>
                </a:solidFill>
              </a:rPr>
              <a:t>begin</a:t>
            </a:r>
            <a:r>
              <a:rPr lang="fr-FR" dirty="0" smtClean="0">
                <a:solidFill>
                  <a:srgbClr val="0070C0"/>
                </a:solidFill>
              </a:rPr>
              <a:t>{Large}</a:t>
            </a:r>
          </a:p>
          <a:p>
            <a:r>
              <a:rPr lang="fr-FR" dirty="0" smtClean="0"/>
              <a:t>Paragraphe1.</a:t>
            </a:r>
          </a:p>
          <a:p>
            <a:r>
              <a:rPr lang="fr-FR" dirty="0" smtClean="0"/>
              <a:t>Paragraphe </a:t>
            </a:r>
            <a:r>
              <a:rPr lang="fr-FR" dirty="0"/>
              <a:t>2. </a:t>
            </a:r>
            <a:r>
              <a:rPr lang="fr-FR" dirty="0" smtClean="0"/>
              <a:t>\\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>
                <a:solidFill>
                  <a:srgbClr val="0070C0"/>
                </a:solidFill>
              </a:rPr>
              <a:t>end{Large}</a:t>
            </a:r>
          </a:p>
        </p:txBody>
      </p:sp>
    </p:spTree>
    <p:extLst>
      <p:ext uri="{BB962C8B-B14F-4D97-AF65-F5344CB8AC3E}">
        <p14:creationId xmlns:p14="http://schemas.microsoft.com/office/powerpoint/2010/main" val="11177300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listes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utiliser</a:t>
            </a:r>
            <a:r>
              <a:rPr lang="en-US" dirty="0"/>
              <a:t> la </a:t>
            </a:r>
            <a:r>
              <a:rPr lang="en-US" dirty="0" err="1"/>
              <a:t>commande</a:t>
            </a:r>
            <a:r>
              <a:rPr lang="en-US" dirty="0"/>
              <a:t> </a:t>
            </a:r>
            <a:r>
              <a:rPr lang="en-US" dirty="0" smtClean="0"/>
              <a:t>\item</a:t>
            </a:r>
          </a:p>
          <a:p>
            <a:r>
              <a:rPr lang="fr-FR" dirty="0" smtClean="0"/>
              <a:t>\</a:t>
            </a:r>
            <a:r>
              <a:rPr lang="fr-FR" dirty="0" err="1" smtClean="0"/>
              <a:t>begin</a:t>
            </a:r>
            <a:r>
              <a:rPr lang="fr-FR" dirty="0" smtClean="0"/>
              <a:t>{</a:t>
            </a:r>
            <a:r>
              <a:rPr lang="fr-FR" dirty="0" err="1" smtClean="0"/>
              <a:t>itemize</a:t>
            </a:r>
            <a:r>
              <a:rPr lang="fr-FR" dirty="0"/>
              <a:t>}</a:t>
            </a:r>
          </a:p>
          <a:p>
            <a:pPr marL="82296" indent="0">
              <a:buNone/>
            </a:pPr>
            <a:r>
              <a:rPr lang="fr-FR" dirty="0" smtClean="0"/>
              <a:t>    </a:t>
            </a:r>
            <a:r>
              <a:rPr lang="fr-FR" dirty="0"/>
              <a:t>\item </a:t>
            </a:r>
            <a:r>
              <a:rPr lang="fr-FR" dirty="0" smtClean="0"/>
              <a:t>IDO </a:t>
            </a:r>
            <a:r>
              <a:rPr lang="fr-FR" dirty="0"/>
              <a:t>;</a:t>
            </a:r>
          </a:p>
          <a:p>
            <a:r>
              <a:rPr lang="fr-FR" dirty="0" smtClean="0"/>
              <a:t>\item RTIC;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\item </a:t>
            </a:r>
            <a:r>
              <a:rPr lang="fr-FR" dirty="0" smtClean="0"/>
              <a:t>IA\\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\end{</a:t>
            </a:r>
            <a:r>
              <a:rPr lang="fr-FR" dirty="0" err="1"/>
              <a:t>itemize</a:t>
            </a:r>
            <a:r>
              <a:rPr lang="fr-FR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06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listes numérotées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utiliser</a:t>
            </a:r>
            <a:r>
              <a:rPr lang="en-US" dirty="0"/>
              <a:t> la </a:t>
            </a:r>
            <a:r>
              <a:rPr lang="en-US" dirty="0" err="1"/>
              <a:t>commande</a:t>
            </a:r>
            <a:r>
              <a:rPr lang="en-US" dirty="0"/>
              <a:t> </a:t>
            </a:r>
            <a:r>
              <a:rPr lang="en-US" dirty="0" smtClean="0"/>
              <a:t>\item</a:t>
            </a:r>
          </a:p>
          <a:p>
            <a:r>
              <a:rPr lang="fr-FR" dirty="0"/>
              <a:t>\</a:t>
            </a:r>
            <a:r>
              <a:rPr lang="fr-FR" dirty="0" err="1"/>
              <a:t>begin</a:t>
            </a:r>
            <a:r>
              <a:rPr lang="fr-FR" dirty="0"/>
              <a:t>{</a:t>
            </a:r>
            <a:r>
              <a:rPr lang="fr-FR" dirty="0" err="1"/>
              <a:t>enumerate</a:t>
            </a:r>
            <a:r>
              <a:rPr lang="fr-FR" dirty="0"/>
              <a:t>}</a:t>
            </a:r>
          </a:p>
          <a:p>
            <a:pPr marL="82296" indent="0">
              <a:buNone/>
            </a:pPr>
            <a:r>
              <a:rPr lang="fr-FR" dirty="0" smtClean="0"/>
              <a:t>    </a:t>
            </a:r>
            <a:r>
              <a:rPr lang="fr-FR" dirty="0"/>
              <a:t>\item </a:t>
            </a:r>
            <a:r>
              <a:rPr lang="fr-FR" dirty="0" smtClean="0"/>
              <a:t>IDO </a:t>
            </a:r>
            <a:r>
              <a:rPr lang="fr-FR" dirty="0"/>
              <a:t>;</a:t>
            </a:r>
          </a:p>
          <a:p>
            <a:r>
              <a:rPr lang="fr-FR" dirty="0" smtClean="0"/>
              <a:t>\item RTIC;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\item </a:t>
            </a:r>
            <a:r>
              <a:rPr lang="fr-FR" dirty="0" smtClean="0"/>
              <a:t>IA\\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/>
              <a:t>\end{</a:t>
            </a:r>
            <a:r>
              <a:rPr lang="fr-FR" dirty="0" err="1"/>
              <a:t>enumerate</a:t>
            </a:r>
            <a:r>
              <a:rPr lang="fr-FR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82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</a:t>
            </a:r>
            <a:r>
              <a:rPr lang="fr-FR" dirty="0" err="1"/>
              <a:t>MikTeX</a:t>
            </a:r>
            <a:r>
              <a:rPr lang="fr-FR" dirty="0"/>
              <a:t> l'éditeur de texte s'appelle </a:t>
            </a:r>
            <a:r>
              <a:rPr lang="fr-FR" dirty="0" err="1"/>
              <a:t>TeXworks</a:t>
            </a:r>
            <a:r>
              <a:rPr lang="fr-FR" dirty="0"/>
              <a:t> : il permet d'écrire puis de compiler du code source en </a:t>
            </a:r>
            <a:r>
              <a:rPr lang="fr-FR" dirty="0" err="1"/>
              <a:t>LaTeX</a:t>
            </a:r>
            <a:r>
              <a:rPr lang="fr-FR" dirty="0"/>
              <a:t>. </a:t>
            </a:r>
            <a:endParaRPr lang="fr-FR" dirty="0" smtClean="0"/>
          </a:p>
          <a:p>
            <a:r>
              <a:rPr lang="fr-FR" dirty="0" smtClean="0"/>
              <a:t>Installer </a:t>
            </a:r>
            <a:r>
              <a:rPr lang="fr-FR" dirty="0" err="1" smtClean="0"/>
              <a:t>MikTeX</a:t>
            </a:r>
            <a:endParaRPr lang="fr-FR" dirty="0" smtClean="0"/>
          </a:p>
          <a:p>
            <a:r>
              <a:rPr lang="fr-FR" dirty="0" smtClean="0"/>
              <a:t>Installer </a:t>
            </a:r>
            <a:r>
              <a:rPr lang="fr-FR" dirty="0" err="1" smtClean="0"/>
              <a:t>TeXStudio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96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tableaux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Avec le package </a:t>
            </a:r>
            <a:r>
              <a:rPr lang="fr-FR" dirty="0" err="1" smtClean="0"/>
              <a:t>array</a:t>
            </a:r>
            <a:endParaRPr lang="fr-FR" dirty="0" smtClean="0"/>
          </a:p>
          <a:p>
            <a:r>
              <a:rPr lang="en-US" dirty="0"/>
              <a:t>begin{tabular}{|</a:t>
            </a:r>
            <a:r>
              <a:rPr lang="en-US" dirty="0" err="1"/>
              <a:t>l|r|r</a:t>
            </a:r>
            <a:r>
              <a:rPr lang="en-US" dirty="0"/>
              <a:t>|}</a:t>
            </a:r>
          </a:p>
          <a:p>
            <a:r>
              <a:rPr lang="en-US" dirty="0"/>
              <a:t>	\</a:t>
            </a:r>
            <a:r>
              <a:rPr lang="en-US" dirty="0" err="1"/>
              <a:t>hline</a:t>
            </a:r>
            <a:endParaRPr lang="en-US" dirty="0"/>
          </a:p>
          <a:p>
            <a:r>
              <a:rPr lang="en-US" dirty="0"/>
              <a:t>	Nom &amp; </a:t>
            </a:r>
            <a:r>
              <a:rPr lang="en-US" dirty="0" err="1"/>
              <a:t>prenom</a:t>
            </a:r>
            <a:r>
              <a:rPr lang="en-US" dirty="0"/>
              <a:t> &amp; spec \\</a:t>
            </a:r>
          </a:p>
          <a:p>
            <a:r>
              <a:rPr lang="en-US" dirty="0"/>
              <a:t>	\</a:t>
            </a:r>
            <a:r>
              <a:rPr lang="en-US" dirty="0" err="1"/>
              <a:t>hline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err="1" smtClean="0"/>
              <a:t>ssss</a:t>
            </a:r>
            <a:r>
              <a:rPr lang="en-US" dirty="0" smtClean="0"/>
              <a:t>&amp; </a:t>
            </a:r>
            <a:r>
              <a:rPr lang="en-US" dirty="0"/>
              <a:t>10 </a:t>
            </a:r>
            <a:r>
              <a:rPr lang="en-US" dirty="0" err="1"/>
              <a:t>ans</a:t>
            </a:r>
            <a:r>
              <a:rPr lang="en-US" dirty="0"/>
              <a:t> &amp; 134 cm \\</a:t>
            </a:r>
          </a:p>
          <a:p>
            <a:r>
              <a:rPr lang="en-US" dirty="0"/>
              <a:t>	\</a:t>
            </a:r>
            <a:r>
              <a:rPr lang="en-US" dirty="0" err="1"/>
              <a:t>hline</a:t>
            </a:r>
            <a:endParaRPr lang="en-US" dirty="0"/>
          </a:p>
          <a:p>
            <a:r>
              <a:rPr lang="en-US" dirty="0"/>
              <a:t>\end{tabular}</a:t>
            </a:r>
          </a:p>
        </p:txBody>
      </p:sp>
    </p:spTree>
    <p:extLst>
      <p:ext uri="{BB962C8B-B14F-4D97-AF65-F5344CB8AC3E}">
        <p14:creationId xmlns:p14="http://schemas.microsoft.com/office/powerpoint/2010/main" val="29602814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Insérer</a:t>
            </a:r>
            <a:r>
              <a:rPr lang="en-US" dirty="0" smtClean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légende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Insertion </a:t>
            </a:r>
            <a:r>
              <a:rPr lang="fr-FR" dirty="0"/>
              <a:t>de la légende </a:t>
            </a:r>
            <a:endParaRPr lang="fr-FR" dirty="0" smtClean="0"/>
          </a:p>
          <a:p>
            <a:r>
              <a:rPr lang="fr-FR" dirty="0"/>
              <a:t>\</a:t>
            </a:r>
            <a:r>
              <a:rPr lang="fr-FR" dirty="0" err="1"/>
              <a:t>begin</a:t>
            </a:r>
            <a:r>
              <a:rPr lang="fr-FR" dirty="0"/>
              <a:t>{table}</a:t>
            </a:r>
          </a:p>
          <a:p>
            <a:r>
              <a:rPr lang="fr-FR" dirty="0"/>
              <a:t>	\</a:t>
            </a:r>
            <a:r>
              <a:rPr lang="fr-FR" dirty="0" err="1"/>
              <a:t>centering</a:t>
            </a:r>
            <a:endParaRPr lang="fr-FR" dirty="0"/>
          </a:p>
          <a:p>
            <a:r>
              <a:rPr lang="fr-FR" dirty="0"/>
              <a:t> \</a:t>
            </a:r>
            <a:r>
              <a:rPr lang="fr-FR" dirty="0" err="1"/>
              <a:t>caption</a:t>
            </a:r>
            <a:r>
              <a:rPr lang="fr-FR" dirty="0"/>
              <a:t>{Légende du tableau}</a:t>
            </a:r>
          </a:p>
          <a:p>
            <a:r>
              <a:rPr lang="fr-FR" dirty="0"/>
              <a:t>\</a:t>
            </a:r>
            <a:r>
              <a:rPr lang="fr-FR" dirty="0" err="1"/>
              <a:t>begin</a:t>
            </a:r>
            <a:r>
              <a:rPr lang="fr-FR" dirty="0"/>
              <a:t>{</a:t>
            </a:r>
            <a:r>
              <a:rPr lang="fr-FR" dirty="0" err="1"/>
              <a:t>tabular</a:t>
            </a:r>
            <a:r>
              <a:rPr lang="fr-FR" dirty="0"/>
              <a:t>}{|</a:t>
            </a:r>
            <a:r>
              <a:rPr lang="fr-FR" dirty="0" err="1"/>
              <a:t>l|r|r</a:t>
            </a:r>
            <a:r>
              <a:rPr lang="fr-FR" dirty="0"/>
              <a:t>|}</a:t>
            </a:r>
          </a:p>
          <a:p>
            <a:r>
              <a:rPr lang="fr-FR" dirty="0"/>
              <a:t>	\</a:t>
            </a:r>
            <a:r>
              <a:rPr lang="fr-FR" dirty="0" err="1"/>
              <a:t>hline</a:t>
            </a:r>
            <a:endParaRPr lang="fr-FR" dirty="0"/>
          </a:p>
          <a:p>
            <a:r>
              <a:rPr lang="fr-FR" dirty="0"/>
              <a:t>\</a:t>
            </a:r>
            <a:r>
              <a:rPr lang="fr-FR" dirty="0" err="1"/>
              <a:t>bf</a:t>
            </a:r>
            <a:r>
              <a:rPr lang="fr-FR" dirty="0"/>
              <a:t>{	Nom} &amp; </a:t>
            </a:r>
            <a:r>
              <a:rPr lang="fr-FR" dirty="0" smtClean="0"/>
              <a:t>\</a:t>
            </a:r>
            <a:r>
              <a:rPr lang="fr-FR" dirty="0" err="1" smtClean="0"/>
              <a:t>bf</a:t>
            </a:r>
            <a:r>
              <a:rPr lang="fr-FR" dirty="0" smtClean="0"/>
              <a:t>{</a:t>
            </a:r>
            <a:r>
              <a:rPr lang="fr-FR" dirty="0" err="1" smtClean="0"/>
              <a:t>prenom</a:t>
            </a:r>
            <a:r>
              <a:rPr lang="fr-FR" dirty="0" smtClean="0"/>
              <a:t> }&amp;\</a:t>
            </a:r>
            <a:r>
              <a:rPr lang="fr-FR" dirty="0" err="1"/>
              <a:t>bf</a:t>
            </a:r>
            <a:r>
              <a:rPr lang="fr-FR" dirty="0"/>
              <a:t>{ </a:t>
            </a:r>
            <a:r>
              <a:rPr lang="fr-FR" dirty="0" err="1"/>
              <a:t>spec</a:t>
            </a:r>
            <a:r>
              <a:rPr lang="fr-FR" dirty="0"/>
              <a:t>} \\</a:t>
            </a:r>
          </a:p>
          <a:p>
            <a:r>
              <a:rPr lang="fr-FR" dirty="0"/>
              <a:t>	\</a:t>
            </a:r>
            <a:r>
              <a:rPr lang="fr-FR" dirty="0" err="1"/>
              <a:t>hline</a:t>
            </a:r>
            <a:endParaRPr lang="fr-FR" dirty="0"/>
          </a:p>
          <a:p>
            <a:r>
              <a:rPr lang="fr-FR" dirty="0"/>
              <a:t>	</a:t>
            </a:r>
            <a:r>
              <a:rPr lang="fr-FR" dirty="0" smtClean="0"/>
              <a:t>xxx&amp; </a:t>
            </a:r>
            <a:r>
              <a:rPr lang="fr-FR" dirty="0"/>
              <a:t>10 ans &amp; 134 cm \\</a:t>
            </a:r>
          </a:p>
          <a:p>
            <a:r>
              <a:rPr lang="fr-FR" dirty="0"/>
              <a:t>	\</a:t>
            </a:r>
            <a:r>
              <a:rPr lang="fr-FR" dirty="0" err="1"/>
              <a:t>hline</a:t>
            </a:r>
            <a:endParaRPr lang="fr-FR" dirty="0"/>
          </a:p>
          <a:p>
            <a:r>
              <a:rPr lang="fr-FR" dirty="0"/>
              <a:t>\end{</a:t>
            </a:r>
            <a:r>
              <a:rPr lang="fr-FR" dirty="0" err="1"/>
              <a:t>tabular</a:t>
            </a:r>
            <a:r>
              <a:rPr lang="fr-FR" dirty="0"/>
              <a:t>}</a:t>
            </a:r>
          </a:p>
          <a:p>
            <a:r>
              <a:rPr lang="fr-FR" dirty="0"/>
              <a:t>\end{table}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22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Insérer une image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Commande de base:</a:t>
            </a:r>
            <a:endParaRPr lang="en-US" dirty="0" smtClean="0"/>
          </a:p>
          <a:p>
            <a:r>
              <a:rPr lang="en-US" dirty="0"/>
              <a:t>\</a:t>
            </a:r>
            <a:r>
              <a:rPr lang="en-US" dirty="0" err="1"/>
              <a:t>includegraphics</a:t>
            </a:r>
            <a:r>
              <a:rPr lang="en-US" dirty="0"/>
              <a:t>[options]{</a:t>
            </a:r>
            <a:r>
              <a:rPr lang="en-US" dirty="0" err="1"/>
              <a:t>nom_img.format</a:t>
            </a:r>
            <a:r>
              <a:rPr lang="en-US" dirty="0" smtClean="0"/>
              <a:t>}</a:t>
            </a:r>
          </a:p>
          <a:p>
            <a:r>
              <a:rPr lang="fr-FR" dirty="0" smtClean="0"/>
              <a:t>Exemple</a:t>
            </a:r>
            <a:endParaRPr lang="en-US" dirty="0"/>
          </a:p>
          <a:p>
            <a:pPr lvl="1"/>
            <a:r>
              <a:rPr lang="en-US" dirty="0" err="1" smtClean="0"/>
              <a:t>usepackage</a:t>
            </a:r>
            <a:r>
              <a:rPr lang="en-US" dirty="0" smtClean="0"/>
              <a:t>{</a:t>
            </a:r>
            <a:r>
              <a:rPr lang="en-US" dirty="0" err="1" smtClean="0"/>
              <a:t>graphicx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\</a:t>
            </a:r>
            <a:r>
              <a:rPr lang="en-US" dirty="0" err="1"/>
              <a:t>includegraphics</a:t>
            </a:r>
            <a:r>
              <a:rPr lang="en-US" dirty="0"/>
              <a:t>[width=.</a:t>
            </a:r>
            <a:r>
              <a:rPr lang="en-US" dirty="0" smtClean="0"/>
              <a:t>5\</a:t>
            </a:r>
            <a:r>
              <a:rPr lang="en-US" dirty="0" err="1" smtClean="0"/>
              <a:t>linewidth,angle</a:t>
            </a:r>
            <a:r>
              <a:rPr lang="en-US" dirty="0" smtClean="0"/>
              <a:t>=90</a:t>
            </a:r>
            <a:r>
              <a:rPr lang="en-US" dirty="0"/>
              <a:t>]{</a:t>
            </a:r>
            <a:r>
              <a:rPr lang="en-US" dirty="0" smtClean="0"/>
              <a:t>images/logo.jpg}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2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Gestion</a:t>
            </a:r>
            <a:r>
              <a:rPr lang="en-US" dirty="0"/>
              <a:t> du </a:t>
            </a:r>
            <a:r>
              <a:rPr lang="en-US" dirty="0" err="1" smtClean="0"/>
              <a:t>sommaire</a:t>
            </a:r>
            <a:r>
              <a:rPr lang="en-US" dirty="0" smtClean="0"/>
              <a:t>/table de figures/table de figures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tableofcontents</a:t>
            </a:r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listoffigures</a:t>
            </a:r>
            <a:r>
              <a:rPr lang="en-US" dirty="0"/>
              <a:t>.</a:t>
            </a:r>
          </a:p>
          <a:p>
            <a:r>
              <a:rPr lang="en-US" dirty="0" smtClean="0"/>
              <a:t>\</a:t>
            </a:r>
            <a:r>
              <a:rPr lang="en-US" dirty="0" err="1"/>
              <a:t>listoftables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0730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effectLst/>
              </a:rPr>
              <a:t>Organiser son document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\part{titre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 err="1"/>
              <a:t>chapter</a:t>
            </a:r>
            <a:r>
              <a:rPr lang="fr-FR" dirty="0"/>
              <a:t>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/>
              <a:t>section{titre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 err="1"/>
              <a:t>subsection</a:t>
            </a:r>
            <a:r>
              <a:rPr lang="fr-FR" dirty="0"/>
              <a:t>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 err="1"/>
              <a:t>subsubsection</a:t>
            </a:r>
            <a:r>
              <a:rPr lang="fr-FR" dirty="0"/>
              <a:t>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 err="1"/>
              <a:t>paragraph</a:t>
            </a:r>
            <a:r>
              <a:rPr lang="fr-FR" dirty="0"/>
              <a:t>{titre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 err="1"/>
              <a:t>subparagraph</a:t>
            </a:r>
            <a:r>
              <a:rPr lang="fr-FR" dirty="0"/>
              <a:t>{titre</a:t>
            </a:r>
            <a:r>
              <a:rPr lang="fr-FR" dirty="0" smtClean="0"/>
              <a:t>}</a:t>
            </a:r>
          </a:p>
          <a:p>
            <a:r>
              <a:rPr lang="fr-FR" dirty="0"/>
              <a:t>\</a:t>
            </a:r>
            <a:r>
              <a:rPr lang="fr-FR" dirty="0" err="1" smtClean="0"/>
              <a:t>newpage</a:t>
            </a:r>
            <a:r>
              <a:rPr lang="fr-FR" dirty="0" smtClean="0"/>
              <a:t> % pour sauter la page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75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effectLst/>
              </a:rPr>
              <a:t>Organiser son </a:t>
            </a:r>
            <a:r>
              <a:rPr lang="fr-FR" dirty="0" smtClean="0">
                <a:effectLst/>
              </a:rPr>
              <a:t>document: 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\</a:t>
            </a:r>
            <a:r>
              <a:rPr lang="fr-FR" dirty="0" err="1"/>
              <a:t>documentclass</a:t>
            </a:r>
            <a:r>
              <a:rPr lang="fr-FR" dirty="0"/>
              <a:t>{report}</a:t>
            </a:r>
          </a:p>
          <a:p>
            <a:endParaRPr lang="fr-FR" dirty="0"/>
          </a:p>
          <a:p>
            <a:r>
              <a:rPr lang="fr-FR" dirty="0"/>
              <a:t>\</a:t>
            </a:r>
            <a:r>
              <a:rPr lang="fr-FR" dirty="0" err="1"/>
              <a:t>begin</a:t>
            </a:r>
            <a:r>
              <a:rPr lang="fr-FR" dirty="0"/>
              <a:t>{document}</a:t>
            </a:r>
          </a:p>
          <a:p>
            <a:r>
              <a:rPr lang="fr-FR" dirty="0"/>
              <a:t>	\part{</a:t>
            </a:r>
            <a:r>
              <a:rPr lang="fr-FR" dirty="0" err="1"/>
              <a:t>eEtude</a:t>
            </a:r>
            <a:r>
              <a:rPr lang="fr-FR" dirty="0"/>
              <a:t> théorique}</a:t>
            </a:r>
          </a:p>
          <a:p>
            <a:r>
              <a:rPr lang="fr-FR" dirty="0"/>
              <a:t>	\</a:t>
            </a:r>
            <a:r>
              <a:rPr lang="fr-FR" dirty="0" err="1"/>
              <a:t>chapter</a:t>
            </a:r>
            <a:r>
              <a:rPr lang="fr-FR" dirty="0"/>
              <a:t>{</a:t>
            </a:r>
            <a:r>
              <a:rPr lang="fr-FR" dirty="0" err="1"/>
              <a:t>Previous</a:t>
            </a:r>
            <a:r>
              <a:rPr lang="fr-FR" dirty="0"/>
              <a:t> </a:t>
            </a:r>
            <a:r>
              <a:rPr lang="fr-FR" dirty="0" err="1"/>
              <a:t>works</a:t>
            </a:r>
            <a:r>
              <a:rPr lang="fr-FR" dirty="0"/>
              <a:t>}</a:t>
            </a:r>
          </a:p>
          <a:p>
            <a:r>
              <a:rPr lang="fr-FR" dirty="0"/>
              <a:t>	\section{Introduction}</a:t>
            </a:r>
          </a:p>
          <a:p>
            <a:r>
              <a:rPr lang="fr-FR" dirty="0"/>
              <a:t>J'aime toujours écrire en \</a:t>
            </a:r>
            <a:r>
              <a:rPr lang="fr-FR" dirty="0" err="1"/>
              <a:t>LaTeX</a:t>
            </a:r>
            <a:r>
              <a:rPr lang="fr-FR" dirty="0"/>
              <a:t>{}.\</a:t>
            </a:r>
            <a:r>
              <a:rPr lang="fr-FR" dirty="0" err="1"/>
              <a:t>vspace</a:t>
            </a:r>
            <a:r>
              <a:rPr lang="fr-FR" dirty="0"/>
              <a:t>{1cm}</a:t>
            </a:r>
          </a:p>
          <a:p>
            <a:r>
              <a:rPr lang="fr-FR" dirty="0"/>
              <a:t>Surtout \</a:t>
            </a:r>
            <a:r>
              <a:rPr lang="fr-FR" dirty="0" err="1"/>
              <a:t>hspace</a:t>
            </a:r>
            <a:r>
              <a:rPr lang="fr-FR" dirty="0"/>
              <a:t>{8mm} quand je laisse du blanc </a:t>
            </a:r>
          </a:p>
          <a:p>
            <a:r>
              <a:rPr lang="fr-FR" dirty="0"/>
              <a:t>\section{</a:t>
            </a:r>
            <a:r>
              <a:rPr lang="fr-FR" dirty="0" err="1"/>
              <a:t>definitions</a:t>
            </a:r>
            <a:r>
              <a:rPr lang="fr-FR" dirty="0"/>
              <a:t>}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\end{document}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840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Page de </a:t>
            </a:r>
            <a:r>
              <a:rPr lang="fr-FR" dirty="0" smtClean="0"/>
              <a:t>garde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\</a:t>
            </a:r>
            <a:r>
              <a:rPr lang="fr-FR" dirty="0" err="1" smtClean="0"/>
              <a:t>title</a:t>
            </a:r>
            <a:r>
              <a:rPr lang="fr-FR" dirty="0" smtClean="0"/>
              <a:t>{</a:t>
            </a:r>
            <a:r>
              <a:rPr lang="fr-FR" dirty="0" err="1" smtClean="0"/>
              <a:t>malicious</a:t>
            </a:r>
            <a:r>
              <a:rPr lang="fr-FR" dirty="0" smtClean="0"/>
              <a:t> web content}\</a:t>
            </a:r>
          </a:p>
          <a:p>
            <a:r>
              <a:rPr lang="fr-FR" dirty="0" err="1" smtClean="0"/>
              <a:t>author</a:t>
            </a:r>
            <a:r>
              <a:rPr lang="fr-FR" dirty="0" smtClean="0"/>
              <a:t>{SAOUDI </a:t>
            </a:r>
            <a:r>
              <a:rPr lang="fr-FR" dirty="0" err="1" smtClean="0"/>
              <a:t>Lalia</a:t>
            </a:r>
            <a:r>
              <a:rPr lang="fr-FR" dirty="0" smtClean="0"/>
              <a:t>}</a:t>
            </a:r>
          </a:p>
          <a:p>
            <a:r>
              <a:rPr lang="fr-FR" dirty="0" smtClean="0"/>
              <a:t>\</a:t>
            </a:r>
            <a:r>
              <a:rPr lang="fr-FR" dirty="0"/>
              <a:t>date{\</a:t>
            </a:r>
            <a:r>
              <a:rPr lang="fr-FR" dirty="0" err="1"/>
              <a:t>today</a:t>
            </a:r>
            <a:r>
              <a:rPr lang="fr-FR" dirty="0" smtClean="0"/>
              <a:t>}</a:t>
            </a:r>
          </a:p>
          <a:p>
            <a:endParaRPr lang="fr-FR" dirty="0"/>
          </a:p>
          <a:p>
            <a:r>
              <a:rPr lang="fr-FR" dirty="0"/>
              <a:t>Ces commandes ne produisent aucune sortie, mais on peut </a:t>
            </a:r>
            <a:r>
              <a:rPr lang="fr-FR" dirty="0" smtClean="0"/>
              <a:t>ensuite demander </a:t>
            </a:r>
            <a:r>
              <a:rPr lang="fr-FR" dirty="0"/>
              <a:t>à LATEX de créer un titre du document </a:t>
            </a:r>
            <a:r>
              <a:rPr lang="fr-FR" dirty="0" smtClean="0"/>
              <a:t>avec </a:t>
            </a:r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maketitle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71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Page de </a:t>
            </a:r>
            <a:r>
              <a:rPr lang="fr-FR" dirty="0" err="1" smtClean="0"/>
              <a:t>garde:exemple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1400" dirty="0"/>
              <a:t>\</a:t>
            </a:r>
            <a:r>
              <a:rPr lang="fr-FR" sz="1400" dirty="0" err="1"/>
              <a:t>documentclass</a:t>
            </a:r>
            <a:r>
              <a:rPr lang="fr-FR" sz="1400" dirty="0"/>
              <a:t>[a4paper, 12pt]{report}</a:t>
            </a:r>
          </a:p>
          <a:p>
            <a:endParaRPr lang="fr-FR" sz="1400" dirty="0"/>
          </a:p>
          <a:p>
            <a:r>
              <a:rPr lang="fr-FR" sz="1400" dirty="0"/>
              <a:t> \</a:t>
            </a:r>
            <a:r>
              <a:rPr lang="fr-FR" sz="1400" dirty="0" err="1"/>
              <a:t>usepackage</a:t>
            </a:r>
            <a:r>
              <a:rPr lang="fr-FR" sz="1400" dirty="0"/>
              <a:t>[utf8]{</a:t>
            </a:r>
            <a:r>
              <a:rPr lang="fr-FR" sz="1400" dirty="0" err="1"/>
              <a:t>inputenc</a:t>
            </a:r>
            <a:r>
              <a:rPr lang="fr-FR" sz="1400" dirty="0"/>
              <a:t>}</a:t>
            </a:r>
          </a:p>
          <a:p>
            <a:r>
              <a:rPr lang="fr-FR" sz="1400" dirty="0"/>
              <a:t> \</a:t>
            </a:r>
            <a:r>
              <a:rPr lang="fr-FR" sz="1400" dirty="0" err="1"/>
              <a:t>usepackage</a:t>
            </a:r>
            <a:r>
              <a:rPr lang="fr-FR" sz="1400" dirty="0"/>
              <a:t>[T1]{</a:t>
            </a:r>
            <a:r>
              <a:rPr lang="fr-FR" sz="1400" dirty="0" err="1"/>
              <a:t>fontenc</a:t>
            </a:r>
            <a:r>
              <a:rPr lang="fr-FR" sz="1400" dirty="0"/>
              <a:t>}</a:t>
            </a:r>
          </a:p>
          <a:p>
            <a:r>
              <a:rPr lang="fr-FR" sz="1400" dirty="0"/>
              <a:t>\</a:t>
            </a:r>
            <a:r>
              <a:rPr lang="fr-FR" sz="1400" dirty="0" err="1"/>
              <a:t>usepackage</a:t>
            </a:r>
            <a:r>
              <a:rPr lang="fr-FR" sz="1400" dirty="0"/>
              <a:t>[french]{</a:t>
            </a:r>
            <a:r>
              <a:rPr lang="fr-FR" sz="1400" dirty="0" err="1"/>
              <a:t>babel</a:t>
            </a:r>
            <a:r>
              <a:rPr lang="fr-FR" sz="1400" dirty="0"/>
              <a:t>}</a:t>
            </a:r>
          </a:p>
          <a:p>
            <a:r>
              <a:rPr lang="fr-FR" sz="1400" dirty="0"/>
              <a:t> \</a:t>
            </a:r>
            <a:r>
              <a:rPr lang="fr-FR" sz="1400" dirty="0" err="1"/>
              <a:t>usepackage</a:t>
            </a:r>
            <a:r>
              <a:rPr lang="fr-FR" sz="1400" dirty="0"/>
              <a:t>{</a:t>
            </a:r>
            <a:r>
              <a:rPr lang="fr-FR" sz="1400" dirty="0" err="1"/>
              <a:t>lmodern</a:t>
            </a:r>
            <a:r>
              <a:rPr lang="fr-FR" sz="1400" dirty="0"/>
              <a:t>}</a:t>
            </a:r>
          </a:p>
          <a:p>
            <a:endParaRPr lang="fr-FR" sz="1400" dirty="0"/>
          </a:p>
          <a:p>
            <a:r>
              <a:rPr lang="fr-FR" sz="1400" dirty="0"/>
              <a:t>\</a:t>
            </a:r>
            <a:r>
              <a:rPr lang="fr-FR" sz="1400" dirty="0" err="1"/>
              <a:t>begin</a:t>
            </a:r>
            <a:r>
              <a:rPr lang="fr-FR" sz="1400" dirty="0"/>
              <a:t>{document}</a:t>
            </a:r>
          </a:p>
          <a:p>
            <a:endParaRPr lang="fr-FR" sz="1400" dirty="0"/>
          </a:p>
          <a:p>
            <a:r>
              <a:rPr lang="fr-FR" sz="1400" dirty="0"/>
              <a:t> % Informations de la page de garde</a:t>
            </a:r>
          </a:p>
          <a:p>
            <a:r>
              <a:rPr lang="fr-FR" sz="1400" dirty="0"/>
              <a:t>\</a:t>
            </a:r>
            <a:r>
              <a:rPr lang="fr-FR" sz="1400" dirty="0" err="1"/>
              <a:t>title</a:t>
            </a:r>
            <a:r>
              <a:rPr lang="fr-FR" sz="1400" dirty="0"/>
              <a:t>{\</a:t>
            </a:r>
            <a:r>
              <a:rPr lang="fr-FR" sz="1400" dirty="0" err="1"/>
              <a:t>textbf</a:t>
            </a:r>
            <a:r>
              <a:rPr lang="fr-FR" sz="1400" dirty="0"/>
              <a:t>{Initiation à \</a:t>
            </a:r>
            <a:r>
              <a:rPr lang="fr-FR" sz="1400" dirty="0" err="1"/>
              <a:t>LaTeX</a:t>
            </a:r>
            <a:r>
              <a:rPr lang="fr-FR" sz="1400" dirty="0"/>
              <a:t>{}} \\</a:t>
            </a:r>
          </a:p>
          <a:p>
            <a:r>
              <a:rPr lang="fr-FR" sz="1400" dirty="0"/>
              <a:t>\</a:t>
            </a:r>
            <a:r>
              <a:rPr lang="fr-FR" sz="1400" dirty="0" err="1"/>
              <a:t>textit</a:t>
            </a:r>
            <a:r>
              <a:rPr lang="fr-FR" sz="1400" dirty="0"/>
              <a:t>{Pour débutants ou jeunes utilisateurs}}</a:t>
            </a:r>
          </a:p>
          <a:p>
            <a:r>
              <a:rPr lang="fr-FR" sz="1400" dirty="0"/>
              <a:t>\</a:t>
            </a:r>
            <a:r>
              <a:rPr lang="fr-FR" sz="1400" dirty="0" err="1"/>
              <a:t>author</a:t>
            </a:r>
            <a:r>
              <a:rPr lang="fr-FR" sz="1400" dirty="0"/>
              <a:t>{MMMM \</a:t>
            </a:r>
            <a:r>
              <a:rPr lang="fr-FR" sz="1400" dirty="0" err="1"/>
              <a:t>textsc</a:t>
            </a:r>
            <a:r>
              <a:rPr lang="fr-FR" sz="1400" dirty="0"/>
              <a:t>{</a:t>
            </a:r>
            <a:r>
              <a:rPr lang="fr-FR" sz="1400" dirty="0" err="1"/>
              <a:t>iikkk</a:t>
            </a:r>
            <a:r>
              <a:rPr lang="fr-FR" sz="1400" dirty="0"/>
              <a:t>}   \and </a:t>
            </a:r>
            <a:r>
              <a:rPr lang="fr-FR" sz="1400" dirty="0" err="1"/>
              <a:t>kkkk</a:t>
            </a:r>
            <a:endParaRPr lang="fr-FR" sz="1400" dirty="0"/>
          </a:p>
          <a:p>
            <a:r>
              <a:rPr lang="fr-FR" sz="1400" dirty="0"/>
              <a:t>\</a:t>
            </a:r>
            <a:r>
              <a:rPr lang="fr-FR" sz="1400" dirty="0" err="1"/>
              <a:t>textsc</a:t>
            </a:r>
            <a:r>
              <a:rPr lang="fr-FR" sz="1400" dirty="0"/>
              <a:t>{</a:t>
            </a:r>
            <a:r>
              <a:rPr lang="fr-FR" sz="1400" dirty="0" err="1"/>
              <a:t>Doe</a:t>
            </a:r>
            <a:r>
              <a:rPr lang="fr-FR" sz="1400" dirty="0"/>
              <a:t>}}</a:t>
            </a:r>
          </a:p>
          <a:p>
            <a:r>
              <a:rPr lang="fr-FR" sz="1400" dirty="0"/>
              <a:t> \date{\</a:t>
            </a:r>
            <a:r>
              <a:rPr lang="fr-FR" sz="1400" dirty="0" err="1"/>
              <a:t>today</a:t>
            </a:r>
            <a:r>
              <a:rPr lang="fr-FR" sz="1400" dirty="0"/>
              <a:t>}</a:t>
            </a:r>
          </a:p>
          <a:p>
            <a:endParaRPr lang="fr-FR" sz="1400" dirty="0"/>
          </a:p>
          <a:p>
            <a:r>
              <a:rPr lang="fr-FR" sz="1400" dirty="0"/>
              <a:t> % Générer la page de garde</a:t>
            </a:r>
          </a:p>
          <a:p>
            <a:r>
              <a:rPr lang="fr-FR" sz="1400" dirty="0"/>
              <a:t> \</a:t>
            </a:r>
            <a:r>
              <a:rPr lang="fr-FR" sz="1400" dirty="0" err="1"/>
              <a:t>maketitle</a:t>
            </a:r>
            <a:endParaRPr lang="fr-FR" sz="1400" dirty="0"/>
          </a:p>
          <a:p>
            <a:endParaRPr lang="fr-FR" sz="1400" dirty="0"/>
          </a:p>
          <a:p>
            <a:endParaRPr lang="fr-FR" sz="1400" dirty="0"/>
          </a:p>
          <a:p>
            <a:r>
              <a:rPr lang="fr-FR" sz="1400" dirty="0"/>
              <a:t> % Résumé</a:t>
            </a:r>
          </a:p>
          <a:p>
            <a:r>
              <a:rPr lang="fr-FR" sz="1400" dirty="0"/>
              <a:t>\</a:t>
            </a:r>
            <a:r>
              <a:rPr lang="fr-FR" sz="1400" dirty="0" err="1"/>
              <a:t>begin</a:t>
            </a:r>
            <a:r>
              <a:rPr lang="fr-FR" sz="1400" dirty="0"/>
              <a:t>{abstract}</a:t>
            </a:r>
          </a:p>
          <a:p>
            <a:r>
              <a:rPr lang="fr-FR" sz="1400" dirty="0"/>
              <a:t>Résumé du document</a:t>
            </a:r>
          </a:p>
          <a:p>
            <a:r>
              <a:rPr lang="fr-FR" sz="1400" dirty="0"/>
              <a:t>\end{abstract}</a:t>
            </a:r>
          </a:p>
          <a:p>
            <a:endParaRPr lang="fr-FR" sz="1400" dirty="0"/>
          </a:p>
          <a:p>
            <a:r>
              <a:rPr lang="fr-FR" sz="1400" dirty="0"/>
              <a:t> </a:t>
            </a:r>
          </a:p>
          <a:p>
            <a:r>
              <a:rPr lang="fr-FR" sz="1400" dirty="0"/>
              <a:t> \end{document}</a:t>
            </a:r>
            <a:endParaRPr lang="fr-FR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43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68863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fr-FR" sz="1100" dirty="0"/>
              <a:t>\</a:t>
            </a:r>
            <a:r>
              <a:rPr lang="fr-FR" sz="1100" dirty="0" err="1"/>
              <a:t>documentclass</a:t>
            </a:r>
            <a:r>
              <a:rPr lang="fr-FR" sz="1100" dirty="0"/>
              <a:t>{article}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usepackage</a:t>
            </a:r>
            <a:r>
              <a:rPr lang="fr-FR" sz="1100" dirty="0"/>
              <a:t>[</a:t>
            </a:r>
            <a:r>
              <a:rPr lang="fr-FR" sz="1100" dirty="0" err="1"/>
              <a:t>showframe</a:t>
            </a:r>
            <a:r>
              <a:rPr lang="fr-FR" sz="1100" dirty="0"/>
              <a:t>]{</a:t>
            </a:r>
            <a:r>
              <a:rPr lang="fr-FR" sz="1100" dirty="0" err="1"/>
              <a:t>geometry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usepackage</a:t>
            </a:r>
            <a:r>
              <a:rPr lang="fr-FR" sz="1100" dirty="0"/>
              <a:t>{</a:t>
            </a:r>
            <a:r>
              <a:rPr lang="fr-FR" sz="1100" dirty="0" err="1"/>
              <a:t>tabularx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usepackage</a:t>
            </a:r>
            <a:r>
              <a:rPr lang="fr-FR" sz="1100" dirty="0"/>
              <a:t>{</a:t>
            </a:r>
            <a:r>
              <a:rPr lang="fr-FR" sz="1100" dirty="0" err="1"/>
              <a:t>graphicx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usepackage</a:t>
            </a:r>
            <a:r>
              <a:rPr lang="fr-FR" sz="1100" dirty="0"/>
              <a:t>{</a:t>
            </a:r>
            <a:r>
              <a:rPr lang="fr-FR" sz="1100" dirty="0" err="1"/>
              <a:t>booktabs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usepackage</a:t>
            </a:r>
            <a:r>
              <a:rPr lang="fr-FR" sz="1100" dirty="0"/>
              <a:t>{</a:t>
            </a:r>
            <a:r>
              <a:rPr lang="fr-FR" sz="1100" dirty="0" err="1"/>
              <a:t>mwe</a:t>
            </a:r>
            <a:r>
              <a:rPr lang="fr-FR" sz="1100" dirty="0"/>
              <a:t>}% </a:t>
            </a:r>
            <a:r>
              <a:rPr lang="fr-FR" sz="1100" dirty="0" err="1"/>
              <a:t>Provides</a:t>
            </a:r>
            <a:r>
              <a:rPr lang="fr-FR" sz="1100" dirty="0"/>
              <a:t> </a:t>
            </a:r>
            <a:r>
              <a:rPr lang="fr-FR" sz="1100" dirty="0" err="1"/>
              <a:t>example</a:t>
            </a:r>
            <a:r>
              <a:rPr lang="fr-FR" sz="1100" dirty="0"/>
              <a:t> figures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begin</a:t>
            </a:r>
            <a:r>
              <a:rPr lang="fr-FR" sz="1100" dirty="0"/>
              <a:t>{document}</a:t>
            </a:r>
          </a:p>
          <a:p>
            <a:pPr marL="82296" indent="0">
              <a:buNone/>
            </a:pPr>
            <a:r>
              <a:rPr lang="fr-FR" sz="1100" dirty="0"/>
              <a:t>    \</a:t>
            </a:r>
            <a:r>
              <a:rPr lang="fr-FR" sz="1100" dirty="0" err="1"/>
              <a:t>begin</a:t>
            </a:r>
            <a:r>
              <a:rPr lang="fr-FR" sz="1100" dirty="0"/>
              <a:t>{</a:t>
            </a:r>
            <a:r>
              <a:rPr lang="fr-FR" sz="1100" dirty="0" err="1"/>
              <a:t>titlepage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	\</a:t>
            </a:r>
            <a:r>
              <a:rPr lang="fr-FR" sz="1100" dirty="0" err="1"/>
              <a:t>begin</a:t>
            </a:r>
            <a:r>
              <a:rPr lang="fr-FR" sz="1100" dirty="0"/>
              <a:t>{center}</a:t>
            </a:r>
          </a:p>
          <a:p>
            <a:pPr marL="82296" indent="0">
              <a:buNone/>
            </a:pPr>
            <a:r>
              <a:rPr lang="fr-FR" sz="1100" dirty="0"/>
              <a:t>    	\</a:t>
            </a:r>
            <a:r>
              <a:rPr lang="fr-FR" sz="1100" dirty="0" err="1"/>
              <a:t>includegraphics</a:t>
            </a:r>
            <a:r>
              <a:rPr lang="fr-FR" sz="1100" dirty="0"/>
              <a:t>[</a:t>
            </a:r>
            <a:r>
              <a:rPr lang="fr-FR" sz="1100" dirty="0" err="1"/>
              <a:t>width</a:t>
            </a:r>
            <a:r>
              <a:rPr lang="fr-FR" sz="1100" dirty="0"/>
              <a:t>=2cm]{example-image-1x1}</a:t>
            </a:r>
          </a:p>
          <a:p>
            <a:pPr marL="82296" indent="0">
              <a:buNone/>
            </a:pPr>
            <a:r>
              <a:rPr lang="fr-FR" sz="1100" dirty="0"/>
              <a:t>    	\</a:t>
            </a:r>
            <a:r>
              <a:rPr lang="fr-FR" sz="1100" dirty="0" err="1"/>
              <a:t>hfill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  	\</a:t>
            </a:r>
            <a:r>
              <a:rPr lang="fr-FR" sz="1100" dirty="0" err="1"/>
              <a:t>parbox</a:t>
            </a:r>
            <a:r>
              <a:rPr lang="fr-FR" sz="1100" dirty="0"/>
              <a:t>{.5\</a:t>
            </a:r>
            <a:r>
              <a:rPr lang="fr-FR" sz="1100" dirty="0" err="1"/>
              <a:t>linewidth</a:t>
            </a:r>
            <a:r>
              <a:rPr lang="fr-FR" sz="1100" dirty="0"/>
              <a:t>}{%</a:t>
            </a:r>
          </a:p>
          <a:p>
            <a:pPr marL="82296" indent="0">
              <a:buNone/>
            </a:pPr>
            <a:r>
              <a:rPr lang="fr-FR" sz="1100" dirty="0"/>
              <a:t>    		\</a:t>
            </a:r>
            <a:r>
              <a:rPr lang="fr-FR" sz="1100" dirty="0" err="1"/>
              <a:t>centering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  		REPUBLIQUE ALGERIENNE DEMOCRATIQUE ET POPULAIRE	\par</a:t>
            </a:r>
          </a:p>
          <a:p>
            <a:pPr marL="82296" indent="0">
              <a:buNone/>
            </a:pPr>
            <a:r>
              <a:rPr lang="fr-FR" sz="1100" dirty="0"/>
              <a:t>    		</a:t>
            </a:r>
            <a:r>
              <a:rPr lang="fr-FR" sz="1100" dirty="0" err="1"/>
              <a:t>Universit</a:t>
            </a:r>
            <a:r>
              <a:rPr lang="fr-FR" sz="1100" dirty="0"/>
              <a:t>\'e Mohamed Boudiaf de M'</a:t>
            </a:r>
            <a:r>
              <a:rPr lang="fr-FR" sz="1100" dirty="0" err="1"/>
              <a:t>sila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</a:t>
            </a:r>
            <a:r>
              <a:rPr lang="fr-FR" sz="1100" dirty="0" smtClean="0"/>
              <a:t>    </a:t>
            </a:r>
            <a:r>
              <a:rPr lang="fr-FR" sz="1100" dirty="0"/>
              <a:t>		\par</a:t>
            </a:r>
          </a:p>
          <a:p>
            <a:pPr marL="82296" indent="0">
              <a:buNone/>
            </a:pPr>
            <a:r>
              <a:rPr lang="fr-FR" sz="1100" dirty="0"/>
              <a:t>    		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		Faculté des {Mathématiques} et de l\'informatique</a:t>
            </a:r>
          </a:p>
          <a:p>
            <a:pPr marL="82296" indent="0">
              <a:buNone/>
            </a:pPr>
            <a:r>
              <a:rPr lang="fr-FR" sz="1100" dirty="0"/>
              <a:t>    		\par</a:t>
            </a:r>
          </a:p>
          <a:p>
            <a:pPr marL="82296" indent="0">
              <a:buNone/>
            </a:pPr>
            <a:r>
              <a:rPr lang="fr-FR" sz="1100" dirty="0"/>
              <a:t>    		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	{Département} de l\'informatique \par</a:t>
            </a:r>
          </a:p>
          <a:p>
            <a:pPr marL="82296" indent="0">
              <a:buNone/>
            </a:pPr>
            <a:r>
              <a:rPr lang="fr-FR" sz="1100" dirty="0"/>
              <a:t>    	}</a:t>
            </a:r>
          </a:p>
          <a:p>
            <a:pPr marL="82296" indent="0">
              <a:buNone/>
            </a:pPr>
            <a:r>
              <a:rPr lang="fr-FR" sz="1050" dirty="0"/>
              <a:t>    </a:t>
            </a:r>
            <a:endParaRPr lang="fr-FR" sz="10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20103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40871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fr-FR" sz="1100" dirty="0"/>
              <a:t>\</a:t>
            </a:r>
            <a:r>
              <a:rPr lang="fr-FR" sz="1100" dirty="0" err="1"/>
              <a:t>hfill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</a:t>
            </a:r>
            <a:r>
              <a:rPr lang="fr-FR" sz="1100" dirty="0" smtClean="0"/>
              <a:t>\</a:t>
            </a:r>
            <a:r>
              <a:rPr lang="fr-FR" sz="1100" dirty="0" err="1"/>
              <a:t>includegraphics</a:t>
            </a:r>
            <a:r>
              <a:rPr lang="fr-FR" sz="1100" dirty="0"/>
              <a:t>[</a:t>
            </a:r>
            <a:r>
              <a:rPr lang="fr-FR" sz="1100" dirty="0" err="1"/>
              <a:t>width</a:t>
            </a:r>
            <a:r>
              <a:rPr lang="fr-FR" sz="1100" dirty="0"/>
              <a:t>=2cm]{example-image-1x1}</a:t>
            </a:r>
          </a:p>
          <a:p>
            <a:pPr marL="82296" indent="0">
              <a:buNone/>
            </a:pPr>
            <a:r>
              <a:rPr lang="fr-FR" sz="1100" dirty="0"/>
              <a:t>   </a:t>
            </a:r>
            <a:r>
              <a:rPr lang="fr-FR" sz="1100" dirty="0" smtClean="0"/>
              <a:t>\</a:t>
            </a:r>
            <a:r>
              <a:rPr lang="fr-FR" sz="1100" dirty="0"/>
              <a:t>par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{\</a:t>
            </a:r>
            <a:r>
              <a:rPr lang="fr-FR" sz="1100" dirty="0"/>
              <a:t>LARGE\</a:t>
            </a:r>
            <a:r>
              <a:rPr lang="fr-FR" sz="1100" dirty="0" err="1"/>
              <a:t>scshape</a:t>
            </a:r>
            <a:r>
              <a:rPr lang="fr-FR" sz="1100" dirty="0"/>
              <a:t> {Mémoire </a:t>
            </a:r>
            <a:r>
              <a:rPr lang="fr-FR" sz="1100" dirty="0" smtClean="0"/>
              <a:t>} \</a:t>
            </a:r>
            <a:r>
              <a:rPr lang="fr-FR" sz="1100" dirty="0"/>
              <a:t>par}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présenté </a:t>
            </a:r>
            <a:r>
              <a:rPr lang="fr-FR" sz="1100" dirty="0"/>
              <a:t>pour l’obtention du </a:t>
            </a:r>
            <a:r>
              <a:rPr lang="fr-FR" sz="1100" dirty="0" err="1"/>
              <a:t>diplome</a:t>
            </a:r>
            <a:r>
              <a:rPr lang="fr-FR" sz="1100" dirty="0"/>
              <a:t> de  \par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{\</a:t>
            </a:r>
            <a:r>
              <a:rPr lang="fr-FR" sz="1100" dirty="0" err="1"/>
              <a:t>itshape</a:t>
            </a:r>
            <a:r>
              <a:rPr lang="fr-FR" sz="1100" dirty="0"/>
              <a:t>\large Master </a:t>
            </a:r>
            <a:r>
              <a:rPr lang="fr-FR" sz="1100" dirty="0" err="1"/>
              <a:t>Accadémique</a:t>
            </a:r>
            <a:r>
              <a:rPr lang="fr-FR" sz="1100" dirty="0"/>
              <a:t>\par}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Pr</a:t>
            </a:r>
            <a:r>
              <a:rPr lang="fr-FR" sz="1100" dirty="0"/>
              <a:t>\'</a:t>
            </a:r>
            <a:r>
              <a:rPr lang="fr-FR" sz="1100" dirty="0" err="1"/>
              <a:t>esent</a:t>
            </a:r>
            <a:r>
              <a:rPr lang="fr-FR" sz="1100" dirty="0"/>
              <a:t>\'e par \</a:t>
            </a:r>
            <a:r>
              <a:rPr lang="fr-FR" sz="1100" dirty="0" err="1"/>
              <a:t>textsc</a:t>
            </a:r>
            <a:r>
              <a:rPr lang="fr-FR" sz="1100" dirty="0"/>
              <a:t>{Nom Prénom}\par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{\</a:t>
            </a:r>
            <a:r>
              <a:rPr lang="fr-FR" sz="1100" dirty="0" err="1"/>
              <a:t>Huge</a:t>
            </a:r>
            <a:r>
              <a:rPr lang="fr-FR" sz="1100" dirty="0"/>
              <a:t>\</a:t>
            </a:r>
            <a:r>
              <a:rPr lang="fr-FR" sz="1100" dirty="0" err="1"/>
              <a:t>bfseries</a:t>
            </a:r>
            <a:r>
              <a:rPr lang="fr-FR" sz="1100" dirty="0"/>
              <a:t> Titre du mémoire\par}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\</a:t>
            </a:r>
            <a:r>
              <a:rPr lang="fr-FR" sz="1100" dirty="0" err="1"/>
              <a:t>vspace</a:t>
            </a:r>
            <a:r>
              <a:rPr lang="fr-FR" sz="1100" dirty="0"/>
              <a:t>{.05\</a:t>
            </a:r>
            <a:r>
              <a:rPr lang="fr-FR" sz="1100" dirty="0" err="1"/>
              <a:t>textheight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{\</a:t>
            </a:r>
            <a:r>
              <a:rPr lang="fr-FR" sz="1100" dirty="0"/>
              <a:t>large sous titre\par} \par</a:t>
            </a:r>
          </a:p>
          <a:p>
            <a:pPr marL="82296" indent="0">
              <a:buNone/>
            </a:pPr>
            <a:r>
              <a:rPr lang="fr-FR" sz="1100" dirty="0"/>
              <a:t>    </a:t>
            </a:r>
            <a:r>
              <a:rPr lang="fr-FR" sz="1100" dirty="0" smtClean="0"/>
              <a:t>{\</a:t>
            </a:r>
            <a:r>
              <a:rPr lang="fr-FR" sz="1100" dirty="0"/>
              <a:t>Large \</a:t>
            </a:r>
            <a:r>
              <a:rPr lang="fr-FR" sz="1100" dirty="0" err="1"/>
              <a:t>begin</a:t>
            </a:r>
            <a:r>
              <a:rPr lang="fr-FR" sz="1100" dirty="0"/>
              <a:t>{</a:t>
            </a:r>
            <a:r>
              <a:rPr lang="fr-FR" sz="1100" dirty="0" err="1"/>
              <a:t>flushleft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</a:t>
            </a:r>
            <a:r>
              <a:rPr lang="fr-FR" sz="1100" dirty="0" smtClean="0"/>
              <a:t>    Soutenu </a:t>
            </a:r>
            <a:r>
              <a:rPr lang="fr-FR" sz="1100" dirty="0"/>
              <a:t>devant le jury composé de :	\end{</a:t>
            </a:r>
            <a:r>
              <a:rPr lang="fr-FR" sz="1100" dirty="0" err="1"/>
              <a:t>flushleft</a:t>
            </a:r>
            <a:r>
              <a:rPr lang="fr-FR" sz="1100" dirty="0"/>
              <a:t>} }</a:t>
            </a:r>
          </a:p>
          <a:p>
            <a:pPr marL="82296" indent="0">
              <a:buNone/>
            </a:pPr>
            <a:r>
              <a:rPr lang="fr-FR" sz="1100" dirty="0"/>
              <a:t>    	</a:t>
            </a:r>
            <a:r>
              <a:rPr lang="fr-FR" sz="1100" dirty="0" smtClean="0"/>
              <a:t>    </a:t>
            </a:r>
            <a:r>
              <a:rPr lang="fr-FR" sz="1100" dirty="0"/>
              <a:t>		\</a:t>
            </a:r>
            <a:r>
              <a:rPr lang="fr-FR" sz="1100" dirty="0" err="1"/>
              <a:t>noindent</a:t>
            </a:r>
            <a:r>
              <a:rPr lang="fr-FR" sz="1100" dirty="0"/>
              <a:t>\</a:t>
            </a:r>
            <a:r>
              <a:rPr lang="fr-FR" sz="1100" dirty="0" err="1"/>
              <a:t>begin</a:t>
            </a:r>
            <a:r>
              <a:rPr lang="fr-FR" sz="1100" dirty="0"/>
              <a:t>{</a:t>
            </a:r>
            <a:r>
              <a:rPr lang="fr-FR" sz="1100" dirty="0" err="1"/>
              <a:t>tabularx</a:t>
            </a:r>
            <a:r>
              <a:rPr lang="fr-FR" sz="1100" dirty="0"/>
              <a:t>}{\</a:t>
            </a:r>
            <a:r>
              <a:rPr lang="fr-FR" sz="1100" dirty="0" err="1"/>
              <a:t>textwidth</a:t>
            </a:r>
            <a:r>
              <a:rPr lang="fr-FR" sz="1100" dirty="0"/>
              <a:t>}{XXXX}</a:t>
            </a:r>
          </a:p>
          <a:p>
            <a:pPr marL="82296" indent="0">
              <a:buNone/>
            </a:pPr>
            <a:r>
              <a:rPr lang="fr-FR" sz="1100" dirty="0"/>
              <a:t>    			\</a:t>
            </a:r>
            <a:r>
              <a:rPr lang="fr-FR" sz="1100" dirty="0" err="1"/>
              <a:t>toprule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  			Nom &amp; Grade &amp; Université &amp; Fonction \\</a:t>
            </a:r>
          </a:p>
          <a:p>
            <a:pPr marL="82296" indent="0">
              <a:buNone/>
            </a:pPr>
            <a:r>
              <a:rPr lang="fr-FR" sz="1100" dirty="0"/>
              <a:t>    			\</a:t>
            </a:r>
            <a:r>
              <a:rPr lang="fr-FR" sz="1100" dirty="0" err="1"/>
              <a:t>midrule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  			NOM et Prénom &amp; .... &amp;  Université de M'</a:t>
            </a:r>
            <a:r>
              <a:rPr lang="fr-FR" sz="1100" dirty="0" err="1"/>
              <a:t>sila</a:t>
            </a:r>
            <a:r>
              <a:rPr lang="fr-FR" sz="1100" dirty="0"/>
              <a:t> &amp; Pr\'</a:t>
            </a:r>
            <a:r>
              <a:rPr lang="fr-FR" sz="1100" dirty="0" err="1"/>
              <a:t>esident</a:t>
            </a:r>
            <a:r>
              <a:rPr lang="fr-FR" sz="1100" dirty="0"/>
              <a:t> \\</a:t>
            </a:r>
          </a:p>
          <a:p>
            <a:pPr marL="82296" indent="0">
              <a:buNone/>
            </a:pPr>
            <a:r>
              <a:rPr lang="fr-FR" sz="1100" dirty="0"/>
              <a:t>   </a:t>
            </a:r>
            <a:r>
              <a:rPr lang="fr-FR" sz="1100" dirty="0" smtClean="0"/>
              <a:t>			   </a:t>
            </a:r>
            <a:r>
              <a:rPr lang="fr-FR" sz="1100" dirty="0"/>
              <a:t>NOM et Prénom &amp; .... &amp;  Université de M'</a:t>
            </a:r>
            <a:r>
              <a:rPr lang="fr-FR" sz="1100" dirty="0" err="1"/>
              <a:t>sila</a:t>
            </a:r>
            <a:r>
              <a:rPr lang="fr-FR" sz="1100" dirty="0"/>
              <a:t> &amp; Directeur \\</a:t>
            </a:r>
          </a:p>
          <a:p>
            <a:pPr marL="82296" indent="0">
              <a:buNone/>
            </a:pPr>
            <a:r>
              <a:rPr lang="fr-FR" sz="1100" dirty="0"/>
              <a:t>   </a:t>
            </a:r>
            <a:r>
              <a:rPr lang="fr-FR" sz="1100" dirty="0" smtClean="0"/>
              <a:t>			   </a:t>
            </a:r>
            <a:r>
              <a:rPr lang="fr-FR" sz="1100" dirty="0"/>
              <a:t>NOM et Prénom &amp; .... &amp;  Université de M'</a:t>
            </a:r>
            <a:r>
              <a:rPr lang="fr-FR" sz="1100" dirty="0" err="1"/>
              <a:t>sila</a:t>
            </a:r>
            <a:r>
              <a:rPr lang="fr-FR" sz="1100" dirty="0"/>
              <a:t> &amp; Examinateur\\</a:t>
            </a:r>
          </a:p>
          <a:p>
            <a:pPr marL="82296" indent="0">
              <a:buNone/>
            </a:pPr>
            <a:r>
              <a:rPr lang="fr-FR" sz="1100" dirty="0"/>
              <a:t>      \</a:t>
            </a:r>
            <a:r>
              <a:rPr lang="fr-FR" sz="1100" dirty="0" err="1"/>
              <a:t>bottomrule</a:t>
            </a:r>
            <a:endParaRPr lang="fr-FR" sz="1100" dirty="0"/>
          </a:p>
          <a:p>
            <a:pPr marL="82296" indent="0">
              <a:buNone/>
            </a:pPr>
            <a:r>
              <a:rPr lang="fr-FR" sz="1100" dirty="0"/>
              <a:t>      \end{</a:t>
            </a:r>
            <a:r>
              <a:rPr lang="fr-FR" sz="1100" dirty="0" err="1"/>
              <a:t>tabularx</a:t>
            </a:r>
            <a:r>
              <a:rPr lang="fr-FR" sz="1100" dirty="0"/>
              <a:t>}</a:t>
            </a:r>
          </a:p>
          <a:p>
            <a:pPr marL="82296" indent="0">
              <a:buNone/>
            </a:pPr>
            <a:r>
              <a:rPr lang="fr-FR" sz="1100" dirty="0"/>
              <a:t>  	</a:t>
            </a:r>
          </a:p>
        </p:txBody>
      </p:sp>
    </p:spTree>
    <p:extLst>
      <p:ext uri="{BB962C8B-B14F-4D97-AF65-F5344CB8AC3E}">
        <p14:creationId xmlns:p14="http://schemas.microsoft.com/office/powerpoint/2010/main" val="2014542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Structure d’un fichier latex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structure d'un fichier source est la suivante :</a:t>
            </a:r>
          </a:p>
          <a:p>
            <a:r>
              <a:rPr lang="fr-FR" dirty="0"/>
              <a:t>\</a:t>
            </a:r>
            <a:r>
              <a:rPr lang="fr-FR" dirty="0" err="1"/>
              <a:t>documentclass</a:t>
            </a:r>
            <a:r>
              <a:rPr lang="fr-FR" dirty="0"/>
              <a:t>{</a:t>
            </a:r>
            <a:r>
              <a:rPr lang="fr-FR" dirty="0" err="1"/>
              <a:t>amsdtx</a:t>
            </a:r>
            <a:r>
              <a:rPr lang="fr-FR" dirty="0"/>
              <a:t>}</a:t>
            </a:r>
          </a:p>
          <a:p>
            <a:r>
              <a:rPr lang="fr-FR" dirty="0"/>
              <a:t>\</a:t>
            </a:r>
            <a:r>
              <a:rPr lang="fr-FR" dirty="0" err="1"/>
              <a:t>begin</a:t>
            </a:r>
            <a:r>
              <a:rPr lang="fr-FR" dirty="0"/>
              <a:t>{document}</a:t>
            </a:r>
          </a:p>
          <a:p>
            <a:r>
              <a:rPr lang="fr-FR" dirty="0"/>
              <a:t>\[ \]</a:t>
            </a:r>
          </a:p>
          <a:p>
            <a:r>
              <a:rPr lang="fr-FR" dirty="0"/>
              <a:t>\end{document}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142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fr-FR" dirty="0"/>
              <a:t> \</a:t>
            </a:r>
            <a:r>
              <a:rPr lang="fr-FR" dirty="0" err="1"/>
              <a:t>vspace</a:t>
            </a:r>
            <a:r>
              <a:rPr lang="fr-FR" dirty="0"/>
              <a:t>{.10\</a:t>
            </a:r>
            <a:r>
              <a:rPr lang="fr-FR" dirty="0" err="1"/>
              <a:t>textheight</a:t>
            </a:r>
            <a:r>
              <a:rPr lang="fr-FR" dirty="0"/>
              <a:t>}</a:t>
            </a:r>
          </a:p>
          <a:p>
            <a:pPr marL="82296" indent="0">
              <a:buNone/>
            </a:pPr>
            <a:r>
              <a:rPr lang="fr-FR" dirty="0"/>
              <a:t>  </a:t>
            </a:r>
            <a:r>
              <a:rPr lang="fr-FR" dirty="0" smtClean="0"/>
              <a:t>{\</a:t>
            </a:r>
            <a:r>
              <a:rPr lang="fr-FR" dirty="0"/>
              <a:t>large Année universitaire: 2019-2020\par} \par</a:t>
            </a:r>
          </a:p>
          <a:p>
            <a:pPr marL="82296" indent="0">
              <a:buNone/>
            </a:pPr>
            <a:r>
              <a:rPr lang="fr-FR" dirty="0"/>
              <a:t>    \end{center}</a:t>
            </a:r>
          </a:p>
          <a:p>
            <a:pPr marL="82296" indent="0">
              <a:buNone/>
            </a:pPr>
            <a:r>
              <a:rPr lang="fr-FR" dirty="0"/>
              <a:t>\end{</a:t>
            </a:r>
            <a:r>
              <a:rPr lang="fr-FR" dirty="0" err="1"/>
              <a:t>titlepage</a:t>
            </a:r>
            <a:r>
              <a:rPr lang="fr-FR" dirty="0"/>
              <a:t>}</a:t>
            </a:r>
          </a:p>
          <a:p>
            <a:pPr marL="82296" indent="0">
              <a:buNone/>
            </a:pPr>
            <a:r>
              <a:rPr lang="fr-FR" dirty="0"/>
              <a:t> </a:t>
            </a:r>
            <a:r>
              <a:rPr lang="fr-FR" dirty="0" smtClean="0"/>
              <a:t>\</a:t>
            </a:r>
            <a:r>
              <a:rPr lang="fr-FR" dirty="0"/>
              <a:t>end{document}</a:t>
            </a:r>
          </a:p>
        </p:txBody>
      </p:sp>
    </p:spTree>
    <p:extLst>
      <p:ext uri="{BB962C8B-B14F-4D97-AF65-F5344CB8AC3E}">
        <p14:creationId xmlns:p14="http://schemas.microsoft.com/office/powerpoint/2010/main" val="648042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biblatex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Biblatex</a:t>
            </a:r>
            <a:r>
              <a:rPr lang="fr-FR" dirty="0" smtClean="0"/>
              <a:t> est un outil pour:</a:t>
            </a:r>
            <a:endParaRPr lang="fr-FR" dirty="0"/>
          </a:p>
          <a:p>
            <a:pPr lvl="1"/>
            <a:r>
              <a:rPr lang="fr-FR" dirty="0" smtClean="0"/>
              <a:t>Créer la base de données de la bibliographie;</a:t>
            </a:r>
            <a:endParaRPr lang="fr-FR" dirty="0"/>
          </a:p>
          <a:p>
            <a:pPr lvl="1"/>
            <a:r>
              <a:rPr lang="fr-FR" dirty="0"/>
              <a:t>C</a:t>
            </a:r>
            <a:r>
              <a:rPr lang="fr-FR" dirty="0" smtClean="0"/>
              <a:t>iter les références de </a:t>
            </a:r>
            <a:r>
              <a:rPr lang="fr-FR" dirty="0"/>
              <a:t>manière cohérente et suivant une norme .</a:t>
            </a:r>
            <a:endParaRPr lang="fr-F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888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Biblatex</a:t>
            </a:r>
            <a:r>
              <a:rPr lang="en-US" dirty="0"/>
              <a:t>: </a:t>
            </a:r>
            <a:r>
              <a:rPr lang="en-US" dirty="0" err="1" smtClean="0"/>
              <a:t>Créer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/>
              <a:t>base </a:t>
            </a:r>
            <a:r>
              <a:rPr lang="en-US" dirty="0" err="1"/>
              <a:t>bibliographique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fr-FR" dirty="0" smtClean="0"/>
              <a:t>La </a:t>
            </a:r>
            <a:r>
              <a:rPr lang="fr-FR" dirty="0"/>
              <a:t>base bibliographique se stocke dans un fichier d’extension .</a:t>
            </a:r>
            <a:r>
              <a:rPr lang="fr-FR" dirty="0" smtClean="0"/>
              <a:t>bib</a:t>
            </a:r>
          </a:p>
          <a:p>
            <a:pPr lvl="1"/>
            <a:r>
              <a:rPr lang="fr-FR" dirty="0" smtClean="0"/>
              <a:t>Chaque entrée de la base contient:	</a:t>
            </a:r>
          </a:p>
          <a:p>
            <a:pPr lvl="2"/>
            <a:r>
              <a:rPr lang="fr-FR" dirty="0"/>
              <a:t>un type précédé d’un </a:t>
            </a:r>
            <a:r>
              <a:rPr lang="fr-FR" dirty="0" smtClean="0"/>
              <a:t>@</a:t>
            </a:r>
          </a:p>
          <a:p>
            <a:pPr lvl="2"/>
            <a:r>
              <a:rPr lang="fr-FR" dirty="0" smtClean="0"/>
              <a:t>une </a:t>
            </a:r>
            <a:r>
              <a:rPr lang="fr-FR" dirty="0"/>
              <a:t>clé, après la première accolade et avant la virgule, </a:t>
            </a:r>
            <a:r>
              <a:rPr lang="fr-FR" dirty="0" smtClean="0"/>
              <a:t> cette </a:t>
            </a:r>
            <a:r>
              <a:rPr lang="fr-FR" dirty="0"/>
              <a:t>clé qui permettra de faire référence à l’entrée bibliographique dans le </a:t>
            </a:r>
            <a:r>
              <a:rPr lang="fr-FR" dirty="0" smtClean="0"/>
              <a:t>texte LATEX ;</a:t>
            </a:r>
          </a:p>
          <a:p>
            <a:pPr lvl="2"/>
            <a:r>
              <a:rPr lang="fr-FR" dirty="0" smtClean="0"/>
              <a:t>des </a:t>
            </a:r>
            <a:r>
              <a:rPr lang="fr-FR" dirty="0"/>
              <a:t>champs sous forme : ⟨nom du champ⟩ = ⟨valeur⟩, séparés par des virgules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6821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Biblatex</a:t>
            </a:r>
            <a:r>
              <a:rPr lang="en-US" dirty="0"/>
              <a:t>: </a:t>
            </a:r>
            <a:r>
              <a:rPr lang="en-US" dirty="0" err="1" smtClean="0"/>
              <a:t>Créer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/>
              <a:t>base </a:t>
            </a:r>
            <a:r>
              <a:rPr lang="en-US" dirty="0" err="1"/>
              <a:t>bibliographique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r-FR" dirty="0"/>
              <a:t>Quelques types </a:t>
            </a:r>
            <a:r>
              <a:rPr lang="fr-FR" dirty="0" smtClean="0"/>
              <a:t>d’entrées</a:t>
            </a:r>
            <a:endParaRPr lang="fr-FR" dirty="0"/>
          </a:p>
          <a:p>
            <a:pPr lvl="2"/>
            <a:r>
              <a:rPr lang="fr-FR" dirty="0"/>
              <a:t>@article : comme son nom l’indique ;</a:t>
            </a:r>
          </a:p>
          <a:p>
            <a:pPr lvl="2"/>
            <a:r>
              <a:rPr lang="fr-FR" dirty="0"/>
              <a:t>@book : </a:t>
            </a:r>
            <a:r>
              <a:rPr lang="fr-FR" dirty="0" smtClean="0"/>
              <a:t>livre</a:t>
            </a:r>
            <a:endParaRPr lang="fr-FR" dirty="0"/>
          </a:p>
          <a:p>
            <a:pPr lvl="2"/>
            <a:r>
              <a:rPr lang="fr-FR" dirty="0"/>
              <a:t>@collection : livre composé de plusieurs articles </a:t>
            </a:r>
            <a:r>
              <a:rPr lang="fr-FR" dirty="0" smtClean="0"/>
              <a:t>@</a:t>
            </a:r>
            <a:r>
              <a:rPr lang="fr-FR" dirty="0" err="1"/>
              <a:t>manual</a:t>
            </a:r>
            <a:r>
              <a:rPr lang="fr-FR" dirty="0"/>
              <a:t> : pour les manuels ;</a:t>
            </a:r>
          </a:p>
          <a:p>
            <a:pPr lvl="2"/>
            <a:r>
              <a:rPr lang="fr-FR" dirty="0"/>
              <a:t>@</a:t>
            </a:r>
            <a:r>
              <a:rPr lang="fr-FR" dirty="0" err="1"/>
              <a:t>reference</a:t>
            </a:r>
            <a:r>
              <a:rPr lang="fr-FR" dirty="0"/>
              <a:t> : ouvrage de référence, tel que dictionnaire ou </a:t>
            </a:r>
            <a:r>
              <a:rPr lang="fr-FR" dirty="0" err="1"/>
              <a:t>encylopédie</a:t>
            </a:r>
            <a:r>
              <a:rPr lang="fr-FR" dirty="0"/>
              <a:t> ;</a:t>
            </a:r>
          </a:p>
          <a:p>
            <a:pPr lvl="2"/>
            <a:r>
              <a:rPr lang="fr-FR" dirty="0"/>
              <a:t>@online : ressource en ligne ;</a:t>
            </a:r>
          </a:p>
          <a:p>
            <a:pPr lvl="2"/>
            <a:r>
              <a:rPr lang="fr-FR" dirty="0"/>
              <a:t>@report : rapport technique </a:t>
            </a:r>
            <a:r>
              <a:rPr lang="fr-FR" dirty="0" smtClean="0"/>
              <a:t>;</a:t>
            </a:r>
          </a:p>
          <a:p>
            <a:pPr lvl="2"/>
            <a:r>
              <a:rPr lang="fr-FR" dirty="0" smtClean="0"/>
              <a:t>@</a:t>
            </a:r>
            <a:r>
              <a:rPr lang="fr-FR" dirty="0"/>
              <a:t>patent : brevet industriel ;</a:t>
            </a:r>
          </a:p>
          <a:p>
            <a:pPr lvl="2"/>
            <a:r>
              <a:rPr lang="fr-FR" dirty="0"/>
              <a:t>@</a:t>
            </a:r>
            <a:r>
              <a:rPr lang="fr-FR" dirty="0" err="1"/>
              <a:t>periodical</a:t>
            </a:r>
            <a:r>
              <a:rPr lang="fr-FR" dirty="0"/>
              <a:t> : numéro particulier d’un périodique ;</a:t>
            </a:r>
          </a:p>
          <a:p>
            <a:pPr lvl="2"/>
            <a:r>
              <a:rPr lang="fr-FR" dirty="0"/>
              <a:t>@</a:t>
            </a:r>
            <a:r>
              <a:rPr lang="fr-FR" dirty="0" err="1"/>
              <a:t>proceedings</a:t>
            </a:r>
            <a:r>
              <a:rPr lang="fr-FR" dirty="0"/>
              <a:t> : actes de colloque ;</a:t>
            </a:r>
          </a:p>
          <a:p>
            <a:pPr lvl="2"/>
            <a:r>
              <a:rPr lang="fr-FR" dirty="0"/>
              <a:t>@</a:t>
            </a:r>
            <a:r>
              <a:rPr lang="fr-FR" dirty="0" err="1"/>
              <a:t>thesis</a:t>
            </a:r>
            <a:r>
              <a:rPr lang="fr-FR" dirty="0"/>
              <a:t> : thèse de doctorat ou mémoire de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16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smtClean="0"/>
              <a:t>champs </a:t>
            </a:r>
            <a:r>
              <a:rPr lang="en-US" dirty="0" err="1" smtClean="0"/>
              <a:t>descriptifs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 err="1"/>
              <a:t>author</a:t>
            </a:r>
            <a:r>
              <a:rPr lang="fr-FR" dirty="0"/>
              <a:t> : </a:t>
            </a:r>
            <a:r>
              <a:rPr lang="fr-FR" dirty="0" err="1"/>
              <a:t>auteur·trice</a:t>
            </a:r>
            <a:r>
              <a:rPr lang="fr-FR" dirty="0"/>
              <a:t>(s) de l’œuvre ;</a:t>
            </a:r>
          </a:p>
          <a:p>
            <a:r>
              <a:rPr lang="fr-FR" dirty="0" smtClean="0"/>
              <a:t>editor </a:t>
            </a:r>
            <a:r>
              <a:rPr lang="fr-FR" dirty="0"/>
              <a:t>: </a:t>
            </a:r>
            <a:r>
              <a:rPr lang="fr-FR" dirty="0" err="1"/>
              <a:t>éditeur·trice</a:t>
            </a:r>
            <a:r>
              <a:rPr lang="fr-FR" dirty="0"/>
              <a:t>(s) scientifique(s) ;</a:t>
            </a:r>
          </a:p>
          <a:p>
            <a:r>
              <a:rPr lang="fr-FR" dirty="0"/>
              <a:t>introduction : </a:t>
            </a:r>
            <a:r>
              <a:rPr lang="fr-FR" dirty="0" err="1"/>
              <a:t>auteur·trice</a:t>
            </a:r>
            <a:r>
              <a:rPr lang="fr-FR" dirty="0"/>
              <a:t>(s) de l’introduction ;</a:t>
            </a:r>
          </a:p>
          <a:p>
            <a:r>
              <a:rPr lang="fr-FR" dirty="0"/>
              <a:t>translator : </a:t>
            </a:r>
            <a:r>
              <a:rPr lang="fr-FR" dirty="0" err="1"/>
              <a:t>traducteur·trice</a:t>
            </a:r>
            <a:r>
              <a:rPr lang="fr-FR" dirty="0"/>
              <a:t>(s</a:t>
            </a:r>
            <a:r>
              <a:rPr lang="fr-FR" dirty="0" smtClean="0"/>
              <a:t>).</a:t>
            </a:r>
          </a:p>
          <a:p>
            <a:r>
              <a:rPr lang="fr-FR" dirty="0" err="1"/>
              <a:t>title</a:t>
            </a:r>
            <a:r>
              <a:rPr lang="fr-FR" dirty="0"/>
              <a:t> : Titre de l’œuvre.</a:t>
            </a:r>
          </a:p>
          <a:p>
            <a:r>
              <a:rPr lang="fr-FR" dirty="0" err="1"/>
              <a:t>subtitle</a:t>
            </a:r>
            <a:r>
              <a:rPr lang="fr-FR" dirty="0"/>
              <a:t> : Sous-titre de l’œuvre.</a:t>
            </a:r>
          </a:p>
          <a:p>
            <a:r>
              <a:rPr lang="fr-FR" dirty="0" err="1"/>
              <a:t>journaltitle</a:t>
            </a:r>
            <a:r>
              <a:rPr lang="fr-FR" dirty="0"/>
              <a:t> : Titre d’un </a:t>
            </a:r>
            <a:r>
              <a:rPr lang="fr-FR" dirty="0" smtClean="0"/>
              <a:t>périodique</a:t>
            </a:r>
          </a:p>
          <a:p>
            <a:r>
              <a:rPr lang="fr-FR" dirty="0"/>
              <a:t>date : Date de publication.</a:t>
            </a:r>
          </a:p>
          <a:p>
            <a:r>
              <a:rPr lang="fr-FR" dirty="0" err="1"/>
              <a:t>edition</a:t>
            </a:r>
            <a:r>
              <a:rPr lang="fr-FR" dirty="0"/>
              <a:t> : Numéro d’édition si plusieurs éditions existent. location Lieu de publication.</a:t>
            </a:r>
          </a:p>
          <a:p>
            <a:r>
              <a:rPr lang="fr-FR" dirty="0" err="1"/>
              <a:t>number</a:t>
            </a:r>
            <a:r>
              <a:rPr lang="fr-FR" dirty="0"/>
              <a:t> : Numéro d’un périodique ou numéro au sein d’une collection.</a:t>
            </a:r>
          </a:p>
          <a:p>
            <a:r>
              <a:rPr lang="fr-FR" dirty="0"/>
              <a:t>pages : Pages de l’article ou de la partie du livre étudiée.</a:t>
            </a:r>
          </a:p>
          <a:p>
            <a:r>
              <a:rPr lang="fr-FR" dirty="0" err="1"/>
              <a:t>publisher</a:t>
            </a:r>
            <a:r>
              <a:rPr lang="fr-FR" dirty="0"/>
              <a:t> : Éditeur commercial.</a:t>
            </a:r>
          </a:p>
          <a:p>
            <a:r>
              <a:rPr lang="fr-FR" dirty="0"/>
              <a:t>url : Url (adresse électronique) d’une publication en ligne.</a:t>
            </a:r>
          </a:p>
          <a:p>
            <a:r>
              <a:rPr lang="fr-FR" dirty="0"/>
              <a:t>volume : Volume dans une œuvre en plusieurs volumes. Volume d’une revue.</a:t>
            </a:r>
          </a:p>
          <a:p>
            <a:r>
              <a:rPr lang="fr-FR" dirty="0"/>
              <a:t>volumes : Nombre de volumes dans une œuvres en plusieurs volumes.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820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56616" lvl="1" indent="0">
              <a:buNone/>
            </a:pPr>
            <a:r>
              <a:rPr lang="en-US" dirty="0"/>
              <a:t>@</a:t>
            </a:r>
            <a:r>
              <a:rPr lang="en-US" dirty="0" smtClean="0"/>
              <a:t>INPROCEEDINGS{r1,</a:t>
            </a:r>
            <a:endParaRPr lang="en-US" dirty="0"/>
          </a:p>
          <a:p>
            <a:pPr marL="356616" lvl="1" indent="0">
              <a:buNone/>
            </a:pPr>
            <a:r>
              <a:rPr lang="en-US" dirty="0"/>
              <a:t>  author={Al-</a:t>
            </a:r>
            <a:r>
              <a:rPr lang="en-US" dirty="0" err="1"/>
              <a:t>Kahla</a:t>
            </a:r>
            <a:r>
              <a:rPr lang="en-US" dirty="0"/>
              <a:t>, </a:t>
            </a:r>
            <a:r>
              <a:rPr lang="en-US" dirty="0" err="1"/>
              <a:t>Wafaa</a:t>
            </a:r>
            <a:r>
              <a:rPr lang="en-US" dirty="0"/>
              <a:t> and </a:t>
            </a:r>
            <a:r>
              <a:rPr lang="en-US" dirty="0" err="1"/>
              <a:t>Shatnawi</a:t>
            </a:r>
            <a:r>
              <a:rPr lang="en-US" dirty="0"/>
              <a:t>, Ahmed S. and </a:t>
            </a:r>
            <a:r>
              <a:rPr lang="en-US" dirty="0" err="1"/>
              <a:t>Taqieddin</a:t>
            </a:r>
            <a:r>
              <a:rPr lang="en-US" dirty="0"/>
              <a:t>, </a:t>
            </a:r>
            <a:r>
              <a:rPr lang="en-US" dirty="0" err="1"/>
              <a:t>Eyad</a:t>
            </a:r>
            <a:r>
              <a:rPr lang="en-US" dirty="0"/>
              <a:t>},</a:t>
            </a:r>
          </a:p>
          <a:p>
            <a:pPr marL="356616" lvl="1" indent="0">
              <a:buNone/>
            </a:pPr>
            <a:r>
              <a:rPr lang="en-US" dirty="0"/>
              <a:t>  </a:t>
            </a:r>
            <a:r>
              <a:rPr lang="en-US" dirty="0" err="1"/>
              <a:t>booktitle</a:t>
            </a:r>
            <a:r>
              <a:rPr lang="en-US" dirty="0"/>
              <a:t>={2021 12th International Conference on Information and Communication Systems (ICICS)}, </a:t>
            </a:r>
          </a:p>
          <a:p>
            <a:pPr marL="356616" lvl="1" indent="0">
              <a:buNone/>
            </a:pPr>
            <a:r>
              <a:rPr lang="en-US" dirty="0"/>
              <a:t>  title={A Taxonomy of Web Security Vulnerabilities}, </a:t>
            </a:r>
          </a:p>
          <a:p>
            <a:pPr marL="356616" lvl="1" indent="0">
              <a:buNone/>
            </a:pPr>
            <a:r>
              <a:rPr lang="en-US" dirty="0"/>
              <a:t>  year={2021},</a:t>
            </a:r>
          </a:p>
          <a:p>
            <a:pPr marL="356616" lvl="1" indent="0">
              <a:buNone/>
            </a:pPr>
            <a:r>
              <a:rPr lang="en-US" dirty="0" smtClean="0"/>
              <a:t>pages</a:t>
            </a:r>
            <a:r>
              <a:rPr lang="en-US" dirty="0"/>
              <a:t>={424-429},</a:t>
            </a:r>
          </a:p>
          <a:p>
            <a:pPr marL="356616" lvl="1" indent="0">
              <a:buNone/>
            </a:pPr>
            <a:r>
              <a:rPr lang="en-US" dirty="0"/>
              <a:t>  </a:t>
            </a:r>
            <a:r>
              <a:rPr lang="en-US" dirty="0" err="1"/>
              <a:t>doi</a:t>
            </a:r>
            <a:r>
              <a:rPr lang="en-US" dirty="0"/>
              <a:t>={10.1109/ICICS52457.2021.9464576</a:t>
            </a:r>
            <a:r>
              <a:rPr lang="en-US" dirty="0" smtClean="0"/>
              <a:t>}}</a:t>
            </a:r>
          </a:p>
          <a:p>
            <a:pPr marL="356616" lvl="1" indent="0">
              <a:buNone/>
            </a:pPr>
            <a:r>
              <a:rPr lang="fr-FR" dirty="0"/>
              <a:t>@</a:t>
            </a:r>
            <a:r>
              <a:rPr lang="fr-FR" dirty="0" smtClean="0"/>
              <a:t>ARTICLE{r2, </a:t>
            </a:r>
          </a:p>
          <a:p>
            <a:pPr marL="356616" lvl="1" indent="0">
              <a:buNone/>
            </a:pPr>
            <a:r>
              <a:rPr lang="fr-FR" dirty="0" err="1" smtClean="0"/>
              <a:t>author</a:t>
            </a:r>
            <a:r>
              <a:rPr lang="fr-FR" dirty="0"/>
              <a:t>={</a:t>
            </a:r>
            <a:r>
              <a:rPr lang="fr-FR" dirty="0" err="1"/>
              <a:t>Chakrabarti</a:t>
            </a:r>
            <a:r>
              <a:rPr lang="fr-FR" dirty="0"/>
              <a:t>, A. and </a:t>
            </a:r>
            <a:r>
              <a:rPr lang="fr-FR" dirty="0" err="1"/>
              <a:t>Manimaran</a:t>
            </a:r>
            <a:r>
              <a:rPr lang="fr-FR" dirty="0"/>
              <a:t>, G.}, journal={IEEE Network}, </a:t>
            </a:r>
            <a:r>
              <a:rPr lang="fr-FR" dirty="0" err="1"/>
              <a:t>title</a:t>
            </a:r>
            <a:r>
              <a:rPr lang="fr-FR" dirty="0"/>
              <a:t>={Internet infrastructure </a:t>
            </a:r>
            <a:r>
              <a:rPr lang="fr-FR" dirty="0" err="1"/>
              <a:t>security</a:t>
            </a:r>
            <a:r>
              <a:rPr lang="fr-FR" dirty="0"/>
              <a:t>: a </a:t>
            </a:r>
            <a:r>
              <a:rPr lang="fr-FR" dirty="0" err="1"/>
              <a:t>taxonomy</a:t>
            </a:r>
            <a:r>
              <a:rPr lang="fr-FR" dirty="0"/>
              <a:t>}, </a:t>
            </a:r>
            <a:r>
              <a:rPr lang="fr-FR" dirty="0" err="1"/>
              <a:t>year</a:t>
            </a:r>
            <a:r>
              <a:rPr lang="fr-FR" dirty="0"/>
              <a:t>={2002}, volume={16}, </a:t>
            </a:r>
            <a:r>
              <a:rPr lang="fr-FR" dirty="0" err="1"/>
              <a:t>number</a:t>
            </a:r>
            <a:r>
              <a:rPr lang="fr-FR" dirty="0"/>
              <a:t>={6}, pages={13-21}, </a:t>
            </a:r>
            <a:r>
              <a:rPr lang="fr-FR" dirty="0" err="1"/>
              <a:t>doi</a:t>
            </a:r>
            <a:r>
              <a:rPr lang="fr-FR" dirty="0"/>
              <a:t>={10.1109/MNET.2002.1081761}} @ARTICLE{1081761, </a:t>
            </a:r>
            <a:r>
              <a:rPr lang="fr-FR" dirty="0" err="1"/>
              <a:t>author</a:t>
            </a:r>
            <a:r>
              <a:rPr lang="fr-FR" dirty="0"/>
              <a:t>={</a:t>
            </a:r>
            <a:r>
              <a:rPr lang="fr-FR" dirty="0" err="1"/>
              <a:t>Chakrabarti</a:t>
            </a:r>
            <a:r>
              <a:rPr lang="fr-FR" dirty="0"/>
              <a:t>, A. and </a:t>
            </a:r>
            <a:r>
              <a:rPr lang="fr-FR" dirty="0" err="1"/>
              <a:t>Manimaran</a:t>
            </a:r>
            <a:r>
              <a:rPr lang="fr-FR" dirty="0"/>
              <a:t>, G.}, journal={IEEE Network}, </a:t>
            </a:r>
            <a:r>
              <a:rPr lang="fr-FR" dirty="0" err="1"/>
              <a:t>title</a:t>
            </a:r>
            <a:r>
              <a:rPr lang="fr-FR" dirty="0"/>
              <a:t>={Internet infrastructure </a:t>
            </a:r>
            <a:r>
              <a:rPr lang="fr-FR" dirty="0" err="1"/>
              <a:t>security</a:t>
            </a:r>
            <a:r>
              <a:rPr lang="fr-FR" dirty="0"/>
              <a:t>: a </a:t>
            </a:r>
            <a:r>
              <a:rPr lang="fr-FR" dirty="0" err="1"/>
              <a:t>taxonomy</a:t>
            </a:r>
            <a:r>
              <a:rPr lang="fr-FR" dirty="0"/>
              <a:t>}, </a:t>
            </a:r>
            <a:r>
              <a:rPr lang="fr-FR" dirty="0" err="1"/>
              <a:t>year</a:t>
            </a:r>
            <a:r>
              <a:rPr lang="fr-FR" dirty="0"/>
              <a:t>={2002}, volume={16}, </a:t>
            </a:r>
            <a:r>
              <a:rPr lang="fr-FR" dirty="0" err="1"/>
              <a:t>number</a:t>
            </a:r>
            <a:r>
              <a:rPr lang="fr-FR" dirty="0"/>
              <a:t>={6}, pages={13-21}, </a:t>
            </a:r>
            <a:r>
              <a:rPr lang="fr-FR" dirty="0" err="1"/>
              <a:t>doi</a:t>
            </a:r>
            <a:r>
              <a:rPr lang="fr-FR" dirty="0"/>
              <a:t>={10.1109/MNET.2002.1081761}} </a:t>
            </a:r>
          </a:p>
          <a:p>
            <a:pPr marL="3566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77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Charger le package et ajouter la bibliographie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Dans le préambule de notre document LATEX il nous faut ajouter les lignes suivantes :</a:t>
            </a:r>
          </a:p>
          <a:p>
            <a:pPr lvl="1"/>
            <a:r>
              <a:rPr lang="fr-FR" dirty="0"/>
              <a:t>\</a:t>
            </a:r>
            <a:r>
              <a:rPr lang="fr-FR" dirty="0" err="1"/>
              <a:t>usepackage</a:t>
            </a:r>
            <a:r>
              <a:rPr lang="fr-FR" dirty="0"/>
              <a:t>[&lt;options&gt;]{</a:t>
            </a:r>
            <a:r>
              <a:rPr lang="fr-FR" dirty="0" err="1"/>
              <a:t>biblatex</a:t>
            </a:r>
            <a:r>
              <a:rPr lang="fr-FR" dirty="0"/>
              <a:t>}</a:t>
            </a:r>
          </a:p>
          <a:p>
            <a:pPr lvl="1"/>
            <a:r>
              <a:rPr lang="fr-FR" dirty="0"/>
              <a:t>\</a:t>
            </a:r>
            <a:r>
              <a:rPr lang="fr-FR" dirty="0" err="1"/>
              <a:t>addbibresource</a:t>
            </a:r>
            <a:r>
              <a:rPr lang="fr-FR" dirty="0"/>
              <a:t>{&lt;nom&gt;.bib</a:t>
            </a:r>
            <a:r>
              <a:rPr lang="fr-FR" dirty="0" smtClean="0"/>
              <a:t>}</a:t>
            </a:r>
          </a:p>
          <a:p>
            <a:pPr marL="402336" lvl="1" indent="0">
              <a:buNone/>
            </a:pPr>
            <a:endParaRPr lang="fr-FR" dirty="0" smtClean="0"/>
          </a:p>
          <a:p>
            <a:pPr marL="402336" lvl="1" indent="0">
              <a:buNone/>
            </a:pPr>
            <a:r>
              <a:rPr lang="fr-FR" dirty="0"/>
              <a:t>-</a:t>
            </a:r>
            <a:r>
              <a:rPr lang="fr-FR" dirty="0" smtClean="0"/>
              <a:t>Il </a:t>
            </a:r>
            <a:r>
              <a:rPr lang="fr-FR" dirty="0"/>
              <a:t>est souvent commode de mettre le fichier .bib dans </a:t>
            </a:r>
            <a:r>
              <a:rPr lang="fr-FR" dirty="0" smtClean="0"/>
              <a:t>le même répertoire du </a:t>
            </a:r>
            <a:r>
              <a:rPr lang="fr-FR" dirty="0"/>
              <a:t>document</a:t>
            </a:r>
          </a:p>
          <a:p>
            <a:pPr marL="402336" lvl="1" indent="0">
              <a:buNone/>
            </a:pPr>
            <a:r>
              <a:rPr lang="fr-FR" dirty="0"/>
              <a:t>LATEX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070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Bibliographie</a:t>
            </a:r>
            <a:r>
              <a:rPr lang="en-US" dirty="0"/>
              <a:t> – </a:t>
            </a:r>
            <a:r>
              <a:rPr lang="en-US" dirty="0" smtClean="0"/>
              <a:t> Citation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Pour </a:t>
            </a:r>
            <a:r>
              <a:rPr lang="fr-FR" dirty="0"/>
              <a:t>citer une référence, il faut utiliser la commande suivante :</a:t>
            </a:r>
          </a:p>
          <a:p>
            <a:r>
              <a:rPr lang="fr-FR" dirty="0"/>
              <a:t>\</a:t>
            </a:r>
            <a:r>
              <a:rPr lang="fr-FR" dirty="0" smtClean="0"/>
              <a:t>cite{⟨</a:t>
            </a:r>
            <a:r>
              <a:rPr lang="fr-FR" dirty="0"/>
              <a:t>clef</a:t>
            </a:r>
            <a:r>
              <a:rPr lang="fr-FR" dirty="0" smtClean="0"/>
              <a:t>⟩}</a:t>
            </a:r>
          </a:p>
          <a:p>
            <a:pPr lvl="1"/>
            <a:r>
              <a:rPr lang="fr-FR" b="1" dirty="0" smtClean="0"/>
              <a:t>Exemple:</a:t>
            </a:r>
          </a:p>
          <a:p>
            <a:pPr lvl="2"/>
            <a:r>
              <a:rPr lang="en-US" dirty="0"/>
              <a:t>As stated in \cite{d1}, two HTML pages are </a:t>
            </a:r>
            <a:r>
              <a:rPr lang="en-US" dirty="0" smtClean="0"/>
              <a:t>s,,,,</a:t>
            </a:r>
            <a:endParaRPr lang="fr-FR" dirty="0"/>
          </a:p>
          <a:p>
            <a:r>
              <a:rPr lang="fr-FR" dirty="0" smtClean="0"/>
              <a:t>On peut </a:t>
            </a:r>
            <a:r>
              <a:rPr lang="fr-FR" dirty="0"/>
              <a:t>citer uniquement certaines </a:t>
            </a:r>
            <a:r>
              <a:rPr lang="fr-FR" dirty="0" smtClean="0"/>
              <a:t>informations de la référence:</a:t>
            </a:r>
          </a:p>
          <a:p>
            <a:pPr lvl="1"/>
            <a:r>
              <a:rPr lang="fr-FR" dirty="0" smtClean="0"/>
              <a:t>\</a:t>
            </a:r>
            <a:r>
              <a:rPr lang="fr-FR" dirty="0" err="1" smtClean="0"/>
              <a:t>citeauthor</a:t>
            </a:r>
            <a:r>
              <a:rPr lang="fr-FR" dirty="0" smtClean="0"/>
              <a:t> </a:t>
            </a:r>
            <a:r>
              <a:rPr lang="fr-FR" dirty="0"/>
              <a:t>: </a:t>
            </a:r>
            <a:endParaRPr lang="fr-FR" dirty="0" smtClean="0"/>
          </a:p>
          <a:p>
            <a:pPr lvl="1"/>
            <a:r>
              <a:rPr lang="fr-FR" dirty="0" smtClean="0"/>
              <a:t>\</a:t>
            </a:r>
            <a:r>
              <a:rPr lang="fr-FR" dirty="0" err="1"/>
              <a:t>citetitle</a:t>
            </a:r>
            <a:r>
              <a:rPr lang="fr-FR" dirty="0"/>
              <a:t> : </a:t>
            </a:r>
            <a:endParaRPr lang="fr-FR" dirty="0" smtClean="0"/>
          </a:p>
          <a:p>
            <a:pPr lvl="1"/>
            <a:r>
              <a:rPr lang="fr-FR" dirty="0" smtClean="0"/>
              <a:t>\</a:t>
            </a:r>
            <a:r>
              <a:rPr lang="fr-FR" dirty="0" err="1"/>
              <a:t>citeyear</a:t>
            </a:r>
            <a:r>
              <a:rPr lang="fr-FR" dirty="0"/>
              <a:t> : </a:t>
            </a:r>
            <a:endParaRPr lang="fr-FR" dirty="0" smtClean="0"/>
          </a:p>
          <a:p>
            <a:pPr lvl="1"/>
            <a:r>
              <a:rPr lang="fr-FR" dirty="0" smtClean="0"/>
              <a:t>\</a:t>
            </a:r>
            <a:r>
              <a:rPr lang="fr-FR" dirty="0" err="1"/>
              <a:t>citedate</a:t>
            </a:r>
            <a:r>
              <a:rPr lang="fr-FR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35440538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Établir</a:t>
            </a:r>
            <a:r>
              <a:rPr lang="en-US" dirty="0"/>
              <a:t> </a:t>
            </a:r>
            <a:r>
              <a:rPr lang="en-US" dirty="0" smtClean="0"/>
              <a:t>la </a:t>
            </a:r>
            <a:r>
              <a:rPr lang="en-US" dirty="0" err="1" smtClean="0"/>
              <a:t>bibliographie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La commande pour établir la bibliographie </a:t>
            </a:r>
            <a:r>
              <a:rPr lang="fr-FR" dirty="0" smtClean="0">
                <a:solidFill>
                  <a:srgbClr val="0070C0"/>
                </a:solidFill>
              </a:rPr>
              <a:t>	\</a:t>
            </a:r>
            <a:r>
              <a:rPr lang="fr-FR" dirty="0" err="1" smtClean="0">
                <a:solidFill>
                  <a:srgbClr val="0070C0"/>
                </a:solidFill>
              </a:rPr>
              <a:t>printbibliography</a:t>
            </a:r>
            <a:r>
              <a:rPr lang="fr-FR" dirty="0" smtClean="0">
                <a:solidFill>
                  <a:srgbClr val="0070C0"/>
                </a:solidFill>
              </a:rPr>
              <a:t>[option ]</a:t>
            </a:r>
          </a:p>
          <a:p>
            <a:r>
              <a:rPr lang="fr-FR" dirty="0" smtClean="0"/>
              <a:t>affiche </a:t>
            </a:r>
            <a:r>
              <a:rPr lang="fr-FR" dirty="0"/>
              <a:t>toutes les entrées citées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Les options:</a:t>
            </a:r>
          </a:p>
          <a:p>
            <a:r>
              <a:rPr lang="en-US" dirty="0"/>
              <a:t>chapter*{</a:t>
            </a:r>
            <a:r>
              <a:rPr lang="en-US" dirty="0" err="1"/>
              <a:t>Bibliographie</a:t>
            </a:r>
            <a:r>
              <a:rPr lang="en-US" dirty="0"/>
              <a:t>}</a:t>
            </a:r>
          </a:p>
          <a:p>
            <a:r>
              <a:rPr lang="en-US" dirty="0"/>
              <a:t>\</a:t>
            </a:r>
            <a:r>
              <a:rPr lang="en-US" dirty="0" err="1"/>
              <a:t>printbibliography</a:t>
            </a:r>
            <a:r>
              <a:rPr lang="en-US" dirty="0"/>
              <a:t>[heading=</a:t>
            </a:r>
            <a:r>
              <a:rPr lang="en-US" dirty="0" err="1"/>
              <a:t>subbibliography,title</a:t>
            </a:r>
            <a:r>
              <a:rPr lang="en-US" dirty="0"/>
              <a:t>={Les </a:t>
            </a:r>
            <a:r>
              <a:rPr lang="en-US" dirty="0" err="1"/>
              <a:t>livres</a:t>
            </a:r>
            <a:r>
              <a:rPr lang="en-US" dirty="0"/>
              <a:t>}, type=</a:t>
            </a:r>
          </a:p>
          <a:p>
            <a:r>
              <a:rPr lang="en-US" dirty="0"/>
              <a:t>book</a:t>
            </a:r>
            <a:r>
              <a:rPr lang="en-US" dirty="0" smtClean="0"/>
              <a:t>]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Résultat</a:t>
            </a:r>
            <a:r>
              <a:rPr lang="fr-FR" dirty="0" smtClean="0"/>
              <a:t>:</a:t>
            </a:r>
          </a:p>
          <a:p>
            <a:pPr lvl="1"/>
            <a:r>
              <a:rPr lang="en-US" b="1" dirty="0" err="1"/>
              <a:t>Bibliographie</a:t>
            </a:r>
            <a:endParaRPr lang="en-US" b="1" dirty="0"/>
          </a:p>
          <a:p>
            <a:pPr lvl="1"/>
            <a:r>
              <a:rPr lang="en-US" b="1" dirty="0"/>
              <a:t>Les </a:t>
            </a:r>
            <a:r>
              <a:rPr lang="en-US" b="1" dirty="0" err="1"/>
              <a:t>livres</a:t>
            </a:r>
            <a:endParaRPr lang="en-US" b="1" dirty="0"/>
          </a:p>
          <a:p>
            <a:pPr lvl="2"/>
            <a:r>
              <a:rPr lang="en-US" dirty="0"/>
              <a:t>[1] Jacques André. Petites </a:t>
            </a:r>
            <a:r>
              <a:rPr lang="en-US" dirty="0" err="1"/>
              <a:t>leçons</a:t>
            </a:r>
            <a:r>
              <a:rPr lang="en-US" dirty="0"/>
              <a:t> de </a:t>
            </a:r>
            <a:r>
              <a:rPr lang="en-US" dirty="0" err="1"/>
              <a:t>typographie</a:t>
            </a:r>
            <a:r>
              <a:rPr lang="en-US" dirty="0"/>
              <a:t>. http : / / </a:t>
            </a:r>
            <a:r>
              <a:rPr lang="en-US" dirty="0" err="1"/>
              <a:t>jacques</a:t>
            </a:r>
            <a:r>
              <a:rPr lang="en-US" dirty="0"/>
              <a:t> - </a:t>
            </a:r>
            <a:r>
              <a:rPr lang="en-US" dirty="0" err="1"/>
              <a:t>andre</a:t>
            </a:r>
            <a:r>
              <a:rPr lang="en-US" dirty="0"/>
              <a:t> . </a:t>
            </a:r>
            <a:r>
              <a:rPr lang="en-US" dirty="0" smtClean="0"/>
              <a:t>F </a:t>
            </a:r>
            <a:r>
              <a:rPr lang="en-US" dirty="0" err="1" smtClean="0"/>
              <a:t>faqtypo</a:t>
            </a:r>
            <a:r>
              <a:rPr lang="en-US" dirty="0" smtClean="0"/>
              <a:t>/lessons.pdf</a:t>
            </a:r>
            <a:r>
              <a:rPr lang="en-US" dirty="0"/>
              <a:t>. 2017.</a:t>
            </a:r>
          </a:p>
          <a:p>
            <a:pPr lvl="2"/>
            <a:r>
              <a:rPr lang="en-US" dirty="0"/>
              <a:t>[2] Marc </a:t>
            </a:r>
            <a:r>
              <a:rPr lang="en-US" dirty="0" err="1"/>
              <a:t>Baudoin</a:t>
            </a:r>
            <a:r>
              <a:rPr lang="en-US" dirty="0"/>
              <a:t>. </a:t>
            </a:r>
            <a:r>
              <a:rPr lang="en-US" dirty="0" err="1"/>
              <a:t>Apprends</a:t>
            </a:r>
            <a:r>
              <a:rPr lang="en-US" dirty="0"/>
              <a:t> LATEX ! 2012. </a:t>
            </a:r>
            <a:r>
              <a:rPr lang="en-US" dirty="0" err="1"/>
              <a:t>url</a:t>
            </a:r>
            <a:r>
              <a:rPr lang="en-US" dirty="0"/>
              <a:t> : https : / / www . </a:t>
            </a:r>
            <a:r>
              <a:rPr lang="en-US" dirty="0" err="1"/>
              <a:t>ctan</a:t>
            </a:r>
            <a:r>
              <a:rPr lang="en-US" dirty="0"/>
              <a:t> . org / </a:t>
            </a:r>
            <a:r>
              <a:rPr lang="en-US" dirty="0" err="1"/>
              <a:t>tex</a:t>
            </a:r>
            <a:r>
              <a:rPr lang="en-US" dirty="0"/>
              <a:t> </a:t>
            </a:r>
            <a:r>
              <a:rPr lang="en-US" dirty="0" smtClean="0"/>
              <a:t>-archive/info/</a:t>
            </a:r>
            <a:r>
              <a:rPr lang="en-US" dirty="0" err="1" smtClean="0"/>
              <a:t>apprends</a:t>
            </a:r>
            <a:r>
              <a:rPr lang="en-US" dirty="0" smtClean="0"/>
              <a:t>-latex</a:t>
            </a:r>
            <a:r>
              <a:rPr lang="en-US" dirty="0"/>
              <a:t>/.</a:t>
            </a:r>
          </a:p>
        </p:txBody>
      </p:sp>
    </p:spTree>
    <p:extLst>
      <p:ext uri="{BB962C8B-B14F-4D97-AF65-F5344CB8AC3E}">
        <p14:creationId xmlns:p14="http://schemas.microsoft.com/office/powerpoint/2010/main" val="2399148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fr-FR" dirty="0"/>
              <a:t>\</a:t>
            </a:r>
            <a:r>
              <a:rPr lang="fr-FR" dirty="0" err="1"/>
              <a:t>documentclass</a:t>
            </a:r>
            <a:r>
              <a:rPr lang="fr-FR" dirty="0"/>
              <a:t>[]{report</a:t>
            </a:r>
            <a:r>
              <a:rPr lang="fr-FR" dirty="0" smtClean="0"/>
              <a:t>}</a:t>
            </a:r>
          </a:p>
          <a:p>
            <a:pPr marL="82296" indent="0">
              <a:buNone/>
            </a:pPr>
            <a:r>
              <a:rPr lang="fr-FR" dirty="0" smtClean="0"/>
              <a:t>\</a:t>
            </a:r>
            <a:r>
              <a:rPr lang="fr-FR" dirty="0" err="1"/>
              <a:t>begin</a:t>
            </a:r>
            <a:r>
              <a:rPr lang="fr-FR" dirty="0"/>
              <a:t>{document</a:t>
            </a:r>
            <a:r>
              <a:rPr lang="fr-FR" dirty="0" smtClean="0"/>
              <a:t>}</a:t>
            </a:r>
          </a:p>
          <a:p>
            <a:pPr marL="82296" indent="0">
              <a:buNone/>
            </a:pPr>
            <a:r>
              <a:rPr lang="fr-FR" dirty="0" smtClean="0"/>
              <a:t>Bonjour </a:t>
            </a:r>
            <a:r>
              <a:rPr lang="fr-FR" dirty="0"/>
              <a:t>monde </a:t>
            </a:r>
            <a:r>
              <a:rPr lang="fr-FR" dirty="0" smtClean="0"/>
              <a:t>!</a:t>
            </a:r>
          </a:p>
          <a:p>
            <a:pPr marL="82296" indent="0">
              <a:buNone/>
            </a:pPr>
            <a:r>
              <a:rPr lang="fr-FR" dirty="0" smtClean="0"/>
              <a:t>\</a:t>
            </a:r>
            <a:r>
              <a:rPr lang="fr-FR" dirty="0"/>
              <a:t>end{document}</a:t>
            </a:r>
          </a:p>
        </p:txBody>
      </p:sp>
    </p:spTree>
    <p:extLst>
      <p:ext uri="{BB962C8B-B14F-4D97-AF65-F5344CB8AC3E}">
        <p14:creationId xmlns:p14="http://schemas.microsoft.com/office/powerpoint/2010/main" val="25667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Les 3 règles d’or en LATEX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1:Toute </a:t>
            </a:r>
            <a:r>
              <a:rPr lang="fr-FR" dirty="0"/>
              <a:t>commande LATEX débute par </a:t>
            </a:r>
            <a:r>
              <a:rPr lang="fr-FR" dirty="0" err="1"/>
              <a:t>unbackslash</a:t>
            </a:r>
            <a:r>
              <a:rPr lang="fr-FR" dirty="0" smtClean="0"/>
              <a:t>“\”.</a:t>
            </a:r>
          </a:p>
          <a:p>
            <a:r>
              <a:rPr lang="fr-FR" dirty="0" smtClean="0"/>
              <a:t>2: Tout </a:t>
            </a:r>
            <a:r>
              <a:rPr lang="fr-FR" dirty="0"/>
              <a:t>texte concerné par une commande LATEX </a:t>
            </a:r>
            <a:r>
              <a:rPr lang="fr-FR" dirty="0" smtClean="0"/>
              <a:t>est délimité </a:t>
            </a:r>
            <a:r>
              <a:rPr lang="fr-FR" dirty="0"/>
              <a:t>par des accolades “{” et </a:t>
            </a:r>
            <a:r>
              <a:rPr lang="fr-FR" dirty="0" smtClean="0"/>
              <a:t>“}”,</a:t>
            </a:r>
          </a:p>
          <a:p>
            <a:r>
              <a:rPr lang="fr-FR" dirty="0" smtClean="0"/>
              <a:t>3: </a:t>
            </a:r>
            <a:r>
              <a:rPr lang="fr-FR" dirty="0"/>
              <a:t>Toute commande LATEX qui comprend </a:t>
            </a:r>
            <a:r>
              <a:rPr lang="fr-FR" dirty="0" smtClean="0"/>
              <a:t>un </a:t>
            </a:r>
            <a:r>
              <a:rPr lang="fr-FR" dirty="0" err="1" smtClean="0"/>
              <a:t>begin</a:t>
            </a:r>
            <a:r>
              <a:rPr lang="fr-FR" dirty="0" smtClean="0"/>
              <a:t> finit </a:t>
            </a:r>
            <a:r>
              <a:rPr lang="fr-FR" dirty="0"/>
              <a:t>par </a:t>
            </a:r>
            <a:r>
              <a:rPr lang="fr-FR" dirty="0" smtClean="0"/>
              <a:t>un end</a:t>
            </a:r>
            <a:r>
              <a:rPr lang="fr-FR" dirty="0"/>
              <a:t>.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14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effectLst/>
              </a:rPr>
              <a:t>La base d’un document </a:t>
            </a:r>
            <a:r>
              <a:rPr lang="fr-FR" dirty="0" smtClean="0">
                <a:effectLst/>
              </a:rPr>
              <a:t>LATEX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fr-FR" dirty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documentclass</a:t>
            </a:r>
            <a:r>
              <a:rPr lang="fr-FR" dirty="0">
                <a:solidFill>
                  <a:srgbClr val="0070C0"/>
                </a:solidFill>
              </a:rPr>
              <a:t>[options]{classe</a:t>
            </a:r>
            <a:r>
              <a:rPr lang="fr-FR" dirty="0" smtClean="0">
                <a:solidFill>
                  <a:srgbClr val="0070C0"/>
                </a:solidFill>
              </a:rPr>
              <a:t>}</a:t>
            </a:r>
          </a:p>
          <a:p>
            <a:pPr marL="82296" indent="0">
              <a:buNone/>
            </a:pPr>
            <a:r>
              <a:rPr lang="fr-FR" dirty="0" smtClean="0"/>
              <a:t>% Préambule</a:t>
            </a:r>
          </a:p>
          <a:p>
            <a:pPr marL="82296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 err="1">
                <a:solidFill>
                  <a:srgbClr val="0070C0"/>
                </a:solidFill>
              </a:rPr>
              <a:t>begin</a:t>
            </a:r>
            <a:r>
              <a:rPr lang="fr-FR" dirty="0">
                <a:solidFill>
                  <a:srgbClr val="0070C0"/>
                </a:solidFill>
              </a:rPr>
              <a:t>{document</a:t>
            </a:r>
            <a:r>
              <a:rPr lang="fr-FR" dirty="0" smtClean="0">
                <a:solidFill>
                  <a:srgbClr val="0070C0"/>
                </a:solidFill>
              </a:rPr>
              <a:t>}</a:t>
            </a:r>
          </a:p>
          <a:p>
            <a:pPr marL="82296" indent="0">
              <a:buNone/>
            </a:pPr>
            <a:r>
              <a:rPr lang="fr-FR" dirty="0" smtClean="0"/>
              <a:t>% </a:t>
            </a:r>
            <a:r>
              <a:rPr lang="fr-FR" dirty="0"/>
              <a:t>Ici s'écrit notre </a:t>
            </a:r>
            <a:r>
              <a:rPr lang="fr-FR" dirty="0" smtClean="0"/>
              <a:t>texte</a:t>
            </a:r>
          </a:p>
          <a:p>
            <a:pPr marL="82296" indent="0">
              <a:buNone/>
            </a:pPr>
            <a:r>
              <a:rPr lang="fr-FR" dirty="0" smtClean="0"/>
              <a:t>% </a:t>
            </a:r>
            <a:r>
              <a:rPr lang="fr-FR" dirty="0"/>
              <a:t>Notons que le symbole "%" permet de mettre un </a:t>
            </a:r>
            <a:r>
              <a:rPr lang="fr-FR" dirty="0" smtClean="0"/>
              <a:t>commentaire</a:t>
            </a:r>
          </a:p>
          <a:p>
            <a:pPr marL="82296" indent="0">
              <a:buNone/>
            </a:pPr>
            <a:r>
              <a:rPr lang="fr-FR" dirty="0" smtClean="0">
                <a:solidFill>
                  <a:srgbClr val="0070C0"/>
                </a:solidFill>
              </a:rPr>
              <a:t>\</a:t>
            </a:r>
            <a:r>
              <a:rPr lang="fr-FR" dirty="0">
                <a:solidFill>
                  <a:srgbClr val="0070C0"/>
                </a:solidFill>
              </a:rPr>
              <a:t>end{document}</a:t>
            </a:r>
          </a:p>
        </p:txBody>
      </p:sp>
    </p:spTree>
    <p:extLst>
      <p:ext uri="{BB962C8B-B14F-4D97-AF65-F5344CB8AC3E}">
        <p14:creationId xmlns:p14="http://schemas.microsoft.com/office/powerpoint/2010/main" val="232667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1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Classe d’un document latex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Report :pour </a:t>
            </a:r>
            <a:r>
              <a:rPr lang="fr-FR" dirty="0"/>
              <a:t>taper des </a:t>
            </a:r>
            <a:r>
              <a:rPr lang="fr-FR" dirty="0" smtClean="0"/>
              <a:t>rapports:</a:t>
            </a:r>
          </a:p>
          <a:p>
            <a:pPr lvl="1"/>
            <a:r>
              <a:rPr lang="fr-FR" dirty="0" smtClean="0"/>
              <a:t>Pour les documents qui peuvent </a:t>
            </a:r>
            <a:r>
              <a:rPr lang="fr-FR" dirty="0" err="1" smtClean="0"/>
              <a:t>etre</a:t>
            </a:r>
            <a:r>
              <a:rPr lang="fr-FR" dirty="0" smtClean="0"/>
              <a:t> découpés en chapitres?</a:t>
            </a:r>
          </a:p>
          <a:p>
            <a:r>
              <a:rPr lang="fr-FR" dirty="0" smtClean="0"/>
              <a:t>Article: pour </a:t>
            </a:r>
            <a:r>
              <a:rPr lang="fr-FR" dirty="0"/>
              <a:t>des articles </a:t>
            </a:r>
            <a:r>
              <a:rPr lang="fr-FR" dirty="0" smtClean="0"/>
              <a:t>scientifiques:</a:t>
            </a:r>
          </a:p>
          <a:p>
            <a:pPr lvl="1"/>
            <a:r>
              <a:rPr lang="fr-FR" dirty="0" smtClean="0"/>
              <a:t>Pour les documents cours : rapport , communication , TP,,</a:t>
            </a:r>
          </a:p>
          <a:p>
            <a:r>
              <a:rPr lang="fr-FR" dirty="0" smtClean="0"/>
              <a:t>Book: pour </a:t>
            </a:r>
            <a:r>
              <a:rPr lang="fr-FR" dirty="0"/>
              <a:t>des livres 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letter</a:t>
            </a:r>
            <a:r>
              <a:rPr lang="fr-FR" dirty="0" smtClean="0"/>
              <a:t>, </a:t>
            </a:r>
            <a:r>
              <a:rPr lang="fr-FR" dirty="0"/>
              <a:t>pour des lettres.</a:t>
            </a:r>
          </a:p>
        </p:txBody>
      </p:sp>
    </p:spTree>
    <p:extLst>
      <p:ext uri="{BB962C8B-B14F-4D97-AF65-F5344CB8AC3E}">
        <p14:creationId xmlns:p14="http://schemas.microsoft.com/office/powerpoint/2010/main" val="31131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Options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</a:t>
            </a:r>
            <a:r>
              <a:rPr lang="fr-FR" dirty="0"/>
              <a:t>plus communs </a:t>
            </a:r>
            <a:r>
              <a:rPr lang="fr-FR" dirty="0" smtClean="0"/>
              <a:t>sont:</a:t>
            </a:r>
          </a:p>
          <a:p>
            <a:r>
              <a:rPr lang="fr-FR" dirty="0" smtClean="0"/>
              <a:t> </a:t>
            </a:r>
            <a:r>
              <a:rPr lang="fr-FR" dirty="0"/>
              <a:t>la taille du papier (A4 :a4paper, </a:t>
            </a:r>
            <a:r>
              <a:rPr lang="fr-FR" dirty="0" smtClean="0"/>
              <a:t>A5 :a5paper).</a:t>
            </a:r>
          </a:p>
          <a:p>
            <a:r>
              <a:rPr lang="fr-FR" dirty="0" smtClean="0"/>
              <a:t>la </a:t>
            </a:r>
            <a:r>
              <a:rPr lang="fr-FR" dirty="0"/>
              <a:t>taille de police de </a:t>
            </a:r>
            <a:r>
              <a:rPr lang="fr-FR" dirty="0" smtClean="0"/>
              <a:t>base (10pt,11pt, ou12pt</a:t>
            </a:r>
            <a:r>
              <a:rPr lang="fr-FR" dirty="0"/>
              <a:t>). </a:t>
            </a:r>
            <a:endParaRPr lang="fr-FR" dirty="0" smtClean="0"/>
          </a:p>
          <a:p>
            <a:r>
              <a:rPr lang="fr-FR" dirty="0" smtClean="0"/>
              <a:t>Mais il en </a:t>
            </a:r>
            <a:r>
              <a:rPr lang="fr-FR" dirty="0"/>
              <a:t>existe d’autres, en fonction des classes </a:t>
            </a:r>
            <a:r>
              <a:rPr lang="fr-FR" dirty="0" smtClean="0"/>
              <a:t>utilisées</a:t>
            </a:r>
          </a:p>
          <a:p>
            <a:r>
              <a:rPr lang="fr-FR" dirty="0" err="1"/>
              <a:t>documentclass</a:t>
            </a:r>
            <a:r>
              <a:rPr lang="fr-FR" dirty="0"/>
              <a:t>[a4paper, 12pt]{report}.</a:t>
            </a:r>
          </a:p>
        </p:txBody>
      </p:sp>
    </p:spTree>
    <p:extLst>
      <p:ext uri="{BB962C8B-B14F-4D97-AF65-F5344CB8AC3E}">
        <p14:creationId xmlns:p14="http://schemas.microsoft.com/office/powerpoint/2010/main" val="35445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9850</TotalTime>
  <Words>1567</Words>
  <Application>Microsoft Office PowerPoint</Application>
  <PresentationFormat>Affichage à l'écran (4:3)</PresentationFormat>
  <Paragraphs>326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Solstice</vt:lpstr>
      <vt:lpstr>Initiation à latex</vt:lpstr>
      <vt:lpstr>Installation</vt:lpstr>
      <vt:lpstr>Structure d’un fichier latex</vt:lpstr>
      <vt:lpstr>Exemple</vt:lpstr>
      <vt:lpstr>Les 3 règles d’or en LATEX</vt:lpstr>
      <vt:lpstr>La base d’un document LATEX</vt:lpstr>
      <vt:lpstr>Présentation PowerPoint</vt:lpstr>
      <vt:lpstr>Classe d’un document latex</vt:lpstr>
      <vt:lpstr>Options</vt:lpstr>
      <vt:lpstr>Les packages</vt:lpstr>
      <vt:lpstr>Exemple</vt:lpstr>
      <vt:lpstr>La mise en forme</vt:lpstr>
      <vt:lpstr>Exemple</vt:lpstr>
      <vt:lpstr>Gérer l’espacement</vt:lpstr>
      <vt:lpstr>Un peu de mise en forme</vt:lpstr>
      <vt:lpstr>Taille de police et note de bas de page</vt:lpstr>
      <vt:lpstr>Taille de police et note de bas de page</vt:lpstr>
      <vt:lpstr>Les listes</vt:lpstr>
      <vt:lpstr>Les listes numérotées</vt:lpstr>
      <vt:lpstr>Les tableaux</vt:lpstr>
      <vt:lpstr>Insérer une légende</vt:lpstr>
      <vt:lpstr>Insérer une image </vt:lpstr>
      <vt:lpstr>Gestion du sommaire/table de figures/table de figures</vt:lpstr>
      <vt:lpstr>Organiser son document</vt:lpstr>
      <vt:lpstr>Organiser son document: Exemple</vt:lpstr>
      <vt:lpstr>Page de garde</vt:lpstr>
      <vt:lpstr>Page de garde:exemple</vt:lpstr>
      <vt:lpstr>exemple</vt:lpstr>
      <vt:lpstr>Présentation PowerPoint</vt:lpstr>
      <vt:lpstr>Présentation PowerPoint</vt:lpstr>
      <vt:lpstr>biblatex</vt:lpstr>
      <vt:lpstr>Biblatex: Créer sa base bibliographique</vt:lpstr>
      <vt:lpstr>Biblatex: Créer sa base bibliographique</vt:lpstr>
      <vt:lpstr>Les champs descriptifs </vt:lpstr>
      <vt:lpstr>Exemple</vt:lpstr>
      <vt:lpstr>Charger le package et ajouter la bibliographie</vt:lpstr>
      <vt:lpstr>Bibliographie –  Citation</vt:lpstr>
      <vt:lpstr>Établir la bibliographie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Initiation à latex</dc:title>
  <dc:creator>Anes</dc:creator>
  <cp:lastModifiedBy>Anes</cp:lastModifiedBy>
  <cp:revision>10</cp:revision>
  <dcterms:created xsi:type="dcterms:W3CDTF">2019-12-16T09:03:00Z</dcterms:created>
  <dcterms:modified xsi:type="dcterms:W3CDTF">2023-12-17T08:42:14Z</dcterms:modified>
</cp:coreProperties>
</file>