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65" r:id="rId5"/>
    <p:sldId id="259" r:id="rId6"/>
    <p:sldId id="266" r:id="rId7"/>
    <p:sldId id="267" r:id="rId8"/>
    <p:sldId id="268" r:id="rId9"/>
    <p:sldId id="260" r:id="rId10"/>
    <p:sldId id="269" r:id="rId11"/>
    <p:sldId id="261" r:id="rId12"/>
    <p:sldId id="262" r:id="rId13"/>
    <p:sldId id="270" r:id="rId14"/>
    <p:sldId id="273" r:id="rId15"/>
    <p:sldId id="272" r:id="rId16"/>
    <p:sldId id="271" r:id="rId17"/>
    <p:sldId id="275" r:id="rId18"/>
    <p:sldId id="274" r:id="rId19"/>
    <p:sldId id="276" r:id="rId20"/>
    <p:sldId id="263" r:id="rId21"/>
    <p:sldId id="293" r:id="rId22"/>
    <p:sldId id="277" r:id="rId23"/>
    <p:sldId id="280" r:id="rId24"/>
    <p:sldId id="278" r:id="rId25"/>
    <p:sldId id="282" r:id="rId26"/>
    <p:sldId id="281" r:id="rId27"/>
    <p:sldId id="283" r:id="rId28"/>
    <p:sldId id="286" r:id="rId29"/>
    <p:sldId id="284" r:id="rId30"/>
    <p:sldId id="285" r:id="rId31"/>
    <p:sldId id="287" r:id="rId32"/>
    <p:sldId id="288" r:id="rId33"/>
    <p:sldId id="289" r:id="rId34"/>
    <p:sldId id="291" r:id="rId35"/>
    <p:sldId id="290" r:id="rId36"/>
    <p:sldId id="292" r:id="rId37"/>
    <p:sldId id="299" r:id="rId38"/>
    <p:sldId id="306" r:id="rId39"/>
    <p:sldId id="305" r:id="rId40"/>
    <p:sldId id="256" r:id="rId41"/>
    <p:sldId id="294" r:id="rId42"/>
    <p:sldId id="296" r:id="rId43"/>
    <p:sldId id="303" r:id="rId44"/>
    <p:sldId id="297" r:id="rId45"/>
    <p:sldId id="298" r:id="rId46"/>
    <p:sldId id="301" r:id="rId47"/>
    <p:sldId id="302" r:id="rId48"/>
    <p:sldId id="308" r:id="rId49"/>
    <p:sldId id="307" r:id="rId50"/>
    <p:sldId id="309" r:id="rId51"/>
    <p:sldId id="304" r:id="rId52"/>
    <p:sldId id="310" r:id="rId53"/>
    <p:sldId id="312" r:id="rId54"/>
    <p:sldId id="313" r:id="rId55"/>
    <p:sldId id="311" r:id="rId56"/>
    <p:sldId id="314" r:id="rId57"/>
    <p:sldId id="316" r:id="rId58"/>
    <p:sldId id="317" r:id="rId59"/>
    <p:sldId id="318" r:id="rId60"/>
    <p:sldId id="319" r:id="rId61"/>
    <p:sldId id="320" r:id="rId62"/>
    <p:sldId id="321"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5C5C04B-61D6-4E92-B742-7AC83AC81EC2}" type="datetimeFigureOut">
              <a:rPr lang="fr-FR" smtClean="0"/>
              <a:t>01/12/2021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243763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5C5C04B-61D6-4E92-B742-7AC83AC81EC2}" type="datetimeFigureOut">
              <a:rPr lang="fr-FR" smtClean="0"/>
              <a:t>01/12/2021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341183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5C5C04B-61D6-4E92-B742-7AC83AC81EC2}" type="datetimeFigureOut">
              <a:rPr lang="fr-FR" smtClean="0"/>
              <a:t>01/12/2021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195186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5C5C04B-61D6-4E92-B742-7AC83AC81EC2}" type="datetimeFigureOut">
              <a:rPr lang="fr-FR" smtClean="0"/>
              <a:t>01/12/2021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302915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5C04B-61D6-4E92-B742-7AC83AC81EC2}" type="datetimeFigureOut">
              <a:rPr lang="fr-FR" smtClean="0"/>
              <a:t>01/12/2021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373049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5C5C04B-61D6-4E92-B742-7AC83AC81EC2}" type="datetimeFigureOut">
              <a:rPr lang="fr-FR" smtClean="0"/>
              <a:t>01/12/2021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58023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5C5C04B-61D6-4E92-B742-7AC83AC81EC2}" type="datetimeFigureOut">
              <a:rPr lang="fr-FR" smtClean="0"/>
              <a:t>01/12/2021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67957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5C5C04B-61D6-4E92-B742-7AC83AC81EC2}" type="datetimeFigureOut">
              <a:rPr lang="fr-FR" smtClean="0"/>
              <a:t>01/12/2021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341993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5C04B-61D6-4E92-B742-7AC83AC81EC2}" type="datetimeFigureOut">
              <a:rPr lang="fr-FR" smtClean="0"/>
              <a:t>01/12/2021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214402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5C04B-61D6-4E92-B742-7AC83AC81EC2}" type="datetimeFigureOut">
              <a:rPr lang="fr-FR" smtClean="0"/>
              <a:t>01/12/2021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102002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5C04B-61D6-4E92-B742-7AC83AC81EC2}" type="datetimeFigureOut">
              <a:rPr lang="fr-FR" smtClean="0"/>
              <a:t>01/12/2021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A544D18-BBEB-4656-9B21-9425674604D6}" type="slidenum">
              <a:rPr lang="fr-FR" smtClean="0"/>
              <a:t>‹#›</a:t>
            </a:fld>
            <a:endParaRPr lang="fr-FR"/>
          </a:p>
        </p:txBody>
      </p:sp>
    </p:spTree>
    <p:extLst>
      <p:ext uri="{BB962C8B-B14F-4D97-AF65-F5344CB8AC3E}">
        <p14:creationId xmlns:p14="http://schemas.microsoft.com/office/powerpoint/2010/main" val="286728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5C04B-61D6-4E92-B742-7AC83AC81EC2}" type="datetimeFigureOut">
              <a:rPr lang="fr-FR" smtClean="0"/>
              <a:t>01/12/2021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44D18-BBEB-4656-9B21-9425674604D6}" type="slidenum">
              <a:rPr lang="fr-FR" smtClean="0"/>
              <a:t>‹#›</a:t>
            </a:fld>
            <a:endParaRPr lang="fr-FR"/>
          </a:p>
        </p:txBody>
      </p:sp>
    </p:spTree>
    <p:extLst>
      <p:ext uri="{BB962C8B-B14F-4D97-AF65-F5344CB8AC3E}">
        <p14:creationId xmlns:p14="http://schemas.microsoft.com/office/powerpoint/2010/main" val="335892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fr.wikipedia.org/wiki/Tocilizumab#cite_note-2" TargetMode="External"/><Relationship Id="rId13" Type="http://schemas.openxmlformats.org/officeDocument/2006/relationships/hyperlink" Target="https://fr.wikipedia.org/wiki/2021" TargetMode="External"/><Relationship Id="rId3" Type="http://schemas.openxmlformats.org/officeDocument/2006/relationships/hyperlink" Target="https://fr.wikipedia.org/wiki/Interleukine_6" TargetMode="External"/><Relationship Id="rId7" Type="http://schemas.openxmlformats.org/officeDocument/2006/relationships/hyperlink" Target="https://fr.wikipedia.org/wiki/Temp%C3%AAte_de_cytokine" TargetMode="External"/><Relationship Id="rId12" Type="http://schemas.openxmlformats.org/officeDocument/2006/relationships/hyperlink" Target="https://fr.wikipedia.org/wiki/Ao%C3%BBt_2021" TargetMode="External"/><Relationship Id="rId2" Type="http://schemas.openxmlformats.org/officeDocument/2006/relationships/hyperlink" Target="https://fr.wikipedia.org/wiki/Anticorps_monoclonal" TargetMode="External"/><Relationship Id="rId1" Type="http://schemas.openxmlformats.org/officeDocument/2006/relationships/slideLayout" Target="../slideLayouts/slideLayout2.xml"/><Relationship Id="rId6" Type="http://schemas.openxmlformats.org/officeDocument/2006/relationships/hyperlink" Target="https://fr.wikipedia.org/wiki/Pand%C3%A9mie_de_Covid-19" TargetMode="External"/><Relationship Id="rId11" Type="http://schemas.openxmlformats.org/officeDocument/2006/relationships/hyperlink" Target="https://fr.wikipedia.org/wiki/16_ao%C3%BBt" TargetMode="External"/><Relationship Id="rId5" Type="http://schemas.openxmlformats.org/officeDocument/2006/relationships/hyperlink" Target="https://fr.wikipedia.org/wiki/Polyarthrite_rhumato%C3%AFde" TargetMode="External"/><Relationship Id="rId15" Type="http://schemas.openxmlformats.org/officeDocument/2006/relationships/image" Target="../media/image9.jpeg"/><Relationship Id="rId10" Type="http://schemas.openxmlformats.org/officeDocument/2006/relationships/hyperlink" Target="https://fr.wikipedia.org/wiki/Tocilizumab#cite_note-cmo-4" TargetMode="External"/><Relationship Id="rId4" Type="http://schemas.openxmlformats.org/officeDocument/2006/relationships/hyperlink" Target="https://fr.wikipedia.org/wiki/Immunosuppression" TargetMode="External"/><Relationship Id="rId9" Type="http://schemas.openxmlformats.org/officeDocument/2006/relationships/hyperlink" Target="https://fr.wikipedia.org/wiki/Tocilizumab#cite_note-remap-3" TargetMode="External"/><Relationship Id="rId14" Type="http://schemas.openxmlformats.org/officeDocument/2006/relationships/hyperlink" Target="https://fr.wikipedia.org/wiki/Tocilizumab#cite_note-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rgbClr val="7030A0"/>
                </a:solidFill>
              </a:rPr>
              <a:t>L’Immunothérapie </a:t>
            </a:r>
            <a:endParaRPr lang="fr-FR" b="1" dirty="0">
              <a:solidFill>
                <a:srgbClr val="7030A0"/>
              </a:solidFill>
            </a:endParaRPr>
          </a:p>
        </p:txBody>
      </p:sp>
      <p:sp>
        <p:nvSpPr>
          <p:cNvPr id="3" name="Content Placeholder 2"/>
          <p:cNvSpPr>
            <a:spLocks noGrp="1"/>
          </p:cNvSpPr>
          <p:nvPr>
            <p:ph idx="1"/>
          </p:nvPr>
        </p:nvSpPr>
        <p:spPr/>
        <p:txBody>
          <a:bodyPr>
            <a:normAutofit lnSpcReduction="10000"/>
          </a:bodyPr>
          <a:lstStyle/>
          <a:p>
            <a:r>
              <a:rPr lang="fr-FR" dirty="0" smtClean="0"/>
              <a:t>Les cibles et mécanismes d'action des anticorps thérapeutiques et protéines de fusion à portion </a:t>
            </a:r>
            <a:r>
              <a:rPr lang="fr-FR" dirty="0" err="1" smtClean="0"/>
              <a:t>Fc</a:t>
            </a:r>
            <a:r>
              <a:rPr lang="fr-FR" dirty="0" smtClean="0"/>
              <a:t>,</a:t>
            </a:r>
          </a:p>
          <a:p>
            <a:r>
              <a:rPr lang="fr-FR" dirty="0"/>
              <a:t>Les cibles et mécanismes </a:t>
            </a:r>
            <a:r>
              <a:rPr lang="fr-FR" dirty="0" smtClean="0"/>
              <a:t>d'action des </a:t>
            </a:r>
            <a:r>
              <a:rPr lang="fr-FR" dirty="0"/>
              <a:t>traitements par </a:t>
            </a:r>
            <a:r>
              <a:rPr lang="fr-FR" dirty="0" smtClean="0"/>
              <a:t>cytokines</a:t>
            </a:r>
          </a:p>
          <a:p>
            <a:r>
              <a:rPr lang="fr-FR" dirty="0"/>
              <a:t>Les cibles et </a:t>
            </a:r>
            <a:r>
              <a:rPr lang="fr-FR" dirty="0" smtClean="0"/>
              <a:t>mécanismes d'action </a:t>
            </a:r>
            <a:r>
              <a:rPr lang="fr-FR" dirty="0"/>
              <a:t>des </a:t>
            </a:r>
            <a:r>
              <a:rPr lang="fr-FR" dirty="0" smtClean="0"/>
              <a:t>approches d'immunothérapie cellulaire</a:t>
            </a:r>
          </a:p>
          <a:p>
            <a:r>
              <a:rPr lang="fr-FR" dirty="0"/>
              <a:t>Les aspects </a:t>
            </a:r>
            <a:r>
              <a:rPr lang="fr-FR" dirty="0" smtClean="0"/>
              <a:t>immunologiques de </a:t>
            </a:r>
            <a:r>
              <a:rPr lang="fr-FR" dirty="0"/>
              <a:t>la thérapie génique</a:t>
            </a:r>
          </a:p>
        </p:txBody>
      </p:sp>
    </p:spTree>
    <p:extLst>
      <p:ext uri="{BB962C8B-B14F-4D97-AF65-F5344CB8AC3E}">
        <p14:creationId xmlns:p14="http://schemas.microsoft.com/office/powerpoint/2010/main" val="85255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2892" cy="678706"/>
          </a:xfrm>
        </p:spPr>
        <p:txBody>
          <a:bodyPr>
            <a:noAutofit/>
          </a:bodyPr>
          <a:lstStyle/>
          <a:p>
            <a:r>
              <a:rPr lang="fr-FR" sz="2800" dirty="0"/>
              <a:t>Mécanismes d'action des anticorps thérapeutiques.</a:t>
            </a:r>
          </a:p>
        </p:txBody>
      </p:sp>
      <p:sp>
        <p:nvSpPr>
          <p:cNvPr id="3" name="Content Placeholder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6" y="953344"/>
            <a:ext cx="878497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882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1-3-Les </a:t>
            </a:r>
            <a:r>
              <a:rPr lang="fr-FR" dirty="0"/>
              <a:t>anticorps thérapeutiques antagonistes</a:t>
            </a:r>
          </a:p>
        </p:txBody>
      </p:sp>
      <p:sp>
        <p:nvSpPr>
          <p:cNvPr id="3" name="Content Placeholder 2"/>
          <p:cNvSpPr>
            <a:spLocks noGrp="1"/>
          </p:cNvSpPr>
          <p:nvPr>
            <p:ph idx="1"/>
          </p:nvPr>
        </p:nvSpPr>
        <p:spPr/>
        <p:txBody>
          <a:bodyPr>
            <a:normAutofit lnSpcReduction="10000"/>
          </a:bodyPr>
          <a:lstStyle/>
          <a:p>
            <a:r>
              <a:rPr lang="fr-FR" dirty="0"/>
              <a:t>Cibler spécifiquement un récepteur membranaire, et </a:t>
            </a:r>
            <a:r>
              <a:rPr lang="fr-FR" dirty="0" smtClean="0"/>
              <a:t>bloquer la </a:t>
            </a:r>
            <a:r>
              <a:rPr lang="fr-FR" dirty="0"/>
              <a:t>liaison de son ou de ses ligands ou son </a:t>
            </a:r>
            <a:r>
              <a:rPr lang="fr-FR" dirty="0" smtClean="0"/>
              <a:t>fonctionnement,</a:t>
            </a:r>
          </a:p>
          <a:p>
            <a:r>
              <a:rPr lang="fr-FR" dirty="0"/>
              <a:t>La plupart des anticorps antagonistes ont des </a:t>
            </a:r>
            <a:r>
              <a:rPr lang="fr-FR" dirty="0" smtClean="0"/>
              <a:t>propriétés immunosuppressives </a:t>
            </a:r>
            <a:r>
              <a:rPr lang="fr-FR" dirty="0"/>
              <a:t>utiles dans le traitement </a:t>
            </a:r>
            <a:r>
              <a:rPr lang="fr-FR" dirty="0" smtClean="0"/>
              <a:t>de nombreuses </a:t>
            </a:r>
            <a:r>
              <a:rPr lang="fr-FR" dirty="0"/>
              <a:t>maladies inflammatoires et auto-immunes</a:t>
            </a:r>
            <a:r>
              <a:rPr lang="fr-FR" dirty="0" smtClean="0"/>
              <a:t>, par </a:t>
            </a:r>
            <a:r>
              <a:rPr lang="fr-FR" dirty="0"/>
              <a:t>blocage de récepteurs d'interleukines, </a:t>
            </a:r>
            <a:r>
              <a:rPr lang="fr-FR" dirty="0" smtClean="0"/>
              <a:t>de molé</a:t>
            </a:r>
            <a:r>
              <a:rPr lang="fr-FR" dirty="0"/>
              <a:t>cules d'adhésion ou de molécules de </a:t>
            </a:r>
            <a:r>
              <a:rPr lang="fr-FR" dirty="0" err="1" smtClean="0"/>
              <a:t>costimulation</a:t>
            </a:r>
            <a:r>
              <a:rPr lang="fr-FR" dirty="0" smtClean="0"/>
              <a:t>.</a:t>
            </a:r>
          </a:p>
          <a:p>
            <a:endParaRPr lang="fr-FR" dirty="0"/>
          </a:p>
        </p:txBody>
      </p:sp>
    </p:spTree>
    <p:extLst>
      <p:ext uri="{BB962C8B-B14F-4D97-AF65-F5344CB8AC3E}">
        <p14:creationId xmlns:p14="http://schemas.microsoft.com/office/powerpoint/2010/main" val="1435531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1-4-Les </a:t>
            </a:r>
            <a:r>
              <a:rPr lang="fr-FR" dirty="0"/>
              <a:t>anticorps thérapeutiques cytolytiques</a:t>
            </a:r>
          </a:p>
        </p:txBody>
      </p:sp>
      <p:sp>
        <p:nvSpPr>
          <p:cNvPr id="3" name="Content Placeholder 2"/>
          <p:cNvSpPr>
            <a:spLocks noGrp="1"/>
          </p:cNvSpPr>
          <p:nvPr>
            <p:ph idx="1"/>
          </p:nvPr>
        </p:nvSpPr>
        <p:spPr>
          <a:xfrm>
            <a:off x="457200" y="1600200"/>
            <a:ext cx="8229600" cy="4853136"/>
          </a:xfrm>
        </p:spPr>
        <p:txBody>
          <a:bodyPr>
            <a:normAutofit fontScale="85000" lnSpcReduction="10000"/>
          </a:bodyPr>
          <a:lstStyle/>
          <a:p>
            <a:r>
              <a:rPr lang="fr-FR" dirty="0"/>
              <a:t>Ces anticorps reconnaissant des antigènes </a:t>
            </a:r>
            <a:r>
              <a:rPr lang="fr-FR" dirty="0" smtClean="0"/>
              <a:t>membranaires ont </a:t>
            </a:r>
            <a:r>
              <a:rPr lang="fr-FR" dirty="0"/>
              <a:t>été sélectionnés pour exercer un effet cytolytique (</a:t>
            </a:r>
            <a:r>
              <a:rPr lang="fr-FR" dirty="0" smtClean="0"/>
              <a:t>ou cytotoxique</a:t>
            </a:r>
            <a:r>
              <a:rPr lang="fr-FR" dirty="0"/>
              <a:t>), indépendamment de la fonction de </a:t>
            </a:r>
            <a:r>
              <a:rPr lang="fr-FR" dirty="0" smtClean="0"/>
              <a:t>l'antigène-cibles,</a:t>
            </a:r>
          </a:p>
          <a:p>
            <a:r>
              <a:rPr lang="fr-FR" dirty="0"/>
              <a:t>Ils comprennent des anticorps </a:t>
            </a:r>
            <a:r>
              <a:rPr lang="fr-FR" dirty="0" err="1"/>
              <a:t>polyclonaux</a:t>
            </a:r>
            <a:r>
              <a:rPr lang="fr-FR" dirty="0"/>
              <a:t> (</a:t>
            </a:r>
            <a:r>
              <a:rPr lang="fr-FR" dirty="0" smtClean="0"/>
              <a:t>sous forme </a:t>
            </a:r>
            <a:r>
              <a:rPr lang="fr-FR" dirty="0" err="1"/>
              <a:t>d'IgG</a:t>
            </a:r>
            <a:r>
              <a:rPr lang="fr-FR" dirty="0"/>
              <a:t> non fragmentées) et surtout des </a:t>
            </a:r>
            <a:r>
              <a:rPr lang="fr-FR" dirty="0" smtClean="0"/>
              <a:t>anticorps monoclonaux </a:t>
            </a:r>
            <a:r>
              <a:rPr lang="fr-FR" dirty="0"/>
              <a:t>de la sous-classe IgG1 humaine, </a:t>
            </a:r>
            <a:r>
              <a:rPr lang="fr-FR" dirty="0" smtClean="0"/>
              <a:t>capables d'activer </a:t>
            </a:r>
            <a:r>
              <a:rPr lang="fr-FR" dirty="0"/>
              <a:t>le complément par la voie classique ce qui </a:t>
            </a:r>
            <a:r>
              <a:rPr lang="fr-FR" dirty="0" smtClean="0"/>
              <a:t>favorise la </a:t>
            </a:r>
            <a:r>
              <a:rPr lang="fr-FR" dirty="0"/>
              <a:t>formation du complexe d'attaque membranaire (</a:t>
            </a:r>
            <a:r>
              <a:rPr lang="fr-FR" dirty="0" smtClean="0"/>
              <a:t>lyse directe</a:t>
            </a:r>
            <a:r>
              <a:rPr lang="fr-FR" dirty="0"/>
              <a:t>) ainsi qu'une </a:t>
            </a:r>
            <a:r>
              <a:rPr lang="fr-FR" dirty="0" err="1"/>
              <a:t>opsonisation</a:t>
            </a:r>
            <a:r>
              <a:rPr lang="fr-FR" dirty="0"/>
              <a:t> par le C3b/C3bi, </a:t>
            </a:r>
            <a:r>
              <a:rPr lang="fr-FR" dirty="0" smtClean="0"/>
              <a:t>et/ou de </a:t>
            </a:r>
            <a:r>
              <a:rPr lang="fr-FR" dirty="0"/>
              <a:t>recruter les cellules effectrices de l'immunité </a:t>
            </a:r>
            <a:r>
              <a:rPr lang="fr-FR" dirty="0" smtClean="0"/>
              <a:t>exprimant des </a:t>
            </a:r>
            <a:r>
              <a:rPr lang="fr-FR" dirty="0" err="1"/>
              <a:t>Fc</a:t>
            </a:r>
            <a:r>
              <a:rPr lang="el-GR" dirty="0"/>
              <a:t>γ</a:t>
            </a:r>
            <a:r>
              <a:rPr lang="fr-FR" dirty="0"/>
              <a:t>R</a:t>
            </a:r>
          </a:p>
        </p:txBody>
      </p:sp>
    </p:spTree>
    <p:extLst>
      <p:ext uri="{BB962C8B-B14F-4D97-AF65-F5344CB8AC3E}">
        <p14:creationId xmlns:p14="http://schemas.microsoft.com/office/powerpoint/2010/main" val="271930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conjugués à des </a:t>
            </a:r>
            <a:r>
              <a:rPr lang="fr-FR" dirty="0" err="1" smtClean="0"/>
              <a:t>radioisotopes</a:t>
            </a:r>
            <a:r>
              <a:rPr lang="fr-FR" dirty="0" smtClean="0"/>
              <a:t> </a:t>
            </a:r>
            <a:endParaRPr lang="fr-FR" dirty="0"/>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fr-FR" dirty="0"/>
              <a:t>À ces anticorps s'ajoutent des anticorps d'origine </a:t>
            </a:r>
            <a:r>
              <a:rPr lang="fr-FR" dirty="0" smtClean="0"/>
              <a:t>et de </a:t>
            </a:r>
            <a:r>
              <a:rPr lang="fr-FR" dirty="0"/>
              <a:t>nature diverses, modifiés chimiquement pour </a:t>
            </a:r>
            <a:r>
              <a:rPr lang="fr-FR" dirty="0" smtClean="0"/>
              <a:t>être conjugués </a:t>
            </a:r>
            <a:r>
              <a:rPr lang="fr-FR" dirty="0"/>
              <a:t>à des </a:t>
            </a:r>
            <a:r>
              <a:rPr lang="fr-FR" dirty="0" err="1"/>
              <a:t>radioisotopes</a:t>
            </a:r>
            <a:r>
              <a:rPr lang="fr-FR" dirty="0"/>
              <a:t> (radio-</a:t>
            </a:r>
            <a:r>
              <a:rPr lang="fr-FR" dirty="0" err="1"/>
              <a:t>immunoconjugués</a:t>
            </a:r>
            <a:r>
              <a:rPr lang="fr-FR" dirty="0" smtClean="0"/>
              <a:t>) ou </a:t>
            </a:r>
            <a:r>
              <a:rPr lang="fr-FR" dirty="0"/>
              <a:t>à des composés fortement cytotoxiques (</a:t>
            </a:r>
            <a:r>
              <a:rPr lang="fr-FR" i="1" dirty="0" err="1" smtClean="0"/>
              <a:t>Antibody</a:t>
            </a:r>
            <a:r>
              <a:rPr lang="fr-FR" i="1" dirty="0" smtClean="0"/>
              <a:t>-Drug </a:t>
            </a:r>
            <a:r>
              <a:rPr lang="fr-FR" i="1" dirty="0" err="1"/>
              <a:t>Conjugates</a:t>
            </a:r>
            <a:r>
              <a:rPr lang="fr-FR" dirty="0"/>
              <a:t>). </a:t>
            </a:r>
            <a:endParaRPr lang="fr-FR" dirty="0" smtClean="0"/>
          </a:p>
          <a:p>
            <a:r>
              <a:rPr lang="fr-FR" dirty="0" smtClean="0"/>
              <a:t>Dans </a:t>
            </a:r>
            <a:r>
              <a:rPr lang="fr-FR" dirty="0"/>
              <a:t>ce cas, la partie anticorps a </a:t>
            </a:r>
            <a:r>
              <a:rPr lang="fr-FR" dirty="0" smtClean="0"/>
              <a:t>essentiellement pour </a:t>
            </a:r>
            <a:r>
              <a:rPr lang="fr-FR" dirty="0"/>
              <a:t>fonction de véhiculer les </a:t>
            </a:r>
            <a:r>
              <a:rPr lang="fr-FR" dirty="0" smtClean="0"/>
              <a:t>composés cytotoxiques</a:t>
            </a:r>
            <a:r>
              <a:rPr lang="fr-FR" dirty="0"/>
              <a:t>, de les amener aux cellules cancéreuses </a:t>
            </a:r>
            <a:r>
              <a:rPr lang="fr-FR" dirty="0" smtClean="0"/>
              <a:t>sans risquer </a:t>
            </a:r>
            <a:r>
              <a:rPr lang="fr-FR" dirty="0"/>
              <a:t>leur dissémination dans l'organisme (toxicité) </a:t>
            </a:r>
            <a:r>
              <a:rPr lang="fr-FR" dirty="0" smtClean="0"/>
              <a:t>et le </a:t>
            </a:r>
            <a:r>
              <a:rPr lang="fr-FR" dirty="0"/>
              <a:t>plus souvent de provoquer leur internalisation dans </a:t>
            </a:r>
            <a:r>
              <a:rPr lang="fr-FR" dirty="0" smtClean="0"/>
              <a:t>la cellule</a:t>
            </a:r>
            <a:r>
              <a:rPr lang="fr-FR" dirty="0"/>
              <a:t>. </a:t>
            </a:r>
            <a:endParaRPr lang="fr-FR" dirty="0" smtClean="0"/>
          </a:p>
          <a:p>
            <a:r>
              <a:rPr lang="fr-FR" dirty="0" smtClean="0"/>
              <a:t>Le </a:t>
            </a:r>
            <a:r>
              <a:rPr lang="fr-FR" dirty="0"/>
              <a:t>cas du </a:t>
            </a:r>
            <a:r>
              <a:rPr lang="fr-FR" dirty="0" err="1"/>
              <a:t>brentuximab</a:t>
            </a:r>
            <a:r>
              <a:rPr lang="fr-FR" dirty="0"/>
              <a:t> </a:t>
            </a:r>
            <a:r>
              <a:rPr lang="fr-FR" dirty="0" err="1"/>
              <a:t>védotine</a:t>
            </a:r>
            <a:r>
              <a:rPr lang="fr-FR" dirty="0"/>
              <a:t> est assez emblématique.</a:t>
            </a:r>
          </a:p>
          <a:p>
            <a:r>
              <a:rPr lang="fr-FR" dirty="0"/>
              <a:t>Comme anticorps « nu » (</a:t>
            </a:r>
            <a:r>
              <a:rPr lang="fr-FR" dirty="0" err="1"/>
              <a:t>brentuximab</a:t>
            </a:r>
            <a:r>
              <a:rPr lang="fr-FR" dirty="0"/>
              <a:t> seul), il </a:t>
            </a:r>
            <a:r>
              <a:rPr lang="fr-FR" dirty="0" smtClean="0"/>
              <a:t>n'avait  démontré </a:t>
            </a:r>
            <a:r>
              <a:rPr lang="fr-FR" dirty="0"/>
              <a:t>aucune activité clinique, mais une fois </a:t>
            </a:r>
            <a:r>
              <a:rPr lang="fr-FR" dirty="0" smtClean="0"/>
              <a:t>conjugué à </a:t>
            </a:r>
            <a:r>
              <a:rPr lang="fr-FR" dirty="0"/>
              <a:t>la </a:t>
            </a:r>
            <a:r>
              <a:rPr lang="fr-FR" dirty="0" err="1"/>
              <a:t>védotine</a:t>
            </a:r>
            <a:r>
              <a:rPr lang="fr-FR" dirty="0"/>
              <a:t>, il s'est révélé très efficace dans les maladies </a:t>
            </a:r>
            <a:r>
              <a:rPr lang="fr-FR" dirty="0" smtClean="0"/>
              <a:t>de Hodgkin</a:t>
            </a:r>
            <a:endParaRPr lang="fr-FR" dirty="0"/>
          </a:p>
        </p:txBody>
      </p:sp>
    </p:spTree>
    <p:extLst>
      <p:ext uri="{BB962C8B-B14F-4D97-AF65-F5344CB8AC3E}">
        <p14:creationId xmlns:p14="http://schemas.microsoft.com/office/powerpoint/2010/main" val="317330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pic>
        <p:nvPicPr>
          <p:cNvPr id="7170" name="Picture 2" descr="Brentuximab vedotin conjugué anticorps molécule. se compose d&amp;#39;anticorps  monoclonal conjugué à des molécules d&amp;#39;auristatin monométhylique 3-5 e.  skeletal Image Vectorielle Stock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697252" cy="23001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rentuximab vedotin mechanism of action. Notes: Brentuximab vedotin i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564904"/>
            <a:ext cx="5496545" cy="415059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95775"/>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14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6146" name="Picture 2" descr="the mechanism of action of brentuximab vedoti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96250" cy="5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76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anticorps </a:t>
            </a:r>
            <a:r>
              <a:rPr lang="fr-FR" dirty="0" err="1" smtClean="0"/>
              <a:t>bispecifiques</a:t>
            </a:r>
            <a:r>
              <a:rPr lang="fr-FR" dirty="0" smtClean="0"/>
              <a:t> </a:t>
            </a:r>
            <a:endParaRPr lang="fr-FR" dirty="0"/>
          </a:p>
        </p:txBody>
      </p:sp>
      <p:sp>
        <p:nvSpPr>
          <p:cNvPr id="3" name="Content Placeholder 2"/>
          <p:cNvSpPr>
            <a:spLocks noGrp="1"/>
          </p:cNvSpPr>
          <p:nvPr>
            <p:ph idx="1"/>
          </p:nvPr>
        </p:nvSpPr>
        <p:spPr/>
        <p:txBody>
          <a:bodyPr>
            <a:normAutofit fontScale="77500" lnSpcReduction="20000"/>
          </a:bodyPr>
          <a:lstStyle/>
          <a:p>
            <a:r>
              <a:rPr lang="fr-FR" dirty="0"/>
              <a:t>Une dernière catégorie, encore émergente, est à </a:t>
            </a:r>
            <a:r>
              <a:rPr lang="fr-FR" dirty="0" smtClean="0"/>
              <a:t>rattacher aux </a:t>
            </a:r>
            <a:r>
              <a:rPr lang="fr-FR" dirty="0"/>
              <a:t>anticorps cytolytiques. Il s'agit des anticorps </a:t>
            </a:r>
            <a:r>
              <a:rPr lang="fr-FR" dirty="0" smtClean="0"/>
              <a:t>bispécifiques qui </a:t>
            </a:r>
            <a:r>
              <a:rPr lang="fr-FR" dirty="0"/>
              <a:t>reconnaissant la cible par un </a:t>
            </a:r>
            <a:r>
              <a:rPr lang="fr-FR" dirty="0" err="1"/>
              <a:t>paratope</a:t>
            </a:r>
            <a:r>
              <a:rPr lang="fr-FR" dirty="0"/>
              <a:t> et </a:t>
            </a:r>
            <a:r>
              <a:rPr lang="fr-FR" dirty="0" smtClean="0"/>
              <a:t>les lymphocytes </a:t>
            </a:r>
            <a:r>
              <a:rPr lang="fr-FR" dirty="0"/>
              <a:t>T (CD3) par l'autre </a:t>
            </a:r>
            <a:r>
              <a:rPr lang="fr-FR" dirty="0" err="1"/>
              <a:t>paratope</a:t>
            </a:r>
            <a:r>
              <a:rPr lang="fr-FR" dirty="0"/>
              <a:t>. </a:t>
            </a:r>
            <a:endParaRPr lang="fr-FR" dirty="0" smtClean="0"/>
          </a:p>
          <a:p>
            <a:r>
              <a:rPr lang="fr-FR" dirty="0" smtClean="0"/>
              <a:t>Ces anticorps forcent </a:t>
            </a:r>
            <a:r>
              <a:rPr lang="fr-FR" dirty="0"/>
              <a:t>donc la reconnaissance de cellules tumorales </a:t>
            </a:r>
            <a:r>
              <a:rPr lang="fr-FR" dirty="0" smtClean="0"/>
              <a:t>par des </a:t>
            </a:r>
            <a:r>
              <a:rPr lang="fr-FR" dirty="0"/>
              <a:t>lymphocytes T CD4 ou CD8, indépendamment de </a:t>
            </a:r>
            <a:r>
              <a:rPr lang="fr-FR" dirty="0" smtClean="0"/>
              <a:t>la spécificité </a:t>
            </a:r>
            <a:r>
              <a:rPr lang="fr-FR" dirty="0"/>
              <a:t>antigénique du TCR de ces derniers (</a:t>
            </a:r>
            <a:r>
              <a:rPr lang="fr-FR" dirty="0" err="1" smtClean="0"/>
              <a:t>formationde</a:t>
            </a:r>
            <a:r>
              <a:rPr lang="fr-FR" dirty="0" smtClean="0"/>
              <a:t> </a:t>
            </a:r>
            <a:r>
              <a:rPr lang="fr-FR" dirty="0"/>
              <a:t>conjugués effecteur-cible) </a:t>
            </a:r>
            <a:r>
              <a:rPr lang="fr-FR" dirty="0" smtClean="0"/>
              <a:t>,Il </a:t>
            </a:r>
            <a:r>
              <a:rPr lang="fr-FR" dirty="0"/>
              <a:t>se produit </a:t>
            </a:r>
            <a:r>
              <a:rPr lang="fr-FR" dirty="0" smtClean="0"/>
              <a:t>alors un </a:t>
            </a:r>
            <a:r>
              <a:rPr lang="fr-FR" dirty="0"/>
              <a:t>recrutement massif d'effecteurs lymphocytaires, </a:t>
            </a:r>
            <a:r>
              <a:rPr lang="fr-FR" dirty="0" smtClean="0"/>
              <a:t>qui déversent </a:t>
            </a:r>
            <a:r>
              <a:rPr lang="fr-FR" dirty="0"/>
              <a:t>leur arsenal cytotoxique sur les cellules </a:t>
            </a:r>
            <a:r>
              <a:rPr lang="fr-FR" dirty="0" smtClean="0"/>
              <a:t>tumorales tout </a:t>
            </a:r>
            <a:r>
              <a:rPr lang="fr-FR" dirty="0"/>
              <a:t>en libérant de nombreuses cytokines, </a:t>
            </a:r>
            <a:r>
              <a:rPr lang="fr-FR" dirty="0" smtClean="0"/>
              <a:t>source d'effets </a:t>
            </a:r>
            <a:r>
              <a:rPr lang="fr-FR" dirty="0"/>
              <a:t>indésirables en </a:t>
            </a:r>
            <a:r>
              <a:rPr lang="fr-FR" dirty="0" smtClean="0"/>
              <a:t>partie contrôlables </a:t>
            </a:r>
            <a:r>
              <a:rPr lang="fr-FR" dirty="0"/>
              <a:t>par </a:t>
            </a:r>
            <a:r>
              <a:rPr lang="fr-FR" dirty="0" smtClean="0"/>
              <a:t>l'administration concomitante </a:t>
            </a:r>
            <a:r>
              <a:rPr lang="fr-FR" dirty="0"/>
              <a:t>d'un autre anticorps, le </a:t>
            </a:r>
            <a:r>
              <a:rPr lang="fr-FR" dirty="0" err="1" smtClean="0"/>
              <a:t>tocilizumab</a:t>
            </a:r>
            <a:r>
              <a:rPr lang="fr-FR" dirty="0" smtClean="0"/>
              <a:t> (anti-IL-6R). </a:t>
            </a:r>
            <a:endParaRPr lang="fr-FR" dirty="0"/>
          </a:p>
        </p:txBody>
      </p:sp>
    </p:spTree>
    <p:extLst>
      <p:ext uri="{BB962C8B-B14F-4D97-AF65-F5344CB8AC3E}">
        <p14:creationId xmlns:p14="http://schemas.microsoft.com/office/powerpoint/2010/main" val="386939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7" y="436612"/>
            <a:ext cx="3896961" cy="1264196"/>
          </a:xfrm>
        </p:spPr>
        <p:txBody>
          <a:bodyPr>
            <a:noAutofit/>
          </a:bodyPr>
          <a:lstStyle/>
          <a:p>
            <a:r>
              <a:rPr lang="fr-FR" sz="3200" dirty="0" smtClean="0"/>
              <a:t>le </a:t>
            </a:r>
            <a:r>
              <a:rPr lang="fr-FR" sz="3200" dirty="0" err="1" smtClean="0"/>
              <a:t>tocilizumab</a:t>
            </a:r>
            <a:r>
              <a:rPr lang="fr-FR" sz="3200" dirty="0" smtClean="0"/>
              <a:t> </a:t>
            </a:r>
            <a:br>
              <a:rPr lang="fr-FR" sz="3200" dirty="0" smtClean="0"/>
            </a:br>
            <a:r>
              <a:rPr lang="fr-FR" sz="3200" dirty="0" smtClean="0"/>
              <a:t>(anti-IL-6R).</a:t>
            </a:r>
            <a:endParaRPr lang="fr-FR" sz="3200" dirty="0"/>
          </a:p>
        </p:txBody>
      </p:sp>
      <p:sp>
        <p:nvSpPr>
          <p:cNvPr id="3" name="Content Placeholder 2"/>
          <p:cNvSpPr>
            <a:spLocks noGrp="1"/>
          </p:cNvSpPr>
          <p:nvPr>
            <p:ph idx="1"/>
          </p:nvPr>
        </p:nvSpPr>
        <p:spPr>
          <a:xfrm>
            <a:off x="395536" y="2132856"/>
            <a:ext cx="8229600" cy="4525963"/>
          </a:xfrm>
        </p:spPr>
        <p:txBody>
          <a:bodyPr>
            <a:normAutofit fontScale="70000" lnSpcReduction="20000"/>
          </a:bodyPr>
          <a:lstStyle/>
          <a:p>
            <a:r>
              <a:rPr lang="fr-FR" dirty="0"/>
              <a:t>Le </a:t>
            </a:r>
            <a:r>
              <a:rPr lang="fr-FR" b="1" dirty="0" err="1"/>
              <a:t>tocilizumab</a:t>
            </a:r>
            <a:r>
              <a:rPr lang="fr-FR" dirty="0"/>
              <a:t> est un </a:t>
            </a:r>
            <a:r>
              <a:rPr lang="fr-FR" dirty="0">
                <a:hlinkClick r:id="rId2" tooltip="Anticorps monoclonal"/>
              </a:rPr>
              <a:t>anticorps monoclonal</a:t>
            </a:r>
            <a:r>
              <a:rPr lang="fr-FR" dirty="0"/>
              <a:t> humanisé qui bloque l’action des récepteurs de l’</a:t>
            </a:r>
            <a:r>
              <a:rPr lang="fr-FR" dirty="0">
                <a:hlinkClick r:id="rId3" tooltip="Interleukine 6"/>
              </a:rPr>
              <a:t>interleukine 6</a:t>
            </a:r>
            <a:r>
              <a:rPr lang="fr-FR" dirty="0"/>
              <a:t>. Il est utilisé pour son action </a:t>
            </a:r>
            <a:r>
              <a:rPr lang="fr-FR" dirty="0">
                <a:hlinkClick r:id="rId4" tooltip="Immunosuppression"/>
              </a:rPr>
              <a:t>immunosuppressive</a:t>
            </a:r>
            <a:r>
              <a:rPr lang="fr-FR" dirty="0"/>
              <a:t> dans le traitement de la </a:t>
            </a:r>
            <a:r>
              <a:rPr lang="fr-FR" dirty="0">
                <a:hlinkClick r:id="rId5" tooltip="Polyarthrite rhumatoïde"/>
              </a:rPr>
              <a:t>polyarthrite rhumatoïde</a:t>
            </a:r>
            <a:r>
              <a:rPr lang="fr-FR" dirty="0"/>
              <a:t> (PAR).</a:t>
            </a:r>
          </a:p>
          <a:p>
            <a:r>
              <a:rPr lang="fr-FR" dirty="0"/>
              <a:t>Lors de la </a:t>
            </a:r>
            <a:r>
              <a:rPr lang="fr-FR" dirty="0">
                <a:hlinkClick r:id="rId6" tooltip="Pandémie de Covid-19"/>
              </a:rPr>
              <a:t>pandémie de Covid-19</a:t>
            </a:r>
            <a:r>
              <a:rPr lang="fr-FR" dirty="0"/>
              <a:t>, il est évalué comme moyen de lutter contre la « </a:t>
            </a:r>
            <a:r>
              <a:rPr lang="fr-FR" dirty="0">
                <a:hlinkClick r:id="rId7" tooltip="Tempête de cytokine"/>
              </a:rPr>
              <a:t>tempête de cytokine</a:t>
            </a:r>
            <a:r>
              <a:rPr lang="fr-FR" dirty="0"/>
              <a:t> » qui est une cause importante de mortalité chez les patients sévèrement touchés par cette maladie. Des études contradictoires sont publiées, certaines montrant que le </a:t>
            </a:r>
            <a:r>
              <a:rPr lang="fr-FR" dirty="0" err="1"/>
              <a:t>tocilizumab</a:t>
            </a:r>
            <a:r>
              <a:rPr lang="fr-FR" dirty="0"/>
              <a:t> n'améliore pas le pronostic de la maladie</a:t>
            </a:r>
            <a:r>
              <a:rPr lang="fr-FR" baseline="30000" dirty="0">
                <a:hlinkClick r:id="rId8"/>
              </a:rPr>
              <a:t>2</a:t>
            </a:r>
            <a:r>
              <a:rPr lang="fr-FR" dirty="0"/>
              <a:t> et d'autres plus optimistes</a:t>
            </a:r>
            <a:r>
              <a:rPr lang="fr-FR" baseline="30000" dirty="0">
                <a:hlinkClick r:id="rId9"/>
              </a:rPr>
              <a:t>3</a:t>
            </a:r>
            <a:r>
              <a:rPr lang="fr-FR" dirty="0"/>
              <a:t> conduisant en janvier 2021 le régulateur britannique MHRA à autoriser provisoirement son utilisation à l'hôpital contre les formes graves de Covid-19</a:t>
            </a:r>
            <a:r>
              <a:rPr lang="fr-FR" baseline="30000" dirty="0">
                <a:hlinkClick r:id="rId10"/>
              </a:rPr>
              <a:t>4</a:t>
            </a:r>
            <a:r>
              <a:rPr lang="fr-FR" dirty="0"/>
              <a:t>, suivi par la FDA aux Etats-Unis en juin 2021. Enfin, l'Agence Européenne des Médicaments a lancé une évaluation du médicament le </a:t>
            </a:r>
            <a:r>
              <a:rPr lang="fr-FR" dirty="0">
                <a:hlinkClick r:id="rId11" tooltip="16 août"/>
              </a:rPr>
              <a:t>16</a:t>
            </a:r>
            <a:r>
              <a:rPr lang="fr-FR" dirty="0"/>
              <a:t> </a:t>
            </a:r>
            <a:r>
              <a:rPr lang="fr-FR" dirty="0">
                <a:hlinkClick r:id="rId12" tooltip="Août 2021"/>
              </a:rPr>
              <a:t>août</a:t>
            </a:r>
            <a:r>
              <a:rPr lang="fr-FR" dirty="0"/>
              <a:t> </a:t>
            </a:r>
            <a:r>
              <a:rPr lang="fr-FR" dirty="0">
                <a:hlinkClick r:id="rId13" tooltip="2021"/>
              </a:rPr>
              <a:t>2021</a:t>
            </a:r>
            <a:r>
              <a:rPr lang="fr-FR" baseline="30000" dirty="0">
                <a:hlinkClick r:id="rId14"/>
              </a:rPr>
              <a:t>5</a:t>
            </a:r>
            <a:r>
              <a:rPr lang="fr-FR" dirty="0"/>
              <a:t>.</a:t>
            </a:r>
          </a:p>
          <a:p>
            <a:endParaRPr lang="fr-FR" dirty="0"/>
          </a:p>
        </p:txBody>
      </p:sp>
      <p:pic>
        <p:nvPicPr>
          <p:cNvPr id="8194" name="Picture 2" descr="Le Tocilizumab, un nouveau médicament porteur d&amp;#39;espoir pour les malades du  Covid-19 ? | LC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41558" y="0"/>
            <a:ext cx="511256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85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3573016"/>
            <a:ext cx="8000057" cy="2941786"/>
          </a:xfrm>
        </p:spPr>
        <p:txBody>
          <a:bodyPr>
            <a:normAutofit fontScale="92500" lnSpcReduction="20000"/>
          </a:bodyPr>
          <a:lstStyle/>
          <a:p>
            <a:r>
              <a:rPr lang="fr-FR" dirty="0" smtClean="0"/>
              <a:t>Pour </a:t>
            </a:r>
            <a:r>
              <a:rPr lang="fr-FR" dirty="0"/>
              <a:t>l'instant, le seul véritable succès est </a:t>
            </a:r>
            <a:r>
              <a:rPr lang="fr-FR" dirty="0" smtClean="0"/>
              <a:t>celui du </a:t>
            </a:r>
            <a:r>
              <a:rPr lang="fr-FR" dirty="0" err="1"/>
              <a:t>blinatumomab</a:t>
            </a:r>
            <a:r>
              <a:rPr lang="fr-FR" dirty="0"/>
              <a:t> dans la leucémie aiguë </a:t>
            </a:r>
            <a:r>
              <a:rPr lang="fr-FR" dirty="0" err="1"/>
              <a:t>lymphoblastique</a:t>
            </a:r>
            <a:r>
              <a:rPr lang="fr-FR" dirty="0"/>
              <a:t> </a:t>
            </a:r>
            <a:r>
              <a:rPr lang="fr-FR" dirty="0" smtClean="0"/>
              <a:t>; cet </a:t>
            </a:r>
            <a:r>
              <a:rPr lang="fr-FR" dirty="0"/>
              <a:t>anticorps composé de fragments variables </a:t>
            </a:r>
            <a:r>
              <a:rPr lang="fr-FR" dirty="0" smtClean="0"/>
              <a:t>simple chaîne </a:t>
            </a:r>
            <a:r>
              <a:rPr lang="fr-FR" dirty="0"/>
              <a:t>(</a:t>
            </a:r>
            <a:r>
              <a:rPr lang="fr-FR" dirty="0" err="1"/>
              <a:t>scFv</a:t>
            </a:r>
            <a:r>
              <a:rPr lang="fr-FR" dirty="0"/>
              <a:t>) issus de deux anticorps monoclonaux </a:t>
            </a:r>
            <a:r>
              <a:rPr lang="fr-FR" dirty="0" smtClean="0"/>
              <a:t>murins est </a:t>
            </a:r>
            <a:r>
              <a:rPr lang="fr-FR" dirty="0"/>
              <a:t>dépourvu de portion </a:t>
            </a:r>
            <a:r>
              <a:rPr lang="fr-FR" dirty="0" err="1"/>
              <a:t>Fc</a:t>
            </a:r>
            <a:r>
              <a:rPr lang="fr-FR" dirty="0"/>
              <a:t> et nécessite une </a:t>
            </a:r>
            <a:r>
              <a:rPr lang="fr-FR" dirty="0" smtClean="0"/>
              <a:t>administration en </a:t>
            </a:r>
            <a:r>
              <a:rPr lang="fr-FR" dirty="0"/>
              <a:t>perfusion continue.</a:t>
            </a:r>
          </a:p>
        </p:txBody>
      </p:sp>
      <p:sp>
        <p:nvSpPr>
          <p:cNvPr id="4" name="AutoShape 2" descr="Blinatumomab Effective for Children with Relapsed Leukemia - National  Cancer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783" y="620688"/>
            <a:ext cx="497572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European Commission Approves Amgen&amp;#39;s BLINCYTO® (blinatumomab) for the  Treatment of Adults with Philadelphia Chromosome-Negative Relapsed or  Refractory B-precursor Acute Lymphoblastic Leukemia| Am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3" y="160338"/>
            <a:ext cx="4138935" cy="204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2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Blinatumomab</a:t>
            </a:r>
            <a:endParaRPr lang="fr-FR" dirty="0"/>
          </a:p>
        </p:txBody>
      </p:sp>
      <p:sp>
        <p:nvSpPr>
          <p:cNvPr id="3" name="Content Placeholder 2"/>
          <p:cNvSpPr>
            <a:spLocks noGrp="1"/>
          </p:cNvSpPr>
          <p:nvPr>
            <p:ph idx="1"/>
          </p:nvPr>
        </p:nvSpPr>
        <p:spPr/>
        <p:txBody>
          <a:bodyPr/>
          <a:lstStyle/>
          <a:p>
            <a:endParaRPr lang="fr-FR"/>
          </a:p>
        </p:txBody>
      </p:sp>
      <p:pic>
        <p:nvPicPr>
          <p:cNvPr id="9218" name="Picture 2" descr="Mechanism of blinatumomab. Notes: immunomodulatory therapy of cancer...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0962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9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fr-FR" dirty="0" smtClean="0">
                <a:solidFill>
                  <a:srgbClr val="7030A0"/>
                </a:solidFill>
              </a:rPr>
              <a:t>1-Les cibles et mécanismes d'action des anticorps thérapeutiques et protéines de fusion à portion </a:t>
            </a:r>
            <a:r>
              <a:rPr lang="fr-FR" dirty="0" err="1" smtClean="0">
                <a:solidFill>
                  <a:srgbClr val="7030A0"/>
                </a:solidFill>
              </a:rPr>
              <a:t>Fc</a:t>
            </a:r>
            <a:r>
              <a:rPr lang="fr-FR" dirty="0" smtClean="0">
                <a:solidFill>
                  <a:srgbClr val="7030A0"/>
                </a:solidFill>
              </a:rPr>
              <a:t/>
            </a:r>
            <a:br>
              <a:rPr lang="fr-FR" dirty="0" smtClean="0">
                <a:solidFill>
                  <a:srgbClr val="7030A0"/>
                </a:solidFill>
              </a:rPr>
            </a:br>
            <a:endParaRPr lang="fr-FR" dirty="0">
              <a:solidFill>
                <a:srgbClr val="7030A0"/>
              </a:solidFill>
            </a:endParaRPr>
          </a:p>
        </p:txBody>
      </p:sp>
      <p:sp>
        <p:nvSpPr>
          <p:cNvPr id="3" name="Content Placeholder 2"/>
          <p:cNvSpPr>
            <a:spLocks noGrp="1"/>
          </p:cNvSpPr>
          <p:nvPr>
            <p:ph idx="1"/>
          </p:nvPr>
        </p:nvSpPr>
        <p:spPr>
          <a:xfrm>
            <a:off x="539552" y="1988840"/>
            <a:ext cx="8229600" cy="4525963"/>
          </a:xfrm>
        </p:spPr>
        <p:txBody>
          <a:bodyPr>
            <a:normAutofit fontScale="85000" lnSpcReduction="20000"/>
          </a:bodyPr>
          <a:lstStyle/>
          <a:p>
            <a:r>
              <a:rPr lang="fr-FR" dirty="0"/>
              <a:t>En 1975, Georges Köhler et </a:t>
            </a:r>
            <a:r>
              <a:rPr lang="fr-FR" dirty="0" err="1"/>
              <a:t>Cesar</a:t>
            </a:r>
            <a:r>
              <a:rPr lang="fr-FR" dirty="0"/>
              <a:t> </a:t>
            </a:r>
            <a:r>
              <a:rPr lang="fr-FR" dirty="0" err="1"/>
              <a:t>Milstein</a:t>
            </a:r>
            <a:r>
              <a:rPr lang="fr-FR" dirty="0"/>
              <a:t> mettent </a:t>
            </a:r>
            <a:r>
              <a:rPr lang="fr-FR" dirty="0" smtClean="0"/>
              <a:t>au point </a:t>
            </a:r>
            <a:r>
              <a:rPr lang="fr-FR" dirty="0"/>
              <a:t>la technologie des hybridomes qui permet </a:t>
            </a:r>
            <a:r>
              <a:rPr lang="fr-FR" dirty="0" smtClean="0"/>
              <a:t>d'immortaliser et </a:t>
            </a:r>
            <a:r>
              <a:rPr lang="fr-FR" dirty="0"/>
              <a:t>de faire proliférer des clones de lymphocytes </a:t>
            </a:r>
            <a:r>
              <a:rPr lang="fr-FR" dirty="0" smtClean="0"/>
              <a:t>B de </a:t>
            </a:r>
            <a:r>
              <a:rPr lang="fr-FR" dirty="0"/>
              <a:t>souris produisant chacun un seul type d'anticorps.</a:t>
            </a:r>
          </a:p>
          <a:p>
            <a:r>
              <a:rPr lang="fr-FR" dirty="0"/>
              <a:t>Ces anticorps, dits monoclonaux, reconnaissent un </a:t>
            </a:r>
            <a:r>
              <a:rPr lang="fr-FR" dirty="0" smtClean="0"/>
              <a:t>seul </a:t>
            </a:r>
            <a:r>
              <a:rPr lang="fr-FR" dirty="0" err="1" smtClean="0"/>
              <a:t>épitope</a:t>
            </a:r>
            <a:r>
              <a:rPr lang="fr-FR" dirty="0"/>
              <a:t>. Grâce à l'ingénierie moléculaire (technologie </a:t>
            </a:r>
            <a:r>
              <a:rPr lang="fr-FR" dirty="0" smtClean="0"/>
              <a:t>des protéines </a:t>
            </a:r>
            <a:r>
              <a:rPr lang="fr-FR" dirty="0"/>
              <a:t>recombinantes), il fut ensuite possible de </a:t>
            </a:r>
            <a:r>
              <a:rPr lang="fr-FR" dirty="0" smtClean="0"/>
              <a:t>rendre ces </a:t>
            </a:r>
            <a:r>
              <a:rPr lang="fr-FR" dirty="0"/>
              <a:t>anticorps monoclonaux de plus en plus humains, </a:t>
            </a:r>
            <a:r>
              <a:rPr lang="fr-FR" dirty="0" smtClean="0"/>
              <a:t>puis totalement </a:t>
            </a:r>
            <a:r>
              <a:rPr lang="fr-FR" dirty="0"/>
              <a:t>humains, et de construire des protéines </a:t>
            </a:r>
            <a:r>
              <a:rPr lang="fr-FR" dirty="0" smtClean="0"/>
              <a:t>thérapeutiques comprenant </a:t>
            </a:r>
            <a:r>
              <a:rPr lang="fr-FR" dirty="0"/>
              <a:t>une portion </a:t>
            </a:r>
            <a:r>
              <a:rPr lang="fr-FR" dirty="0" err="1"/>
              <a:t>Fc</a:t>
            </a:r>
            <a:r>
              <a:rPr lang="fr-FR" dirty="0"/>
              <a:t> </a:t>
            </a:r>
            <a:r>
              <a:rPr lang="fr-FR" dirty="0" err="1"/>
              <a:t>d'IgG</a:t>
            </a:r>
            <a:r>
              <a:rPr lang="fr-FR" dirty="0"/>
              <a:t> </a:t>
            </a:r>
            <a:r>
              <a:rPr lang="fr-FR" dirty="0" smtClean="0"/>
              <a:t>humaine (protéines </a:t>
            </a:r>
            <a:r>
              <a:rPr lang="fr-FR" dirty="0"/>
              <a:t>de fusion à portion </a:t>
            </a:r>
            <a:r>
              <a:rPr lang="fr-FR" dirty="0" err="1"/>
              <a:t>Fc</a:t>
            </a:r>
            <a:r>
              <a:rPr lang="fr-FR" dirty="0"/>
              <a:t> ou </a:t>
            </a:r>
            <a:r>
              <a:rPr lang="fr-FR" dirty="0" err="1"/>
              <a:t>PFFc</a:t>
            </a:r>
            <a:r>
              <a:rPr lang="fr-FR" dirty="0"/>
              <a:t>)</a:t>
            </a:r>
          </a:p>
        </p:txBody>
      </p:sp>
    </p:spTree>
    <p:extLst>
      <p:ext uri="{BB962C8B-B14F-4D97-AF65-F5344CB8AC3E}">
        <p14:creationId xmlns:p14="http://schemas.microsoft.com/office/powerpoint/2010/main" val="262713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1-5-Les </a:t>
            </a:r>
            <a:r>
              <a:rPr lang="fr-FR" dirty="0" err="1"/>
              <a:t>biomédicaments</a:t>
            </a:r>
            <a:r>
              <a:rPr lang="fr-FR" dirty="0"/>
              <a:t> anti-TNF</a:t>
            </a:r>
          </a:p>
        </p:txBody>
      </p:sp>
      <p:sp>
        <p:nvSpPr>
          <p:cNvPr id="3" name="Content Placeholder 2"/>
          <p:cNvSpPr>
            <a:spLocks noGrp="1"/>
          </p:cNvSpPr>
          <p:nvPr>
            <p:ph idx="1"/>
          </p:nvPr>
        </p:nvSpPr>
        <p:spPr/>
        <p:txBody>
          <a:bodyPr>
            <a:normAutofit fontScale="70000" lnSpcReduction="20000"/>
          </a:bodyPr>
          <a:lstStyle/>
          <a:p>
            <a:r>
              <a:rPr lang="fr-FR" sz="3100" dirty="0"/>
              <a:t>Ces </a:t>
            </a:r>
            <a:r>
              <a:rPr lang="fr-FR" sz="3100" dirty="0" err="1"/>
              <a:t>biomédicaments</a:t>
            </a:r>
            <a:r>
              <a:rPr lang="fr-FR" sz="3100" dirty="0"/>
              <a:t> méritent d'être mis en exergue parce qu'ils ont révolutionné la prise en charge de nombreuses maladies inflammatoires chroniques et auto-immunes, notamment en rhumatologie, gastroentérologie et dermatologie (5 différents sur le marché),</a:t>
            </a:r>
          </a:p>
          <a:p>
            <a:r>
              <a:rPr lang="fr-FR" sz="3100" dirty="0"/>
              <a:t>Ainsi, bien qu'ils aient tous la propriété de neutraliser le TNF-α soluble, ils peuvent aussi, à l'exception de l'</a:t>
            </a:r>
            <a:r>
              <a:rPr lang="fr-FR" sz="3100" dirty="0" err="1"/>
              <a:t>étanercept</a:t>
            </a:r>
            <a:r>
              <a:rPr lang="fr-FR" sz="3100" dirty="0"/>
              <a:t>, se fixer sur le TNF-α </a:t>
            </a:r>
            <a:r>
              <a:rPr lang="fr-FR" dirty="0"/>
              <a:t>membranaire exprimé par de </a:t>
            </a:r>
            <a:r>
              <a:rPr lang="fr-FR" dirty="0" smtClean="0"/>
              <a:t>nombreuses cellules </a:t>
            </a:r>
            <a:r>
              <a:rPr lang="fr-FR" dirty="0"/>
              <a:t>immunitaires et induire une </a:t>
            </a:r>
            <a:r>
              <a:rPr lang="fr-FR" dirty="0" smtClean="0"/>
              <a:t>rétro-signalisation qui peut </a:t>
            </a:r>
            <a:r>
              <a:rPr lang="fr-FR" dirty="0"/>
              <a:t>provoquer une apoptose. De plus, trois d'entre </a:t>
            </a:r>
            <a:r>
              <a:rPr lang="fr-FR" dirty="0" smtClean="0"/>
              <a:t>eux (</a:t>
            </a:r>
            <a:r>
              <a:rPr lang="fr-FR" dirty="0" err="1"/>
              <a:t>infliximab</a:t>
            </a:r>
            <a:r>
              <a:rPr lang="fr-FR" dirty="0"/>
              <a:t>, </a:t>
            </a:r>
            <a:r>
              <a:rPr lang="fr-FR" dirty="0" err="1"/>
              <a:t>adalimumab</a:t>
            </a:r>
            <a:r>
              <a:rPr lang="fr-FR" dirty="0"/>
              <a:t> et </a:t>
            </a:r>
            <a:r>
              <a:rPr lang="fr-FR" dirty="0" err="1"/>
              <a:t>golimumab</a:t>
            </a:r>
            <a:r>
              <a:rPr lang="fr-FR" dirty="0"/>
              <a:t>) sont des IgG1 </a:t>
            </a:r>
            <a:r>
              <a:rPr lang="fr-FR" dirty="0" smtClean="0"/>
              <a:t>et peuvent </a:t>
            </a:r>
            <a:r>
              <a:rPr lang="fr-FR" dirty="0"/>
              <a:t>recruter des fonctions effectrices et entraîner </a:t>
            </a:r>
            <a:r>
              <a:rPr lang="fr-FR" dirty="0" smtClean="0"/>
              <a:t>la mort </a:t>
            </a:r>
            <a:r>
              <a:rPr lang="fr-FR" dirty="0"/>
              <a:t>des cellules qui expriment le TNF-α membranaire. </a:t>
            </a:r>
            <a:r>
              <a:rPr lang="fr-FR" dirty="0" smtClean="0"/>
              <a:t>Ces mécanismes </a:t>
            </a:r>
            <a:r>
              <a:rPr lang="fr-FR" dirty="0"/>
              <a:t>sont probablement essentiels dans le </a:t>
            </a:r>
            <a:r>
              <a:rPr lang="fr-FR" dirty="0" smtClean="0"/>
              <a:t>traitement de </a:t>
            </a:r>
            <a:r>
              <a:rPr lang="fr-FR" dirty="0"/>
              <a:t>la maladie de </a:t>
            </a:r>
            <a:r>
              <a:rPr lang="fr-FR" dirty="0" err="1"/>
              <a:t>Crohn</a:t>
            </a:r>
            <a:r>
              <a:rPr lang="fr-FR" dirty="0"/>
              <a:t> et de la </a:t>
            </a:r>
            <a:r>
              <a:rPr lang="fr-FR" dirty="0" smtClean="0"/>
              <a:t>rectocolite hémorragique</a:t>
            </a:r>
            <a:endParaRPr lang="fr-FR" dirty="0"/>
          </a:p>
        </p:txBody>
      </p:sp>
    </p:spTree>
    <p:extLst>
      <p:ext uri="{BB962C8B-B14F-4D97-AF65-F5344CB8AC3E}">
        <p14:creationId xmlns:p14="http://schemas.microsoft.com/office/powerpoint/2010/main" val="322004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8434" name="Picture 2" descr="Anti-TNF therapy | Musculoskeleta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20891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14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2-Les </a:t>
            </a:r>
            <a:r>
              <a:rPr lang="fr-FR" dirty="0"/>
              <a:t>cibles et mécanismes d'action</a:t>
            </a:r>
            <a:br>
              <a:rPr lang="fr-FR" dirty="0"/>
            </a:br>
            <a:r>
              <a:rPr lang="fr-FR" dirty="0"/>
              <a:t>des traitements par cytokines</a:t>
            </a:r>
          </a:p>
        </p:txBody>
      </p:sp>
      <p:sp>
        <p:nvSpPr>
          <p:cNvPr id="3" name="Content Placeholder 2"/>
          <p:cNvSpPr>
            <a:spLocks noGrp="1"/>
          </p:cNvSpPr>
          <p:nvPr>
            <p:ph idx="1"/>
          </p:nvPr>
        </p:nvSpPr>
        <p:spPr/>
        <p:txBody>
          <a:bodyPr>
            <a:normAutofit fontScale="70000" lnSpcReduction="20000"/>
          </a:bodyPr>
          <a:lstStyle/>
          <a:p>
            <a:r>
              <a:rPr lang="fr-FR" dirty="0"/>
              <a:t>■ Les cytokines sont des protéines clés de </a:t>
            </a:r>
            <a:r>
              <a:rPr lang="fr-FR" dirty="0" smtClean="0"/>
              <a:t>la réponse </a:t>
            </a:r>
            <a:r>
              <a:rPr lang="fr-FR" dirty="0"/>
              <a:t>immunitaire.</a:t>
            </a:r>
          </a:p>
          <a:p>
            <a:r>
              <a:rPr lang="fr-FR" dirty="0"/>
              <a:t>■ Elles ont généralement un effet </a:t>
            </a:r>
            <a:r>
              <a:rPr lang="fr-FR" dirty="0" smtClean="0"/>
              <a:t>immunostimulant expliquant </a:t>
            </a:r>
            <a:r>
              <a:rPr lang="fr-FR" dirty="0"/>
              <a:t>leur intérêt dans des </a:t>
            </a:r>
            <a:r>
              <a:rPr lang="fr-FR" dirty="0" smtClean="0"/>
              <a:t>stratégies d'immunothérapie </a:t>
            </a:r>
            <a:r>
              <a:rPr lang="fr-FR" dirty="0"/>
              <a:t>en </a:t>
            </a:r>
            <a:r>
              <a:rPr lang="fr-FR" dirty="0" smtClean="0"/>
              <a:t>cancérologie ou dans </a:t>
            </a:r>
            <a:r>
              <a:rPr lang="fr-FR" dirty="0"/>
              <a:t>certaines infections virales </a:t>
            </a:r>
            <a:r>
              <a:rPr lang="fr-FR" dirty="0" smtClean="0"/>
              <a:t>chroniques (infection </a:t>
            </a:r>
            <a:r>
              <a:rPr lang="fr-FR" dirty="0"/>
              <a:t>par le VHC et IFNα).</a:t>
            </a:r>
          </a:p>
          <a:p>
            <a:r>
              <a:rPr lang="fr-FR" dirty="0"/>
              <a:t>■ Elles sont généralement associées à un </a:t>
            </a:r>
            <a:r>
              <a:rPr lang="fr-FR" dirty="0" smtClean="0"/>
              <a:t>risque de </a:t>
            </a:r>
            <a:r>
              <a:rPr lang="fr-FR" dirty="0"/>
              <a:t>survenue ou d'aggravation de </a:t>
            </a:r>
            <a:r>
              <a:rPr lang="fr-FR" dirty="0" smtClean="0"/>
              <a:t>pathologies auto-immunes </a:t>
            </a:r>
            <a:r>
              <a:rPr lang="fr-FR" dirty="0"/>
              <a:t>et/ou inflammatoires sauf </a:t>
            </a:r>
            <a:r>
              <a:rPr lang="fr-FR" dirty="0" smtClean="0"/>
              <a:t>pour  l'interleukine </a:t>
            </a:r>
            <a:r>
              <a:rPr lang="fr-FR" dirty="0"/>
              <a:t>10.</a:t>
            </a:r>
          </a:p>
          <a:p>
            <a:r>
              <a:rPr lang="fr-FR" dirty="0"/>
              <a:t>■ Les cytokines utilisées actuellement </a:t>
            </a:r>
            <a:r>
              <a:rPr lang="fr-FR" dirty="0" smtClean="0"/>
              <a:t>couramment en </a:t>
            </a:r>
            <a:r>
              <a:rPr lang="fr-FR" dirty="0"/>
              <a:t>thérapeutique chez l'Homme sont </a:t>
            </a:r>
            <a:r>
              <a:rPr lang="fr-FR" dirty="0" smtClean="0"/>
              <a:t>les Interférons </a:t>
            </a:r>
            <a:r>
              <a:rPr lang="fr-FR" dirty="0"/>
              <a:t>α, β et l'IL-2, cependant compte </a:t>
            </a:r>
            <a:r>
              <a:rPr lang="fr-FR" dirty="0" smtClean="0"/>
              <a:t>tenu du </a:t>
            </a:r>
            <a:r>
              <a:rPr lang="fr-FR" dirty="0"/>
              <a:t>développement global des immunothérapies </a:t>
            </a:r>
            <a:r>
              <a:rPr lang="fr-FR" dirty="0" smtClean="0"/>
              <a:t>il est </a:t>
            </a:r>
            <a:r>
              <a:rPr lang="fr-FR" dirty="0"/>
              <a:t>probable qu'un nombre plus général de </a:t>
            </a:r>
            <a:r>
              <a:rPr lang="fr-FR" dirty="0" smtClean="0"/>
              <a:t>molécules seront </a:t>
            </a:r>
            <a:r>
              <a:rPr lang="fr-FR" dirty="0"/>
              <a:t>utilisées dans le futur.</a:t>
            </a:r>
          </a:p>
        </p:txBody>
      </p:sp>
    </p:spTree>
    <p:extLst>
      <p:ext uri="{BB962C8B-B14F-4D97-AF65-F5344CB8AC3E}">
        <p14:creationId xmlns:p14="http://schemas.microsoft.com/office/powerpoint/2010/main" val="105315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l'IL10</a:t>
            </a:r>
            <a:endParaRPr lang="fr-FR" dirty="0"/>
          </a:p>
        </p:txBody>
      </p:sp>
      <p:sp>
        <p:nvSpPr>
          <p:cNvPr id="3" name="Content Placeholder 2"/>
          <p:cNvSpPr>
            <a:spLocks noGrp="1"/>
          </p:cNvSpPr>
          <p:nvPr>
            <p:ph idx="1"/>
          </p:nvPr>
        </p:nvSpPr>
        <p:spPr>
          <a:xfrm>
            <a:off x="457200" y="1196752"/>
            <a:ext cx="8229600" cy="5472608"/>
          </a:xfrm>
        </p:spPr>
        <p:txBody>
          <a:bodyPr>
            <a:normAutofit fontScale="85000" lnSpcReduction="10000"/>
          </a:bodyPr>
          <a:lstStyle/>
          <a:p>
            <a:r>
              <a:rPr lang="fr-FR" dirty="0"/>
              <a:t>L'IL-10 inhibe la </a:t>
            </a:r>
            <a:r>
              <a:rPr lang="fr-FR" dirty="0" smtClean="0"/>
              <a:t>production de </a:t>
            </a:r>
            <a:r>
              <a:rPr lang="fr-FR" dirty="0"/>
              <a:t>médiateurs pro-inflammatoires tout en augmentant </a:t>
            </a:r>
            <a:r>
              <a:rPr lang="fr-FR" dirty="0" smtClean="0"/>
              <a:t>la production </a:t>
            </a:r>
            <a:r>
              <a:rPr lang="fr-FR" dirty="0"/>
              <a:t>de médiateurs anti-inflammatoires. </a:t>
            </a:r>
            <a:endParaRPr lang="fr-FR" dirty="0" smtClean="0"/>
          </a:p>
          <a:p>
            <a:r>
              <a:rPr lang="fr-FR" dirty="0" smtClean="0"/>
              <a:t>Du </a:t>
            </a:r>
            <a:r>
              <a:rPr lang="fr-FR" dirty="0"/>
              <a:t>fait </a:t>
            </a:r>
            <a:r>
              <a:rPr lang="fr-FR" dirty="0" smtClean="0"/>
              <a:t>de ces </a:t>
            </a:r>
            <a:r>
              <a:rPr lang="fr-FR" dirty="0"/>
              <a:t>propriétés, </a:t>
            </a:r>
            <a:r>
              <a:rPr lang="fr-FR" dirty="0" smtClean="0"/>
              <a:t>l'IL10 </a:t>
            </a:r>
            <a:r>
              <a:rPr lang="fr-FR" dirty="0"/>
              <a:t>a été utilisée en thérapeutique </a:t>
            </a:r>
            <a:r>
              <a:rPr lang="fr-FR" dirty="0" smtClean="0"/>
              <a:t>dans les </a:t>
            </a:r>
            <a:r>
              <a:rPr lang="fr-FR" dirty="0"/>
              <a:t>maladies inflammatoires digestives (maladie de </a:t>
            </a:r>
            <a:r>
              <a:rPr lang="fr-FR" dirty="0" err="1"/>
              <a:t>Crohn</a:t>
            </a:r>
            <a:r>
              <a:rPr lang="fr-FR" dirty="0" smtClean="0"/>
              <a:t>) cutanées </a:t>
            </a:r>
            <a:r>
              <a:rPr lang="fr-FR" dirty="0"/>
              <a:t>(psoriasis) ou rhumatologies (polyarthrite rhumatoïde</a:t>
            </a:r>
            <a:r>
              <a:rPr lang="fr-FR" dirty="0" smtClean="0"/>
              <a:t>) recouvrant </a:t>
            </a:r>
            <a:r>
              <a:rPr lang="fr-FR" dirty="0"/>
              <a:t>le spectre des pathologies </a:t>
            </a:r>
            <a:r>
              <a:rPr lang="fr-FR" dirty="0" smtClean="0"/>
              <a:t>pouvant bénéficier </a:t>
            </a:r>
            <a:r>
              <a:rPr lang="fr-FR" dirty="0"/>
              <a:t>des traitements par </a:t>
            </a:r>
            <a:r>
              <a:rPr lang="fr-FR" dirty="0" err="1"/>
              <a:t>anticytokines</a:t>
            </a:r>
            <a:r>
              <a:rPr lang="fr-FR" dirty="0"/>
              <a:t> </a:t>
            </a:r>
            <a:r>
              <a:rPr lang="fr-FR" dirty="0" smtClean="0"/>
              <a:t>inflammatoires (anti </a:t>
            </a:r>
            <a:r>
              <a:rPr lang="fr-FR" dirty="0"/>
              <a:t>TNF, IL1, </a:t>
            </a:r>
            <a:r>
              <a:rPr lang="fr-FR" dirty="0" smtClean="0"/>
              <a:t>IL6). </a:t>
            </a:r>
          </a:p>
          <a:p>
            <a:r>
              <a:rPr lang="fr-FR" dirty="0" smtClean="0"/>
              <a:t>Les résultats cliniques </a:t>
            </a:r>
            <a:r>
              <a:rPr lang="fr-FR" dirty="0"/>
              <a:t>ont été assez décevants, et ceci pour </a:t>
            </a:r>
            <a:r>
              <a:rPr lang="fr-FR" dirty="0" smtClean="0"/>
              <a:t>plusieurs raisons</a:t>
            </a:r>
            <a:r>
              <a:rPr lang="fr-FR" dirty="0"/>
              <a:t>. La première d'entre elles étant un problème </a:t>
            </a:r>
            <a:r>
              <a:rPr lang="fr-FR" dirty="0" smtClean="0"/>
              <a:t>de pharmacodynamie </a:t>
            </a:r>
            <a:r>
              <a:rPr lang="fr-FR" dirty="0"/>
              <a:t>et de distribution de la cytokine </a:t>
            </a:r>
            <a:r>
              <a:rPr lang="fr-FR" dirty="0" smtClean="0"/>
              <a:t>au niveau </a:t>
            </a:r>
            <a:r>
              <a:rPr lang="fr-FR" dirty="0"/>
              <a:t>des </a:t>
            </a:r>
            <a:r>
              <a:rPr lang="fr-FR" dirty="0" smtClean="0"/>
              <a:t>muqueuses,</a:t>
            </a:r>
            <a:endParaRPr lang="fr-FR" dirty="0"/>
          </a:p>
        </p:txBody>
      </p:sp>
    </p:spTree>
    <p:extLst>
      <p:ext uri="{BB962C8B-B14F-4D97-AF65-F5344CB8AC3E}">
        <p14:creationId xmlns:p14="http://schemas.microsoft.com/office/powerpoint/2010/main" val="150229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r>
              <a:rPr lang="fr-FR" sz="3600" dirty="0" smtClean="0"/>
              <a:t>3-Les cibles et mécanismes d'action des approches d'immunothérapie cellulaire</a:t>
            </a:r>
            <a:br>
              <a:rPr lang="fr-FR" sz="3600" dirty="0" smtClean="0"/>
            </a:br>
            <a:endParaRPr lang="fr-FR" sz="3600" dirty="0"/>
          </a:p>
        </p:txBody>
      </p:sp>
      <p:sp>
        <p:nvSpPr>
          <p:cNvPr id="3" name="Content Placeholder 2"/>
          <p:cNvSpPr>
            <a:spLocks noGrp="1"/>
          </p:cNvSpPr>
          <p:nvPr>
            <p:ph idx="1"/>
          </p:nvPr>
        </p:nvSpPr>
        <p:spPr>
          <a:xfrm>
            <a:off x="467544" y="1988840"/>
            <a:ext cx="5688632" cy="4525963"/>
          </a:xfrm>
        </p:spPr>
        <p:txBody>
          <a:bodyPr>
            <a:normAutofit fontScale="92500" lnSpcReduction="20000"/>
          </a:bodyPr>
          <a:lstStyle/>
          <a:p>
            <a:r>
              <a:rPr lang="fr-FR" dirty="0"/>
              <a:t>L'immunothérapie cellulaire consiste en </a:t>
            </a:r>
            <a:r>
              <a:rPr lang="fr-FR" dirty="0" smtClean="0"/>
              <a:t>l'utilisation de </a:t>
            </a:r>
            <a:r>
              <a:rPr lang="fr-FR" dirty="0"/>
              <a:t>cellules immunitaires du patient ou </a:t>
            </a:r>
            <a:r>
              <a:rPr lang="fr-FR" dirty="0" smtClean="0"/>
              <a:t>d'un donneur </a:t>
            </a:r>
            <a:r>
              <a:rPr lang="fr-FR" dirty="0"/>
              <a:t>pour obtenir un effet thérapeutique. </a:t>
            </a:r>
            <a:endParaRPr lang="fr-FR" dirty="0" smtClean="0"/>
          </a:p>
          <a:p>
            <a:r>
              <a:rPr lang="fr-FR" dirty="0" smtClean="0"/>
              <a:t>Cette modalité </a:t>
            </a:r>
            <a:r>
              <a:rPr lang="fr-FR" dirty="0"/>
              <a:t>connaît des applications en </a:t>
            </a:r>
            <a:r>
              <a:rPr lang="fr-FR" dirty="0" smtClean="0"/>
              <a:t>hémato-cancérologie et </a:t>
            </a:r>
            <a:r>
              <a:rPr lang="fr-FR" dirty="0"/>
              <a:t>en infectiologie, et de façon </a:t>
            </a:r>
            <a:r>
              <a:rPr lang="fr-FR" dirty="0" smtClean="0"/>
              <a:t>plus expérimentale </a:t>
            </a:r>
            <a:r>
              <a:rPr lang="fr-FR" dirty="0"/>
              <a:t>dans le champ de l'auto-immunité.</a:t>
            </a:r>
          </a:p>
          <a:p>
            <a:pPr marL="0" indent="0">
              <a:buNone/>
            </a:pPr>
            <a:endParaRPr lang="fr-FR" dirty="0"/>
          </a:p>
        </p:txBody>
      </p:sp>
    </p:spTree>
    <p:extLst>
      <p:ext uri="{BB962C8B-B14F-4D97-AF65-F5344CB8AC3E}">
        <p14:creationId xmlns:p14="http://schemas.microsoft.com/office/powerpoint/2010/main" val="3423478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fr-FR" dirty="0"/>
              <a:t>L'immunothérapie cellulaire par transfert </a:t>
            </a:r>
            <a:r>
              <a:rPr lang="fr-FR" dirty="0" smtClean="0"/>
              <a:t>de lymphocytes </a:t>
            </a:r>
            <a:r>
              <a:rPr lang="fr-FR" dirty="0"/>
              <a:t>T de spécificité </a:t>
            </a:r>
            <a:r>
              <a:rPr lang="fr-FR" dirty="0" smtClean="0"/>
              <a:t>anti-infectieuse, notamment </a:t>
            </a:r>
            <a:r>
              <a:rPr lang="fr-FR" dirty="0"/>
              <a:t>vis-à-vis du virus EBV, a fait la </a:t>
            </a:r>
            <a:r>
              <a:rPr lang="fr-FR" dirty="0" smtClean="0"/>
              <a:t>preuve de </a:t>
            </a:r>
            <a:r>
              <a:rPr lang="fr-FR" dirty="0"/>
              <a:t>son efficacité</a:t>
            </a:r>
            <a:r>
              <a:rPr lang="fr-FR" dirty="0" smtClean="0"/>
              <a:t>.</a:t>
            </a:r>
          </a:p>
          <a:p>
            <a:r>
              <a:rPr lang="fr-FR" dirty="0"/>
              <a:t>Les espoirs d'utilisation de </a:t>
            </a:r>
            <a:r>
              <a:rPr lang="fr-FR" dirty="0" smtClean="0"/>
              <a:t>l'immunothérapie cellulaire </a:t>
            </a:r>
            <a:r>
              <a:rPr lang="fr-FR" dirty="0"/>
              <a:t>en auto-immunité impliquent une </a:t>
            </a:r>
            <a:r>
              <a:rPr lang="fr-FR" dirty="0" smtClean="0"/>
              <a:t>manipulation des </a:t>
            </a:r>
            <a:r>
              <a:rPr lang="fr-FR" dirty="0" err="1"/>
              <a:t>Tregs</a:t>
            </a:r>
            <a:r>
              <a:rPr lang="fr-FR" dirty="0"/>
              <a:t>.</a:t>
            </a:r>
          </a:p>
          <a:p>
            <a:r>
              <a:rPr lang="fr-FR" dirty="0" smtClean="0"/>
              <a:t> </a:t>
            </a:r>
            <a:r>
              <a:rPr lang="fr-FR" dirty="0"/>
              <a:t>Certains protocoles de vaccinations </a:t>
            </a:r>
            <a:r>
              <a:rPr lang="fr-FR" dirty="0" smtClean="0"/>
              <a:t>thérapeutiques anticancéreuses </a:t>
            </a:r>
            <a:r>
              <a:rPr lang="fr-FR" dirty="0"/>
              <a:t>envisagent </a:t>
            </a:r>
            <a:r>
              <a:rPr lang="fr-FR" dirty="0" smtClean="0"/>
              <a:t>d'utiliser les </a:t>
            </a:r>
            <a:r>
              <a:rPr lang="fr-FR" dirty="0"/>
              <a:t>cellules dendritiques comme initiatrices </a:t>
            </a:r>
            <a:r>
              <a:rPr lang="fr-FR" dirty="0" smtClean="0"/>
              <a:t>de réponses </a:t>
            </a:r>
            <a:r>
              <a:rPr lang="fr-FR" dirty="0" err="1"/>
              <a:t>antitumorales</a:t>
            </a:r>
            <a:r>
              <a:rPr lang="fr-FR" dirty="0"/>
              <a:t>.</a:t>
            </a:r>
          </a:p>
        </p:txBody>
      </p:sp>
    </p:spTree>
    <p:extLst>
      <p:ext uri="{BB962C8B-B14F-4D97-AF65-F5344CB8AC3E}">
        <p14:creationId xmlns:p14="http://schemas.microsoft.com/office/powerpoint/2010/main" val="411065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smtClean="0"/>
              <a:t>Étapes de la production de produits cellulaires.</a:t>
            </a:r>
            <a:endParaRPr lang="fr-FR" sz="3200" dirty="0"/>
          </a:p>
        </p:txBody>
      </p:sp>
      <p:sp>
        <p:nvSpPr>
          <p:cNvPr id="3" name="Content Placeholder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35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Autofit/>
          </a:bodyPr>
          <a:lstStyle/>
          <a:p>
            <a:r>
              <a:rPr lang="fr-FR" sz="3200" b="1" dirty="0"/>
              <a:t>L'immunothérapie </a:t>
            </a:r>
            <a:r>
              <a:rPr lang="fr-FR" sz="3200" b="1" dirty="0" smtClean="0"/>
              <a:t>cellulaire active :</a:t>
            </a:r>
            <a:br>
              <a:rPr lang="fr-FR" sz="3200" b="1" dirty="0" smtClean="0"/>
            </a:br>
            <a:r>
              <a:rPr lang="fr-FR" sz="3200" b="1" dirty="0" smtClean="0"/>
              <a:t> </a:t>
            </a:r>
            <a:r>
              <a:rPr lang="fr-FR" sz="3200" b="1" dirty="0"/>
              <a:t>les cellules </a:t>
            </a:r>
            <a:r>
              <a:rPr lang="fr-FR" sz="3200" b="1" dirty="0" smtClean="0"/>
              <a:t>dendritiques comme </a:t>
            </a:r>
            <a:r>
              <a:rPr lang="fr-FR" sz="3200" b="1" dirty="0"/>
              <a:t>vaccin cellulaire</a:t>
            </a:r>
            <a:endParaRPr lang="fr-FR" sz="3200" dirty="0"/>
          </a:p>
        </p:txBody>
      </p:sp>
      <p:sp>
        <p:nvSpPr>
          <p:cNvPr id="3" name="Content Placeholder 2"/>
          <p:cNvSpPr>
            <a:spLocks noGrp="1"/>
          </p:cNvSpPr>
          <p:nvPr>
            <p:ph idx="1"/>
          </p:nvPr>
        </p:nvSpPr>
        <p:spPr>
          <a:xfrm>
            <a:off x="457200" y="1600200"/>
            <a:ext cx="8229600" cy="4709120"/>
          </a:xfrm>
        </p:spPr>
        <p:txBody>
          <a:bodyPr>
            <a:normAutofit fontScale="70000" lnSpcReduction="20000"/>
          </a:bodyPr>
          <a:lstStyle/>
          <a:p>
            <a:r>
              <a:rPr lang="fr-FR" dirty="0" smtClean="0"/>
              <a:t>L'utilisation  de </a:t>
            </a:r>
            <a:r>
              <a:rPr lang="fr-FR" dirty="0"/>
              <a:t>ces cellules dans des essais cliniques a été possible </a:t>
            </a:r>
            <a:r>
              <a:rPr lang="fr-FR" dirty="0" smtClean="0"/>
              <a:t>grâce au </a:t>
            </a:r>
            <a:r>
              <a:rPr lang="fr-FR" dirty="0"/>
              <a:t>développement de techniques permettant de les </a:t>
            </a:r>
            <a:r>
              <a:rPr lang="fr-FR" dirty="0" smtClean="0"/>
              <a:t>produire en </a:t>
            </a:r>
            <a:r>
              <a:rPr lang="fr-FR" dirty="0"/>
              <a:t>grand nombre à partir de monocytes dérivés </a:t>
            </a:r>
            <a:r>
              <a:rPr lang="fr-FR" dirty="0" smtClean="0"/>
              <a:t>du sang </a:t>
            </a:r>
            <a:r>
              <a:rPr lang="fr-FR" dirty="0"/>
              <a:t>ou de </a:t>
            </a:r>
            <a:r>
              <a:rPr lang="fr-FR" dirty="0" err="1"/>
              <a:t>progéniteurs</a:t>
            </a:r>
            <a:r>
              <a:rPr lang="fr-FR" dirty="0"/>
              <a:t> hématopoïétiques CD34+ en </a:t>
            </a:r>
            <a:r>
              <a:rPr lang="fr-FR" dirty="0" smtClean="0"/>
              <a:t>utilisant des </a:t>
            </a:r>
            <a:r>
              <a:rPr lang="fr-FR" dirty="0"/>
              <a:t>cytokines telles que le GM-CSF et l'IL-4. </a:t>
            </a:r>
            <a:endParaRPr lang="fr-FR" dirty="0" smtClean="0"/>
          </a:p>
          <a:p>
            <a:r>
              <a:rPr lang="fr-FR" dirty="0" smtClean="0"/>
              <a:t>Les cellules dendritiques </a:t>
            </a:r>
            <a:r>
              <a:rPr lang="fr-FR" dirty="0"/>
              <a:t>dérivées d'un donneur HLA-compatible </a:t>
            </a:r>
            <a:r>
              <a:rPr lang="fr-FR" dirty="0" smtClean="0"/>
              <a:t>ou du </a:t>
            </a:r>
            <a:r>
              <a:rPr lang="fr-FR" dirty="0"/>
              <a:t>patient peuvent être chargées </a:t>
            </a:r>
            <a:r>
              <a:rPr lang="fr-FR" i="1" dirty="0"/>
              <a:t>in vitro </a:t>
            </a:r>
            <a:r>
              <a:rPr lang="fr-FR" dirty="0"/>
              <a:t>avec un </a:t>
            </a:r>
            <a:r>
              <a:rPr lang="fr-FR" dirty="0" smtClean="0"/>
              <a:t>antigène viral </a:t>
            </a:r>
            <a:r>
              <a:rPr lang="fr-FR" dirty="0"/>
              <a:t>ou tumoral le plus souvent sous forme de </a:t>
            </a:r>
            <a:r>
              <a:rPr lang="fr-FR" dirty="0" smtClean="0"/>
              <a:t>peptides capables </a:t>
            </a:r>
            <a:r>
              <a:rPr lang="fr-FR" dirty="0"/>
              <a:t>de se fixer sur les molécules du CMH, </a:t>
            </a:r>
            <a:r>
              <a:rPr lang="fr-FR" dirty="0" smtClean="0"/>
              <a:t>modifiées génétiquement </a:t>
            </a:r>
            <a:r>
              <a:rPr lang="fr-FR" dirty="0"/>
              <a:t>avec l'ADN ou ARN codant pour </a:t>
            </a:r>
            <a:r>
              <a:rPr lang="fr-FR" dirty="0" smtClean="0"/>
              <a:t>ces mêmes </a:t>
            </a:r>
            <a:r>
              <a:rPr lang="fr-FR" dirty="0"/>
              <a:t>protéines, incubés avec du lysat de tumeur </a:t>
            </a:r>
            <a:r>
              <a:rPr lang="fr-FR" dirty="0" smtClean="0"/>
              <a:t>ou de </a:t>
            </a:r>
            <a:r>
              <a:rPr lang="fr-FR" dirty="0"/>
              <a:t>lignées tumorales ou être fusionnés avec des </a:t>
            </a:r>
            <a:r>
              <a:rPr lang="fr-FR" dirty="0" smtClean="0"/>
              <a:t>cellules tumorales</a:t>
            </a:r>
            <a:r>
              <a:rPr lang="fr-FR" dirty="0"/>
              <a:t>. Puis, ces cellules sont réinjectées par voie </a:t>
            </a:r>
            <a:r>
              <a:rPr lang="fr-FR" dirty="0" err="1"/>
              <a:t>souscutanée</a:t>
            </a:r>
            <a:r>
              <a:rPr lang="fr-FR" dirty="0" smtClean="0"/>
              <a:t>, intradermique </a:t>
            </a:r>
            <a:r>
              <a:rPr lang="fr-FR" dirty="0"/>
              <a:t>ou directement dans les </a:t>
            </a:r>
            <a:r>
              <a:rPr lang="fr-FR" dirty="0" smtClean="0"/>
              <a:t>ganglions lymphatiques</a:t>
            </a:r>
            <a:r>
              <a:rPr lang="fr-FR" dirty="0"/>
              <a:t>. Elles sont alors d'excellentes cellules </a:t>
            </a:r>
            <a:r>
              <a:rPr lang="fr-FR" dirty="0" smtClean="0"/>
              <a:t>activatrices des </a:t>
            </a:r>
            <a:r>
              <a:rPr lang="fr-FR" dirty="0"/>
              <a:t>lymphocytes T cytotoxiques spécifiques du </a:t>
            </a:r>
            <a:r>
              <a:rPr lang="fr-FR" dirty="0" smtClean="0"/>
              <a:t>peptide présent </a:t>
            </a:r>
            <a:r>
              <a:rPr lang="fr-FR" dirty="0"/>
              <a:t>sur la cellule cible infectée ou tumorale.</a:t>
            </a:r>
          </a:p>
        </p:txBody>
      </p:sp>
    </p:spTree>
    <p:extLst>
      <p:ext uri="{BB962C8B-B14F-4D97-AF65-F5344CB8AC3E}">
        <p14:creationId xmlns:p14="http://schemas.microsoft.com/office/powerpoint/2010/main" val="2195887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4338" name="Picture 2" descr="Mechanisms of action of dendritic cell vaccines for the treatment of cancer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0891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33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2290" name="Picture 2" descr="Engineering dendritic cell vaccines to improve cancer immunotherapy |  Nature Commun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60648"/>
            <a:ext cx="842493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38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9550"/>
            <a:ext cx="8640960"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743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3314" name="Picture 2" descr="Frontiers | Dendritic Cell Cancer Therapy: Vaccinating the Right Patient at  the Right Time | Immu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8962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28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cellules CAR-T</a:t>
            </a:r>
            <a:endParaRPr lang="fr-FR" dirty="0"/>
          </a:p>
        </p:txBody>
      </p:sp>
      <p:sp>
        <p:nvSpPr>
          <p:cNvPr id="3" name="Content Placeholder 2"/>
          <p:cNvSpPr>
            <a:spLocks noGrp="1"/>
          </p:cNvSpPr>
          <p:nvPr>
            <p:ph idx="1"/>
          </p:nvPr>
        </p:nvSpPr>
        <p:spPr/>
        <p:txBody>
          <a:bodyPr/>
          <a:lstStyle/>
          <a:p>
            <a:endParaRPr lang="fr-FR" dirty="0"/>
          </a:p>
        </p:txBody>
      </p:sp>
    </p:spTree>
    <p:extLst>
      <p:ext uri="{BB962C8B-B14F-4D97-AF65-F5344CB8AC3E}">
        <p14:creationId xmlns:p14="http://schemas.microsoft.com/office/powerpoint/2010/main" val="109101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5362" name="Picture 2" descr="Les cellules CAR-T | Gustave Rous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089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19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616624"/>
          </a:xfrm>
        </p:spPr>
        <p:txBody>
          <a:bodyPr>
            <a:normAutofit fontScale="92500" lnSpcReduction="20000"/>
          </a:bodyPr>
          <a:lstStyle/>
          <a:p>
            <a:r>
              <a:rPr lang="fr-FR" dirty="0"/>
              <a:t>Le traitement par cellules CAR-T (</a:t>
            </a:r>
            <a:r>
              <a:rPr lang="fr-FR" dirty="0" err="1"/>
              <a:t>Chimeric</a:t>
            </a:r>
            <a:r>
              <a:rPr lang="fr-FR" dirty="0"/>
              <a:t> </a:t>
            </a:r>
            <a:r>
              <a:rPr lang="fr-FR" dirty="0" err="1"/>
              <a:t>Antigenic</a:t>
            </a:r>
            <a:r>
              <a:rPr lang="fr-FR" dirty="0"/>
              <a:t> </a:t>
            </a:r>
            <a:r>
              <a:rPr lang="fr-FR" dirty="0" err="1"/>
              <a:t>Receptor</a:t>
            </a:r>
            <a:r>
              <a:rPr lang="fr-FR" dirty="0"/>
              <a:t> - T) ou CAR-T </a:t>
            </a:r>
            <a:r>
              <a:rPr lang="fr-FR" dirty="0" err="1"/>
              <a:t>cells</a:t>
            </a:r>
            <a:r>
              <a:rPr lang="fr-FR" dirty="0"/>
              <a:t>, est une stratégie d’immunothérapie cellulaire en plein développement, qui vise à combattre le cancer en s’appuyant sur le propre système immunitaire du patient.</a:t>
            </a:r>
          </a:p>
          <a:p>
            <a:r>
              <a:rPr lang="fr-FR" dirty="0"/>
              <a:t>Les cellules CAR-T sont des lymphocytes T modifiés génétiquement dans le but de reconnaître puis éliminer les cellules cancéreuses. Elles sont la base d’une toute nouvelle approche de traitement contre le cancer, consistant à prélever des cellules immunitaires d’un patient (ici, les lymphocytes T), pour les modifier génétiquement et les lui réinjecter.</a:t>
            </a:r>
          </a:p>
          <a:p>
            <a:endParaRPr lang="fr-FR" dirty="0"/>
          </a:p>
        </p:txBody>
      </p:sp>
      <p:sp>
        <p:nvSpPr>
          <p:cNvPr id="4" name="AutoShape 2" descr="CAR-T cells | OMEDIT Grand 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CAR-T cells | OMEDIT Grand 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648140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04656"/>
          </a:xfrm>
        </p:spPr>
        <p:txBody>
          <a:bodyPr>
            <a:normAutofit fontScale="62500" lnSpcReduction="20000"/>
          </a:bodyPr>
          <a:lstStyle/>
          <a:p>
            <a:r>
              <a:rPr lang="fr-FR" dirty="0"/>
              <a:t>La production des cellules CAR-T commence par le prélèvement des lymphocytes T du propre patient que sont ensuite modifiés génétiquement afin qu’ils puissent reconnaître toute cellule cancéreuse. Pour cela, ils sont dans un premier temps collectés par </a:t>
            </a:r>
            <a:r>
              <a:rPr lang="fr-FR" dirty="0" err="1"/>
              <a:t>leucaphérèse</a:t>
            </a:r>
            <a:r>
              <a:rPr lang="fr-FR" dirty="0"/>
              <a:t>, un prélèvement sanguin ciblant les globules blancs. Après contrôle de leur qualité, ils subissent une modification génétique artificielle, on parle de modification ex vivo (en dehors de l’organisme). Le principe ? Produire, à l’aide d’un gène introduit dans leur noyau, des « récepteurs antigéniques chimériques » (CAR) à la surface des lymphocytes T. Grace à ce récepteur, les cellules CAR-T sont capables de reconnaître les cellules tumorales et de se fixer dessus. La modification génétique permet également d’introduire un élément de « </a:t>
            </a:r>
            <a:r>
              <a:rPr lang="fr-FR" dirty="0" err="1"/>
              <a:t>costimulation</a:t>
            </a:r>
            <a:r>
              <a:rPr lang="fr-FR" dirty="0"/>
              <a:t> » qui permet à la cellule CAR-T de s’activer et d’attaquer la cellule cancéreuse un fois fixée sur elle.</a:t>
            </a:r>
          </a:p>
          <a:p>
            <a:r>
              <a:rPr lang="fr-FR" dirty="0"/>
              <a:t>Une fois créées, les cellules CAR-T sont multipliées dans l’optique d’être administrées au patient. Avant l’injection, le patient reçoit durant trois jours une chimiothérapie dans le but d’affaiblir son système de défense immunitaire. Ainsi, en éliminant une partie des lymphocytes naturels, la multiplication des cellules CAR-T sera favorisée et le risque de rejet sera limité.</a:t>
            </a:r>
          </a:p>
          <a:p>
            <a:r>
              <a:rPr lang="fr-FR" dirty="0"/>
              <a:t>Une fois dans l’organisme, les cellules CAR-T vont donc reconnaître et cibler les cellules tumorales de manière spécifique grâce au récepteur CAR, puis s’activer contre elles et les éliminer</a:t>
            </a:r>
            <a:r>
              <a:rPr lang="fr-FR" dirty="0" smtClean="0"/>
              <a:t>.</a:t>
            </a:r>
            <a:endParaRPr lang="fr-FR" dirty="0"/>
          </a:p>
        </p:txBody>
      </p:sp>
    </p:spTree>
    <p:extLst>
      <p:ext uri="{BB962C8B-B14F-4D97-AF65-F5344CB8AC3E}">
        <p14:creationId xmlns:p14="http://schemas.microsoft.com/office/powerpoint/2010/main" val="2387055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414463"/>
            <a:ext cx="56769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403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r>
              <a:rPr lang="fr-FR" dirty="0"/>
              <a:t>L’utilisation des cellules CAR-T représente un espoir thérapeutique pour les enfants et jeunes adultes atteints de leucémie aigüe </a:t>
            </a:r>
            <a:r>
              <a:rPr lang="fr-FR" dirty="0" err="1"/>
              <a:t>lymphoblastique</a:t>
            </a:r>
            <a:r>
              <a:rPr lang="fr-FR" dirty="0"/>
              <a:t> (LAL) mais également pour les adultes atteints de lymphomes diffus à grandes cellules B.</a:t>
            </a:r>
          </a:p>
          <a:p>
            <a:r>
              <a:rPr lang="fr-FR" dirty="0"/>
              <a:t>En effet, les études ont permis d’observer chez 40% de patients atteints d’un lymphome diffus à grandes cellules B, une réponse complète à la thérapie, sans progression de la maladie au bout de deux ans. Ces résultats sont prometteurs et très encourageants pour un traitement de 3è ligne. Le traitement par cellules CAR-T offre donc une alternative intéressante aux patients atteints de lymphomes en rechute ou réfractaires.</a:t>
            </a:r>
          </a:p>
          <a:p>
            <a:endParaRPr lang="fr-FR" dirty="0"/>
          </a:p>
        </p:txBody>
      </p:sp>
    </p:spTree>
    <p:extLst>
      <p:ext uri="{BB962C8B-B14F-4D97-AF65-F5344CB8AC3E}">
        <p14:creationId xmlns:p14="http://schemas.microsoft.com/office/powerpoint/2010/main" val="1515138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Les aspects immunologiques de la thérapie </a:t>
            </a:r>
            <a:r>
              <a:rPr lang="fr-FR" dirty="0" smtClean="0"/>
              <a:t>génique</a:t>
            </a:r>
            <a:endParaRPr lang="fr-FR" dirty="0"/>
          </a:p>
        </p:txBody>
      </p:sp>
      <p:sp>
        <p:nvSpPr>
          <p:cNvPr id="3" name="Content Placeholder 2"/>
          <p:cNvSpPr>
            <a:spLocks noGrp="1"/>
          </p:cNvSpPr>
          <p:nvPr>
            <p:ph idx="1"/>
          </p:nvPr>
        </p:nvSpPr>
        <p:spPr>
          <a:xfrm>
            <a:off x="457200" y="1600200"/>
            <a:ext cx="8229600" cy="4709120"/>
          </a:xfrm>
        </p:spPr>
        <p:txBody>
          <a:bodyPr>
            <a:normAutofit fontScale="92500" lnSpcReduction="20000"/>
          </a:bodyPr>
          <a:lstStyle/>
          <a:p>
            <a:r>
              <a:rPr lang="fr-FR" dirty="0"/>
              <a:t>La thérapie génique consiste à administrer une </a:t>
            </a:r>
            <a:r>
              <a:rPr lang="fr-FR" dirty="0" smtClean="0"/>
              <a:t>séquence nucléotidique </a:t>
            </a:r>
            <a:r>
              <a:rPr lang="fr-FR" dirty="0"/>
              <a:t>thérapeutique </a:t>
            </a:r>
            <a:r>
              <a:rPr lang="fr-FR" dirty="0" smtClean="0"/>
              <a:t>(un gène</a:t>
            </a:r>
            <a:r>
              <a:rPr lang="fr-FR" dirty="0"/>
              <a:t>) qui code pour un produit conférant une </a:t>
            </a:r>
            <a:r>
              <a:rPr lang="fr-FR" dirty="0" smtClean="0"/>
              <a:t>propriété particulière </a:t>
            </a:r>
            <a:r>
              <a:rPr lang="fr-FR" dirty="0"/>
              <a:t>aux cellules et/ou à leur descendance. Ce </a:t>
            </a:r>
            <a:r>
              <a:rPr lang="fr-FR" dirty="0" smtClean="0"/>
              <a:t>produit est </a:t>
            </a:r>
            <a:r>
              <a:rPr lang="fr-FR" dirty="0"/>
              <a:t>le plus généralement une protéine dont le </a:t>
            </a:r>
            <a:r>
              <a:rPr lang="fr-FR" dirty="0" smtClean="0"/>
              <a:t>rôle sera </a:t>
            </a:r>
            <a:r>
              <a:rPr lang="fr-FR" dirty="0"/>
              <a:t>de restaurer une fonction déficiente chez le </a:t>
            </a:r>
            <a:r>
              <a:rPr lang="fr-FR" dirty="0" smtClean="0"/>
              <a:t>receveur (</a:t>
            </a:r>
            <a:r>
              <a:rPr lang="fr-FR" dirty="0"/>
              <a:t>introduction d'une forme fonctionnelle d'un gène </a:t>
            </a:r>
            <a:r>
              <a:rPr lang="fr-FR" dirty="0" smtClean="0"/>
              <a:t>muté chez </a:t>
            </a:r>
            <a:r>
              <a:rPr lang="fr-FR" dirty="0"/>
              <a:t>le patient) ou de conférer une nouvelle propriété </a:t>
            </a:r>
            <a:r>
              <a:rPr lang="fr-FR" dirty="0" smtClean="0"/>
              <a:t>à la </a:t>
            </a:r>
            <a:r>
              <a:rPr lang="fr-FR" dirty="0"/>
              <a:t>cellule (production de cytokines, destruction de </a:t>
            </a:r>
            <a:r>
              <a:rPr lang="fr-FR" dirty="0" smtClean="0"/>
              <a:t>cellules tumorales</a:t>
            </a:r>
            <a:r>
              <a:rPr lang="fr-FR" dirty="0"/>
              <a:t>, vaccination contre des antigènes tumoraux </a:t>
            </a:r>
            <a:r>
              <a:rPr lang="fr-FR" dirty="0" smtClean="0"/>
              <a:t>ou microbiens</a:t>
            </a:r>
            <a:r>
              <a:rPr lang="fr-FR" dirty="0"/>
              <a:t>).</a:t>
            </a:r>
            <a:endParaRPr lang="fr-FR" dirty="0"/>
          </a:p>
        </p:txBody>
      </p:sp>
    </p:spTree>
    <p:extLst>
      <p:ext uri="{BB962C8B-B14F-4D97-AF65-F5344CB8AC3E}">
        <p14:creationId xmlns:p14="http://schemas.microsoft.com/office/powerpoint/2010/main" val="741087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92500" lnSpcReduction="10000"/>
          </a:bodyPr>
          <a:lstStyle/>
          <a:p>
            <a:r>
              <a:rPr lang="fr-FR" dirty="0" err="1" smtClean="0"/>
              <a:t>Plusieur</a:t>
            </a:r>
            <a:r>
              <a:rPr lang="fr-FR" dirty="0" smtClean="0"/>
              <a:t> systèmes de délivrances existent:</a:t>
            </a:r>
          </a:p>
          <a:p>
            <a:r>
              <a:rPr lang="fr-FR" dirty="0"/>
              <a:t>Les vecteurs viraux ont tendance à avoir une capacité de transfert de gènes élevée, mais peuvent </a:t>
            </a:r>
            <a:r>
              <a:rPr lang="fr-FR" dirty="0" smtClean="0"/>
              <a:t>avoir des </a:t>
            </a:r>
            <a:r>
              <a:rPr lang="fr-FR" dirty="0"/>
              <a:t>complications liées à leur </a:t>
            </a:r>
            <a:r>
              <a:rPr lang="fr-FR" dirty="0" err="1" smtClean="0"/>
              <a:t>immunogénicité</a:t>
            </a:r>
            <a:endParaRPr lang="fr-FR" dirty="0" smtClean="0"/>
          </a:p>
          <a:p>
            <a:r>
              <a:rPr lang="fr-FR" dirty="0"/>
              <a:t>Les méthodes non virales de livraison de gènes, y compris les nanoparticules polymères, à base de lipides et inorganiques, ainsi que les techniques de livraison physique, ont également été largement étudiées.</a:t>
            </a:r>
            <a:r>
              <a:rPr lang="fr-FR" dirty="0" smtClean="0"/>
              <a:t> </a:t>
            </a:r>
            <a:endParaRPr lang="fr-FR" dirty="0"/>
          </a:p>
        </p:txBody>
      </p:sp>
    </p:spTree>
    <p:extLst>
      <p:ext uri="{BB962C8B-B14F-4D97-AF65-F5344CB8AC3E}">
        <p14:creationId xmlns:p14="http://schemas.microsoft.com/office/powerpoint/2010/main" val="171093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Content Placeholder 2"/>
          <p:cNvSpPr>
            <a:spLocks noGrp="1"/>
          </p:cNvSpPr>
          <p:nvPr>
            <p:ph idx="1"/>
          </p:nvPr>
        </p:nvSpPr>
        <p:spPr/>
        <p:txBody>
          <a:bodyPr/>
          <a:lstStyle/>
          <a:p>
            <a:endParaRPr lang="fr-FR"/>
          </a:p>
        </p:txBody>
      </p:sp>
      <p:pic>
        <p:nvPicPr>
          <p:cNvPr id="2050"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968" y="836712"/>
            <a:ext cx="5589662" cy="571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9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721499"/>
          </a:xfrm>
        </p:spPr>
        <p:txBody>
          <a:bodyPr>
            <a:normAutofit lnSpcReduction="10000"/>
          </a:bodyPr>
          <a:lstStyle/>
          <a:p>
            <a:r>
              <a:rPr lang="fr-FR" sz="2800" dirty="0" smtClean="0"/>
              <a:t>Ces </a:t>
            </a:r>
            <a:r>
              <a:rPr lang="fr-FR" sz="2800" dirty="0" err="1" smtClean="0"/>
              <a:t>proteines</a:t>
            </a:r>
            <a:r>
              <a:rPr lang="fr-FR" sz="2800" dirty="0" smtClean="0"/>
              <a:t> agissent </a:t>
            </a:r>
            <a:r>
              <a:rPr lang="fr-FR" sz="2800" dirty="0"/>
              <a:t>comme les médicaments chimiques classiques </a:t>
            </a:r>
            <a:r>
              <a:rPr lang="fr-FR" sz="2800" dirty="0" smtClean="0"/>
              <a:t>en modulant </a:t>
            </a:r>
            <a:r>
              <a:rPr lang="fr-FR" sz="2800" dirty="0"/>
              <a:t>les propriétés physiologiques et en </a:t>
            </a:r>
            <a:r>
              <a:rPr lang="fr-FR" sz="2800" dirty="0" smtClean="0"/>
              <a:t>interférant avec </a:t>
            </a:r>
            <a:r>
              <a:rPr lang="fr-FR" sz="2800" dirty="0"/>
              <a:t>les processus physiopathologiques</a:t>
            </a:r>
            <a:r>
              <a:rPr lang="fr-FR" sz="2800" dirty="0" smtClean="0"/>
              <a:t>.</a:t>
            </a:r>
          </a:p>
          <a:p>
            <a:r>
              <a:rPr lang="fr-FR" sz="2800" dirty="0"/>
              <a:t>Leur taille ne </a:t>
            </a:r>
            <a:r>
              <a:rPr lang="fr-FR" sz="2800" dirty="0" smtClean="0"/>
              <a:t>leur permet </a:t>
            </a:r>
            <a:r>
              <a:rPr lang="fr-FR" sz="2800" dirty="0"/>
              <a:t>cependant pas de franchir la membrane </a:t>
            </a:r>
            <a:r>
              <a:rPr lang="fr-FR" sz="2800" dirty="0" smtClean="0"/>
              <a:t>plasmique,</a:t>
            </a:r>
            <a:r>
              <a:rPr lang="fr-FR" sz="2800" dirty="0"/>
              <a:t> et de pénétrer dans le cytoplasme des cellules, ce </a:t>
            </a:r>
            <a:r>
              <a:rPr lang="fr-FR" sz="2800" dirty="0" smtClean="0"/>
              <a:t>que font </a:t>
            </a:r>
            <a:r>
              <a:rPr lang="fr-FR" sz="2800" dirty="0"/>
              <a:t>de nombreux médicaments chimiques. </a:t>
            </a:r>
            <a:endParaRPr lang="fr-FR" sz="2800" dirty="0" smtClean="0"/>
          </a:p>
          <a:p>
            <a:r>
              <a:rPr lang="fr-FR" sz="2800" dirty="0" smtClean="0"/>
              <a:t>Par contre, l'extrême </a:t>
            </a:r>
            <a:r>
              <a:rPr lang="fr-FR" sz="2800" dirty="0"/>
              <a:t>spécificité de reconnaissance de l'</a:t>
            </a:r>
            <a:r>
              <a:rPr lang="fr-FR" sz="2800" dirty="0" err="1"/>
              <a:t>épitope</a:t>
            </a:r>
            <a:r>
              <a:rPr lang="fr-FR" sz="2800" dirty="0"/>
              <a:t> sur </a:t>
            </a:r>
            <a:r>
              <a:rPr lang="fr-FR" sz="2800" dirty="0" smtClean="0"/>
              <a:t>la cible </a:t>
            </a:r>
            <a:r>
              <a:rPr lang="fr-FR" sz="2800" dirty="0"/>
              <a:t>thérapeutique par le </a:t>
            </a:r>
            <a:r>
              <a:rPr lang="fr-FR" sz="2800" dirty="0" err="1"/>
              <a:t>paratope</a:t>
            </a:r>
            <a:r>
              <a:rPr lang="fr-FR" sz="2800" dirty="0"/>
              <a:t> de l'anticorps limite </a:t>
            </a:r>
            <a:r>
              <a:rPr lang="fr-FR" sz="2800" dirty="0" smtClean="0"/>
              <a:t>les toxicités </a:t>
            </a:r>
            <a:r>
              <a:rPr lang="fr-FR" sz="2800" dirty="0"/>
              <a:t>observées avec certains médicaments </a:t>
            </a:r>
            <a:r>
              <a:rPr lang="fr-FR" sz="2800" dirty="0" smtClean="0"/>
              <a:t>chimiques reconnaissant </a:t>
            </a:r>
            <a:r>
              <a:rPr lang="fr-FR" sz="2800" dirty="0"/>
              <a:t>d'autres cibles que celle visée</a:t>
            </a:r>
          </a:p>
        </p:txBody>
      </p:sp>
    </p:spTree>
    <p:extLst>
      <p:ext uri="{BB962C8B-B14F-4D97-AF65-F5344CB8AC3E}">
        <p14:creationId xmlns:p14="http://schemas.microsoft.com/office/powerpoint/2010/main" val="249803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Techniques immunologiques et culture cellulaire</a:t>
            </a:r>
            <a:endParaRPr lang="fr-FR" dirty="0"/>
          </a:p>
        </p:txBody>
      </p:sp>
      <p:sp>
        <p:nvSpPr>
          <p:cNvPr id="3" name="Subtitle 2"/>
          <p:cNvSpPr>
            <a:spLocks noGrp="1"/>
          </p:cNvSpPr>
          <p:nvPr>
            <p:ph type="subTitle" idx="1"/>
          </p:nvPr>
        </p:nvSpPr>
        <p:spPr/>
        <p:txBody>
          <a:bodyPr/>
          <a:lstStyle/>
          <a:p>
            <a:r>
              <a:rPr lang="fr-FR" dirty="0" smtClean="0"/>
              <a:t>Vue d’ensemble pour les </a:t>
            </a:r>
            <a:r>
              <a:rPr lang="fr-FR" dirty="0" err="1" smtClean="0"/>
              <a:t>etudiants</a:t>
            </a:r>
            <a:r>
              <a:rPr lang="fr-FR" dirty="0" smtClean="0"/>
              <a:t> de master 2 biochimie</a:t>
            </a:r>
            <a:endParaRPr lang="fr-FR" dirty="0"/>
          </a:p>
        </p:txBody>
      </p:sp>
    </p:spTree>
    <p:extLst>
      <p:ext uri="{BB962C8B-B14F-4D97-AF65-F5344CB8AC3E}">
        <p14:creationId xmlns:p14="http://schemas.microsoft.com/office/powerpoint/2010/main" val="3584892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Culture </a:t>
            </a:r>
            <a:r>
              <a:rPr lang="fr-FR" dirty="0" err="1" smtClean="0"/>
              <a:t>cellulaie</a:t>
            </a:r>
            <a:endParaRPr lang="fr-FR" dirty="0"/>
          </a:p>
        </p:txBody>
      </p:sp>
      <p:sp>
        <p:nvSpPr>
          <p:cNvPr id="3" name="Content Placeholder 2"/>
          <p:cNvSpPr>
            <a:spLocks noGrp="1"/>
          </p:cNvSpPr>
          <p:nvPr>
            <p:ph idx="1"/>
          </p:nvPr>
        </p:nvSpPr>
        <p:spPr/>
        <p:txBody>
          <a:bodyPr/>
          <a:lstStyle/>
          <a:p>
            <a:r>
              <a:rPr lang="fr-FR" dirty="0"/>
              <a:t>La culture cellulaire est devenue un des outils majeurs utilisés en biologie cellulaire et moléculaire. Certains des domaines importants dans lesquels la culture cellulaire joue actuellement un rôle majeur sont brièvement décrits ci-dessous. </a:t>
            </a:r>
            <a:endParaRPr lang="fr-FR" dirty="0"/>
          </a:p>
        </p:txBody>
      </p:sp>
    </p:spTree>
    <p:extLst>
      <p:ext uri="{BB962C8B-B14F-4D97-AF65-F5344CB8AC3E}">
        <p14:creationId xmlns:p14="http://schemas.microsoft.com/office/powerpoint/2010/main" val="1675172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92500" lnSpcReduction="10000"/>
          </a:bodyPr>
          <a:lstStyle/>
          <a:p>
            <a:r>
              <a:rPr lang="fr-FR" dirty="0"/>
              <a:t>Les cultures cellulaires fournissent de bons systèmes de modèles pour étudier : </a:t>
            </a:r>
          </a:p>
          <a:p>
            <a:r>
              <a:rPr lang="fr-FR" dirty="0"/>
              <a:t> La biologie et la biochimie cellulaires de base. </a:t>
            </a:r>
          </a:p>
          <a:p>
            <a:r>
              <a:rPr lang="fr-FR" dirty="0"/>
              <a:t> Les interactions entre les cellules et les agents induisant des maladies. </a:t>
            </a:r>
          </a:p>
          <a:p>
            <a:r>
              <a:rPr lang="fr-FR" dirty="0"/>
              <a:t> Les effets des médicaments sur les cellules. </a:t>
            </a:r>
          </a:p>
          <a:p>
            <a:r>
              <a:rPr lang="fr-FR" dirty="0"/>
              <a:t> Le processus et le déclenchement du vieillissement. </a:t>
            </a:r>
          </a:p>
          <a:p>
            <a:r>
              <a:rPr lang="fr-FR" dirty="0"/>
              <a:t> Les études nutritionnelles. </a:t>
            </a:r>
          </a:p>
          <a:p>
            <a:endParaRPr lang="fr-FR" dirty="0"/>
          </a:p>
        </p:txBody>
      </p:sp>
    </p:spTree>
    <p:extLst>
      <p:ext uri="{BB962C8B-B14F-4D97-AF65-F5344CB8AC3E}">
        <p14:creationId xmlns:p14="http://schemas.microsoft.com/office/powerpoint/2010/main" val="153675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338263"/>
            <a:ext cx="8208912" cy="46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420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Tests de toxicité </a:t>
            </a:r>
            <a:endParaRPr lang="fr-FR" dirty="0"/>
          </a:p>
        </p:txBody>
      </p:sp>
      <p:sp>
        <p:nvSpPr>
          <p:cNvPr id="3" name="Content Placeholder 2"/>
          <p:cNvSpPr>
            <a:spLocks noGrp="1"/>
          </p:cNvSpPr>
          <p:nvPr>
            <p:ph idx="1"/>
          </p:nvPr>
        </p:nvSpPr>
        <p:spPr>
          <a:xfrm>
            <a:off x="457200" y="1600200"/>
            <a:ext cx="8229600" cy="4709120"/>
          </a:xfrm>
        </p:spPr>
        <p:txBody>
          <a:bodyPr/>
          <a:lstStyle/>
          <a:p>
            <a:r>
              <a:rPr lang="fr-FR" dirty="0"/>
              <a:t>Les cellules en culture sont largement utilisées seules ou en conjonction avec des tests sur les animaux pour étudier les effets de nouveaux médicaments, cosmétiques et produits chimiques sur la survie et la croissance d'une grande variété de types de cellules. </a:t>
            </a:r>
            <a:endParaRPr lang="fr-FR" dirty="0" smtClean="0"/>
          </a:p>
          <a:p>
            <a:r>
              <a:rPr lang="fr-FR" dirty="0" smtClean="0"/>
              <a:t>Les </a:t>
            </a:r>
            <a:r>
              <a:rPr lang="fr-FR" dirty="0"/>
              <a:t>cultures de cellules dérivées du foie et des reins sont particulièrement importantes. </a:t>
            </a:r>
            <a:endParaRPr lang="fr-FR" dirty="0"/>
          </a:p>
        </p:txBody>
      </p:sp>
    </p:spTree>
    <p:extLst>
      <p:ext uri="{BB962C8B-B14F-4D97-AF65-F5344CB8AC3E}">
        <p14:creationId xmlns:p14="http://schemas.microsoft.com/office/powerpoint/2010/main" val="169516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Recherche sur le cancer </a:t>
            </a:r>
            <a:endParaRPr lang="fr-FR" dirty="0"/>
          </a:p>
        </p:txBody>
      </p:sp>
      <p:sp>
        <p:nvSpPr>
          <p:cNvPr id="3" name="Content Placeholder 2"/>
          <p:cNvSpPr>
            <a:spLocks noGrp="1"/>
          </p:cNvSpPr>
          <p:nvPr>
            <p:ph idx="1"/>
          </p:nvPr>
        </p:nvSpPr>
        <p:spPr/>
        <p:txBody>
          <a:bodyPr>
            <a:normAutofit fontScale="85000" lnSpcReduction="10000"/>
          </a:bodyPr>
          <a:lstStyle/>
          <a:p>
            <a:r>
              <a:rPr lang="fr-FR" dirty="0"/>
              <a:t>Les cellules normales et les cellules cancéreuses pouvant toutes deux être cultivées, les différences de base entre elles peuvent être étudiées de près. De plus, il est possible, en utilisant des produits chimiques, virus et rayonnements, de convertir les cellules cultivées normales en cellules cancéreuses. Ceci permet ainsi d'étudier les mécanismes conduisant à ce changement. </a:t>
            </a:r>
          </a:p>
          <a:p>
            <a:r>
              <a:rPr lang="fr-FR" dirty="0"/>
              <a:t>Les cellules cancéreuses cultivées servent également de système de test pour déterminer les médicaments et méthodes adaptées pour détruire sélectivement certains types de cancers. </a:t>
            </a:r>
            <a:endParaRPr lang="fr-FR" dirty="0"/>
          </a:p>
        </p:txBody>
      </p:sp>
    </p:spTree>
    <p:extLst>
      <p:ext uri="{BB962C8B-B14F-4D97-AF65-F5344CB8AC3E}">
        <p14:creationId xmlns:p14="http://schemas.microsoft.com/office/powerpoint/2010/main" val="4214517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Virologie </a:t>
            </a:r>
            <a:endParaRPr lang="fr-FR" dirty="0"/>
          </a:p>
        </p:txBody>
      </p:sp>
      <p:sp>
        <p:nvSpPr>
          <p:cNvPr id="3" name="Content Placeholder 2"/>
          <p:cNvSpPr>
            <a:spLocks noGrp="1"/>
          </p:cNvSpPr>
          <p:nvPr>
            <p:ph idx="1"/>
          </p:nvPr>
        </p:nvSpPr>
        <p:spPr/>
        <p:txBody>
          <a:bodyPr>
            <a:normAutofit lnSpcReduction="10000"/>
          </a:bodyPr>
          <a:lstStyle/>
          <a:p>
            <a:r>
              <a:rPr lang="fr-FR" dirty="0"/>
              <a:t>Une des utilisations les plus précoces et les plus importantes des cultures cellulaires a été la réplication de virus dans les cultures cellulaires (à la place des animaux) pour les utiliser dans la production de vaccins. Les cultures cellulaires sont également largement utilisées en détection clinique et isolement de virus, ainsi qu'en recherche fondamentale pour étudier comment ils se développent et infectent les organismes. </a:t>
            </a:r>
            <a:endParaRPr lang="fr-FR" dirty="0"/>
          </a:p>
        </p:txBody>
      </p:sp>
    </p:spTree>
    <p:extLst>
      <p:ext uri="{BB962C8B-B14F-4D97-AF65-F5344CB8AC3E}">
        <p14:creationId xmlns:p14="http://schemas.microsoft.com/office/powerpoint/2010/main" val="2870286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 </a:t>
            </a:r>
            <a:r>
              <a:rPr lang="fr-FR" b="1" dirty="0"/>
              <a:t>La cellule comme usine de production </a:t>
            </a:r>
            <a:endParaRPr lang="fr-FR"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fr-FR" dirty="0"/>
              <a:t>Alors que les cellules cultivées peuvent être utilisées pour produire de nombreux produits importants, trois domaines se sont montrés plus intéressants. Le premier est la production à grande échelle de virus pour une utilisation en production de vaccins. </a:t>
            </a:r>
            <a:r>
              <a:rPr lang="fr-FR" dirty="0" smtClean="0"/>
              <a:t>Ceci </a:t>
            </a:r>
            <a:r>
              <a:rPr lang="fr-FR" dirty="0"/>
              <a:t>comprend les vaccins contre la rage, la varicelle, l'hépatite B et la rougeole. </a:t>
            </a:r>
            <a:endParaRPr lang="fr-FR" dirty="0" smtClean="0"/>
          </a:p>
          <a:p>
            <a:r>
              <a:rPr lang="fr-FR" dirty="0" smtClean="0"/>
              <a:t>Le </a:t>
            </a:r>
            <a:r>
              <a:rPr lang="fr-FR" dirty="0"/>
              <a:t>deuxième est la production à grande échelle de cellules génétiquement modifiées pour produire des protéines présentant une valeur médicale ou commerciale. Ceci inclut les anticorps monoclonaux, l'insuline, les hormones, etc. </a:t>
            </a:r>
            <a:endParaRPr lang="fr-FR" dirty="0" smtClean="0"/>
          </a:p>
          <a:p>
            <a:r>
              <a:rPr lang="fr-FR" dirty="0" smtClean="0"/>
              <a:t>Le </a:t>
            </a:r>
            <a:r>
              <a:rPr lang="fr-FR" dirty="0"/>
              <a:t>troisième est l'utilisation de cellules en remplacement de tissus et d'organes. La peau artificielle utilisée pour le traitement de brûlures et d'ulcères est le premier produit disponible dans le commerce. </a:t>
            </a:r>
            <a:endParaRPr lang="fr-FR" dirty="0"/>
          </a:p>
        </p:txBody>
      </p:sp>
    </p:spTree>
    <p:extLst>
      <p:ext uri="{BB962C8B-B14F-4D97-AF65-F5344CB8AC3E}">
        <p14:creationId xmlns:p14="http://schemas.microsoft.com/office/powerpoint/2010/main" val="1813950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Génie génétique</a:t>
            </a:r>
            <a:br>
              <a:rPr lang="fr-FR" dirty="0"/>
            </a:br>
            <a:endParaRPr lang="fr-FR" dirty="0"/>
          </a:p>
        </p:txBody>
      </p:sp>
      <p:sp>
        <p:nvSpPr>
          <p:cNvPr id="3" name="Content Placeholder 2"/>
          <p:cNvSpPr>
            <a:spLocks noGrp="1"/>
          </p:cNvSpPr>
          <p:nvPr>
            <p:ph idx="1"/>
          </p:nvPr>
        </p:nvSpPr>
        <p:spPr/>
        <p:txBody>
          <a:bodyPr>
            <a:normAutofit fontScale="77500" lnSpcReduction="20000"/>
          </a:bodyPr>
          <a:lstStyle/>
          <a:p>
            <a:r>
              <a:rPr lang="fr-FR" dirty="0" smtClean="0"/>
              <a:t>La </a:t>
            </a:r>
            <a:r>
              <a:rPr lang="fr-FR" dirty="0"/>
              <a:t>capacité de </a:t>
            </a:r>
            <a:r>
              <a:rPr lang="fr-FR" dirty="0" err="1"/>
              <a:t>transfecter</a:t>
            </a:r>
            <a:r>
              <a:rPr lang="fr-FR" dirty="0"/>
              <a:t> ou de reprogrammer les cellules en culture par du nouveau matériel génétique (ADN et gènes) a fourni un outil précieux aux biologistes moléculaires désireux d'étudier les effets cellulaires de l'expression de ces gènes (nouvelles protéines).</a:t>
            </a:r>
          </a:p>
          <a:p>
            <a:r>
              <a:rPr lang="fr-FR" dirty="0"/>
              <a:t>Ces techniques peuvent également être utilisées pour produire ces nouvelles protéines en grande quantité dans les cellules en culture pour les étudier. Les cellules d'insectes sont largement utilisées comme usines cellulaires miniatures pour exprimer des quantités substantielles de protéines qu'elles fabriquent après avoir été infectées par des </a:t>
            </a:r>
            <a:r>
              <a:rPr lang="fr-FR" dirty="0" err="1"/>
              <a:t>baculovirus</a:t>
            </a:r>
            <a:r>
              <a:rPr lang="fr-FR" dirty="0"/>
              <a:t> génétiquement modifiés.</a:t>
            </a:r>
          </a:p>
        </p:txBody>
      </p:sp>
    </p:spTree>
    <p:extLst>
      <p:ext uri="{BB962C8B-B14F-4D97-AF65-F5344CB8AC3E}">
        <p14:creationId xmlns:p14="http://schemas.microsoft.com/office/powerpoint/2010/main" val="2223089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Exemple 1</a:t>
            </a:r>
            <a:endParaRPr lang="fr-FR" dirty="0"/>
          </a:p>
        </p:txBody>
      </p:sp>
      <p:sp>
        <p:nvSpPr>
          <p:cNvPr id="3" name="Content Placeholder 2"/>
          <p:cNvSpPr>
            <a:spLocks noGrp="1"/>
          </p:cNvSpPr>
          <p:nvPr>
            <p:ph idx="1"/>
          </p:nvPr>
        </p:nvSpPr>
        <p:spPr>
          <a:xfrm>
            <a:off x="457200" y="1600200"/>
            <a:ext cx="8229600" cy="4709120"/>
          </a:xfrm>
        </p:spPr>
        <p:txBody>
          <a:bodyPr>
            <a:normAutofit fontScale="62500" lnSpcReduction="20000"/>
          </a:bodyPr>
          <a:lstStyle/>
          <a:p>
            <a:r>
              <a:rPr lang="fr-FR" dirty="0"/>
              <a:t>L'IL-15, une autre cytokine anti-tumorale qui active des variétés de cellules immunitaires, en particulier les cellules NK et les cellules T, a montré </a:t>
            </a:r>
            <a:r>
              <a:rPr lang="fr-FR" dirty="0" smtClean="0"/>
              <a:t>une promesse </a:t>
            </a:r>
            <a:r>
              <a:rPr lang="fr-FR" dirty="0"/>
              <a:t>thérapeutique. </a:t>
            </a:r>
            <a:endParaRPr lang="fr-FR" dirty="0" smtClean="0"/>
          </a:p>
          <a:p>
            <a:r>
              <a:rPr lang="fr-FR" dirty="0" smtClean="0"/>
              <a:t>Cependant</a:t>
            </a:r>
            <a:r>
              <a:rPr lang="fr-FR" dirty="0"/>
              <a:t>, l'administration systémique d'IL-15 provoque des effets secondaires importants, notamment de la fièvre, des lésions hépatiques, perte de poids, etc. (</a:t>
            </a:r>
            <a:r>
              <a:rPr lang="fr-FR" dirty="0" err="1"/>
              <a:t>Steel</a:t>
            </a:r>
            <a:r>
              <a:rPr lang="fr-FR" dirty="0"/>
              <a:t>, </a:t>
            </a:r>
            <a:r>
              <a:rPr lang="fr-FR" dirty="0" err="1"/>
              <a:t>Waldmann</a:t>
            </a:r>
            <a:r>
              <a:rPr lang="fr-FR" dirty="0"/>
              <a:t> et Morris, 2012</a:t>
            </a:r>
            <a:r>
              <a:rPr lang="fr-FR" dirty="0" smtClean="0"/>
              <a:t>).</a:t>
            </a:r>
          </a:p>
          <a:p>
            <a:r>
              <a:rPr lang="fr-FR" dirty="0" smtClean="0"/>
              <a:t> </a:t>
            </a:r>
            <a:r>
              <a:rPr lang="fr-FR" dirty="0"/>
              <a:t>Récemment, </a:t>
            </a:r>
            <a:r>
              <a:rPr lang="fr-FR" dirty="0" err="1"/>
              <a:t>Liang</a:t>
            </a:r>
            <a:r>
              <a:rPr lang="fr-FR" dirty="0"/>
              <a:t> et al. (2016) ont abordé le sujet </a:t>
            </a:r>
            <a:r>
              <a:rPr lang="fr-FR" dirty="0" smtClean="0"/>
              <a:t>livraison </a:t>
            </a:r>
            <a:r>
              <a:rPr lang="fr-FR" dirty="0"/>
              <a:t>de plasmide IL-15 ciblant les tumeurs </a:t>
            </a:r>
            <a:r>
              <a:rPr lang="fr-FR" dirty="0" smtClean="0"/>
              <a:t>en </a:t>
            </a:r>
            <a:r>
              <a:rPr lang="fr-FR" dirty="0"/>
              <a:t>développant un </a:t>
            </a:r>
            <a:r>
              <a:rPr lang="fr-FR" dirty="0" err="1"/>
              <a:t>lipoplexe</a:t>
            </a:r>
            <a:r>
              <a:rPr lang="fr-FR" dirty="0"/>
              <a:t> modifié complexé avec des </a:t>
            </a:r>
            <a:r>
              <a:rPr lang="fr-FR" dirty="0" smtClean="0"/>
              <a:t>plasmides  </a:t>
            </a:r>
            <a:r>
              <a:rPr lang="fr-FR" dirty="0"/>
              <a:t>IL-15 recombinants (PLP/pIL15) cible </a:t>
            </a:r>
            <a:r>
              <a:rPr lang="fr-FR" dirty="0" smtClean="0"/>
              <a:t>récepteur </a:t>
            </a:r>
            <a:r>
              <a:rPr lang="fr-FR" dirty="0" err="1"/>
              <a:t>folate</a:t>
            </a:r>
            <a:r>
              <a:rPr lang="fr-FR" dirty="0"/>
              <a:t> </a:t>
            </a:r>
            <a:r>
              <a:rPr lang="fr-FR" dirty="0" smtClean="0"/>
              <a:t>α </a:t>
            </a:r>
            <a:r>
              <a:rPr lang="fr-FR" dirty="0"/>
              <a:t>(FRα), un marqueur de surface surexprimé dans les cellules cancéreuses colorectales humaines. </a:t>
            </a:r>
            <a:endParaRPr lang="fr-FR" dirty="0" smtClean="0"/>
          </a:p>
          <a:p>
            <a:r>
              <a:rPr lang="fr-FR" dirty="0" smtClean="0"/>
              <a:t>Administration </a:t>
            </a:r>
            <a:r>
              <a:rPr lang="fr-FR" dirty="0" err="1"/>
              <a:t>intrapéritonéale</a:t>
            </a:r>
            <a:r>
              <a:rPr lang="fr-FR" dirty="0"/>
              <a:t> de PLP/pIL15 </a:t>
            </a:r>
            <a:r>
              <a:rPr lang="fr-FR" dirty="0" smtClean="0"/>
              <a:t>ciblant </a:t>
            </a:r>
            <a:r>
              <a:rPr lang="fr-FR" dirty="0"/>
              <a:t>FRα dans un modèle de cancer du côlon CT26 chez la souris a délivré un niveau significativement accru d'IL-15 dans l'ascite sans toxicité détectable. L'administration d'IL-15 dans la tumeur par thérapie génique a favorisé l'activation des lymphocytes T et les cellules NK conduisant à l'inhibition de la croissance tumorale</a:t>
            </a:r>
          </a:p>
        </p:txBody>
      </p:sp>
    </p:spTree>
    <p:extLst>
      <p:ext uri="{BB962C8B-B14F-4D97-AF65-F5344CB8AC3E}">
        <p14:creationId xmlns:p14="http://schemas.microsoft.com/office/powerpoint/2010/main" val="320481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1-1-L'imunogénicité </a:t>
            </a:r>
            <a:r>
              <a:rPr lang="fr-FR" dirty="0"/>
              <a:t>des anticorps</a:t>
            </a:r>
            <a:br>
              <a:rPr lang="fr-FR" dirty="0"/>
            </a:br>
            <a:r>
              <a:rPr lang="fr-FR" dirty="0"/>
              <a:t>thérapeutiques</a:t>
            </a:r>
          </a:p>
        </p:txBody>
      </p:sp>
      <p:sp>
        <p:nvSpPr>
          <p:cNvPr id="3" name="Content Placeholder 2"/>
          <p:cNvSpPr>
            <a:spLocks noGrp="1"/>
          </p:cNvSpPr>
          <p:nvPr>
            <p:ph idx="1"/>
          </p:nvPr>
        </p:nvSpPr>
        <p:spPr/>
        <p:txBody>
          <a:bodyPr>
            <a:normAutofit/>
          </a:bodyPr>
          <a:lstStyle/>
          <a:p>
            <a:r>
              <a:rPr lang="fr-FR" dirty="0"/>
              <a:t>Les immunoglobulines sont des protéines, donc </a:t>
            </a:r>
            <a:r>
              <a:rPr lang="fr-FR" dirty="0" smtClean="0"/>
              <a:t>potentiellement immunogènes</a:t>
            </a:r>
            <a:r>
              <a:rPr lang="fr-FR" dirty="0"/>
              <a:t>, et leur administration comporte </a:t>
            </a:r>
            <a:r>
              <a:rPr lang="fr-FR" dirty="0" smtClean="0"/>
              <a:t>un risque </a:t>
            </a:r>
            <a:r>
              <a:rPr lang="fr-FR" dirty="0"/>
              <a:t>d'induction d'anticorps (anticorps anti-anticorps). </a:t>
            </a:r>
            <a:r>
              <a:rPr lang="fr-FR" dirty="0" smtClean="0"/>
              <a:t>La survenue </a:t>
            </a:r>
            <a:r>
              <a:rPr lang="fr-FR" dirty="0"/>
              <a:t>d'anticorps </a:t>
            </a:r>
            <a:r>
              <a:rPr lang="fr-FR" dirty="0" err="1"/>
              <a:t>antibiomédicament</a:t>
            </a:r>
            <a:r>
              <a:rPr lang="fr-FR" dirty="0"/>
              <a:t> peut </a:t>
            </a:r>
            <a:r>
              <a:rPr lang="fr-FR" dirty="0" smtClean="0"/>
              <a:t>entraîner une </a:t>
            </a:r>
            <a:r>
              <a:rPr lang="fr-FR" dirty="0"/>
              <a:t>diminution d'efficacité par neutralisation et/ou </a:t>
            </a:r>
            <a:r>
              <a:rPr lang="fr-FR" dirty="0" smtClean="0"/>
              <a:t>accélération de </a:t>
            </a:r>
            <a:r>
              <a:rPr lang="fr-FR" dirty="0"/>
              <a:t>la clairance.</a:t>
            </a:r>
          </a:p>
        </p:txBody>
      </p:sp>
    </p:spTree>
    <p:extLst>
      <p:ext uri="{BB962C8B-B14F-4D97-AF65-F5344CB8AC3E}">
        <p14:creationId xmlns:p14="http://schemas.microsoft.com/office/powerpoint/2010/main" val="2446005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fr-FR" dirty="0" smtClean="0"/>
              <a:t>Exemple 2</a:t>
            </a:r>
            <a:endParaRPr lang="fr-FR" dirty="0"/>
          </a:p>
        </p:txBody>
      </p:sp>
      <p:sp>
        <p:nvSpPr>
          <p:cNvPr id="3" name="Content Placeholder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920880" cy="546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953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Vaccin </a:t>
            </a:r>
            <a:endParaRPr lang="fr-FR" dirty="0"/>
          </a:p>
        </p:txBody>
      </p:sp>
      <p:sp>
        <p:nvSpPr>
          <p:cNvPr id="3" name="Content Placeholder 2"/>
          <p:cNvSpPr>
            <a:spLocks noGrp="1"/>
          </p:cNvSpPr>
          <p:nvPr>
            <p:ph idx="1"/>
          </p:nvPr>
        </p:nvSpPr>
        <p:spPr/>
        <p:txBody>
          <a:bodyPr/>
          <a:lstStyle/>
          <a:p>
            <a:endParaRPr lang="fr-FR"/>
          </a:p>
        </p:txBody>
      </p:sp>
    </p:spTree>
    <p:extLst>
      <p:ext uri="{BB962C8B-B14F-4D97-AF65-F5344CB8AC3E}">
        <p14:creationId xmlns:p14="http://schemas.microsoft.com/office/powerpoint/2010/main" val="832951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Vaccin génétique</a:t>
            </a:r>
            <a:endParaRPr lang="fr-FR" dirty="0"/>
          </a:p>
        </p:txBody>
      </p:sp>
      <p:sp>
        <p:nvSpPr>
          <p:cNvPr id="3" name="Content Placeholder 2"/>
          <p:cNvSpPr>
            <a:spLocks noGrp="1"/>
          </p:cNvSpPr>
          <p:nvPr>
            <p:ph idx="1"/>
          </p:nvPr>
        </p:nvSpPr>
        <p:spPr>
          <a:xfrm>
            <a:off x="457200" y="1412776"/>
            <a:ext cx="8229600" cy="5040560"/>
          </a:xfrm>
        </p:spPr>
        <p:txBody>
          <a:bodyPr>
            <a:noAutofit/>
          </a:bodyPr>
          <a:lstStyle/>
          <a:p>
            <a:r>
              <a:rPr lang="fr-FR" sz="1600" dirty="0"/>
              <a:t>Un vaccin génétique (</a:t>
            </a:r>
            <a:r>
              <a:rPr lang="fr-FR" sz="1600" dirty="0" err="1"/>
              <a:t>Genetic</a:t>
            </a:r>
            <a:r>
              <a:rPr lang="fr-FR" sz="1600" dirty="0"/>
              <a:t> vaccine pour les anglophones) est un vaccin qui introduit dans l'organisme du patient non pas une bactérie ou un virus inactivé ou atténué, ni même un élément physique de la surface d'un pathogène (protéine de surface en général), mais un élément du code génétique du virus (ou d'une bactérie) pathogène.</a:t>
            </a:r>
          </a:p>
          <a:p>
            <a:endParaRPr lang="fr-FR" sz="1600" dirty="0"/>
          </a:p>
          <a:p>
            <a:r>
              <a:rPr lang="fr-FR" sz="1600" dirty="0"/>
              <a:t>Selon le type de virus on parlera de vaccin à ARN ou de vaccin à ADN1, dans tous les cas issus des biotechnologies et complètent les outils vaccinaux disponibles </a:t>
            </a:r>
            <a:r>
              <a:rPr lang="fr-FR" sz="1600" dirty="0" smtClean="0"/>
              <a:t>(les </a:t>
            </a:r>
            <a:r>
              <a:rPr lang="fr-FR" sz="1600" dirty="0"/>
              <a:t>vaccins inactivés et les vaccins à protéine recombinante). Dans le cas des vaccins à vecteurs (VAV), c'est une copie ADN de la portion d'ARN viral qui est insérée dans l'ADN d'un autre virus (adénovirus) alors utilisé comme « véhicule » (vecteur) pour délivrer ce matériel génétique dans les cellules de la personne à vacciner.</a:t>
            </a:r>
          </a:p>
          <a:p>
            <a:endParaRPr lang="fr-FR" sz="1600" dirty="0"/>
          </a:p>
          <a:p>
            <a:r>
              <a:rPr lang="fr-FR" sz="1600" dirty="0"/>
              <a:t>Par exemple dans le cas des vaccins les plus distribués pour freiner et maitriser la pandémie de Covid-19 : vaccins de Pfizer-</a:t>
            </a:r>
            <a:r>
              <a:rPr lang="fr-FR" sz="1600" dirty="0" err="1"/>
              <a:t>BioNTech</a:t>
            </a:r>
            <a:r>
              <a:rPr lang="fr-FR" sz="1600" dirty="0"/>
              <a:t> ou </a:t>
            </a:r>
            <a:r>
              <a:rPr lang="fr-FR" sz="1600" dirty="0" err="1"/>
              <a:t>Moderna</a:t>
            </a:r>
            <a:r>
              <a:rPr lang="fr-FR" sz="1600" dirty="0"/>
              <a:t> (vaccins à ARN emprisonné dans une nanoparticule lipidique) et des vaccins d'</a:t>
            </a:r>
            <a:r>
              <a:rPr lang="fr-FR" sz="1600" dirty="0" err="1"/>
              <a:t>AstraZeneca</a:t>
            </a:r>
            <a:r>
              <a:rPr lang="fr-FR" sz="1600" dirty="0"/>
              <a:t> ou Johnson &amp; Johnson (vaccins à ADN utilisant un adénovirus comme vecteur), ce sont ceux des gènes du coronavirus SARS-CoV-2 qui codent pour sa protéine de surface (</a:t>
            </a:r>
            <a:r>
              <a:rPr lang="fr-FR" sz="1600" dirty="0" err="1"/>
              <a:t>péplomère</a:t>
            </a:r>
            <a:r>
              <a:rPr lang="fr-FR" sz="1600" dirty="0"/>
              <a:t>, dite « protéine Spike ») qui sont utilisés. </a:t>
            </a:r>
            <a:endParaRPr lang="fr-FR" sz="1600" dirty="0" smtClean="0"/>
          </a:p>
          <a:p>
            <a:r>
              <a:rPr lang="fr-FR" sz="1600" dirty="0" smtClean="0"/>
              <a:t>Ces </a:t>
            </a:r>
            <a:r>
              <a:rPr lang="fr-FR" sz="1600" dirty="0"/>
              <a:t>gènes sont injectés au patient (injection intramusculaire). L'antigène (protéine Spike dans ce cas) est alors produit par les cellules du patient.</a:t>
            </a:r>
          </a:p>
        </p:txBody>
      </p:sp>
    </p:spTree>
    <p:extLst>
      <p:ext uri="{BB962C8B-B14F-4D97-AF65-F5344CB8AC3E}">
        <p14:creationId xmlns:p14="http://schemas.microsoft.com/office/powerpoint/2010/main" val="3611280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pic>
        <p:nvPicPr>
          <p:cNvPr id="4098" name="Picture 2" descr="L&amp;#39;aventure scientifique des vaccins à ARN messager – Réalités Biomédi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41148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80928"/>
            <a:ext cx="52101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364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pic>
        <p:nvPicPr>
          <p:cNvPr id="5122" name="Picture 2" descr="Vaccin à ARN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561662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75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fontScale="92500" lnSpcReduction="20000"/>
          </a:bodyPr>
          <a:lstStyle/>
          <a:p>
            <a:r>
              <a:rPr lang="fr-FR" dirty="0"/>
              <a:t>Les développements récents de vaccins ont incorporé la livraison de gènes en utilisant à la fois des nanoparticules polymères et lipidiques. Un vaccin contre le virus </a:t>
            </a:r>
            <a:r>
              <a:rPr lang="fr-FR" dirty="0" err="1"/>
              <a:t>Zika</a:t>
            </a:r>
            <a:r>
              <a:rPr lang="fr-FR" dirty="0"/>
              <a:t> (ZIKV) formulé avec la séquence d'ADN naturelle complète de la </a:t>
            </a:r>
            <a:r>
              <a:rPr lang="fr-FR" dirty="0" err="1"/>
              <a:t>prémembrane</a:t>
            </a:r>
            <a:r>
              <a:rPr lang="fr-FR" dirty="0"/>
              <a:t> et de la protéine d'enveloppe du ZIKV (</a:t>
            </a:r>
            <a:r>
              <a:rPr lang="fr-FR" dirty="0" err="1"/>
              <a:t>prM</a:t>
            </a:r>
            <a:r>
              <a:rPr lang="fr-FR" dirty="0"/>
              <a:t>-E) dans un copolymère séquencé amphiphile </a:t>
            </a:r>
            <a:r>
              <a:rPr lang="fr-FR" dirty="0" err="1"/>
              <a:t>tétrafonctionnel</a:t>
            </a:r>
            <a:r>
              <a:rPr lang="fr-FR" dirty="0"/>
              <a:t> PEO/PPO/éthylène diamine NP a induit des </a:t>
            </a:r>
            <a:r>
              <a:rPr lang="fr-FR" dirty="0" err="1"/>
              <a:t>IgG</a:t>
            </a:r>
            <a:r>
              <a:rPr lang="fr-FR" dirty="0"/>
              <a:t> sériques spécifiques à l'antigène, des anticorps neutralisants et protection lors d'une provocation intramusculaire </a:t>
            </a:r>
            <a:endParaRPr lang="fr-FR" dirty="0"/>
          </a:p>
        </p:txBody>
      </p:sp>
    </p:spTree>
    <p:extLst>
      <p:ext uri="{BB962C8B-B14F-4D97-AF65-F5344CB8AC3E}">
        <p14:creationId xmlns:p14="http://schemas.microsoft.com/office/powerpoint/2010/main" val="771444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a:t>De plus, des vaccins antiviraux ont été conçus avec de l'ARNm auto-amplifiant (SAM) encapsulé dans des nanoparticules lipidiques </a:t>
            </a:r>
            <a:r>
              <a:rPr lang="fr-FR" dirty="0" smtClean="0"/>
              <a:t>,</a:t>
            </a:r>
          </a:p>
          <a:p>
            <a:r>
              <a:rPr lang="fr-FR" dirty="0"/>
              <a:t>Ces études ont suscité un intérêt pour l'exploration de l'utilisation de l'ARNm SAM pour les immunothérapies par nanoparticules</a:t>
            </a:r>
            <a:endParaRPr lang="fr-FR" dirty="0"/>
          </a:p>
        </p:txBody>
      </p:sp>
    </p:spTree>
    <p:extLst>
      <p:ext uri="{BB962C8B-B14F-4D97-AF65-F5344CB8AC3E}">
        <p14:creationId xmlns:p14="http://schemas.microsoft.com/office/powerpoint/2010/main" val="166624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sp>
        <p:nvSpPr>
          <p:cNvPr id="4" name="AutoShape 2" descr="L&amp;#39;aventure scientifique des vaccins à ARN messager – Réalités Biomédicale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772816"/>
            <a:ext cx="7200800"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332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ARN messager conventionnel ou </a:t>
            </a:r>
            <a:r>
              <a:rPr lang="fr-FR" b="1" dirty="0" smtClean="0"/>
              <a:t>auto-réplicatif</a:t>
            </a:r>
            <a:endParaRPr lang="fr-FR" dirty="0"/>
          </a:p>
        </p:txBody>
      </p:sp>
      <p:sp>
        <p:nvSpPr>
          <p:cNvPr id="3" name="Content Placeholder 2"/>
          <p:cNvSpPr>
            <a:spLocks noGrp="1"/>
          </p:cNvSpPr>
          <p:nvPr>
            <p:ph idx="1"/>
          </p:nvPr>
        </p:nvSpPr>
        <p:spPr/>
        <p:txBody>
          <a:bodyPr/>
          <a:lstStyle/>
          <a:p>
            <a:r>
              <a:rPr lang="fr-FR" dirty="0" smtClean="0"/>
              <a:t>Il </a:t>
            </a:r>
            <a:r>
              <a:rPr lang="fr-FR" dirty="0"/>
              <a:t>existe deux sortes de vaccins à ARN messager. Le premier repose sur un ARN conventionnel.</a:t>
            </a:r>
          </a:p>
          <a:p>
            <a:endParaRPr lang="fr-FR" dirty="0"/>
          </a:p>
        </p:txBody>
      </p:sp>
      <p:pic>
        <p:nvPicPr>
          <p:cNvPr id="7170" name="Picture 2" descr="https://asset.lemde.fr/prd-blogs/2020/12/5230f053-vaccin-arn-messager-arnm-sequence-molecule-covid-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61048"/>
            <a:ext cx="78867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90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 y="188640"/>
            <a:ext cx="8229600" cy="1756792"/>
          </a:xfrm>
        </p:spPr>
        <p:txBody>
          <a:bodyPr>
            <a:normAutofit fontScale="85000" lnSpcReduction="20000"/>
          </a:bodyPr>
          <a:lstStyle/>
          <a:p>
            <a:r>
              <a:rPr lang="fr-FR" dirty="0"/>
              <a:t>Le second consiste en un ARN messager dit auto-réplicatif </a:t>
            </a:r>
            <a:r>
              <a:rPr lang="fr-FR" i="1" dirty="0"/>
              <a:t>(self-</a:t>
            </a:r>
            <a:r>
              <a:rPr lang="fr-FR" i="1" dirty="0" err="1"/>
              <a:t>amplifying</a:t>
            </a:r>
            <a:r>
              <a:rPr lang="fr-FR" i="1" dirty="0"/>
              <a:t> </a:t>
            </a:r>
            <a:r>
              <a:rPr lang="fr-FR" i="1" dirty="0" err="1"/>
              <a:t>mRNA</a:t>
            </a:r>
            <a:r>
              <a:rPr lang="fr-FR" i="1" dirty="0"/>
              <a:t>).</a:t>
            </a:r>
            <a:r>
              <a:rPr lang="fr-FR" dirty="0"/>
              <a:t> L’objectif de ces derniers est de démultiplier le nombre de molécules d’ARN messager qui seront traduites en protéines dans le cytoplasme de la cellule</a:t>
            </a:r>
            <a:r>
              <a:rPr lang="fr-FR" dirty="0" smtClean="0"/>
              <a:t>.</a:t>
            </a:r>
          </a:p>
        </p:txBody>
      </p:sp>
      <p:pic>
        <p:nvPicPr>
          <p:cNvPr id="8196" name="Picture 4" descr="https://asset.lemde.fr/prd-blogs/2020/12/aec3faa1-vaccin-arn-auto-replicatif-arnm-arn-messager-arn-auto-amplifiant-cellules-dendritiques-vacci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8136904" cy="1040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3429000"/>
            <a:ext cx="7056784" cy="2585323"/>
          </a:xfrm>
          <a:prstGeom prst="rect">
            <a:avLst/>
          </a:prstGeom>
          <a:noFill/>
        </p:spPr>
        <p:txBody>
          <a:bodyPr wrap="square" rtlCol="0">
            <a:spAutoFit/>
          </a:bodyPr>
          <a:lstStyle/>
          <a:p>
            <a:r>
              <a:rPr lang="fr-FR" i="1" dirty="0"/>
              <a:t>Représentation schématique d’un vaccin à ARN auto-réplicatif. Celui-ci renferme la séquence codant l’antigène d’intérêt (en violet, GOI : </a:t>
            </a:r>
            <a:r>
              <a:rPr lang="fr-FR" i="1" dirty="0" err="1"/>
              <a:t>gene</a:t>
            </a:r>
            <a:r>
              <a:rPr lang="fr-FR" i="1" dirty="0"/>
              <a:t> of </a:t>
            </a:r>
            <a:r>
              <a:rPr lang="fr-FR" i="1" dirty="0" err="1"/>
              <a:t>interest</a:t>
            </a:r>
            <a:r>
              <a:rPr lang="fr-FR" i="1" dirty="0"/>
              <a:t>) ainsi qu’une séquence codant des protéines non structurales participant à la réplication de l’ARN. Cette machinerie de réplication, appelée complexe réplicase, provient le plus souvent d’un </a:t>
            </a:r>
            <a:r>
              <a:rPr lang="fr-FR" i="1" dirty="0" err="1"/>
              <a:t>alphavirus</a:t>
            </a:r>
            <a:r>
              <a:rPr lang="fr-FR" i="1" dirty="0"/>
              <a:t> ou d’un </a:t>
            </a:r>
            <a:r>
              <a:rPr lang="fr-FR" i="1" dirty="0" err="1"/>
              <a:t>flavivirus</a:t>
            </a:r>
            <a:r>
              <a:rPr lang="fr-FR" i="1" dirty="0"/>
              <a:t>. Il peut s’agir du virus </a:t>
            </a:r>
            <a:r>
              <a:rPr lang="fr-FR" i="1" dirty="0" err="1"/>
              <a:t>Sindbis</a:t>
            </a:r>
            <a:r>
              <a:rPr lang="fr-FR" i="1" dirty="0"/>
              <a:t>, de celui de la forêt de </a:t>
            </a:r>
            <a:r>
              <a:rPr lang="fr-FR" i="1" dirty="0" err="1"/>
              <a:t>Semliki</a:t>
            </a:r>
            <a:r>
              <a:rPr lang="fr-FR" i="1" dirty="0"/>
              <a:t> ou du virus </a:t>
            </a:r>
            <a:r>
              <a:rPr lang="fr-FR" i="1" dirty="0" err="1"/>
              <a:t>Kunjin</a:t>
            </a:r>
            <a:r>
              <a:rPr lang="fr-FR" i="1" dirty="0"/>
              <a:t>. Le complexe réplicase est composé de quatre gènes non structuraux (nsP1, nsP2, nsP3, nsP4). SP : protéines structurales. </a:t>
            </a:r>
            <a:r>
              <a:rPr lang="fr-FR" i="1" dirty="0" err="1"/>
              <a:t>Versteeg</a:t>
            </a:r>
            <a:r>
              <a:rPr lang="fr-FR" i="1" dirty="0"/>
              <a:t> L, et al. Vaccines (Basel). 2019 Sep 20;7(4):122.</a:t>
            </a:r>
            <a:endParaRPr lang="fr-FR" dirty="0"/>
          </a:p>
        </p:txBody>
      </p:sp>
    </p:spTree>
    <p:extLst>
      <p:ext uri="{BB962C8B-B14F-4D97-AF65-F5344CB8AC3E}">
        <p14:creationId xmlns:p14="http://schemas.microsoft.com/office/powerpoint/2010/main" val="79848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56992"/>
            <a:ext cx="8136904" cy="3240360"/>
          </a:xfrm>
        </p:spPr>
        <p:txBody>
          <a:bodyPr>
            <a:normAutofit fontScale="85000" lnSpcReduction="10000"/>
          </a:bodyPr>
          <a:lstStyle/>
          <a:p>
            <a:r>
              <a:rPr lang="fr-FR" dirty="0"/>
              <a:t>Les </a:t>
            </a:r>
            <a:r>
              <a:rPr lang="fr-FR" dirty="0" smtClean="0"/>
              <a:t>différentes étapes </a:t>
            </a:r>
            <a:r>
              <a:rPr lang="fr-FR" dirty="0"/>
              <a:t>du processus d'humanisation des </a:t>
            </a:r>
            <a:r>
              <a:rPr lang="fr-FR" dirty="0" smtClean="0"/>
              <a:t>anticorps monoclonaux </a:t>
            </a:r>
            <a:r>
              <a:rPr lang="fr-FR" dirty="0"/>
              <a:t>ont conduit au remplacement des </a:t>
            </a:r>
            <a:r>
              <a:rPr lang="fr-FR" dirty="0" smtClean="0"/>
              <a:t>domaines constants </a:t>
            </a:r>
            <a:r>
              <a:rPr lang="fr-FR" dirty="0"/>
              <a:t>puis des régions charpentes des </a:t>
            </a:r>
            <a:r>
              <a:rPr lang="fr-FR" dirty="0" smtClean="0"/>
              <a:t>domaines variables </a:t>
            </a:r>
            <a:r>
              <a:rPr lang="fr-FR" dirty="0"/>
              <a:t>des immunoglobulines murines par leurs </a:t>
            </a:r>
            <a:r>
              <a:rPr lang="fr-FR" dirty="0" smtClean="0"/>
              <a:t>homologues humains</a:t>
            </a:r>
            <a:r>
              <a:rPr lang="fr-FR" dirty="0"/>
              <a:t>, réduisant leur potentiel immunogène</a:t>
            </a:r>
            <a:r>
              <a:rPr lang="fr-FR" dirty="0" smtClean="0"/>
              <a:t>, augmentant </a:t>
            </a:r>
            <a:r>
              <a:rPr lang="fr-FR" dirty="0"/>
              <a:t>leur durée d'action et leur efficacité </a:t>
            </a:r>
            <a:r>
              <a:rPr lang="fr-FR" i="1" dirty="0"/>
              <a:t>in </a:t>
            </a:r>
            <a:r>
              <a:rPr lang="fr-FR" i="1" dirty="0" smtClean="0"/>
              <a:t>vivo,</a:t>
            </a:r>
            <a:endParaRPr lang="fr-F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654"/>
          <a:stretch/>
        </p:blipFill>
        <p:spPr bwMode="auto">
          <a:xfrm>
            <a:off x="251520" y="764704"/>
            <a:ext cx="8640960" cy="24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1428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229600" cy="2332856"/>
          </a:xfrm>
        </p:spPr>
        <p:txBody>
          <a:bodyPr>
            <a:normAutofit fontScale="62500" lnSpcReduction="20000"/>
          </a:bodyPr>
          <a:lstStyle/>
          <a:p>
            <a:r>
              <a:rPr lang="fr-FR" dirty="0"/>
              <a:t>Les vaccins à ARN auto-réplicatif ont la particularité de renfermer une séquence d’un </a:t>
            </a:r>
            <a:r>
              <a:rPr lang="fr-FR" dirty="0" err="1"/>
              <a:t>alphavirus</a:t>
            </a:r>
            <a:r>
              <a:rPr lang="fr-FR" dirty="0"/>
              <a:t> ou d’un </a:t>
            </a:r>
            <a:r>
              <a:rPr lang="fr-FR" dirty="0" err="1"/>
              <a:t>flavivirus</a:t>
            </a:r>
            <a:r>
              <a:rPr lang="fr-FR" dirty="0"/>
              <a:t>. Ces virus possèdent un ARN qui a la capacité de s’</a:t>
            </a:r>
            <a:r>
              <a:rPr lang="fr-FR" dirty="0" err="1"/>
              <a:t>autorépliquer</a:t>
            </a:r>
            <a:r>
              <a:rPr lang="fr-FR" dirty="0"/>
              <a:t> car il code une enzyme appelée réplicase. La séquence du virus codant les protéines structurales est en revanche remplacée par celle codant l’antigène vaccinal. L’absence quasi-totale de protéines virales structurales empêche la production de particules virales infectieuses correspondant au virus d’origine. L’ARN synthétique qui en résulte est appelé réplicon.</a:t>
            </a:r>
            <a:endParaRPr lang="fr-FR" dirty="0"/>
          </a:p>
        </p:txBody>
      </p:sp>
      <p:pic>
        <p:nvPicPr>
          <p:cNvPr id="9218" name="Picture 2" descr="https://asset.lemde.fr/prd-blogs/2020/12/f72b5d27-vaccin-arn-messager-covid-19-cellules-dendritiques-coronavirus-sars-cov-2-arn-auto-replica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19754"/>
            <a:ext cx="2676525" cy="3171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2852936"/>
            <a:ext cx="4536504" cy="2031325"/>
          </a:xfrm>
          <a:prstGeom prst="rect">
            <a:avLst/>
          </a:prstGeom>
          <a:noFill/>
        </p:spPr>
        <p:txBody>
          <a:bodyPr wrap="square" rtlCol="0">
            <a:spAutoFit/>
          </a:bodyPr>
          <a:lstStyle/>
          <a:p>
            <a:r>
              <a:rPr lang="fr-FR" i="1" dirty="0"/>
              <a:t>Schéma illustrant une cellule après introduction d’un vaccin à ARN messager conventionnel (à gauche) ou d’un ARNm auto-réplicatif (à droite). Rendement supérieur de la protéine traduite via le processus d’</a:t>
            </a:r>
            <a:r>
              <a:rPr lang="fr-FR" i="1" dirty="0" err="1"/>
              <a:t>auto-réplication</a:t>
            </a:r>
            <a:r>
              <a:rPr lang="fr-FR" i="1" dirty="0"/>
              <a:t> de l’ARN. </a:t>
            </a:r>
            <a:r>
              <a:rPr lang="fr-FR" i="1" dirty="0" err="1"/>
              <a:t>Versteeg</a:t>
            </a:r>
            <a:r>
              <a:rPr lang="fr-FR" i="1" dirty="0"/>
              <a:t> L, et al. Vaccines (Basel). 2019 Sep 20;7(4):122.</a:t>
            </a:r>
            <a:endParaRPr lang="fr-FR" dirty="0"/>
          </a:p>
        </p:txBody>
      </p:sp>
    </p:spTree>
    <p:extLst>
      <p:ext uri="{BB962C8B-B14F-4D97-AF65-F5344CB8AC3E}">
        <p14:creationId xmlns:p14="http://schemas.microsoft.com/office/powerpoint/2010/main" val="3477974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35" y="620688"/>
            <a:ext cx="8658206" cy="56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029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1266" name="Picture 2" descr="Fi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167466" cy="473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4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68960"/>
            <a:ext cx="8075240" cy="3384376"/>
          </a:xfrm>
        </p:spPr>
        <p:txBody>
          <a:bodyPr>
            <a:normAutofit fontScale="92500" lnSpcReduction="20000"/>
          </a:bodyPr>
          <a:lstStyle/>
          <a:p>
            <a:r>
              <a:rPr lang="fr-FR" dirty="0"/>
              <a:t>Par ailleurs, la présence d'une portion </a:t>
            </a:r>
            <a:r>
              <a:rPr lang="fr-FR" dirty="0" err="1"/>
              <a:t>Fcγ</a:t>
            </a:r>
            <a:r>
              <a:rPr lang="fr-FR" dirty="0"/>
              <a:t> (provenant </a:t>
            </a:r>
            <a:r>
              <a:rPr lang="fr-FR" dirty="0" err="1"/>
              <a:t>d'IgG</a:t>
            </a:r>
            <a:r>
              <a:rPr lang="fr-FR" dirty="0" smtClean="0"/>
              <a:t>) humaine </a:t>
            </a:r>
            <a:r>
              <a:rPr lang="fr-FR" dirty="0"/>
              <a:t>plutôt que murine a entraîné </a:t>
            </a:r>
            <a:r>
              <a:rPr lang="fr-FR" dirty="0">
                <a:solidFill>
                  <a:srgbClr val="7030A0"/>
                </a:solidFill>
              </a:rPr>
              <a:t>une augmentation </a:t>
            </a:r>
            <a:r>
              <a:rPr lang="fr-FR" dirty="0" smtClean="0">
                <a:solidFill>
                  <a:srgbClr val="7030A0"/>
                </a:solidFill>
              </a:rPr>
              <a:t>de la </a:t>
            </a:r>
            <a:r>
              <a:rPr lang="fr-FR" dirty="0">
                <a:solidFill>
                  <a:srgbClr val="7030A0"/>
                </a:solidFill>
              </a:rPr>
              <a:t>demi-vie</a:t>
            </a:r>
            <a:r>
              <a:rPr lang="fr-FR" dirty="0"/>
              <a:t> de l'anticorps par liaison au récepteur </a:t>
            </a:r>
            <a:r>
              <a:rPr lang="fr-FR" dirty="0" err="1"/>
              <a:t>FcRn</a:t>
            </a:r>
            <a:r>
              <a:rPr lang="fr-FR" dirty="0"/>
              <a:t> et</a:t>
            </a:r>
            <a:r>
              <a:rPr lang="fr-FR" dirty="0" smtClean="0"/>
              <a:t>, dans </a:t>
            </a:r>
            <a:r>
              <a:rPr lang="fr-FR" dirty="0"/>
              <a:t>le cas des IgG1, d'une amélioration du recrutement </a:t>
            </a:r>
            <a:r>
              <a:rPr lang="fr-FR" dirty="0" smtClean="0"/>
              <a:t>des effecteurs </a:t>
            </a:r>
            <a:r>
              <a:rPr lang="fr-FR" dirty="0"/>
              <a:t>de l'immunité grâce à une meilleure liaison au </a:t>
            </a:r>
            <a:r>
              <a:rPr lang="fr-FR" dirty="0" smtClean="0"/>
              <a:t>C1q et/ou </a:t>
            </a:r>
            <a:r>
              <a:rPr lang="fr-FR" dirty="0"/>
              <a:t>aux récepteurs </a:t>
            </a:r>
            <a:r>
              <a:rPr lang="fr-FR" dirty="0" err="1"/>
              <a:t>FcγR</a:t>
            </a:r>
            <a:r>
              <a:rPr lang="fr-FR" dirty="0"/>
              <a:t> des cellules cytotoxiques ou </a:t>
            </a:r>
            <a:r>
              <a:rPr lang="fr-FR" dirty="0" smtClean="0"/>
              <a:t>phagocytaires,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9" t="34577" r="16726" b="34609"/>
          <a:stretch/>
        </p:blipFill>
        <p:spPr bwMode="auto">
          <a:xfrm>
            <a:off x="683568" y="404664"/>
            <a:ext cx="424108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9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a:xfrm>
            <a:off x="457200" y="1600200"/>
            <a:ext cx="4279177" cy="4525963"/>
          </a:xfrm>
        </p:spPr>
        <p:txBody>
          <a:bodyPr/>
          <a:lstStyle/>
          <a:p>
            <a:r>
              <a:rPr lang="fr-FR" dirty="0" smtClean="0"/>
              <a:t>Les </a:t>
            </a:r>
            <a:r>
              <a:rPr lang="fr-FR" dirty="0" err="1" smtClean="0"/>
              <a:t>PFFc</a:t>
            </a:r>
            <a:r>
              <a:rPr lang="fr-FR" dirty="0" smtClean="0"/>
              <a:t> peuvent être des formes solubles de récepteurs jouant le rôle d'antagonistes compétitifs, mais aussi différents agonistes ou protéines substitutives.</a:t>
            </a:r>
          </a:p>
          <a:p>
            <a:endParaRPr lang="fr-FR" dirty="0"/>
          </a:p>
        </p:txBody>
      </p:sp>
      <p:sp>
        <p:nvSpPr>
          <p:cNvPr id="4" name="AutoShape 2" descr="UE6 Initiation à la connaissance du médicament - Module « Pharmacologie  générale » - Item « Paramètres de quantification des effets  pharmacologiques. - ppt télécharg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Picture 4" descr="V/ CALENDRIER D&amp;#39;EXECU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377" y="1193674"/>
            <a:ext cx="4392488" cy="345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45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1-2-Les </a:t>
            </a:r>
            <a:r>
              <a:rPr lang="fr-FR" dirty="0"/>
              <a:t>anticorps thérapeutiques</a:t>
            </a:r>
            <a:br>
              <a:rPr lang="fr-FR" dirty="0"/>
            </a:br>
            <a:r>
              <a:rPr lang="fr-FR" dirty="0"/>
              <a:t>neutralisant des cibles solubles</a:t>
            </a:r>
          </a:p>
        </p:txBody>
      </p:sp>
      <p:sp>
        <p:nvSpPr>
          <p:cNvPr id="3" name="Content Placeholder 2"/>
          <p:cNvSpPr>
            <a:spLocks noGrp="1"/>
          </p:cNvSpPr>
          <p:nvPr>
            <p:ph idx="1"/>
          </p:nvPr>
        </p:nvSpPr>
        <p:spPr/>
        <p:txBody>
          <a:bodyPr>
            <a:normAutofit fontScale="85000" lnSpcReduction="20000"/>
          </a:bodyPr>
          <a:lstStyle/>
          <a:p>
            <a:r>
              <a:rPr lang="fr-FR" dirty="0"/>
              <a:t>Si l'anticorps se lie à l'antigène avec suffisamment </a:t>
            </a:r>
            <a:r>
              <a:rPr lang="fr-FR" dirty="0" smtClean="0"/>
              <a:t>d'affinité et </a:t>
            </a:r>
            <a:r>
              <a:rPr lang="fr-FR" dirty="0"/>
              <a:t>que l'</a:t>
            </a:r>
            <a:r>
              <a:rPr lang="fr-FR" dirty="0" err="1"/>
              <a:t>épitope</a:t>
            </a:r>
            <a:r>
              <a:rPr lang="fr-FR" dirty="0"/>
              <a:t> reconnu concerne un site critique dans </a:t>
            </a:r>
            <a:r>
              <a:rPr lang="fr-FR" dirty="0" smtClean="0"/>
              <a:t>la fonction </a:t>
            </a:r>
            <a:r>
              <a:rPr lang="fr-FR" dirty="0"/>
              <a:t>de l'antigène cible, l'anticorps exerce une </a:t>
            </a:r>
            <a:r>
              <a:rPr lang="fr-FR" dirty="0" smtClean="0"/>
              <a:t>action de </a:t>
            </a:r>
            <a:r>
              <a:rPr lang="fr-FR" dirty="0"/>
              <a:t>neutralisation</a:t>
            </a:r>
            <a:r>
              <a:rPr lang="fr-FR" dirty="0" smtClean="0"/>
              <a:t>.</a:t>
            </a:r>
          </a:p>
          <a:p>
            <a:r>
              <a:rPr lang="fr-FR" dirty="0"/>
              <a:t>Les cibles antigéniques peuvent être exogènes (venins</a:t>
            </a:r>
            <a:r>
              <a:rPr lang="fr-FR" dirty="0" smtClean="0"/>
              <a:t>, toxines</a:t>
            </a:r>
            <a:r>
              <a:rPr lang="fr-FR" dirty="0"/>
              <a:t>, virus), mais sont le plus souvent des protéines </a:t>
            </a:r>
            <a:r>
              <a:rPr lang="fr-FR" dirty="0" smtClean="0"/>
              <a:t>de l'organisme </a:t>
            </a:r>
            <a:r>
              <a:rPr lang="fr-FR" dirty="0"/>
              <a:t>(cytokines, facteurs de croissance, protéases</a:t>
            </a:r>
            <a:r>
              <a:rPr lang="fr-FR" dirty="0" smtClean="0"/>
              <a:t>, etc.)</a:t>
            </a:r>
          </a:p>
          <a:p>
            <a:r>
              <a:rPr lang="fr-FR" dirty="0"/>
              <a:t>Le </a:t>
            </a:r>
            <a:r>
              <a:rPr lang="fr-FR" dirty="0" err="1"/>
              <a:t>biomédicament</a:t>
            </a:r>
            <a:r>
              <a:rPr lang="fr-FR" dirty="0"/>
              <a:t> empêche alors </a:t>
            </a:r>
            <a:r>
              <a:rPr lang="fr-FR" dirty="0" smtClean="0"/>
              <a:t>l'interaction entre </a:t>
            </a:r>
            <a:r>
              <a:rPr lang="fr-FR" dirty="0"/>
              <a:t>ces molécules ou ces virus avec leurs </a:t>
            </a:r>
            <a:r>
              <a:rPr lang="fr-FR" dirty="0" smtClean="0"/>
              <a:t>partenaires moléculaires </a:t>
            </a:r>
            <a:r>
              <a:rPr lang="fr-FR" dirty="0"/>
              <a:t>dans l'organisme (récepteurs cellulaires</a:t>
            </a:r>
            <a:r>
              <a:rPr lang="fr-FR" dirty="0" smtClean="0"/>
              <a:t>, substrats</a:t>
            </a:r>
            <a:r>
              <a:rPr lang="fr-FR" dirty="0"/>
              <a:t>, etc.)</a:t>
            </a:r>
          </a:p>
        </p:txBody>
      </p:sp>
    </p:spTree>
    <p:extLst>
      <p:ext uri="{BB962C8B-B14F-4D97-AF65-F5344CB8AC3E}">
        <p14:creationId xmlns:p14="http://schemas.microsoft.com/office/powerpoint/2010/main" val="914718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3536</Words>
  <Application>Microsoft Office PowerPoint</Application>
  <PresentationFormat>On-screen Show (4:3)</PresentationFormat>
  <Paragraphs>123</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L’Immunothérapie </vt:lpstr>
      <vt:lpstr>1-Les cibles et mécanismes d'action des anticorps thérapeutiques et protéines de fusion à portion Fc </vt:lpstr>
      <vt:lpstr>PowerPoint Presentation</vt:lpstr>
      <vt:lpstr>PowerPoint Presentation</vt:lpstr>
      <vt:lpstr>1-1-L'imunogénicité des anticorps thérapeutiques</vt:lpstr>
      <vt:lpstr>PowerPoint Presentation</vt:lpstr>
      <vt:lpstr>PowerPoint Presentation</vt:lpstr>
      <vt:lpstr>PowerPoint Presentation</vt:lpstr>
      <vt:lpstr>1-2-Les anticorps thérapeutiques neutralisant des cibles solubles</vt:lpstr>
      <vt:lpstr>Mécanismes d'action des anticorps thérapeutiques.</vt:lpstr>
      <vt:lpstr>1-3-Les anticorps thérapeutiques antagonistes</vt:lpstr>
      <vt:lpstr>1-4-Les anticorps thérapeutiques cytolytiques</vt:lpstr>
      <vt:lpstr>conjugués à des radioisotopes </vt:lpstr>
      <vt:lpstr>PowerPoint Presentation</vt:lpstr>
      <vt:lpstr>PowerPoint Presentation</vt:lpstr>
      <vt:lpstr>Les anticorps bispecifiques </vt:lpstr>
      <vt:lpstr>le tocilizumab  (anti-IL-6R).</vt:lpstr>
      <vt:lpstr>PowerPoint Presentation</vt:lpstr>
      <vt:lpstr>Blinatumomab</vt:lpstr>
      <vt:lpstr>1-5-Les biomédicaments anti-TNF</vt:lpstr>
      <vt:lpstr>PowerPoint Presentation</vt:lpstr>
      <vt:lpstr>2-Les cibles et mécanismes d'action des traitements par cytokines</vt:lpstr>
      <vt:lpstr>l'IL10</vt:lpstr>
      <vt:lpstr>3-Les cibles et mécanismes d'action des approches d'immunothérapie cellulaire </vt:lpstr>
      <vt:lpstr>PowerPoint Presentation</vt:lpstr>
      <vt:lpstr>Étapes de la production de produits cellulaires.</vt:lpstr>
      <vt:lpstr>L'immunothérapie cellulaire active :  les cellules dendritiques comme vaccin cellulaire</vt:lpstr>
      <vt:lpstr>PowerPoint Presentation</vt:lpstr>
      <vt:lpstr>PowerPoint Presentation</vt:lpstr>
      <vt:lpstr>PowerPoint Presentation</vt:lpstr>
      <vt:lpstr>Les cellules CAR-T</vt:lpstr>
      <vt:lpstr>PowerPoint Presentation</vt:lpstr>
      <vt:lpstr>PowerPoint Presentation</vt:lpstr>
      <vt:lpstr>PowerPoint Presentation</vt:lpstr>
      <vt:lpstr>PowerPoint Presentation</vt:lpstr>
      <vt:lpstr>PowerPoint Presentation</vt:lpstr>
      <vt:lpstr>Les aspects immunologiques de la thérapie génique</vt:lpstr>
      <vt:lpstr>PowerPoint Presentation</vt:lpstr>
      <vt:lpstr>PowerPoint Presentation</vt:lpstr>
      <vt:lpstr>Techniques immunologiques et culture cellulaire</vt:lpstr>
      <vt:lpstr>Culture cellulaie</vt:lpstr>
      <vt:lpstr>PowerPoint Presentation</vt:lpstr>
      <vt:lpstr>PowerPoint Presentation</vt:lpstr>
      <vt:lpstr>Tests de toxicité </vt:lpstr>
      <vt:lpstr>Recherche sur le cancer </vt:lpstr>
      <vt:lpstr>Virologie </vt:lpstr>
      <vt:lpstr> La cellule comme usine de production </vt:lpstr>
      <vt:lpstr>Génie génétique </vt:lpstr>
      <vt:lpstr>Exemple 1</vt:lpstr>
      <vt:lpstr>Exemple 2</vt:lpstr>
      <vt:lpstr>Vaccin </vt:lpstr>
      <vt:lpstr>Vaccin génétique</vt:lpstr>
      <vt:lpstr>PowerPoint Presentation</vt:lpstr>
      <vt:lpstr>PowerPoint Presentation</vt:lpstr>
      <vt:lpstr>PowerPoint Presentation</vt:lpstr>
      <vt:lpstr>PowerPoint Presentation</vt:lpstr>
      <vt:lpstr>PowerPoint Presentation</vt:lpstr>
      <vt:lpstr>ARN messager conventionnel ou auto-réplicatif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immunologiques et culture cellulaire</dc:title>
  <dc:creator>r</dc:creator>
  <cp:lastModifiedBy>r</cp:lastModifiedBy>
  <cp:revision>46</cp:revision>
  <dcterms:created xsi:type="dcterms:W3CDTF">2021-11-29T03:28:41Z</dcterms:created>
  <dcterms:modified xsi:type="dcterms:W3CDTF">2021-12-01T11:52:22Z</dcterms:modified>
</cp:coreProperties>
</file>