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0" r:id="rId4"/>
    <p:sldId id="256" r:id="rId5"/>
    <p:sldId id="258" r:id="rId6"/>
    <p:sldId id="259"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EF5F930-4E93-4FA0-AC30-312D87F19C9E}"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247657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5F930-4E93-4FA0-AC30-312D87F19C9E}"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124933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5F930-4E93-4FA0-AC30-312D87F19C9E}"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208729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51189DD-7D9E-4002-A12A-4D329EB73C3A}"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716AF20-2D93-4F94-BB12-AF83C1E7D331}"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117203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6E13EB2-E86B-43DF-B368-9AC1B50A6E37}"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9575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E86CF56-52E2-4443-959F-87DE1B6E952A}" type="datetime1">
              <a:rPr lang="en-US" smtClean="0">
                <a:solidFill>
                  <a:srgbClr val="D06F1E">
                    <a:lumMod val="50000"/>
                  </a:srgbClr>
                </a:solidFill>
              </a:rPr>
              <a:pPr/>
              <a:t>1/26/2021</a:t>
            </a:fld>
            <a:endParaRPr lang="en-US" dirty="0">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06F1E">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215997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C7C35FE-685C-4BDF-BFDF-7B70F7D4B147}" type="datetime1">
              <a:rPr lang="en-US" smtClean="0">
                <a:solidFill>
                  <a:srgbClr val="D06F1E">
                    <a:lumMod val="50000"/>
                  </a:srgbClr>
                </a:solidFill>
              </a:rPr>
              <a:pPr/>
              <a:t>1/26/2021</a:t>
            </a:fld>
            <a:endParaRPr lang="en-US" dirty="0">
              <a:solidFill>
                <a:srgbClr val="D06F1E">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D06F1E">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3596143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1DD55C8-36BE-4237-B62B-DDDDFABD25EB}" type="datetime1">
              <a:rPr lang="en-US" smtClean="0">
                <a:solidFill>
                  <a:srgbClr val="D06F1E">
                    <a:lumMod val="50000"/>
                  </a:srgbClr>
                </a:solidFill>
              </a:rPr>
              <a:pPr/>
              <a:t>1/26/2021</a:t>
            </a:fld>
            <a:endParaRPr lang="en-US" dirty="0">
              <a:solidFill>
                <a:srgbClr val="D06F1E">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06F1E">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74886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64F6C-E20C-4920-A1F7-9D6AD59BCD7F}" type="datetime1">
              <a:rPr lang="en-US" smtClean="0">
                <a:solidFill>
                  <a:srgbClr val="D06F1E">
                    <a:lumMod val="50000"/>
                  </a:srgbClr>
                </a:solidFill>
              </a:rPr>
              <a:pPr/>
              <a:t>1/26/2021</a:t>
            </a:fld>
            <a:endParaRPr lang="en-US" dirty="0">
              <a:solidFill>
                <a:srgbClr val="D06F1E">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D06F1E">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1571340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944544E-0A9D-4E35-A53D-3412A5D0C3C9}" type="datetime1">
              <a:rPr lang="en-US" smtClean="0">
                <a:solidFill>
                  <a:srgbClr val="D06F1E">
                    <a:lumMod val="50000"/>
                  </a:srgbClr>
                </a:solidFill>
              </a:rPr>
              <a:pPr/>
              <a:t>1/26/2021</a:t>
            </a:fld>
            <a:endParaRPr lang="en-US" dirty="0">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06F1E">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87074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5F930-4E93-4FA0-AC30-312D87F19C9E}"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3141829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B5BBAA4-2FEF-4A0E-92E3-CE16DF6B9589}" type="datetime1">
              <a:rPr lang="en-US" smtClean="0">
                <a:solidFill>
                  <a:srgbClr val="D06F1E">
                    <a:lumMod val="50000"/>
                  </a:srgbClr>
                </a:solidFill>
              </a:rPr>
              <a:pPr/>
              <a:t>1/26/2021</a:t>
            </a:fld>
            <a:endParaRPr lang="en-US" dirty="0">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06F1E">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694070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49D154C-3AC4-4C57-879B-F929191C7575}" type="datetime1">
              <a:rPr lang="en-US" smtClean="0">
                <a:solidFill>
                  <a:srgbClr val="D06F1E">
                    <a:lumMod val="50000"/>
                  </a:srgbClr>
                </a:solidFill>
              </a:rPr>
              <a:pPr/>
              <a:t>1/26/2021</a:t>
            </a:fld>
            <a:endParaRPr lang="en-US" dirty="0">
              <a:solidFill>
                <a:srgbClr val="D06F1E">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06F1E">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2093849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CB7CE13-5752-4E1C-B897-3BF0F19B2113}"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3102234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F800D5F-ABAA-417E-8BB3-D83454AA9CCD}"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84037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75BAD0D-C001-4CCD-832C-A426BB2E56E7}"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4009482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DF223E7-893B-45B0-8344-ACC57E06B56C}"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604863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30F8571-228A-45E7-976E-81CC6A2CA6DE}"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1648800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C60F22-CB35-4E5C-864E-9C6B4C3602A5}"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3397541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293717-4751-4B6C-AE06-4F812AD06955}" type="datetime1">
              <a:rPr lang="en-US" smtClean="0">
                <a:solidFill>
                  <a:srgbClr val="D06F1E">
                    <a:lumMod val="50000"/>
                  </a:srgbClr>
                </a:solidFill>
              </a:rPr>
              <a:pPr/>
              <a:t>1/26/2021</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‹N°›</a:t>
            </a:fld>
            <a:endParaRPr lang="en-US" dirty="0">
              <a:solidFill>
                <a:srgbClr val="D06F1E">
                  <a:lumMod val="50000"/>
                </a:srgbClr>
              </a:solidFill>
            </a:endParaRPr>
          </a:p>
        </p:txBody>
      </p:sp>
    </p:spTree>
    <p:extLst>
      <p:ext uri="{BB962C8B-B14F-4D97-AF65-F5344CB8AC3E}">
        <p14:creationId xmlns:p14="http://schemas.microsoft.com/office/powerpoint/2010/main" val="50911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EF5F930-4E93-4FA0-AC30-312D87F19C9E}"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325114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F5F930-4E93-4FA0-AC30-312D87F19C9E}"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318520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F5F930-4E93-4FA0-AC30-312D87F19C9E}" type="datetimeFigureOut">
              <a:rPr lang="fr-FR" smtClean="0"/>
              <a:t>26/01/2021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367272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F5F930-4E93-4FA0-AC30-312D87F19C9E}" type="datetimeFigureOut">
              <a:rPr lang="fr-FR" smtClean="0"/>
              <a:t>26/01/2021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145013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F5F930-4E93-4FA0-AC30-312D87F19C9E}" type="datetimeFigureOut">
              <a:rPr lang="fr-FR" smtClean="0"/>
              <a:t>26/01/2021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179417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F5F930-4E93-4FA0-AC30-312D87F19C9E}"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108799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F5F930-4E93-4FA0-AC30-312D87F19C9E}"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ED8E39-5BB8-45BE-8E9A-7CD07CE9BC31}" type="slidenum">
              <a:rPr lang="fr-FR" smtClean="0"/>
              <a:t>‹N°›</a:t>
            </a:fld>
            <a:endParaRPr lang="fr-FR"/>
          </a:p>
        </p:txBody>
      </p:sp>
    </p:spTree>
    <p:extLst>
      <p:ext uri="{BB962C8B-B14F-4D97-AF65-F5344CB8AC3E}">
        <p14:creationId xmlns:p14="http://schemas.microsoft.com/office/powerpoint/2010/main" val="194464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5F930-4E93-4FA0-AC30-312D87F19C9E}" type="datetimeFigureOut">
              <a:rPr lang="fr-FR" smtClean="0"/>
              <a:t>26/01/2021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8E39-5BB8-45BE-8E9A-7CD07CE9BC31}" type="slidenum">
              <a:rPr lang="fr-FR" smtClean="0"/>
              <a:t>‹N°›</a:t>
            </a:fld>
            <a:endParaRPr lang="fr-FR"/>
          </a:p>
        </p:txBody>
      </p:sp>
    </p:spTree>
    <p:extLst>
      <p:ext uri="{BB962C8B-B14F-4D97-AF65-F5344CB8AC3E}">
        <p14:creationId xmlns:p14="http://schemas.microsoft.com/office/powerpoint/2010/main" val="397335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5C267CB8-1F6B-4718-B098-A71D20120D34}" type="datetime1">
              <a:rPr lang="en-US" smtClean="0">
                <a:solidFill>
                  <a:srgbClr val="D06F1E">
                    <a:lumMod val="50000"/>
                  </a:srgbClr>
                </a:solidFill>
              </a:rPr>
              <a:pPr defTabSz="457200"/>
              <a:t>1/26/2021</a:t>
            </a:fld>
            <a:endParaRPr lang="en-US" dirty="0">
              <a:solidFill>
                <a:srgbClr val="D06F1E">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D06F1E">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D06F1E">
                    <a:lumMod val="50000"/>
                  </a:srgbClr>
                </a:solidFill>
              </a:rPr>
              <a:pPr defTabSz="457200"/>
              <a:t>‹N°›</a:t>
            </a:fld>
            <a:endParaRPr lang="en-US" dirty="0">
              <a:solidFill>
                <a:srgbClr val="D06F1E">
                  <a:lumMod val="50000"/>
                </a:srgbClr>
              </a:solidFill>
            </a:endParaRPr>
          </a:p>
        </p:txBody>
      </p:sp>
    </p:spTree>
    <p:extLst>
      <p:ext uri="{BB962C8B-B14F-4D97-AF65-F5344CB8AC3E}">
        <p14:creationId xmlns:p14="http://schemas.microsoft.com/office/powerpoint/2010/main" val="27647020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attarikh-alarabi.ma/Html/ADAD34partie9.htm#_ftn8"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shade val="96000"/>
                <a:hueMod val="88000"/>
                <a:satMod val="220000"/>
                <a:lumMod val="82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6484" cy="6858000"/>
          </a:xfrm>
          <a:prstGeom prst="rect">
            <a:avLst/>
          </a:prstGeom>
        </p:spPr>
      </p:pic>
      <p:sp>
        <p:nvSpPr>
          <p:cNvPr id="9" name="ZoneTexte 8"/>
          <p:cNvSpPr txBox="1"/>
          <p:nvPr/>
        </p:nvSpPr>
        <p:spPr>
          <a:xfrm>
            <a:off x="4421500" y="25062"/>
            <a:ext cx="3103735" cy="1508105"/>
          </a:xfrm>
          <a:prstGeom prst="rect">
            <a:avLst/>
          </a:prstGeom>
          <a:noFill/>
        </p:spPr>
        <p:txBody>
          <a:bodyPr wrap="none" rtlCol="0">
            <a:spAutoFit/>
          </a:bodyPr>
          <a:lstStyle/>
          <a:p>
            <a:pPr algn="ctr" defTabSz="457200" rtl="1"/>
            <a:r>
              <a:rPr lang="ar-DZ" sz="3600" b="1" dirty="0">
                <a:solidFill>
                  <a:prstClr val="white"/>
                </a:solidFill>
                <a:effectLst>
                  <a:outerShdw blurRad="38100" dist="38100" dir="2700000" algn="tl">
                    <a:srgbClr val="000000">
                      <a:alpha val="43000"/>
                    </a:srgbClr>
                  </a:outerShdw>
                </a:effectLst>
                <a:latin typeface="Times New Roman" panose="02020603050405020304" pitchFamily="18" charset="0"/>
                <a:ea typeface="Tahoma" panose="020B0604030504040204" pitchFamily="34" charset="0"/>
                <a:cs typeface="Arabic Typesetting" panose="03020402040406030203" pitchFamily="66" charset="-78"/>
              </a:rPr>
              <a:t>جامعة محمد بوضياف بالمسيلة </a:t>
            </a:r>
          </a:p>
          <a:p>
            <a:pPr algn="ctr" defTabSz="457200" rtl="1"/>
            <a:r>
              <a:rPr lang="ar-DZ" sz="2800" b="1" dirty="0">
                <a:solidFill>
                  <a:prstClr val="white"/>
                </a:solidFill>
                <a:effectLst>
                  <a:outerShdw blurRad="38100" dist="38100" dir="2700000" algn="tl">
                    <a:srgbClr val="000000">
                      <a:alpha val="43000"/>
                    </a:srgbClr>
                  </a:outerShdw>
                </a:effectLst>
                <a:latin typeface="Times New Roman" panose="02020603050405020304" pitchFamily="18" charset="0"/>
                <a:ea typeface="Tahoma" panose="020B0604030504040204" pitchFamily="34" charset="0"/>
                <a:cs typeface="Arabic Typesetting" panose="03020402040406030203" pitchFamily="66" charset="-78"/>
              </a:rPr>
              <a:t>كلية العلوم الإنسانية والاجتماعية</a:t>
            </a:r>
            <a:endParaRPr lang="fr-FR" sz="1400" dirty="0">
              <a:solidFill>
                <a:prstClr val="white"/>
              </a:solidFill>
              <a:latin typeface="Times New Roman" panose="02020603050405020304" pitchFamily="18" charset="0"/>
              <a:ea typeface="Times New Roman" panose="02020603050405020304" pitchFamily="18" charset="0"/>
            </a:endParaRPr>
          </a:p>
          <a:p>
            <a:pPr algn="ctr" defTabSz="457200"/>
            <a:r>
              <a:rPr lang="ar-DZ" sz="2800" b="1" dirty="0">
                <a:solidFill>
                  <a:prstClr val="white"/>
                </a:solidFill>
                <a:effectLst>
                  <a:outerShdw blurRad="38100" dist="38100" dir="2700000" algn="tl">
                    <a:srgbClr val="000000">
                      <a:alpha val="43000"/>
                    </a:srgbClr>
                  </a:outerShdw>
                </a:effectLst>
                <a:ea typeface="Tahoma" panose="020B0604030504040204" pitchFamily="34" charset="0"/>
                <a:cs typeface="Arabic Typesetting" panose="03020402040406030203" pitchFamily="66" charset="-78"/>
              </a:rPr>
              <a:t>قسم التاريخ </a:t>
            </a:r>
            <a:endParaRPr lang="fr-FR" sz="2800" dirty="0">
              <a:solidFill>
                <a:prstClr val="white"/>
              </a:solidFill>
            </a:endParaRPr>
          </a:p>
        </p:txBody>
      </p:sp>
      <p:sp>
        <p:nvSpPr>
          <p:cNvPr id="10" name="ZoneTexte 9"/>
          <p:cNvSpPr txBox="1"/>
          <p:nvPr/>
        </p:nvSpPr>
        <p:spPr>
          <a:xfrm>
            <a:off x="1053931" y="1924640"/>
            <a:ext cx="9963390" cy="803637"/>
          </a:xfrm>
          <a:prstGeom prst="rect">
            <a:avLst/>
          </a:prstGeom>
          <a:noFill/>
        </p:spPr>
        <p:txBody>
          <a:bodyPr wrap="square" rtlCol="0">
            <a:prstTxWarp prst="textArchUp">
              <a:avLst>
                <a:gd name="adj" fmla="val 10800000"/>
              </a:avLst>
            </a:prstTxWarp>
            <a:spAutoFit/>
          </a:bodyPr>
          <a:lstStyle/>
          <a:p>
            <a:pPr algn="ctr" defTabSz="457200" rtl="1"/>
            <a:r>
              <a:rPr lang="ar-DZ" sz="4800" b="1" dirty="0">
                <a:ln w="9525">
                  <a:solidFill>
                    <a:prstClr val="black"/>
                  </a:solidFill>
                  <a:prstDash val="solid"/>
                </a:ln>
                <a:solidFill>
                  <a:prstClr val="black"/>
                </a:solidFill>
                <a:effectLst>
                  <a:glow rad="228600">
                    <a:srgbClr val="92A200">
                      <a:satMod val="175000"/>
                      <a:alpha val="40000"/>
                    </a:srgbClr>
                  </a:glow>
                  <a:outerShdw blurRad="12700" dist="38100" dir="2700000" algn="tl" rotWithShape="0">
                    <a:srgbClr val="46788D">
                      <a:lumMod val="60000"/>
                      <a:lumOff val="40000"/>
                    </a:srgbClr>
                  </a:outerShdw>
                </a:effectLst>
                <a:ea typeface="Tahoma" panose="020B0604030504040204" pitchFamily="34" charset="0"/>
                <a:cs typeface="Lotus Linotype" panose="02000000000000000000" pitchFamily="2" charset="-78"/>
              </a:rPr>
              <a:t>د/ سمير </a:t>
            </a:r>
            <a:r>
              <a:rPr lang="ar-DZ" sz="4800" b="1" dirty="0" err="1">
                <a:ln w="9525">
                  <a:solidFill>
                    <a:prstClr val="black"/>
                  </a:solidFill>
                  <a:prstDash val="solid"/>
                </a:ln>
                <a:solidFill>
                  <a:prstClr val="black"/>
                </a:solidFill>
                <a:effectLst>
                  <a:glow rad="228600">
                    <a:srgbClr val="92A200">
                      <a:satMod val="175000"/>
                      <a:alpha val="40000"/>
                    </a:srgbClr>
                  </a:glow>
                  <a:outerShdw blurRad="12700" dist="38100" dir="2700000" algn="tl" rotWithShape="0">
                    <a:srgbClr val="46788D">
                      <a:lumMod val="60000"/>
                      <a:lumOff val="40000"/>
                    </a:srgbClr>
                  </a:outerShdw>
                </a:effectLst>
                <a:ea typeface="Tahoma" panose="020B0604030504040204" pitchFamily="34" charset="0"/>
                <a:cs typeface="Lotus Linotype" panose="02000000000000000000" pitchFamily="2" charset="-78"/>
              </a:rPr>
              <a:t>العيداني</a:t>
            </a:r>
            <a:endParaRPr lang="fr-FR" sz="4800" b="1" dirty="0">
              <a:ln w="9525">
                <a:solidFill>
                  <a:prstClr val="black"/>
                </a:solidFill>
                <a:prstDash val="solid"/>
              </a:ln>
              <a:solidFill>
                <a:prstClr val="black"/>
              </a:solidFill>
              <a:effectLst>
                <a:glow rad="228600">
                  <a:srgbClr val="92A200">
                    <a:satMod val="175000"/>
                    <a:alpha val="40000"/>
                  </a:srgbClr>
                </a:glow>
                <a:outerShdw blurRad="12700" dist="38100" dir="2700000" algn="tl" rotWithShape="0">
                  <a:srgbClr val="46788D">
                    <a:lumMod val="60000"/>
                    <a:lumOff val="40000"/>
                  </a:srgbClr>
                </a:outerShdw>
              </a:effectLst>
            </a:endParaRPr>
          </a:p>
        </p:txBody>
      </p:sp>
      <p:sp>
        <p:nvSpPr>
          <p:cNvPr id="11" name="Rectangle 10"/>
          <p:cNvSpPr/>
          <p:nvPr/>
        </p:nvSpPr>
        <p:spPr>
          <a:xfrm>
            <a:off x="5850896" y="2310482"/>
            <a:ext cx="184730" cy="276999"/>
          </a:xfrm>
          <a:prstGeom prst="rect">
            <a:avLst/>
          </a:prstGeom>
        </p:spPr>
        <p:txBody>
          <a:bodyPr wrap="none">
            <a:spAutoFit/>
          </a:bodyPr>
          <a:lstStyle/>
          <a:p>
            <a:pPr algn="ctr" defTabSz="457200"/>
            <a:endParaRPr lang="fr-FR" sz="1200" dirty="0">
              <a:solidFill>
                <a:srgbClr val="FFFF00"/>
              </a:solidFill>
              <a:effectLst>
                <a:glow rad="228600">
                  <a:srgbClr val="760603">
                    <a:satMod val="175000"/>
                    <a:alpha val="40000"/>
                  </a:srgbClr>
                </a:glow>
                <a:outerShdw blurRad="38100" dist="38100" dir="2700000" algn="tl">
                  <a:srgbClr val="000000">
                    <a:alpha val="43000"/>
                  </a:srgbClr>
                </a:outerShdw>
              </a:effectLst>
              <a:latin typeface="Times New Roman" panose="02020603050405020304" pitchFamily="18" charset="0"/>
              <a:ea typeface="Times New Roman" panose="02020603050405020304" pitchFamily="18" charset="0"/>
            </a:endParaRPr>
          </a:p>
        </p:txBody>
      </p:sp>
      <p:sp>
        <p:nvSpPr>
          <p:cNvPr id="17" name="AutoShape 8" descr="طالب عبد الرحمان - ويكيبيدي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solidFill>
                <a:prstClr val="white"/>
              </a:solidFill>
            </a:endParaRPr>
          </a:p>
        </p:txBody>
      </p:sp>
      <p:pic>
        <p:nvPicPr>
          <p:cNvPr id="20" name="Image 19"/>
          <p:cNvPicPr/>
          <p:nvPr/>
        </p:nvPicPr>
        <p:blipFill>
          <a:blip r:embed="rId3">
            <a:extLst>
              <a:ext uri="{28A0092B-C50C-407E-A947-70E740481C1C}">
                <a14:useLocalDpi xmlns:a14="http://schemas.microsoft.com/office/drawing/2010/main" val="0"/>
              </a:ext>
            </a:extLst>
          </a:blip>
          <a:srcRect/>
          <a:stretch>
            <a:fillRect/>
          </a:stretch>
        </p:blipFill>
        <p:spPr bwMode="auto">
          <a:xfrm>
            <a:off x="1706420" y="548804"/>
            <a:ext cx="1206936" cy="1377302"/>
          </a:xfrm>
          <a:prstGeom prst="ellipse">
            <a:avLst/>
          </a:prstGeom>
          <a:ln>
            <a:noFill/>
          </a:ln>
          <a:effectLst>
            <a:softEdge rad="112500"/>
          </a:effectLst>
        </p:spPr>
      </p:pic>
      <p:pic>
        <p:nvPicPr>
          <p:cNvPr id="26" name="Image 25" descr="Résultat de recherche d'images pour &quot;‫لوغو جامعة المسيلة‬‎&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7857" y="502455"/>
            <a:ext cx="1263386" cy="1422185"/>
          </a:xfrm>
          <a:prstGeom prst="ellipse">
            <a:avLst/>
          </a:prstGeom>
          <a:ln>
            <a:noFill/>
          </a:ln>
          <a:effectLst>
            <a:softEdge rad="112500"/>
          </a:effectLst>
        </p:spPr>
      </p:pic>
      <p:pic>
        <p:nvPicPr>
          <p:cNvPr id="29" name="Image 28"/>
          <p:cNvPicPr>
            <a:picLocks noChangeAspect="1"/>
          </p:cNvPicPr>
          <p:nvPr/>
        </p:nvPicPr>
        <p:blipFill>
          <a:blip r:embed="rId5"/>
          <a:stretch>
            <a:fillRect/>
          </a:stretch>
        </p:blipFill>
        <p:spPr>
          <a:xfrm>
            <a:off x="158551" y="6323527"/>
            <a:ext cx="412124" cy="412124"/>
          </a:xfrm>
          <a:prstGeom prst="rect">
            <a:avLst/>
          </a:prstGeom>
          <a:solidFill>
            <a:srgbClr val="FFFFFF">
              <a:shade val="85000"/>
            </a:srgbClr>
          </a:solidFill>
          <a:ln w="19050" cap="sq">
            <a:solidFill>
              <a:srgbClr val="FFFFFF"/>
            </a:solidFill>
            <a:miter lim="800000"/>
          </a:ln>
          <a:effectLst>
            <a:glow rad="228600">
              <a:srgbClr val="6D898A">
                <a:satMod val="175000"/>
                <a:alpha val="40000"/>
              </a:srgb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AutoShape 2" descr="هيرودوت - المعرف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solidFill>
                <a:prstClr val="white"/>
              </a:solidFill>
            </a:endParaRPr>
          </a:p>
        </p:txBody>
      </p:sp>
      <p:sp>
        <p:nvSpPr>
          <p:cNvPr id="4" name="AutoShape 4" descr="هيرودوت - المعرفة"/>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solidFill>
                <a:prstClr val="white"/>
              </a:solidFill>
            </a:endParaRPr>
          </a:p>
        </p:txBody>
      </p:sp>
      <p:pic>
        <p:nvPicPr>
          <p:cNvPr id="5" name="Image 4"/>
          <p:cNvPicPr>
            <a:picLocks noChangeAspect="1"/>
          </p:cNvPicPr>
          <p:nvPr/>
        </p:nvPicPr>
        <p:blipFill>
          <a:blip r:embed="rId6"/>
          <a:stretch>
            <a:fillRect/>
          </a:stretch>
        </p:blipFill>
        <p:spPr>
          <a:xfrm>
            <a:off x="10500511" y="2728277"/>
            <a:ext cx="1626991" cy="1956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p:cNvPicPr>
            <a:picLocks noChangeAspect="1"/>
          </p:cNvPicPr>
          <p:nvPr/>
        </p:nvPicPr>
        <p:blipFill>
          <a:blip r:embed="rId7"/>
          <a:stretch>
            <a:fillRect/>
          </a:stretch>
        </p:blipFill>
        <p:spPr>
          <a:xfrm>
            <a:off x="5535910" y="4331405"/>
            <a:ext cx="3551508" cy="2588176"/>
          </a:xfrm>
          <a:prstGeom prst="ellipse">
            <a:avLst/>
          </a:prstGeom>
          <a:ln>
            <a:noFill/>
          </a:ln>
          <a:effectLst>
            <a:softEdge rad="112500"/>
          </a:effectLst>
        </p:spPr>
      </p:pic>
      <p:pic>
        <p:nvPicPr>
          <p:cNvPr id="7" name="Image 6"/>
          <p:cNvPicPr>
            <a:picLocks noChangeAspect="1"/>
          </p:cNvPicPr>
          <p:nvPr/>
        </p:nvPicPr>
        <p:blipFill>
          <a:blip r:embed="rId8"/>
          <a:stretch>
            <a:fillRect/>
          </a:stretch>
        </p:blipFill>
        <p:spPr>
          <a:xfrm>
            <a:off x="9008412" y="4685254"/>
            <a:ext cx="3012962" cy="2004989"/>
          </a:xfrm>
          <a:prstGeom prst="ellipse">
            <a:avLst/>
          </a:prstGeom>
          <a:ln>
            <a:noFill/>
          </a:ln>
          <a:effectLst>
            <a:softEdge rad="112500"/>
          </a:effectLst>
        </p:spPr>
      </p:pic>
      <p:sp>
        <p:nvSpPr>
          <p:cNvPr id="12" name="ZoneTexte 11"/>
          <p:cNvSpPr txBox="1"/>
          <p:nvPr/>
        </p:nvSpPr>
        <p:spPr>
          <a:xfrm>
            <a:off x="2203524" y="2649062"/>
            <a:ext cx="8428655" cy="749362"/>
          </a:xfrm>
          <a:prstGeom prst="rect">
            <a:avLst/>
          </a:prstGeom>
          <a:noFill/>
          <a:effectLst>
            <a:glow rad="139700">
              <a:schemeClr val="accent5">
                <a:satMod val="175000"/>
                <a:alpha val="40000"/>
              </a:schemeClr>
            </a:glow>
          </a:effectLst>
        </p:spPr>
        <p:txBody>
          <a:bodyPr wrap="none" rtlCol="0">
            <a:prstTxWarp prst="textArchUp">
              <a:avLst/>
            </a:prstTxWarp>
            <a:spAutoFit/>
          </a:bodyPr>
          <a:lstStyle/>
          <a:p>
            <a:pPr algn="r" defTabSz="457200" rtl="1"/>
            <a:r>
              <a:rPr lang="ar-DZ" sz="9600" b="1" spc="50" dirty="0">
                <a:ln w="9525" cmpd="sng">
                  <a:solidFill>
                    <a:srgbClr val="760603"/>
                  </a:solidFill>
                  <a:prstDash val="solid"/>
                </a:ln>
                <a:solidFill>
                  <a:srgbClr val="F0BE21">
                    <a:lumMod val="40000"/>
                    <a:lumOff val="60000"/>
                  </a:srgbClr>
                </a:solidFill>
                <a:effectLst>
                  <a:outerShdw blurRad="38100" dist="38100" dir="2700000" algn="tl">
                    <a:srgbClr val="000000">
                      <a:alpha val="43137"/>
                    </a:srgbClr>
                  </a:outerShdw>
                </a:effectLst>
                <a:ea typeface="Tahoma" panose="020B0604030504040204" pitchFamily="34" charset="0"/>
                <a:cs typeface="Lotus Linotype" panose="02000000000000000000" pitchFamily="2" charset="-78"/>
              </a:rPr>
              <a:t>محاضرات مقياس فلسفة التاريخ</a:t>
            </a:r>
            <a:endParaRPr lang="fr-FR" sz="9600" b="1" spc="50" dirty="0">
              <a:ln w="9525" cmpd="sng">
                <a:solidFill>
                  <a:srgbClr val="760603"/>
                </a:solidFill>
                <a:prstDash val="solid"/>
              </a:ln>
              <a:solidFill>
                <a:srgbClr val="F0BE21">
                  <a:lumMod val="40000"/>
                  <a:lumOff val="60000"/>
                </a:srgbClr>
              </a:solidFill>
              <a:effectLst>
                <a:outerShdw blurRad="38100" dist="38100" dir="2700000" algn="tl">
                  <a:srgbClr val="000000">
                    <a:alpha val="43137"/>
                  </a:srgbClr>
                </a:outerShdw>
              </a:effectLst>
            </a:endParaRPr>
          </a:p>
        </p:txBody>
      </p:sp>
      <p:sp>
        <p:nvSpPr>
          <p:cNvPr id="13" name="ZoneTexte 12"/>
          <p:cNvSpPr txBox="1"/>
          <p:nvPr/>
        </p:nvSpPr>
        <p:spPr>
          <a:xfrm>
            <a:off x="296522" y="3572527"/>
            <a:ext cx="11293477" cy="584775"/>
          </a:xfrm>
          <a:prstGeom prst="rect">
            <a:avLst/>
          </a:prstGeom>
          <a:noFill/>
        </p:spPr>
        <p:txBody>
          <a:bodyPr wrap="none" rtlCol="0">
            <a:prstTxWarp prst="textArchUp">
              <a:avLst/>
            </a:prstTxWarp>
            <a:spAutoFit/>
          </a:bodyPr>
          <a:lstStyle/>
          <a:p>
            <a:pPr algn="ctr" defTabSz="457200" rtl="1"/>
            <a:r>
              <a:rPr lang="ar-DZ" sz="5400" b="1" dirty="0">
                <a:solidFill>
                  <a:srgbClr val="00B050"/>
                </a:solidFill>
                <a:effectLst>
                  <a:glow rad="63500">
                    <a:srgbClr val="92A200">
                      <a:satMod val="175000"/>
                      <a:alpha val="40000"/>
                    </a:srgbClr>
                  </a:glow>
                  <a:outerShdw blurRad="38100" dist="38100" dir="2700000" algn="tl">
                    <a:srgbClr val="000000">
                      <a:alpha val="43000"/>
                    </a:srgbClr>
                  </a:outerShdw>
                </a:effectLst>
                <a:latin typeface="Times New Roman" panose="02020603050405020304" pitchFamily="18" charset="0"/>
                <a:ea typeface="Tahoma" panose="020B0604030504040204" pitchFamily="34" charset="0"/>
                <a:cs typeface="Arial" panose="020B0604020202020204" pitchFamily="34" charset="0"/>
              </a:rPr>
              <a:t>السنة الثانية تاريخ </a:t>
            </a:r>
            <a:endParaRPr lang="fr-FR" sz="4000" dirty="0">
              <a:solidFill>
                <a:srgbClr val="FF0000"/>
              </a:solidFill>
              <a:effectLst>
                <a:glow rad="63500">
                  <a:srgbClr val="4AA157">
                    <a:satMod val="175000"/>
                    <a:alpha val="40000"/>
                  </a:srgbClr>
                </a:glow>
                <a:outerShdw blurRad="38100" dist="38100" dir="2700000" algn="tl">
                  <a:srgbClr val="000000">
                    <a:alpha val="43000"/>
                  </a:srgbClr>
                </a:outerShdw>
              </a:effectLst>
            </a:endParaRPr>
          </a:p>
        </p:txBody>
      </p:sp>
      <p:pic>
        <p:nvPicPr>
          <p:cNvPr id="8" name="Image 7"/>
          <p:cNvPicPr>
            <a:picLocks noChangeAspect="1"/>
          </p:cNvPicPr>
          <p:nvPr/>
        </p:nvPicPr>
        <p:blipFill>
          <a:blip r:embed="rId9"/>
          <a:stretch>
            <a:fillRect/>
          </a:stretch>
        </p:blipFill>
        <p:spPr>
          <a:xfrm>
            <a:off x="3800954" y="4358192"/>
            <a:ext cx="1924128" cy="2579150"/>
          </a:xfrm>
          <a:prstGeom prst="ellipse">
            <a:avLst/>
          </a:prstGeom>
          <a:ln>
            <a:noFill/>
          </a:ln>
          <a:effectLst>
            <a:softEdge rad="112500"/>
          </a:effectLst>
        </p:spPr>
      </p:pic>
      <p:pic>
        <p:nvPicPr>
          <p:cNvPr id="14" name="Image 13"/>
          <p:cNvPicPr>
            <a:picLocks noChangeAspect="1"/>
          </p:cNvPicPr>
          <p:nvPr/>
        </p:nvPicPr>
        <p:blipFill>
          <a:blip r:embed="rId10"/>
          <a:stretch>
            <a:fillRect/>
          </a:stretch>
        </p:blipFill>
        <p:spPr>
          <a:xfrm>
            <a:off x="2011751" y="3263345"/>
            <a:ext cx="2168894" cy="2449805"/>
          </a:xfrm>
          <a:prstGeom prst="ellipse">
            <a:avLst/>
          </a:prstGeom>
          <a:ln>
            <a:noFill/>
          </a:ln>
          <a:effectLst>
            <a:softEdge rad="112500"/>
          </a:effectLst>
        </p:spPr>
      </p:pic>
      <p:pic>
        <p:nvPicPr>
          <p:cNvPr id="15" name="Image 14"/>
          <p:cNvPicPr>
            <a:picLocks noChangeAspect="1"/>
          </p:cNvPicPr>
          <p:nvPr/>
        </p:nvPicPr>
        <p:blipFill>
          <a:blip r:embed="rId11"/>
          <a:stretch>
            <a:fillRect/>
          </a:stretch>
        </p:blipFill>
        <p:spPr>
          <a:xfrm>
            <a:off x="-62023" y="1772981"/>
            <a:ext cx="2367653" cy="3801129"/>
          </a:xfrm>
          <a:prstGeom prst="ellipse">
            <a:avLst/>
          </a:prstGeom>
          <a:ln>
            <a:noFill/>
          </a:ln>
          <a:effectLst>
            <a:softEdge rad="112500"/>
          </a:effectLst>
        </p:spPr>
      </p:pic>
      <p:pic>
        <p:nvPicPr>
          <p:cNvPr id="16" name="Image 15"/>
          <p:cNvPicPr>
            <a:picLocks noChangeAspect="1"/>
          </p:cNvPicPr>
          <p:nvPr/>
        </p:nvPicPr>
        <p:blipFill>
          <a:blip r:embed="rId12"/>
          <a:stretch>
            <a:fillRect/>
          </a:stretch>
        </p:blipFill>
        <p:spPr>
          <a:xfrm>
            <a:off x="2363035" y="5622311"/>
            <a:ext cx="1113339" cy="1113339"/>
          </a:xfrm>
          <a:prstGeom prst="ellipse">
            <a:avLst/>
          </a:prstGeom>
          <a:ln>
            <a:noFill/>
          </a:ln>
          <a:effectLst>
            <a:softEdge rad="112500"/>
          </a:effectLst>
        </p:spPr>
      </p:pic>
      <p:pic>
        <p:nvPicPr>
          <p:cNvPr id="18" name="Image 17"/>
          <p:cNvPicPr>
            <a:picLocks noChangeAspect="1"/>
          </p:cNvPicPr>
          <p:nvPr/>
        </p:nvPicPr>
        <p:blipFill>
          <a:blip r:embed="rId13"/>
          <a:stretch>
            <a:fillRect/>
          </a:stretch>
        </p:blipFill>
        <p:spPr>
          <a:xfrm>
            <a:off x="455580" y="5199742"/>
            <a:ext cx="1937784" cy="1498154"/>
          </a:xfrm>
          <a:prstGeom prst="ellipse">
            <a:avLst/>
          </a:prstGeom>
          <a:ln>
            <a:noFill/>
          </a:ln>
          <a:effectLst>
            <a:softEdge rad="112500"/>
          </a:effectLst>
        </p:spPr>
      </p:pic>
      <p:pic>
        <p:nvPicPr>
          <p:cNvPr id="19" name="Image 18"/>
          <p:cNvPicPr>
            <a:picLocks noChangeAspect="1"/>
          </p:cNvPicPr>
          <p:nvPr/>
        </p:nvPicPr>
        <p:blipFill>
          <a:blip r:embed="rId14"/>
          <a:stretch>
            <a:fillRect/>
          </a:stretch>
        </p:blipFill>
        <p:spPr>
          <a:xfrm>
            <a:off x="175157" y="138303"/>
            <a:ext cx="1304743" cy="1634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ZoneTexte 20"/>
          <p:cNvSpPr txBox="1"/>
          <p:nvPr/>
        </p:nvSpPr>
        <p:spPr>
          <a:xfrm>
            <a:off x="4020859" y="3780361"/>
            <a:ext cx="5349541" cy="707886"/>
          </a:xfrm>
          <a:prstGeom prst="rect">
            <a:avLst/>
          </a:prstGeom>
          <a:noFill/>
        </p:spPr>
        <p:txBody>
          <a:bodyPr wrap="none" rtlCol="0">
            <a:spAutoFit/>
          </a:bodyPr>
          <a:lstStyle/>
          <a:p>
            <a:r>
              <a:rPr lang="ar-DZ" sz="40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المحور </a:t>
            </a:r>
            <a:r>
              <a:rPr lang="ar-DZ" sz="4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الثالث: </a:t>
            </a:r>
            <a:r>
              <a:rPr lang="ar-DZ" sz="4000" dirty="0" smtClean="0">
                <a:solidFill>
                  <a:prstClr val="white"/>
                </a:solidFill>
                <a:latin typeface="Arabic Typesetting" panose="03020402040406030203" pitchFamily="66" charset="-78"/>
                <a:cs typeface="Arabic Typesetting" panose="03020402040406030203" pitchFamily="66" charset="-78"/>
              </a:rPr>
              <a:t>فلسفة التاريخ في فكر ابن خلدون</a:t>
            </a:r>
            <a:endParaRPr lang="fr-FR" sz="4000" dirty="0">
              <a:solidFill>
                <a:prstClr val="white"/>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5405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srgbClr val="D06F1E">
                    <a:lumMod val="50000"/>
                  </a:srgbClr>
                </a:solidFill>
              </a:rPr>
              <a:pPr/>
              <a:t>2</a:t>
            </a:fld>
            <a:endParaRPr lang="en-US" dirty="0">
              <a:solidFill>
                <a:srgbClr val="D06F1E">
                  <a:lumMod val="50000"/>
                </a:srgb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6484" cy="6858000"/>
          </a:xfrm>
          <a:prstGeom prst="rect">
            <a:avLst/>
          </a:prstGeom>
        </p:spPr>
      </p:pic>
      <p:sp>
        <p:nvSpPr>
          <p:cNvPr id="6" name="Rectangle 5"/>
          <p:cNvSpPr/>
          <p:nvPr/>
        </p:nvSpPr>
        <p:spPr>
          <a:xfrm>
            <a:off x="5104262" y="804079"/>
            <a:ext cx="6701919" cy="5940088"/>
          </a:xfrm>
          <a:prstGeom prst="rect">
            <a:avLst/>
          </a:prstGeom>
        </p:spPr>
        <p:txBody>
          <a:bodyPr wrap="square">
            <a:spAutoFit/>
          </a:bodyPr>
          <a:lstStyle/>
          <a:p>
            <a:pPr algn="r" rtl="1"/>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عاش ابن خلدون في فترة منعطف تاريخي خطير، مرت بالعالم العربي الإسلامي بعامة، وبلاد المغرب العربي بخاصة. فالقرن الثامن الهجري/ الرابع عشر الميلادي قد شاهد الكثير من النكبات(</a:t>
            </a:r>
            <a:r>
              <a:rPr lang="ar-SA" sz="2000" u="sng" dirty="0" smtClean="0">
                <a:solidFill>
                  <a:srgbClr val="0563C1"/>
                </a:solidFill>
                <a:effectLst/>
                <a:latin typeface="Arabic Typesetting" panose="03020402040406030203" pitchFamily="66" charset="-78"/>
                <a:ea typeface="Calibri" panose="020F0502020204030204" pitchFamily="34" charset="0"/>
                <a:cs typeface="Arabic Typesetting" panose="03020402040406030203" pitchFamily="66" charset="-78"/>
                <a:hlinkClick r:id="rId3"/>
              </a:rPr>
              <a:t>[8]</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والمحن التي حلت به، فتعرض لهجمات التتار من الشرق، وانكماش الحكم الإسلامي في الأندلس من الغرب، زد على ذلك تناحر الأسر الحاكمة، ومؤامراتها، وحروبها التي لا تنقطع، والطاعون المدمر الذي اجتاح البلاد وخربها.</a:t>
            </a:r>
            <a:b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b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هذا، إلى جانب الجمود الفكري الذي عبر عنه ابن خلدون بقوله: »كسدت لهذا العهد أسواق العلم لتناقص العمران فيه، وانقطاع سند العلم والتعليم«</a:t>
            </a:r>
            <a:b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b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وقد عبر ابن خلدون عن هذه الأوضاع المأساوية بعبارة موجزة بليغة: »</a:t>
            </a:r>
            <a:r>
              <a:rPr lang="ar-SA" sz="2000" dirty="0" smtClean="0">
                <a:solidFill>
                  <a:srgbClr val="FFFF00"/>
                </a:solidFill>
                <a:effectLst/>
                <a:latin typeface="Arabic Typesetting" panose="03020402040406030203" pitchFamily="66" charset="-78"/>
                <a:ea typeface="Calibri" panose="020F0502020204030204" pitchFamily="34" charset="0"/>
                <a:cs typeface="Arabic Typesetting" panose="03020402040406030203" pitchFamily="66" charset="-78"/>
              </a:rPr>
              <a:t>كانت دلائله - يقصد العصر - تشير كلها إلى أن شمس الحضارة العربية الإسلامية آخذة في الأفول</a:t>
            </a: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r>
            <a:b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b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وقد وصف جاك بيرك (</a:t>
            </a:r>
            <a:r>
              <a:rPr lang="fr-FR"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Jacques Berque</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هذا العصر »بأنه من </a:t>
            </a:r>
            <a:r>
              <a:rPr lang="ar-SA" sz="2000" dirty="0" err="1" smtClean="0">
                <a:solidFill>
                  <a:srgbClr val="FFFF00"/>
                </a:solidFill>
                <a:effectLst/>
                <a:latin typeface="Arabic Typesetting" panose="03020402040406030203" pitchFamily="66" charset="-78"/>
                <a:ea typeface="Calibri" panose="020F0502020204030204" pitchFamily="34" charset="0"/>
                <a:cs typeface="Arabic Typesetting" panose="03020402040406030203" pitchFamily="66" charset="-78"/>
              </a:rPr>
              <a:t>أسوإ</a:t>
            </a:r>
            <a:r>
              <a:rPr lang="ar-SA" sz="2000" dirty="0" smtClean="0">
                <a:solidFill>
                  <a:srgbClr val="FFFF00"/>
                </a:solidFill>
                <a:effectLst/>
                <a:latin typeface="Arabic Typesetting" panose="03020402040406030203" pitchFamily="66" charset="-78"/>
                <a:ea typeface="Calibri" panose="020F0502020204030204" pitchFamily="34" charset="0"/>
                <a:cs typeface="Arabic Typesetting" panose="03020402040406030203" pitchFamily="66" charset="-78"/>
              </a:rPr>
              <a:t> العصور التي عرفتها حضارات البحر المتوسط</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a:t>
            </a: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a:t>
            </a:r>
            <a:b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b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كما أن الانتعاش الاقتصادي الذي شهدته بلاد المغرب بشمال أفريقيا عقب دخولها في الإسلام، ونتيجة ارتباطها بطرق تجارية بالسودان وإسبانيا وصقلية، وبالمشرق الإسلامي قبل عهد ابن خلدون، قد تبدل في أيامه نتيجة تراجع قوة المسلمين البرية بعد أن حلت قوة أوربا البحرية محلها</a:t>
            </a: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r>
            <a:b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b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في هذه الأجواء المليئة بالنكبات والمؤامرات، عاش ابن خلدون، وتفاعل معها، واكتوى بنارها، وأسهم في بعضها. ومن ثم فآراؤه ونظرياته كانت نتاج تجربته الشخصية في المجالات السياسية والاجتماعية، ومصدر أساسي من مصادر فكره، صقلتها دراساته للكتب التاريخية التي دونها الأقدمون والمعاصرون له، فضلاً عن جولاته في المغرب والمشرق العربي الإسلامي، فهي بلا شك تحمل طابع عصره.</a:t>
            </a:r>
            <a:b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b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وقد حف</a:t>
            </a: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ز ابن خلدون على كتابة تاريخه "العبر" و"</a:t>
            </a:r>
            <a:r>
              <a:rPr lang="ar-SA" sz="2000" dirty="0" err="1" smtClean="0">
                <a:effectLst/>
                <a:latin typeface="Arabic Typesetting" panose="03020402040406030203" pitchFamily="66" charset="-78"/>
                <a:ea typeface="Calibri" panose="020F0502020204030204" pitchFamily="34" charset="0"/>
                <a:cs typeface="Arabic Typesetting" panose="03020402040406030203" pitchFamily="66" charset="-78"/>
              </a:rPr>
              <a:t>مقدمت</a:t>
            </a:r>
            <a:r>
              <a:rPr lang="ar-SA"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ـ"ـه حدثان هامان، كان لهما تأثير كبير على بلاد المغرب هما: الطاعون الكاسح، ودخول البدو منذ أواسط القرن الخامس الهجري/ الحادي عشر الميلادي</a:t>
            </a:r>
            <a:r>
              <a:rPr lang="ar-DZ" sz="2000" dirty="0" smtClean="0">
                <a:effectLst/>
                <a:latin typeface="Arabic Typesetting" panose="03020402040406030203" pitchFamily="66" charset="-78"/>
                <a:ea typeface="Calibri" panose="020F0502020204030204" pitchFamily="34" charset="0"/>
                <a:cs typeface="Arabic Typesetting" panose="03020402040406030203" pitchFamily="66" charset="-78"/>
              </a:rPr>
              <a:t> ,</a:t>
            </a:r>
            <a:endParaRPr lang="fr-FR" sz="2000" dirty="0">
              <a:latin typeface="Arabic Typesetting" panose="03020402040406030203" pitchFamily="66" charset="-78"/>
              <a:cs typeface="Arabic Typesetting" panose="03020402040406030203" pitchFamily="66" charset="-78"/>
            </a:endParaRPr>
          </a:p>
        </p:txBody>
      </p:sp>
      <p:sp>
        <p:nvSpPr>
          <p:cNvPr id="7" name="Rectangle 6"/>
          <p:cNvSpPr/>
          <p:nvPr/>
        </p:nvSpPr>
        <p:spPr>
          <a:xfrm>
            <a:off x="7495663" y="224135"/>
            <a:ext cx="1919115"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ar-SA" sz="2400" b="1" dirty="0" smtClean="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عصر ابن خلدون</a:t>
            </a:r>
            <a:r>
              <a:rPr lang="ar-SA" dirty="0" smtClean="0">
                <a:effectLst/>
                <a:latin typeface="Calibri" panose="020F0502020204030204" pitchFamily="34" charset="0"/>
                <a:ea typeface="Calibri" panose="020F0502020204030204" pitchFamily="34" charset="0"/>
                <a:cs typeface="Arial" panose="020B0604020202020204" pitchFamily="34" charset="0"/>
              </a:rPr>
              <a:t> </a:t>
            </a:r>
            <a:endParaRPr lang="fr-FR" dirty="0"/>
          </a:p>
        </p:txBody>
      </p:sp>
      <p:pic>
        <p:nvPicPr>
          <p:cNvPr id="10" name="Image 9"/>
          <p:cNvPicPr>
            <a:picLocks noChangeAspect="1"/>
          </p:cNvPicPr>
          <p:nvPr/>
        </p:nvPicPr>
        <p:blipFill>
          <a:blip r:embed="rId4">
            <a:duotone>
              <a:schemeClr val="accent3">
                <a:shade val="45000"/>
                <a:satMod val="135000"/>
              </a:schemeClr>
              <a:prstClr val="white"/>
            </a:duotone>
          </a:blip>
          <a:stretch>
            <a:fillRect/>
          </a:stretch>
        </p:blipFill>
        <p:spPr>
          <a:xfrm>
            <a:off x="-105002" y="3591453"/>
            <a:ext cx="3645876" cy="2656947"/>
          </a:xfrm>
          <a:prstGeom prst="ellipse">
            <a:avLst/>
          </a:prstGeom>
          <a:ln>
            <a:noFill/>
          </a:ln>
          <a:effectLst>
            <a:softEdge rad="112500"/>
          </a:effectLst>
        </p:spPr>
      </p:pic>
      <p:sp>
        <p:nvSpPr>
          <p:cNvPr id="9" name="Rectangle 8"/>
          <p:cNvSpPr/>
          <p:nvPr/>
        </p:nvSpPr>
        <p:spPr>
          <a:xfrm>
            <a:off x="2137817" y="100014"/>
            <a:ext cx="1159292"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r-DZ" sz="2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مؤلفاته :</a:t>
            </a:r>
            <a:r>
              <a:rPr lang="ar-SA" dirty="0" smtClean="0">
                <a:effectLst/>
                <a:latin typeface="Calibri" panose="020F0502020204030204" pitchFamily="34" charset="0"/>
                <a:ea typeface="Calibri" panose="020F0502020204030204" pitchFamily="34" charset="0"/>
                <a:cs typeface="Arial" panose="020B0604020202020204" pitchFamily="34" charset="0"/>
              </a:rPr>
              <a:t> </a:t>
            </a:r>
            <a:endParaRPr lang="fr-FR" dirty="0"/>
          </a:p>
        </p:txBody>
      </p:sp>
      <p:sp>
        <p:nvSpPr>
          <p:cNvPr id="8" name="Rectangle 7"/>
          <p:cNvSpPr/>
          <p:nvPr/>
        </p:nvSpPr>
        <p:spPr>
          <a:xfrm>
            <a:off x="221483" y="494731"/>
            <a:ext cx="4991961" cy="5909310"/>
          </a:xfrm>
          <a:prstGeom prst="rect">
            <a:avLst/>
          </a:prstGeom>
        </p:spPr>
        <p:txBody>
          <a:bodyPr wrap="square">
            <a:spAutoFit/>
          </a:bodyPr>
          <a:lstStyle/>
          <a:p>
            <a:pPr algn="r" rtl="1"/>
            <a:r>
              <a:rPr lang="ar-DZ" sz="1600" dirty="0" smtClean="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ومن مؤلفاته أيضاً كتاب "</a:t>
            </a:r>
            <a:r>
              <a:rPr lang="ar-SA" b="1"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التعريف بابن خلدون ورحلته غرباً وشرقاً</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تحقيق محمد بن </a:t>
            </a:r>
            <a:r>
              <a:rPr lang="ar-SA" dirty="0" err="1"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تاويت</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dirty="0" err="1"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الطنجي</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وهو </a:t>
            </a: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السيرة الذاتية لابن خلدون وفيها دفاع عن نفسه</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وقد كتبه أثناء وجوده بالقاهرة، بعد أن أوغر احتفاء السلطان الظاهر برقوق به صدور بعض العلماء</a:t>
            </a:r>
            <a:r>
              <a:rPr lang="ar-DZ"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وهناك أيضاً كتاب "</a:t>
            </a: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لباب المحصل في أصول الدين</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وكان ضمن مخطوطات مكتبة </a:t>
            </a:r>
            <a:r>
              <a:rPr lang="ar-SA" dirty="0" err="1"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الإسكوريال</a:t>
            </a:r>
            <a:r>
              <a:rPr lang="ar-DZ"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وقام بنشره وتحقيقه المستشرق </a:t>
            </a:r>
            <a:r>
              <a:rPr lang="ar-SA" dirty="0" err="1"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لوسيانوروبيو</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في تطوان 1952.</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وأضخم مؤلفات ابن خلدون كتاب "العبر وديوان </a:t>
            </a:r>
            <a:r>
              <a:rPr lang="ar-SA" dirty="0" err="1"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المبتدإ</a:t>
            </a: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والخبر في أيام العرب والعجم والبربر ومن عاصرهم من ذوي السلطان الأكبر</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وقسمه المؤلف إلى مقدمة وثلاثة كتب:</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المقدمة: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في فضل علم التاريخ وتحقيق مذاهبه، والإلماع بمغالط المؤرخين.</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الكتاب الأول</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في العمران، وذكر ما يعرض فيه من العوارض الذاتية من الملك والسلطان، والكسب، والمعاش، والصنائع، والعلوم، وما إلى ذلك من العلل والأسباب.</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الكتاب الثاني: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في أخبار العرب وأجيالهم ودولهم منذ بدء الخليقة إلى هذا العهد، وفيه الإلماع ببعض من عاصرهم من الأمم المشاهير ودولهم مثل النبط، والسريانيين، والفرس، وبني إسرائيل، والقبط، واليونان، والروم، والترك، والفرنجة.</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solidFill>
                  <a:srgbClr val="FFFF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الكتاب الثالث</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في أخبار البربر، ومن إليهم من زناتة، وذكر أوليتهم وأجيالهم، وما كان لهم بديار المغرب، خاصة من الملك والدول</a:t>
            </a:r>
            <a:r>
              <a:rPr lang="ar-DZ"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والكتاب يشتمل على سبعة مجلدات: أولها المقدمة، ومن المجلد الثاني إلى المجلد الخامس، أطلق عليه المؤلف اسم الكتاب الثاني، ويتضمن تاريخ العرب وتاريخ الإسلام، وتاريخ المشرق، وقد جمعها من مؤلفين سابقين.</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وأما المجلدان السادس والسابع، فيطلق عليهما الكتاب الثالث، ويشتمل على أخبار البربر، وتاريخ المغرب. وينتهي المجلد السابع بالتعريف</a:t>
            </a:r>
            <a:r>
              <a:rPr lang="ar-DZ"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بابن خلدون.</a:t>
            </a:r>
            <a:b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b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ولكتاب "العبر" طبعة كاملة واحدة هي طبعة بولاق القديمة</a:t>
            </a:r>
            <a:r>
              <a:rPr lang="ar-DZ"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dirty="0" smtClean="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ولكن لـ"المقدمة" طبعات مستقلة، </a:t>
            </a:r>
            <a:endParaRPr lang="fr-FR"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4396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6484" cy="6858000"/>
          </a:xfrm>
          <a:prstGeom prst="rect">
            <a:avLst/>
          </a:prstGeom>
        </p:spPr>
      </p:pic>
      <p:sp>
        <p:nvSpPr>
          <p:cNvPr id="6" name="Rectangle 5"/>
          <p:cNvSpPr/>
          <p:nvPr/>
        </p:nvSpPr>
        <p:spPr>
          <a:xfrm>
            <a:off x="7492621" y="542272"/>
            <a:ext cx="4699379" cy="6524863"/>
          </a:xfrm>
          <a:prstGeom prst="rect">
            <a:avLst/>
          </a:prstGeom>
        </p:spPr>
        <p:txBody>
          <a:bodyPr wrap="square">
            <a:spAutoFit/>
          </a:bodyPr>
          <a:lstStyle/>
          <a:p>
            <a:pPr algn="r" rtl="1"/>
            <a:r>
              <a:rPr lang="ar-DZ"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يعد </a:t>
            </a:r>
            <a:r>
              <a:rPr lang="ar-SA" sz="1600" b="1" dirty="0">
                <a:solidFill>
                  <a:schemeClr val="bg1"/>
                </a:solidFill>
                <a:latin typeface="Calibri" panose="020F0502020204030204" pitchFamily="34" charset="0"/>
                <a:ea typeface="Calibri" panose="020F0502020204030204" pitchFamily="34" charset="0"/>
              </a:rPr>
              <a:t>ابن خلدون 1332-1406م في نظر العديد من الدارسين </a:t>
            </a:r>
            <a:r>
              <a:rPr lang="ar-SA" sz="1600" b="1" dirty="0">
                <a:solidFill>
                  <a:srgbClr val="FFFF00"/>
                </a:solidFill>
                <a:latin typeface="Calibri" panose="020F0502020204030204" pitchFamily="34" charset="0"/>
                <a:ea typeface="Calibri" panose="020F0502020204030204" pitchFamily="34" charset="0"/>
              </a:rPr>
              <a:t>المؤسس الحقيقي لفلسفة التاريخ</a:t>
            </a:r>
            <a:r>
              <a:rPr lang="ar-SA" sz="1600" b="1" dirty="0">
                <a:solidFill>
                  <a:schemeClr val="bg1"/>
                </a:solidFill>
                <a:latin typeface="Calibri" panose="020F0502020204030204" pitchFamily="34" charset="0"/>
                <a:ea typeface="Calibri" panose="020F0502020204030204" pitchFamily="34" charset="0"/>
              </a:rPr>
              <a:t>، فهو </a:t>
            </a:r>
            <a:r>
              <a:rPr lang="ar-SA" sz="1600" b="1" dirty="0" err="1">
                <a:solidFill>
                  <a:schemeClr val="bg1"/>
                </a:solidFill>
                <a:latin typeface="Calibri" panose="020F0502020204030204" pitchFamily="34" charset="0"/>
                <a:ea typeface="Calibri" panose="020F0502020204030204" pitchFamily="34" charset="0"/>
              </a:rPr>
              <a:t>لدىارنولد</a:t>
            </a:r>
            <a:r>
              <a:rPr lang="ar-SA" sz="1600" b="1" dirty="0">
                <a:solidFill>
                  <a:schemeClr val="bg1"/>
                </a:solidFill>
                <a:latin typeface="Calibri" panose="020F0502020204030204" pitchFamily="34" charset="0"/>
                <a:ea typeface="Calibri" panose="020F0502020204030204" pitchFamily="34" charset="0"/>
              </a:rPr>
              <a:t> توينبي " قد تصور وصاغ فلسفة للتاريخ تعد بلا شك اعظم عمل من نوعه</a:t>
            </a:r>
            <a:r>
              <a:rPr lang="ar-SA" sz="1600" b="1" dirty="0" smtClean="0">
                <a:solidFill>
                  <a:schemeClr val="bg1"/>
                </a:solidFill>
                <a:latin typeface="Calibri" panose="020F0502020204030204" pitchFamily="34" charset="0"/>
                <a:ea typeface="Calibri" panose="020F0502020204030204" pitchFamily="34" charset="0"/>
              </a:rPr>
              <a:t>"(</a:t>
            </a:r>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ويرى </a:t>
            </a:r>
            <a:r>
              <a:rPr lang="ar-SA" sz="1600" b="1" dirty="0">
                <a:solidFill>
                  <a:schemeClr val="bg1"/>
                </a:solidFill>
                <a:latin typeface="Calibri" panose="020F0502020204030204" pitchFamily="34" charset="0"/>
                <a:ea typeface="Calibri" panose="020F0502020204030204" pitchFamily="34" charset="0"/>
              </a:rPr>
              <a:t>فيه طه باقر، "أنه من كبار فلاسفة التاريخ واول من وضع علم </a:t>
            </a:r>
            <a:r>
              <a:rPr lang="ar-SA" sz="1600" b="1" dirty="0" smtClean="0">
                <a:solidFill>
                  <a:schemeClr val="bg1"/>
                </a:solidFill>
                <a:latin typeface="Calibri" panose="020F0502020204030204" pitchFamily="34" charset="0"/>
                <a:ea typeface="Calibri" panose="020F0502020204030204" pitchFamily="34" charset="0"/>
              </a:rPr>
              <a:t>الاجتماع«</a:t>
            </a:r>
            <a:r>
              <a:rPr lang="ar-DZ" sz="1600" b="1" dirty="0" smtClean="0">
                <a:solidFill>
                  <a:schemeClr val="bg1"/>
                </a:solidFill>
                <a:latin typeface="Calibri" panose="020F0502020204030204" pitchFamily="34" charset="0"/>
                <a:ea typeface="Calibri" panose="020F0502020204030204" pitchFamily="34" charset="0"/>
              </a:rPr>
              <a:t> ,</a:t>
            </a:r>
          </a:p>
          <a:p>
            <a:pPr algn="r" rtl="1"/>
            <a:r>
              <a:rPr lang="ar-SA" sz="1600" b="1" dirty="0">
                <a:solidFill>
                  <a:schemeClr val="bg1"/>
                </a:solidFill>
                <a:latin typeface="Calibri" panose="020F0502020204030204" pitchFamily="34" charset="0"/>
                <a:ea typeface="Calibri" panose="020F0502020204030204" pitchFamily="34" charset="0"/>
              </a:rPr>
              <a:t/>
            </a:r>
            <a:br>
              <a:rPr lang="ar-SA" sz="1600" b="1" dirty="0">
                <a:solidFill>
                  <a:schemeClr val="bg1"/>
                </a:solidFill>
                <a:latin typeface="Calibri" panose="020F0502020204030204" pitchFamily="34" charset="0"/>
                <a:ea typeface="Calibri" panose="020F0502020204030204" pitchFamily="34" charset="0"/>
              </a:rPr>
            </a:br>
            <a:r>
              <a:rPr lang="ar-SA" sz="1600" b="1" dirty="0">
                <a:solidFill>
                  <a:schemeClr val="bg1"/>
                </a:solidFill>
                <a:latin typeface="Calibri" panose="020F0502020204030204" pitchFamily="34" charset="0"/>
                <a:ea typeface="Calibri" panose="020F0502020204030204" pitchFamily="34" charset="0"/>
              </a:rPr>
              <a:t>ويذهب المؤرخ الانجليزي المعاصر "</a:t>
            </a:r>
            <a:r>
              <a:rPr lang="ar-SA" sz="1600" b="1" dirty="0" err="1">
                <a:solidFill>
                  <a:srgbClr val="FFFF00"/>
                </a:solidFill>
                <a:latin typeface="Calibri" panose="020F0502020204030204" pitchFamily="34" charset="0"/>
                <a:ea typeface="Calibri" panose="020F0502020204030204" pitchFamily="34" charset="0"/>
              </a:rPr>
              <a:t>هوبز</a:t>
            </a:r>
            <a:r>
              <a:rPr lang="ar-SA" sz="1600" b="1" dirty="0">
                <a:solidFill>
                  <a:srgbClr val="FFFF00"/>
                </a:solidFill>
                <a:latin typeface="Calibri" panose="020F0502020204030204" pitchFamily="34" charset="0"/>
                <a:ea typeface="Calibri" panose="020F0502020204030204" pitchFamily="34" charset="0"/>
              </a:rPr>
              <a:t> بوم</a:t>
            </a:r>
            <a:r>
              <a:rPr lang="ar-SA" sz="1600" b="1" dirty="0">
                <a:solidFill>
                  <a:schemeClr val="bg1"/>
                </a:solidFill>
                <a:latin typeface="Calibri" panose="020F0502020204030204" pitchFamily="34" charset="0"/>
                <a:ea typeface="Calibri" panose="020F0502020204030204" pitchFamily="34" charset="0"/>
              </a:rPr>
              <a:t>" في دراسته في التاريخ، الى عد ابن خلدون "النموذج الممثل لدراسة الانواع والتحول التاريخي على المدى البعيد وتطور المجتمعات، وهو نموذج قوي على نحو هائل ويكاد يكون متقدما على زمنه مثلما كانت </a:t>
            </a:r>
            <a:r>
              <a:rPr lang="ar-SA" sz="1600" b="1" dirty="0" smtClean="0">
                <a:solidFill>
                  <a:schemeClr val="bg1"/>
                </a:solidFill>
                <a:latin typeface="Calibri" panose="020F0502020204030204" pitchFamily="34" charset="0"/>
                <a:ea typeface="Calibri" panose="020F0502020204030204" pitchFamily="34" charset="0"/>
              </a:rPr>
              <a:t>مقدمته«</a:t>
            </a:r>
            <a:r>
              <a:rPr lang="ar-DZ" sz="1600" b="1" dirty="0" smtClean="0">
                <a:solidFill>
                  <a:schemeClr val="bg1"/>
                </a:solidFill>
                <a:latin typeface="Calibri" panose="020F0502020204030204" pitchFamily="34" charset="0"/>
                <a:ea typeface="Calibri" panose="020F0502020204030204" pitchFamily="34" charset="0"/>
              </a:rPr>
              <a:t>,</a:t>
            </a:r>
          </a:p>
          <a:p>
            <a:pPr algn="r" rtl="1"/>
            <a:endParaRPr lang="ar-DZ" sz="1600" b="1" dirty="0" smtClean="0">
              <a:solidFill>
                <a:schemeClr val="bg1"/>
              </a:solidFill>
              <a:latin typeface="Calibri" panose="020F0502020204030204" pitchFamily="34" charset="0"/>
              <a:ea typeface="Calibri" panose="020F0502020204030204" pitchFamily="34" charset="0"/>
            </a:endParaRPr>
          </a:p>
          <a:p>
            <a:pPr algn="r" rtl="1"/>
            <a:r>
              <a:rPr lang="ar-SA" sz="1600" b="1" dirty="0" smtClean="0">
                <a:solidFill>
                  <a:schemeClr val="bg1"/>
                </a:solidFill>
                <a:latin typeface="Calibri" panose="020F0502020204030204" pitchFamily="34" charset="0"/>
                <a:ea typeface="Calibri" panose="020F0502020204030204" pitchFamily="34" charset="0"/>
              </a:rPr>
              <a:t>وقال </a:t>
            </a:r>
            <a:r>
              <a:rPr lang="ar-SA" sz="1600" b="1" dirty="0">
                <a:solidFill>
                  <a:schemeClr val="bg1"/>
                </a:solidFill>
                <a:latin typeface="Calibri" panose="020F0502020204030204" pitchFamily="34" charset="0"/>
                <a:ea typeface="Calibri" panose="020F0502020204030204" pitchFamily="34" charset="0"/>
              </a:rPr>
              <a:t>عنه </a:t>
            </a:r>
            <a:r>
              <a:rPr lang="ar-SA" sz="1600" b="1" dirty="0">
                <a:solidFill>
                  <a:srgbClr val="FFFF00"/>
                </a:solidFill>
                <a:latin typeface="Calibri" panose="020F0502020204030204" pitchFamily="34" charset="0"/>
                <a:ea typeface="Calibri" panose="020F0502020204030204" pitchFamily="34" charset="0"/>
              </a:rPr>
              <a:t>جورج </a:t>
            </a:r>
            <a:r>
              <a:rPr lang="ar-SA" sz="1600" b="1" dirty="0" err="1">
                <a:solidFill>
                  <a:srgbClr val="FFFF00"/>
                </a:solidFill>
                <a:latin typeface="Calibri" panose="020F0502020204030204" pitchFamily="34" charset="0"/>
                <a:ea typeface="Calibri" panose="020F0502020204030204" pitchFamily="34" charset="0"/>
              </a:rPr>
              <a:t>سارتون</a:t>
            </a:r>
            <a:r>
              <a:rPr lang="ar-SA" sz="1600" b="1" dirty="0">
                <a:solidFill>
                  <a:srgbClr val="FFFF00"/>
                </a:solidFill>
                <a:latin typeface="Calibri" panose="020F0502020204030204" pitchFamily="34" charset="0"/>
                <a:ea typeface="Calibri" panose="020F0502020204030204" pitchFamily="34" charset="0"/>
              </a:rPr>
              <a:t> </a:t>
            </a:r>
            <a:r>
              <a:rPr lang="ar-SA" sz="1600" b="1" dirty="0">
                <a:solidFill>
                  <a:schemeClr val="bg1"/>
                </a:solidFill>
                <a:latin typeface="Calibri" panose="020F0502020204030204" pitchFamily="34" charset="0"/>
                <a:ea typeface="Calibri" panose="020F0502020204030204" pitchFamily="34" charset="0"/>
              </a:rPr>
              <a:t>في كتابه "تاريخ العلم", " لم يكن اعظم مؤرخي العصور الوسطى شامخاً كعملاق بين قبيلة من الاقزام فحسب، بل كان من اوائل فلاسفة التاريخ سابقا </a:t>
            </a:r>
            <a:r>
              <a:rPr lang="ar-SA" sz="1600" b="1" dirty="0" err="1">
                <a:solidFill>
                  <a:schemeClr val="bg1"/>
                </a:solidFill>
                <a:latin typeface="Calibri" panose="020F0502020204030204" pitchFamily="34" charset="0"/>
                <a:ea typeface="Calibri" panose="020F0502020204030204" pitchFamily="34" charset="0"/>
              </a:rPr>
              <a:t>مكيافللي</a:t>
            </a:r>
            <a:r>
              <a:rPr lang="ar-SA" sz="1600" b="1" dirty="0">
                <a:solidFill>
                  <a:schemeClr val="bg1"/>
                </a:solidFill>
                <a:latin typeface="Calibri" panose="020F0502020204030204" pitchFamily="34" charset="0"/>
                <a:ea typeface="Calibri" panose="020F0502020204030204" pitchFamily="34" charset="0"/>
              </a:rPr>
              <a:t> وبودان </a:t>
            </a:r>
            <a:r>
              <a:rPr lang="ar-SA" sz="1600" b="1" dirty="0" err="1">
                <a:solidFill>
                  <a:schemeClr val="bg1"/>
                </a:solidFill>
                <a:latin typeface="Calibri" panose="020F0502020204030204" pitchFamily="34" charset="0"/>
                <a:ea typeface="Calibri" panose="020F0502020204030204" pitchFamily="34" charset="0"/>
              </a:rPr>
              <a:t>وفيكو</a:t>
            </a:r>
            <a:r>
              <a:rPr lang="ar-SA" sz="1600" b="1" dirty="0">
                <a:solidFill>
                  <a:schemeClr val="bg1"/>
                </a:solidFill>
                <a:latin typeface="Calibri" panose="020F0502020204030204" pitchFamily="34" charset="0"/>
                <a:ea typeface="Calibri" panose="020F0502020204030204" pitchFamily="34" charset="0"/>
              </a:rPr>
              <a:t> وكونت </a:t>
            </a:r>
            <a:r>
              <a:rPr lang="ar-SA" sz="1600" b="1" dirty="0" err="1" smtClean="0">
                <a:solidFill>
                  <a:schemeClr val="bg1"/>
                </a:solidFill>
                <a:latin typeface="Calibri" panose="020F0502020204030204" pitchFamily="34" charset="0"/>
                <a:ea typeface="Calibri" panose="020F0502020204030204" pitchFamily="34" charset="0"/>
              </a:rPr>
              <a:t>وكورنو</a:t>
            </a:r>
            <a:r>
              <a:rPr lang="ar-SA" sz="1600" b="1" dirty="0" smtClean="0">
                <a:solidFill>
                  <a:schemeClr val="bg1"/>
                </a:solidFill>
                <a:latin typeface="Calibri" panose="020F0502020204030204" pitchFamily="34" charset="0"/>
                <a:ea typeface="Calibri" panose="020F0502020204030204" pitchFamily="34" charset="0"/>
              </a:rPr>
              <a:t>«</a:t>
            </a:r>
            <a:endParaRPr lang="ar-DZ" sz="1600" b="1" dirty="0" smtClean="0">
              <a:solidFill>
                <a:schemeClr val="bg1"/>
              </a:solidFill>
              <a:latin typeface="Calibri" panose="020F0502020204030204" pitchFamily="34" charset="0"/>
              <a:ea typeface="Calibri" panose="020F0502020204030204" pitchFamily="34" charset="0"/>
            </a:endParaRPr>
          </a:p>
          <a:p>
            <a:pPr algn="r" rtl="1"/>
            <a:endParaRPr lang="ar-DZ" sz="1600" b="1" dirty="0">
              <a:solidFill>
                <a:schemeClr val="bg1"/>
              </a:solidFill>
              <a:latin typeface="Calibri" panose="020F0502020204030204" pitchFamily="34" charset="0"/>
              <a:ea typeface="Calibri" panose="020F0502020204030204" pitchFamily="34" charset="0"/>
            </a:endParaRPr>
          </a:p>
          <a:p>
            <a:pPr algn="r" rtl="1"/>
            <a:r>
              <a:rPr lang="ar-SA" sz="1600" b="1" dirty="0" smtClean="0">
                <a:solidFill>
                  <a:schemeClr val="bg1"/>
                </a:solidFill>
                <a:latin typeface="Calibri" panose="020F0502020204030204" pitchFamily="34" charset="0"/>
                <a:ea typeface="Calibri" panose="020F0502020204030204" pitchFamily="34" charset="0"/>
              </a:rPr>
              <a:t>ويقول </a:t>
            </a:r>
            <a:r>
              <a:rPr lang="ar-SA" sz="1600" b="1" dirty="0" err="1">
                <a:solidFill>
                  <a:srgbClr val="FFFF00"/>
                </a:solidFill>
                <a:latin typeface="Calibri" panose="020F0502020204030204" pitchFamily="34" charset="0"/>
                <a:ea typeface="Calibri" panose="020F0502020204030204" pitchFamily="34" charset="0"/>
              </a:rPr>
              <a:t>نيكلسون</a:t>
            </a:r>
            <a:r>
              <a:rPr lang="ar-SA" sz="1600" b="1" dirty="0">
                <a:solidFill>
                  <a:srgbClr val="FFFF00"/>
                </a:solidFill>
                <a:latin typeface="Calibri" panose="020F0502020204030204" pitchFamily="34" charset="0"/>
                <a:ea typeface="Calibri" panose="020F0502020204030204" pitchFamily="34" charset="0"/>
              </a:rPr>
              <a:t>:</a:t>
            </a:r>
            <a:r>
              <a:rPr lang="ar-SA" sz="1600" b="1" dirty="0">
                <a:solidFill>
                  <a:schemeClr val="bg1"/>
                </a:solidFill>
                <a:latin typeface="Calibri" panose="020F0502020204030204" pitchFamily="34" charset="0"/>
                <a:ea typeface="Calibri" panose="020F0502020204030204" pitchFamily="34" charset="0"/>
              </a:rPr>
              <a:t> "لم يسبقه احد الى اكتشاف الاسباب الخفية للوقائع او الى عرض الاسباب الخلقية والروحية التي تكمن خلف سطح الوقائع او الى اكتشاف قوانين التقدم والتدهور</a:t>
            </a:r>
            <a:r>
              <a:rPr lang="ar-SA" sz="1600" b="1" dirty="0" smtClean="0">
                <a:solidFill>
                  <a:schemeClr val="bg1"/>
                </a:solidFill>
                <a:latin typeface="Calibri" panose="020F0502020204030204" pitchFamily="34" charset="0"/>
                <a:ea typeface="Calibri" panose="020F0502020204030204" pitchFamily="34" charset="0"/>
              </a:rPr>
              <a:t>".</a:t>
            </a:r>
            <a:endParaRPr lang="ar-DZ" sz="1600" b="1" dirty="0" smtClean="0">
              <a:solidFill>
                <a:schemeClr val="bg1"/>
              </a:solidFill>
              <a:latin typeface="Calibri" panose="020F0502020204030204" pitchFamily="34" charset="0"/>
              <a:ea typeface="Calibri" panose="020F0502020204030204" pitchFamily="34" charset="0"/>
            </a:endParaRPr>
          </a:p>
          <a:p>
            <a:pPr algn="r" rtl="1"/>
            <a:endParaRPr lang="ar-DZ" sz="1600" b="1" dirty="0" smtClean="0">
              <a:solidFill>
                <a:schemeClr val="bg1"/>
              </a:solidFill>
              <a:latin typeface="Calibri" panose="020F0502020204030204" pitchFamily="34" charset="0"/>
              <a:ea typeface="Calibri" panose="020F0502020204030204" pitchFamily="34" charset="0"/>
            </a:endParaRPr>
          </a:p>
          <a:p>
            <a:pPr algn="r" rtl="1"/>
            <a:r>
              <a:rPr lang="ar-DZ" sz="1600" b="1" dirty="0" smtClean="0">
                <a:solidFill>
                  <a:schemeClr val="bg1"/>
                </a:solidFill>
              </a:rPr>
              <a:t>   </a:t>
            </a:r>
            <a:r>
              <a:rPr lang="ar-SA" sz="1600" b="1" dirty="0" smtClean="0">
                <a:solidFill>
                  <a:schemeClr val="bg1"/>
                </a:solidFill>
              </a:rPr>
              <a:t>اما </a:t>
            </a:r>
            <a:r>
              <a:rPr lang="ar-SA" sz="1600" b="1" dirty="0">
                <a:solidFill>
                  <a:srgbClr val="FFFF00"/>
                </a:solidFill>
              </a:rPr>
              <a:t>روبرت فلنت </a:t>
            </a:r>
            <a:r>
              <a:rPr lang="ar-SA" sz="1600" b="1" dirty="0">
                <a:solidFill>
                  <a:schemeClr val="bg1"/>
                </a:solidFill>
              </a:rPr>
              <a:t>في كتابه ( تاريخ فلسفة التاريخ) فيرى "انه لا العالم الكلاسيكي ولا المسيحي الوسيط قد انجب مثيلاً له في فلسفة التاريخ، هناك من يتفوقون عليه كمؤرخ حتى بين المؤلفين العرب... اما في فلسفة التاريخ فقد كان فريداً ووحيداً.. لقد جمع مؤرخو العرب المادة التاريخية ولكنه وحده الذي استخدمها"</a:t>
            </a:r>
            <a:r>
              <a:rPr lang="ar-SA" sz="1600" b="1" dirty="0">
                <a:solidFill>
                  <a:schemeClr val="bg1"/>
                </a:solidFill>
                <a:latin typeface="Calibri" panose="020F0502020204030204" pitchFamily="34" charset="0"/>
                <a:ea typeface="Calibri" panose="020F0502020204030204" pitchFamily="34" charset="0"/>
              </a:rPr>
              <a:t/>
            </a:r>
            <a:br>
              <a:rPr lang="ar-SA" sz="1600" b="1" dirty="0">
                <a:solidFill>
                  <a:schemeClr val="bg1"/>
                </a:solidFill>
                <a:latin typeface="Calibri" panose="020F0502020204030204" pitchFamily="34" charset="0"/>
                <a:ea typeface="Calibri" panose="020F0502020204030204" pitchFamily="34" charset="0"/>
              </a:rPr>
            </a:br>
            <a:endParaRPr lang="fr-FR" sz="1600" b="1" dirty="0">
              <a:solidFill>
                <a:schemeClr val="bg1"/>
              </a:solidFill>
            </a:endParaRPr>
          </a:p>
        </p:txBody>
      </p:sp>
      <p:sp>
        <p:nvSpPr>
          <p:cNvPr id="7" name="ZoneTexte 6"/>
          <p:cNvSpPr txBox="1"/>
          <p:nvPr/>
        </p:nvSpPr>
        <p:spPr>
          <a:xfrm>
            <a:off x="9645743" y="147580"/>
            <a:ext cx="1736373" cy="461665"/>
          </a:xfrm>
          <a:prstGeom prst="rect">
            <a:avLst/>
          </a:prstGeom>
          <a:noFill/>
        </p:spPr>
        <p:txBody>
          <a:bodyPr wrap="none" rtlCol="0">
            <a:spAutoFit/>
          </a:bodyPr>
          <a:lstStyle/>
          <a:p>
            <a:r>
              <a:rPr lang="ar-DZ" sz="2400" b="1" dirty="0" smtClean="0">
                <a:solidFill>
                  <a:srgbClr val="FFFF00"/>
                </a:solidFill>
                <a:effectLst>
                  <a:outerShdw blurRad="38100" dist="38100" dir="2700000" algn="tl">
                    <a:srgbClr val="000000">
                      <a:alpha val="43137"/>
                    </a:srgbClr>
                  </a:outerShdw>
                </a:effectLst>
              </a:rPr>
              <a:t>عن ابن خلدون </a:t>
            </a:r>
            <a:endParaRPr lang="fr-FR" sz="2400" b="1" dirty="0">
              <a:solidFill>
                <a:srgbClr val="FFFF00"/>
              </a:solidFill>
              <a:effectLst>
                <a:outerShdw blurRad="38100" dist="38100" dir="2700000" algn="tl">
                  <a:srgbClr val="000000">
                    <a:alpha val="43137"/>
                  </a:srgbClr>
                </a:outerShdw>
              </a:effectLst>
            </a:endParaRPr>
          </a:p>
        </p:txBody>
      </p:sp>
      <p:sp>
        <p:nvSpPr>
          <p:cNvPr id="9" name="Rectangle 8"/>
          <p:cNvSpPr/>
          <p:nvPr/>
        </p:nvSpPr>
        <p:spPr>
          <a:xfrm>
            <a:off x="0" y="507439"/>
            <a:ext cx="7554037" cy="3539430"/>
          </a:xfrm>
          <a:prstGeom prst="rect">
            <a:avLst/>
          </a:prstGeom>
        </p:spPr>
        <p:txBody>
          <a:bodyPr wrap="square">
            <a:spAutoFit/>
          </a:bodyPr>
          <a:lstStyle/>
          <a:p>
            <a:pPr algn="r" rtl="1"/>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بعد </a:t>
            </a:r>
            <a:r>
              <a:rPr lang="ar-SA" sz="1600" b="1" dirty="0">
                <a:solidFill>
                  <a:schemeClr val="bg1"/>
                </a:solidFill>
                <a:latin typeface="Calibri" panose="020F0502020204030204" pitchFamily="34" charset="0"/>
                <a:ea typeface="Calibri" panose="020F0502020204030204" pitchFamily="34" charset="0"/>
              </a:rPr>
              <a:t>ان ينتقد ابن خلدون المؤرخين وطرائقهم في فهم ورواية التاريخ، يعود ليعرف التاريخ تعريفا لم يتجاوزه احد حتى الان، إذ عرفه بقوله: " </a:t>
            </a:r>
            <a:r>
              <a:rPr lang="ar-SA" sz="1600" b="1" dirty="0">
                <a:solidFill>
                  <a:srgbClr val="FFFF00"/>
                </a:solidFill>
                <a:latin typeface="Calibri" panose="020F0502020204030204" pitchFamily="34" charset="0"/>
                <a:ea typeface="Calibri" panose="020F0502020204030204" pitchFamily="34" charset="0"/>
              </a:rPr>
              <a:t>التاريخ خبر عن الاجتماع الانساني الذي هو عمران العالم وما يعرض لطبيعة ذلك العمران من الاحوال مثل التوحش والتأنس والعصبيات واصناف التقلبات للبشر بعضهم على بعض وما ينشأ عن ذلك من الملك والدول ومراتبها وما </a:t>
            </a:r>
            <a:r>
              <a:rPr lang="ar-SA" sz="1600" b="1" dirty="0" err="1">
                <a:solidFill>
                  <a:srgbClr val="FFFF00"/>
                </a:solidFill>
                <a:latin typeface="Calibri" panose="020F0502020204030204" pitchFamily="34" charset="0"/>
                <a:ea typeface="Calibri" panose="020F0502020204030204" pitchFamily="34" charset="0"/>
              </a:rPr>
              <a:t>ينتحله</a:t>
            </a:r>
            <a:r>
              <a:rPr lang="ar-SA" sz="1600" b="1" dirty="0">
                <a:solidFill>
                  <a:srgbClr val="FFFF00"/>
                </a:solidFill>
                <a:latin typeface="Calibri" panose="020F0502020204030204" pitchFamily="34" charset="0"/>
                <a:ea typeface="Calibri" panose="020F0502020204030204" pitchFamily="34" charset="0"/>
              </a:rPr>
              <a:t> البشر </a:t>
            </a:r>
            <a:r>
              <a:rPr lang="ar-SA" sz="1600" b="1" dirty="0" err="1">
                <a:solidFill>
                  <a:srgbClr val="FFFF00"/>
                </a:solidFill>
                <a:latin typeface="Calibri" panose="020F0502020204030204" pitchFamily="34" charset="0"/>
                <a:ea typeface="Calibri" panose="020F0502020204030204" pitchFamily="34" charset="0"/>
              </a:rPr>
              <a:t>باعمالهم</a:t>
            </a:r>
            <a:r>
              <a:rPr lang="ar-SA" sz="1600" b="1" dirty="0">
                <a:solidFill>
                  <a:srgbClr val="FFFF00"/>
                </a:solidFill>
                <a:latin typeface="Calibri" panose="020F0502020204030204" pitchFamily="34" charset="0"/>
                <a:ea typeface="Calibri" panose="020F0502020204030204" pitchFamily="34" charset="0"/>
              </a:rPr>
              <a:t> ومساعيهم من الكسب والمعاش والعلوم والصنائع وسائر ما يحدث من ذلك العمران لطبيعته من الاحوال</a:t>
            </a:r>
            <a:r>
              <a:rPr lang="ar-SA" sz="1600" b="1" dirty="0" smtClean="0">
                <a:solidFill>
                  <a:schemeClr val="bg1"/>
                </a:solidFill>
                <a:latin typeface="Calibri" panose="020F0502020204030204" pitchFamily="34" charset="0"/>
                <a:ea typeface="Calibri" panose="020F0502020204030204" pitchFamily="34" charset="0"/>
              </a:rPr>
              <a:t>"</a:t>
            </a:r>
            <a:r>
              <a:rPr lang="ar-SA" sz="1600" b="1" dirty="0">
                <a:solidFill>
                  <a:schemeClr val="bg1"/>
                </a:solidFill>
                <a:latin typeface="Calibri" panose="020F0502020204030204" pitchFamily="34" charset="0"/>
                <a:ea typeface="Calibri" panose="020F0502020204030204" pitchFamily="34" charset="0"/>
              </a:rPr>
              <a:t/>
            </a:r>
            <a:br>
              <a:rPr lang="ar-SA" sz="1600" b="1" dirty="0">
                <a:solidFill>
                  <a:schemeClr val="bg1"/>
                </a:solidFill>
                <a:latin typeface="Calibri" panose="020F0502020204030204" pitchFamily="34" charset="0"/>
                <a:ea typeface="Calibri" panose="020F0502020204030204" pitchFamily="34" charset="0"/>
              </a:rPr>
            </a:br>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هذا </a:t>
            </a:r>
            <a:r>
              <a:rPr lang="ar-SA" sz="1600" b="1" dirty="0">
                <a:solidFill>
                  <a:schemeClr val="bg1"/>
                </a:solidFill>
                <a:latin typeface="Calibri" panose="020F0502020204030204" pitchFamily="34" charset="0"/>
                <a:ea typeface="Calibri" panose="020F0502020204030204" pitchFamily="34" charset="0"/>
              </a:rPr>
              <a:t>التعريف </a:t>
            </a:r>
            <a:r>
              <a:rPr lang="ar-SA" sz="1600" b="1" dirty="0" err="1">
                <a:solidFill>
                  <a:schemeClr val="bg1"/>
                </a:solidFill>
                <a:latin typeface="Calibri" panose="020F0502020204030204" pitchFamily="34" charset="0"/>
                <a:ea typeface="Calibri" panose="020F0502020204030204" pitchFamily="34" charset="0"/>
              </a:rPr>
              <a:t>الفهرسي</a:t>
            </a:r>
            <a:r>
              <a:rPr lang="ar-SA" sz="1600" b="1" dirty="0">
                <a:solidFill>
                  <a:schemeClr val="bg1"/>
                </a:solidFill>
                <a:latin typeface="Calibri" panose="020F0502020204030204" pitchFamily="34" charset="0"/>
                <a:ea typeface="Calibri" panose="020F0502020204030204" pitchFamily="34" charset="0"/>
              </a:rPr>
              <a:t> الوظيفي الذي يلخص به ابن خلدون التاريخ ومحتوياته ويختصر وظيفته، على </a:t>
            </a:r>
            <a:r>
              <a:rPr lang="ar-SA" sz="1600" b="1" dirty="0" smtClean="0">
                <a:solidFill>
                  <a:schemeClr val="bg1"/>
                </a:solidFill>
                <a:latin typeface="Calibri" panose="020F0502020204030204" pitchFamily="34" charset="0"/>
                <a:ea typeface="Calibri" panose="020F0502020204030204" pitchFamily="34" charset="0"/>
              </a:rPr>
              <a:t>نحو</a:t>
            </a:r>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نستطيع </a:t>
            </a:r>
            <a:r>
              <a:rPr lang="ar-SA" sz="1600" b="1" dirty="0">
                <a:solidFill>
                  <a:schemeClr val="bg1"/>
                </a:solidFill>
                <a:latin typeface="Calibri" panose="020F0502020204030204" pitchFamily="34" charset="0"/>
                <a:ea typeface="Calibri" panose="020F0502020204030204" pitchFamily="34" charset="0"/>
              </a:rPr>
              <a:t>ان نستخلص منه بالاستنتاج بعد التحليل أن التاريخ في نظر ابن خلدون: تاريخ حرب وتقاتل وتغالب وعدوان بين التوحش الى التأنس كما بين التأنس الى التوحش.</a:t>
            </a:r>
            <a:br>
              <a:rPr lang="ar-SA" sz="1600" b="1" dirty="0">
                <a:solidFill>
                  <a:schemeClr val="bg1"/>
                </a:solidFill>
                <a:latin typeface="Calibri" panose="020F0502020204030204" pitchFamily="34" charset="0"/>
                <a:ea typeface="Calibri" panose="020F0502020204030204" pitchFamily="34" charset="0"/>
              </a:rPr>
            </a:br>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ولم </a:t>
            </a:r>
            <a:r>
              <a:rPr lang="ar-SA" sz="1600" b="1" dirty="0">
                <a:solidFill>
                  <a:schemeClr val="bg1"/>
                </a:solidFill>
                <a:latin typeface="Calibri" panose="020F0502020204030204" pitchFamily="34" charset="0"/>
                <a:ea typeface="Calibri" panose="020F0502020204030204" pitchFamily="34" charset="0"/>
              </a:rPr>
              <a:t>يكن التاريخ في حقيقة امره الواقعية، الا حالة تكيف ورد فعل وصراع واقتتال وتدافع في سبيل الحياة، المحكومة بالقانون الطبيعي، الحفاظ على البقاء ومقاومة الفناء.</a:t>
            </a:r>
            <a:br>
              <a:rPr lang="ar-SA" sz="1600" b="1" dirty="0">
                <a:solidFill>
                  <a:schemeClr val="bg1"/>
                </a:solidFill>
                <a:latin typeface="Calibri" panose="020F0502020204030204" pitchFamily="34" charset="0"/>
                <a:ea typeface="Calibri" panose="020F0502020204030204" pitchFamily="34" charset="0"/>
              </a:rPr>
            </a:br>
            <a:r>
              <a:rPr lang="ar-SA" sz="1600" b="1" dirty="0">
                <a:solidFill>
                  <a:schemeClr val="bg1"/>
                </a:solidFill>
                <a:latin typeface="Calibri" panose="020F0502020204030204" pitchFamily="34" charset="0"/>
                <a:ea typeface="Calibri" panose="020F0502020204030204" pitchFamily="34" charset="0"/>
              </a:rPr>
              <a:t>قال تعالى:" لولا دفع الله الناس بعضهم ببعض لفسدت الارض ولكن الله ذو فضل على </a:t>
            </a:r>
            <a:r>
              <a:rPr lang="ar-SA" sz="1600" b="1" dirty="0" smtClean="0">
                <a:solidFill>
                  <a:schemeClr val="bg1"/>
                </a:solidFill>
                <a:latin typeface="Calibri" panose="020F0502020204030204" pitchFamily="34" charset="0"/>
                <a:ea typeface="Calibri" panose="020F0502020204030204" pitchFamily="34" charset="0"/>
              </a:rPr>
              <a:t>العالمين«</a:t>
            </a:r>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انها </a:t>
            </a:r>
            <a:r>
              <a:rPr lang="ar-SA" sz="1600" b="1" dirty="0">
                <a:solidFill>
                  <a:schemeClr val="bg1"/>
                </a:solidFill>
                <a:latin typeface="Calibri" panose="020F0502020204030204" pitchFamily="34" charset="0"/>
                <a:ea typeface="Calibri" panose="020F0502020204030204" pitchFamily="34" charset="0"/>
              </a:rPr>
              <a:t>حكمة الله في خلقه الذي أمر الانسان بالسعي وتعمير الأرض وجعل الايام دولاً بين الناس.</a:t>
            </a:r>
            <a:br>
              <a:rPr lang="ar-SA" sz="1600" b="1" dirty="0">
                <a:solidFill>
                  <a:schemeClr val="bg1"/>
                </a:solidFill>
                <a:latin typeface="Calibri" panose="020F0502020204030204" pitchFamily="34" charset="0"/>
                <a:ea typeface="Calibri" panose="020F0502020204030204" pitchFamily="34" charset="0"/>
              </a:rPr>
            </a:br>
            <a:r>
              <a:rPr lang="ar-SA" sz="1600" b="1" dirty="0">
                <a:solidFill>
                  <a:schemeClr val="bg1"/>
                </a:solidFill>
                <a:latin typeface="Calibri" panose="020F0502020204030204" pitchFamily="34" charset="0"/>
                <a:ea typeface="Calibri" panose="020F0502020204030204" pitchFamily="34" charset="0"/>
              </a:rPr>
              <a:t>ويرى اسحاق عبيد "ان تعريف ابن خلدون للتاريخ يعد من اشمل التعريفات التي قدمها المفكرون سواء في الشرق او في </a:t>
            </a:r>
            <a:r>
              <a:rPr lang="ar-SA" sz="1600" b="1" dirty="0" smtClean="0">
                <a:solidFill>
                  <a:schemeClr val="bg1"/>
                </a:solidFill>
                <a:latin typeface="Calibri" panose="020F0502020204030204" pitchFamily="34" charset="0"/>
                <a:ea typeface="Calibri" panose="020F0502020204030204" pitchFamily="34" charset="0"/>
              </a:rPr>
              <a:t>الغرب«</a:t>
            </a:r>
            <a:r>
              <a:rPr lang="ar-DZ" sz="1600" b="1" dirty="0" smtClean="0">
                <a:solidFill>
                  <a:schemeClr val="bg1"/>
                </a:solidFill>
                <a:latin typeface="Calibri" panose="020F0502020204030204" pitchFamily="34" charset="0"/>
                <a:ea typeface="Calibri" panose="020F0502020204030204" pitchFamily="34" charset="0"/>
              </a:rPr>
              <a:t>,</a:t>
            </a:r>
            <a:endParaRPr lang="fr-FR" sz="1600" b="1" dirty="0">
              <a:solidFill>
                <a:schemeClr val="bg1"/>
              </a:solidFill>
            </a:endParaRPr>
          </a:p>
        </p:txBody>
      </p:sp>
      <p:sp>
        <p:nvSpPr>
          <p:cNvPr id="10" name="Rectangle 9"/>
          <p:cNvSpPr/>
          <p:nvPr/>
        </p:nvSpPr>
        <p:spPr>
          <a:xfrm>
            <a:off x="3060242" y="55246"/>
            <a:ext cx="216685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b="1" dirty="0" smtClean="0">
                <a:solidFill>
                  <a:srgbClr val="FF0000"/>
                </a:solidFill>
                <a:latin typeface="Calibri" panose="020F0502020204030204" pitchFamily="34" charset="0"/>
                <a:ea typeface="Calibri" panose="020F0502020204030204" pitchFamily="34" charset="0"/>
              </a:rPr>
              <a:t>التاريخ عند ابن خلدون</a:t>
            </a:r>
            <a:endParaRPr lang="fr-FR" b="1" dirty="0">
              <a:solidFill>
                <a:srgbClr val="FF0000"/>
              </a:solidFill>
            </a:endParaRPr>
          </a:p>
        </p:txBody>
      </p:sp>
      <p:sp>
        <p:nvSpPr>
          <p:cNvPr id="11" name="Rectangle 10"/>
          <p:cNvSpPr/>
          <p:nvPr/>
        </p:nvSpPr>
        <p:spPr>
          <a:xfrm>
            <a:off x="226927" y="4470195"/>
            <a:ext cx="7327110" cy="2308324"/>
          </a:xfrm>
          <a:prstGeom prst="rect">
            <a:avLst/>
          </a:prstGeom>
        </p:spPr>
        <p:txBody>
          <a:bodyPr wrap="square">
            <a:spAutoFit/>
          </a:bodyPr>
          <a:lstStyle/>
          <a:p>
            <a:pPr algn="r" rtl="1"/>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وفي </a:t>
            </a:r>
            <a:r>
              <a:rPr lang="ar-SA" sz="1600" b="1" dirty="0">
                <a:solidFill>
                  <a:schemeClr val="bg1"/>
                </a:solidFill>
                <a:latin typeface="Calibri" panose="020F0502020204030204" pitchFamily="34" charset="0"/>
                <a:ea typeface="Calibri" panose="020F0502020204030204" pitchFamily="34" charset="0"/>
              </a:rPr>
              <a:t>خطوة اخرى يخطوها ابن خلدون باتجاه </a:t>
            </a:r>
            <a:r>
              <a:rPr lang="ar-SA" sz="1600" b="1" dirty="0">
                <a:solidFill>
                  <a:srgbClr val="FFFF00"/>
                </a:solidFill>
                <a:latin typeface="Calibri" panose="020F0502020204030204" pitchFamily="34" charset="0"/>
                <a:ea typeface="Calibri" panose="020F0502020204030204" pitchFamily="34" charset="0"/>
              </a:rPr>
              <a:t>تعميق الفهم الفلسفي للتاريخ</a:t>
            </a:r>
            <a:r>
              <a:rPr lang="ar-SA" sz="1600" b="1" dirty="0">
                <a:solidFill>
                  <a:schemeClr val="bg1"/>
                </a:solidFill>
                <a:latin typeface="Calibri" panose="020F0502020204030204" pitchFamily="34" charset="0"/>
                <a:ea typeface="Calibri" panose="020F0502020204030204" pitchFamily="34" charset="0"/>
              </a:rPr>
              <a:t>، يكشف عن تصوره فيما عبر عنه بـ </a:t>
            </a:r>
            <a:r>
              <a:rPr lang="ar-SA" sz="1600" b="1" dirty="0">
                <a:solidFill>
                  <a:srgbClr val="FFFF00"/>
                </a:solidFill>
                <a:latin typeface="Calibri" panose="020F0502020204030204" pitchFamily="34" charset="0"/>
                <a:ea typeface="Calibri" panose="020F0502020204030204" pitchFamily="34" charset="0"/>
              </a:rPr>
              <a:t>"باطن التاريخ" </a:t>
            </a:r>
            <a:r>
              <a:rPr lang="ar-SA" sz="1600" b="1" dirty="0">
                <a:solidFill>
                  <a:schemeClr val="bg1"/>
                </a:solidFill>
                <a:latin typeface="Calibri" panose="020F0502020204030204" pitchFamily="34" charset="0"/>
                <a:ea typeface="Calibri" panose="020F0502020204030204" pitchFamily="34" charset="0"/>
              </a:rPr>
              <a:t>بقوله انه: "نظر وتحقيق، </a:t>
            </a:r>
            <a:r>
              <a:rPr lang="ar-SA" sz="1600" b="1" dirty="0">
                <a:solidFill>
                  <a:srgbClr val="FFFF00"/>
                </a:solidFill>
                <a:latin typeface="Calibri" panose="020F0502020204030204" pitchFamily="34" charset="0"/>
                <a:ea typeface="Calibri" panose="020F0502020204030204" pitchFamily="34" charset="0"/>
              </a:rPr>
              <a:t>وتعليل للكائنات ومبادئها دقيق</a:t>
            </a:r>
            <a:r>
              <a:rPr lang="ar-SA" sz="1600" b="1" dirty="0">
                <a:solidFill>
                  <a:schemeClr val="bg1"/>
                </a:solidFill>
                <a:latin typeface="Calibri" panose="020F0502020204030204" pitchFamily="34" charset="0"/>
                <a:ea typeface="Calibri" panose="020F0502020204030204" pitchFamily="34" charset="0"/>
              </a:rPr>
              <a:t>، و</a:t>
            </a:r>
            <a:r>
              <a:rPr lang="ar-SA" sz="1600" b="1" dirty="0">
                <a:solidFill>
                  <a:srgbClr val="FFFF00"/>
                </a:solidFill>
                <a:latin typeface="Calibri" panose="020F0502020204030204" pitchFamily="34" charset="0"/>
                <a:ea typeface="Calibri" panose="020F0502020204030204" pitchFamily="34" charset="0"/>
              </a:rPr>
              <a:t>علم بكيفيات الوقائع واسبابها عميق</a:t>
            </a:r>
            <a:r>
              <a:rPr lang="ar-SA" sz="1600" b="1" dirty="0">
                <a:solidFill>
                  <a:schemeClr val="bg1"/>
                </a:solidFill>
                <a:latin typeface="Calibri" panose="020F0502020204030204" pitchFamily="34" charset="0"/>
                <a:ea typeface="Calibri" panose="020F0502020204030204" pitchFamily="34" charset="0"/>
              </a:rPr>
              <a:t>، فهو لذلك أصيل في الحكمة عريق، وجدير بان يعد في علومها </a:t>
            </a:r>
            <a:r>
              <a:rPr lang="ar-SA" sz="1600" b="1" dirty="0" smtClean="0">
                <a:solidFill>
                  <a:schemeClr val="bg1"/>
                </a:solidFill>
                <a:latin typeface="Calibri" panose="020F0502020204030204" pitchFamily="34" charset="0"/>
                <a:ea typeface="Calibri" panose="020F0502020204030204" pitchFamily="34" charset="0"/>
              </a:rPr>
              <a:t>وخليق«</a:t>
            </a:r>
            <a:r>
              <a:rPr lang="ar-DZ" sz="1600" b="1" dirty="0" smtClean="0">
                <a:solidFill>
                  <a:schemeClr val="bg1"/>
                </a:solidFill>
                <a:latin typeface="Calibri" panose="020F0502020204030204" pitchFamily="34" charset="0"/>
                <a:ea typeface="Calibri" panose="020F0502020204030204" pitchFamily="34" charset="0"/>
              </a:rPr>
              <a:t>, </a:t>
            </a:r>
          </a:p>
          <a:p>
            <a:pPr algn="r" rtl="1"/>
            <a:r>
              <a:rPr lang="ar-SA" sz="1600" b="1" dirty="0">
                <a:solidFill>
                  <a:schemeClr val="bg1"/>
                </a:solidFill>
                <a:latin typeface="Calibri" panose="020F0502020204030204" pitchFamily="34" charset="0"/>
                <a:ea typeface="Calibri" panose="020F0502020204030204" pitchFamily="34" charset="0"/>
              </a:rPr>
              <a:t/>
            </a:r>
            <a:br>
              <a:rPr lang="ar-SA" sz="1600" b="1" dirty="0">
                <a:solidFill>
                  <a:schemeClr val="bg1"/>
                </a:solidFill>
                <a:latin typeface="Calibri" panose="020F0502020204030204" pitchFamily="34" charset="0"/>
                <a:ea typeface="Calibri" panose="020F0502020204030204" pitchFamily="34" charset="0"/>
              </a:rPr>
            </a:br>
            <a:r>
              <a:rPr lang="ar-DZ" sz="1600" b="1" dirty="0" smtClean="0">
                <a:solidFill>
                  <a:schemeClr val="bg1"/>
                </a:solidFill>
                <a:latin typeface="Calibri" panose="020F0502020204030204" pitchFamily="34" charset="0"/>
                <a:ea typeface="Calibri" panose="020F0502020204030204" pitchFamily="34" charset="0"/>
              </a:rPr>
              <a:t>      </a:t>
            </a:r>
            <a:r>
              <a:rPr lang="ar-SA" sz="1600" b="1" dirty="0" smtClean="0">
                <a:solidFill>
                  <a:schemeClr val="bg1"/>
                </a:solidFill>
                <a:latin typeface="Calibri" panose="020F0502020204030204" pitchFamily="34" charset="0"/>
                <a:ea typeface="Calibri" panose="020F0502020204030204" pitchFamily="34" charset="0"/>
              </a:rPr>
              <a:t>ان </a:t>
            </a:r>
            <a:r>
              <a:rPr lang="ar-SA" sz="1600" b="1" dirty="0">
                <a:solidFill>
                  <a:schemeClr val="bg1"/>
                </a:solidFill>
                <a:latin typeface="Calibri" panose="020F0502020204030204" pitchFamily="34" charset="0"/>
                <a:ea typeface="Calibri" panose="020F0502020204030204" pitchFamily="34" charset="0"/>
              </a:rPr>
              <a:t>هذا </a:t>
            </a:r>
            <a:r>
              <a:rPr lang="ar-SA" sz="1600" b="1" dirty="0">
                <a:solidFill>
                  <a:srgbClr val="FFFF00"/>
                </a:solidFill>
                <a:latin typeface="Calibri" panose="020F0502020204030204" pitchFamily="34" charset="0"/>
                <a:ea typeface="Calibri" panose="020F0502020204030204" pitchFamily="34" charset="0"/>
              </a:rPr>
              <a:t>الفهم الفلسفي العقلاني للتاريخ </a:t>
            </a:r>
            <a:r>
              <a:rPr lang="ar-SA" sz="1600" b="1" dirty="0">
                <a:solidFill>
                  <a:schemeClr val="bg1"/>
                </a:solidFill>
                <a:latin typeface="Calibri" panose="020F0502020204030204" pitchFamily="34" charset="0"/>
                <a:ea typeface="Calibri" panose="020F0502020204030204" pitchFamily="34" charset="0"/>
              </a:rPr>
              <a:t>من حيث منطقه الداخلي، هو الذي يميز ابن خلدون من سواه، اذ اتخذ من </a:t>
            </a:r>
            <a:r>
              <a:rPr lang="ar-SA" sz="1600" b="1" dirty="0">
                <a:solidFill>
                  <a:srgbClr val="FFFF00"/>
                </a:solidFill>
                <a:latin typeface="Calibri" panose="020F0502020204030204" pitchFamily="34" charset="0"/>
                <a:ea typeface="Calibri" panose="020F0502020204030204" pitchFamily="34" charset="0"/>
              </a:rPr>
              <a:t>الظاهر التجريبي الاستقرائي </a:t>
            </a:r>
            <a:r>
              <a:rPr lang="ar-SA" sz="1600" b="1" dirty="0">
                <a:solidFill>
                  <a:schemeClr val="bg1"/>
                </a:solidFill>
                <a:latin typeface="Calibri" panose="020F0502020204030204" pitchFamily="34" charset="0"/>
                <a:ea typeface="Calibri" panose="020F0502020204030204" pitchFamily="34" charset="0"/>
              </a:rPr>
              <a:t>لحظة نقدية لاكتشاف المنطق الداخلي للعملية التاريخية المحكومة بالتبدل والتغير المستمر، وقد كشف عن قانون التطور </a:t>
            </a:r>
            <a:r>
              <a:rPr lang="ar-SA" sz="1600" b="1" dirty="0" err="1">
                <a:solidFill>
                  <a:schemeClr val="bg1"/>
                </a:solidFill>
                <a:latin typeface="Calibri" panose="020F0502020204030204" pitchFamily="34" charset="0"/>
                <a:ea typeface="Calibri" panose="020F0502020204030204" pitchFamily="34" charset="0"/>
              </a:rPr>
              <a:t>الدنياميكي</a:t>
            </a:r>
            <a:r>
              <a:rPr lang="ar-SA" sz="1600" b="1" dirty="0">
                <a:solidFill>
                  <a:schemeClr val="bg1"/>
                </a:solidFill>
                <a:latin typeface="Calibri" panose="020F0502020204030204" pitchFamily="34" charset="0"/>
                <a:ea typeface="Calibri" panose="020F0502020204030204" pitchFamily="34" charset="0"/>
              </a:rPr>
              <a:t> في الحياة والمجتمع، " ان احوال العالم والامم وعوائدهم ونحلهم لا تدوم على وتيرة واحدة ومنهاج مستقر، انما هو اختلاف على الايام والازمنة وانتقال من حال الى حال... سنة الله التي خلت في </a:t>
            </a:r>
            <a:r>
              <a:rPr lang="ar-SA" sz="1600" b="1" dirty="0" smtClean="0">
                <a:solidFill>
                  <a:schemeClr val="bg1"/>
                </a:solidFill>
                <a:latin typeface="Calibri" panose="020F0502020204030204" pitchFamily="34" charset="0"/>
                <a:ea typeface="Calibri" panose="020F0502020204030204" pitchFamily="34" charset="0"/>
              </a:rPr>
              <a:t>عباده«</a:t>
            </a:r>
            <a:r>
              <a:rPr lang="ar-DZ" sz="1600" b="1" dirty="0" smtClean="0">
                <a:solidFill>
                  <a:schemeClr val="bg1"/>
                </a:solidFill>
                <a:latin typeface="Calibri" panose="020F0502020204030204" pitchFamily="34" charset="0"/>
                <a:ea typeface="Calibri" panose="020F0502020204030204" pitchFamily="34" charset="0"/>
              </a:rPr>
              <a:t> ,</a:t>
            </a:r>
            <a:endParaRPr lang="fr-FR" sz="1600" b="1" dirty="0">
              <a:solidFill>
                <a:schemeClr val="bg1"/>
              </a:solidFill>
            </a:endParaRPr>
          </a:p>
        </p:txBody>
      </p:sp>
      <p:sp>
        <p:nvSpPr>
          <p:cNvPr id="12" name="Rectangle 11"/>
          <p:cNvSpPr/>
          <p:nvPr/>
        </p:nvSpPr>
        <p:spPr>
          <a:xfrm>
            <a:off x="2854658" y="4017098"/>
            <a:ext cx="216685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DZ" b="1" dirty="0" smtClean="0">
                <a:solidFill>
                  <a:srgbClr val="FF0000"/>
                </a:solidFill>
                <a:latin typeface="Calibri" panose="020F0502020204030204" pitchFamily="34" charset="0"/>
                <a:ea typeface="Calibri" panose="020F0502020204030204" pitchFamily="34" charset="0"/>
              </a:rPr>
              <a:t>نظرته للبحث التاريخي</a:t>
            </a:r>
            <a:endParaRPr lang="fr-FR" b="1" dirty="0">
              <a:solidFill>
                <a:srgbClr val="FF0000"/>
              </a:solidFill>
            </a:endParaRPr>
          </a:p>
        </p:txBody>
      </p:sp>
    </p:spTree>
    <p:extLst>
      <p:ext uri="{BB962C8B-B14F-4D97-AF65-F5344CB8AC3E}">
        <p14:creationId xmlns:p14="http://schemas.microsoft.com/office/powerpoint/2010/main" val="327993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6484" cy="6858000"/>
          </a:xfrm>
          <a:prstGeom prst="rect">
            <a:avLst/>
          </a:prstGeom>
        </p:spPr>
      </p:pic>
      <p:sp>
        <p:nvSpPr>
          <p:cNvPr id="5" name="Rectangle 4"/>
          <p:cNvSpPr/>
          <p:nvPr/>
        </p:nvSpPr>
        <p:spPr>
          <a:xfrm>
            <a:off x="6571698" y="487025"/>
            <a:ext cx="5213443" cy="6001643"/>
          </a:xfrm>
          <a:prstGeom prst="rect">
            <a:avLst/>
          </a:prstGeom>
        </p:spPr>
        <p:txBody>
          <a:bodyPr wrap="square">
            <a:spAutoFit/>
          </a:bodyPr>
          <a:lstStyle/>
          <a:p>
            <a:pPr algn="r" rtl="1"/>
            <a:r>
              <a:rPr lang="ar-DZ" sz="24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يرى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ابن خلدون </a:t>
            </a:r>
            <a:r>
              <a:rPr lang="ar-SA" sz="2000" b="1"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ان الدولة في الغالب لا تعدو اعمار ثلاثة اجيال</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والجيل هو انتهاء النمو والنشوء الى غايته, قال تعالى: "</a:t>
            </a:r>
            <a:r>
              <a:rPr lang="ar-SA" sz="2000" dirty="0">
                <a:solidFill>
                  <a:schemeClr val="bg1"/>
                </a:solidFill>
                <a:latin typeface="Andalus" panose="02020603050405020304" pitchFamily="18" charset="-78"/>
                <a:ea typeface="Calibri" panose="020F0502020204030204" pitchFamily="34" charset="0"/>
                <a:cs typeface="Andalus" panose="02020603050405020304" pitchFamily="18" charset="-78"/>
              </a:rPr>
              <a:t>حتى اذا بلغ اشده وبلغ اربعين </a:t>
            </a:r>
            <a:r>
              <a:rPr lang="ar-SA" sz="2000" dirty="0" smtClean="0">
                <a:solidFill>
                  <a:schemeClr val="bg1"/>
                </a:solidFill>
                <a:latin typeface="Andalus" panose="02020603050405020304" pitchFamily="18" charset="-78"/>
                <a:ea typeface="Calibri" panose="020F0502020204030204" pitchFamily="34" charset="0"/>
                <a:cs typeface="Andalus" panose="02020603050405020304" pitchFamily="18" charset="-78"/>
              </a:rPr>
              <a:t>سنة</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a:t>
            </a:r>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وبهذا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يكون عمر الشخص الواحد هو عمر الجيل، اما </a:t>
            </a:r>
            <a:r>
              <a:rPr lang="ar-SA" sz="2000"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عمر الدولة فيكون في الغالب ثلاثة اجيال</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a:t>
            </a:r>
            <a:b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b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1. ا</a:t>
            </a:r>
            <a:r>
              <a:rPr lang="ar-SA" sz="2000"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لجيل الاول</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لم يزل على خلق البداوة وخشونتها وتوحشها من شظف العيش والبسالة والافتراس </a:t>
            </a:r>
            <a:r>
              <a:rPr lang="ar-SA" sz="2000" dirty="0" err="1">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والاشترك</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في المجد، فلا تزال بذلك سورة العصبية محفوظة فيهم، فحدهم مرهف، وجانبهم مرهوب والناس لهم مغلوبون.</a:t>
            </a:r>
            <a:b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b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2. </a:t>
            </a:r>
            <a:r>
              <a:rPr lang="ar-SA" sz="20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الجيل </a:t>
            </a:r>
            <a:r>
              <a:rPr lang="ar-SA" sz="2000"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الثاني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تستقر الدولة ويتحول حالهم بالملك والترف من البداوة الى الحضارة ومن الشظف الى الترف والخصب، ومن الاشتراك في المجد الى انفراد الواحد به، وكسل الباقين عن السعي اليه من عز الاستطالة الى ذل الاستكانة، فتنكسر سورة العصبية بعض الشي، وتؤنس منهم المهانة والخضوع.</a:t>
            </a:r>
            <a:b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b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3.ا</a:t>
            </a:r>
            <a:r>
              <a:rPr lang="ar-SA" sz="20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لجيل الثالث</a:t>
            </a:r>
            <a:r>
              <a:rPr lang="ar-DZ" sz="20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a:t>
            </a:r>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ينسون عهد البداوة والخشونة كان لم تكن ويفقدون حلاوة العز والعصبية مما هم فيه من ملكه القهر ويبلغ فيهم الترف نهايته "بما تفنقوه من النعيم وغضارة العيش، فيصيرون عيالا على الدولة ومن جملة النساء والولدان المحتاجين للمدافعة عنهم وتسقط العصبية بالجملة، وينسون الحماية والمدافعة والمطالبة ويلبسون على الناس في الشارة والزي وركوب الخيل وحسن الثقافة موهوبين بها، وهم في الاكثر اجبن من النسوان على ظهورها. فاذا جاء المطالب لهم لم يقاموا </a:t>
            </a:r>
            <a:r>
              <a:rPr lang="ar-SA" sz="2000" dirty="0" err="1">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مدافعته</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فيحتاج صاحب الدولة حينئذ الى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لاستظهار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سواهم من اجل النجدة ويستكثر الموالي، ويصطنع من يغنى عن الدولة بعض الغناء، حتى </a:t>
            </a:r>
            <a:r>
              <a:rPr lang="ar-SA" sz="2000" dirty="0" err="1"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ياذن</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الله بانقراضها، فتذهب الدولة بما حملت, " هذه الاجيال الثلاثة عمرها مائة وعشرون سنة على ما مر، ذكره هذا العمر للدولة بمثابة عمر الشخص من التزيد الى سن الوقوف، ثم سن الرجوع"</a:t>
            </a:r>
            <a:endParaRPr lang="fr-FR" sz="2000" dirty="0">
              <a:solidFill>
                <a:schemeClr val="bg1"/>
              </a:solidFill>
              <a:latin typeface="Arabic Typesetting" panose="03020402040406030203" pitchFamily="66" charset="-78"/>
              <a:cs typeface="Arabic Typesetting" panose="03020402040406030203" pitchFamily="66" charset="-78"/>
            </a:endParaRPr>
          </a:p>
        </p:txBody>
      </p:sp>
      <p:sp>
        <p:nvSpPr>
          <p:cNvPr id="6" name="Rectangle 5"/>
          <p:cNvSpPr/>
          <p:nvPr/>
        </p:nvSpPr>
        <p:spPr>
          <a:xfrm>
            <a:off x="6571699" y="161949"/>
            <a:ext cx="34756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DZ" b="1" dirty="0" smtClean="0">
                <a:solidFill>
                  <a:srgbClr val="FF0000"/>
                </a:solidFill>
                <a:latin typeface="Calibri" panose="020F0502020204030204" pitchFamily="34" charset="0"/>
                <a:ea typeface="Calibri" panose="020F0502020204030204" pitchFamily="34" charset="0"/>
              </a:rPr>
              <a:t>تعاقب الدول والحضارات عند ابن خلدون</a:t>
            </a:r>
            <a:endParaRPr lang="fr-FR" b="1" dirty="0">
              <a:solidFill>
                <a:srgbClr val="FF0000"/>
              </a:solidFill>
            </a:endParaRPr>
          </a:p>
        </p:txBody>
      </p:sp>
      <p:sp>
        <p:nvSpPr>
          <p:cNvPr id="7" name="Rectangle 6"/>
          <p:cNvSpPr/>
          <p:nvPr/>
        </p:nvSpPr>
        <p:spPr>
          <a:xfrm>
            <a:off x="237849" y="3314641"/>
            <a:ext cx="6127846" cy="2862322"/>
          </a:xfrm>
          <a:prstGeom prst="rect">
            <a:avLst/>
          </a:prstGeom>
        </p:spPr>
        <p:txBody>
          <a:bodyPr wrap="square">
            <a:spAutoFit/>
          </a:bodyPr>
          <a:lstStyle/>
          <a:p>
            <a:pPr algn="r" rtl="1"/>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م</a:t>
            </a:r>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ن كل ما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تقدم نستنتج ان ابن خلدون نظر الى التاريخ والحضارة من وجهة نظر تطورية حيوية حينما شبه المجتمع بالجسم الحي، الذي يولد وينمو وينضج ويضعف ويتدهور ويموت.</a:t>
            </a:r>
            <a:b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b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ان النظرة الفلسفية في دراسة التحولات والتبدلات الحضارية تتجلى عند ابن خلدون في رؤيته الكلية للظاهرة التاريخية في سياقاتها التاريخية والطبيعية، فالبيئة الطبيعة والجغرافية والمناخ والخصوبة، ووسائل انتاج الثروة، وطريقة تنظيم الناس في القبيلة او المدينة، والعصبية والعقيدة التي لها توحد الجميع، والقيم الاخلاقية والشروط الاخرى التي تتصل بحياة الناس كلها تؤثر في حياة الناس في صراعهم مع الطبيعة ومع انفسهم، ولقد جاءت رؤية ابن خلدون التاريخية حصيلة لتجربة غنية ومعايشة مستمرة للدول والانظمة والشعوب المتصارعة في زمانه، فاستخلص بان التاريخ هو "نهوض وانحطاط" للدول من حالة البداوة الى حالة الحضارة، وان كل نظام يمر بالدور نفسه من الميلاد والنمو والنضج والانحطاط اشبه بالكائن الحي، الذي يولد وينمو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ويموت</a:t>
            </a:r>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endParaRPr lang="fr-FR" sz="2000" dirty="0">
              <a:solidFill>
                <a:schemeClr val="bg1"/>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253772" y="367249"/>
            <a:ext cx="6096000" cy="1323439"/>
          </a:xfrm>
          <a:prstGeom prst="rect">
            <a:avLst/>
          </a:prstGeom>
        </p:spPr>
        <p:txBody>
          <a:bodyPr>
            <a:spAutoFit/>
          </a:bodyPr>
          <a:lstStyle/>
          <a:p>
            <a:pPr algn="r" rtl="1"/>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و بالتالي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فالتطور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العمراني عند ابن خلدون تطور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دائري</a:t>
            </a:r>
            <a:r>
              <a:rPr lang="ar-DZ"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يبدأ </a:t>
            </a: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من البداوة إلى الحضارة مروراً بمرحلة القوة والشباب ثم الهرم، والفناء لتحل محلها عصبية أخرى، وهكذا. وقد أدرك ابن خلدون أن كل مجتمع بدوي لابد له أن يتطور إلى مجتمع حضري، ولكن تشذُّ عن هذه القاعدة بعض المجتمعات البدوية التي لم توفق إلى إتمام هذا التحول فظلت كما هي</a:t>
            </a:r>
            <a:endParaRPr lang="fr-FR" sz="2000" dirty="0">
              <a:solidFill>
                <a:schemeClr val="bg1"/>
              </a:solidFill>
              <a:latin typeface="Arabic Typesetting" panose="03020402040406030203" pitchFamily="66" charset="-78"/>
              <a:cs typeface="Arabic Typesetting" panose="03020402040406030203" pitchFamily="66" charset="-78"/>
            </a:endParaRPr>
          </a:p>
        </p:txBody>
      </p:sp>
      <p:sp>
        <p:nvSpPr>
          <p:cNvPr id="9" name="Rectangle 8"/>
          <p:cNvSpPr/>
          <p:nvPr/>
        </p:nvSpPr>
        <p:spPr>
          <a:xfrm>
            <a:off x="167561" y="1766606"/>
            <a:ext cx="6096000" cy="1447576"/>
          </a:xfrm>
          <a:prstGeom prst="rect">
            <a:avLst/>
          </a:prstGeom>
        </p:spPr>
        <p:txBody>
          <a:bodyPr>
            <a:spAutoFit/>
          </a:bodyPr>
          <a:lstStyle/>
          <a:p>
            <a:pPr algn="r" rtl="1">
              <a:lnSpc>
                <a:spcPct val="107000"/>
              </a:lnSpc>
              <a:spcAft>
                <a:spcPts val="800"/>
              </a:spcAft>
            </a:pPr>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كما استدل ابن خلدون من خلال دراسته على أن التاريخ لا يعيد نفسه، لأنه خلق متطور ومتجدد</a:t>
            </a:r>
            <a:r>
              <a:rPr lang="ar-SA" sz="20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a:t>
            </a:r>
            <a:endParaRPr lang="fr-FR" sz="2000" dirty="0" smtClean="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algn="r" rtl="1"/>
            <a:r>
              <a:rPr lang="ar-SA" sz="20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وذلك أن أحوال العالم والأمم وعوائدهم لا تدوم على وتيرة واحدة، ومنهاج مستقر. إنما هو اختلاف على الأيام والأزمنة، وانتقال من حال إلى حال؛ وكما يكون ذلك في الأشخاص والأوقات والأمصار، فكذلك يقع في الآفاق والأقطار والأزمنة والدول </a:t>
            </a:r>
            <a:endParaRPr lang="fr-FR" sz="2000"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393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6484" cy="6858000"/>
          </a:xfrm>
          <a:prstGeom prst="rect">
            <a:avLst/>
          </a:prstGeom>
        </p:spPr>
      </p:pic>
      <p:sp>
        <p:nvSpPr>
          <p:cNvPr id="5" name="Rectangle 4"/>
          <p:cNvSpPr/>
          <p:nvPr/>
        </p:nvSpPr>
        <p:spPr>
          <a:xfrm>
            <a:off x="3582838" y="984397"/>
            <a:ext cx="8202304" cy="5709255"/>
          </a:xfrm>
          <a:prstGeom prst="rect">
            <a:avLst/>
          </a:prstGeom>
        </p:spPr>
        <p:txBody>
          <a:bodyPr wrap="square">
            <a:spAutoFit/>
          </a:bodyPr>
          <a:lstStyle/>
          <a:p>
            <a:pPr algn="r" rtl="1">
              <a:lnSpc>
                <a:spcPct val="107000"/>
              </a:lnSpc>
              <a:spcAft>
                <a:spcPts val="800"/>
              </a:spcAft>
            </a:pPr>
            <a:r>
              <a:rPr lang="ar-DZ" sz="28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8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أولاً</a:t>
            </a:r>
            <a:r>
              <a:rPr lang="ar-SA" sz="2800"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على الرغم من ضخامة العمل الذي قام به ابن خلدون، وعلى الرغم من </a:t>
            </a:r>
            <a:r>
              <a:rPr lang="ar-SA" sz="2800" dirty="0" err="1">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عبقريته</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فقد وجه إلى منهجه بعض النقد من دارسيه. </a:t>
            </a:r>
            <a:r>
              <a:rPr lang="ar-SA" sz="2800" dirty="0" err="1">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فـ»علم</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العمران« الذي اكتشفه من خلال تعمقه في دراسة الحضارة الإسلامية، والذي جعله مقياساً أو معياراً لصحة الأخبار، لم يطبقه على نفسه وهو يكتب كتاب "العبر"، مع أنه وجه اللوم إلى المؤرخين التقليديين الذين دونوا تاريخهم دون الاستفادة من هذا </a:t>
            </a:r>
            <a:r>
              <a:rPr lang="ar-SA" sz="28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المعيار</a:t>
            </a:r>
            <a:r>
              <a:rPr lang="ar-DZ" sz="28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a:t>
            </a:r>
            <a:endParaRPr lang="fr-FR" sz="2800" dirty="0" smtClean="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algn="r" rtl="1">
              <a:lnSpc>
                <a:spcPct val="107000"/>
              </a:lnSpc>
              <a:spcAft>
                <a:spcPts val="800"/>
              </a:spcAft>
            </a:pPr>
            <a:r>
              <a:rPr lang="ar-DZ" sz="28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800" dirty="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ثانياً</a:t>
            </a:r>
            <a:r>
              <a:rPr lang="ar-SA" sz="2800"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وجه المهتمون بالدراسات </a:t>
            </a:r>
            <a:r>
              <a:rPr lang="ar-SA" sz="2800" dirty="0" err="1">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الخلدونية</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النقد إلى صاحب "المقدمة" بأنه اعتمد على استقراء محدود وناقص في صياغة نظرياته التي أرادها أن تكون شاملة </a:t>
            </a:r>
            <a:r>
              <a:rPr lang="ar-SA" sz="28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عامة</a:t>
            </a:r>
            <a:r>
              <a:rPr lang="ar-DZ" sz="28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 , </a:t>
            </a:r>
            <a:r>
              <a:rPr lang="ar-SA" sz="2800"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فبدلاً </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من أن يحصر نتائج ملاحظاته على الفترة الزمنية المحددة لتاريخ المغرب العربي الإسلامي على وجه الخصوص، ذهب إلى أبعد من ذلك، فجعلها قانوناً عامّاً، يطبق على مسيرة التاريخ، واعتبروا هذا خطأ منهجياً كبيراً؛</a:t>
            </a:r>
            <a:endParaRPr lang="fr-FR" sz="2800" dirty="0" smtClean="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algn="r" rtl="1"/>
            <a:r>
              <a:rPr lang="ar-DZ" sz="2800"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ثا</a:t>
            </a:r>
            <a:r>
              <a:rPr lang="ar-SA" sz="2800" dirty="0" err="1" smtClean="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لثاً</a:t>
            </a:r>
            <a:r>
              <a:rPr lang="ar-SA" sz="2800" dirty="0">
                <a:solidFill>
                  <a:srgbClr val="FFFF00"/>
                </a:solidFill>
                <a:latin typeface="Arabic Typesetting" panose="03020402040406030203" pitchFamily="66" charset="-78"/>
                <a:ea typeface="Calibri" panose="020F0502020204030204" pitchFamily="34" charset="0"/>
                <a:cs typeface="Arabic Typesetting" panose="03020402040406030203" pitchFamily="66" charset="-78"/>
              </a:rPr>
              <a:t>: </a:t>
            </a:r>
            <a:r>
              <a:rPr lang="ar-SA" sz="2800" dirty="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مع نجاح ابن خلدون في تطبيق قوانينه على الأخبار الخرافية، لم ينجح في تطبيقها على الأخبار الصحيحة التي يخالف مضمونها »طبائع العمران«. فكان عليه إما أن يستثنيها بقانون خاص يلغي علم العمران، »وإما أن يترك "طبائع العمران"، ويكتب التاريخ كما كتبه أسلافه، وهذا ما طبقه على كتابه التاريخي</a:t>
            </a:r>
            <a:endParaRPr lang="fr-FR" sz="2800" dirty="0">
              <a:solidFill>
                <a:schemeClr val="bg1"/>
              </a:solidFill>
              <a:latin typeface="Arabic Typesetting" panose="03020402040406030203" pitchFamily="66" charset="-78"/>
              <a:cs typeface="Arabic Typesetting" panose="03020402040406030203" pitchFamily="66" charset="-78"/>
            </a:endParaRPr>
          </a:p>
        </p:txBody>
      </p:sp>
      <p:sp>
        <p:nvSpPr>
          <p:cNvPr id="6" name="Rectangle 5"/>
          <p:cNvSpPr/>
          <p:nvPr/>
        </p:nvSpPr>
        <p:spPr>
          <a:xfrm>
            <a:off x="6602989" y="297657"/>
            <a:ext cx="2162001" cy="619272"/>
          </a:xfrm>
          <a:prstGeom prst="rect">
            <a:avLst/>
          </a:prstGeom>
        </p:spPr>
        <p:txBody>
          <a:bodyPr wrap="square">
            <a:spAutoFit/>
          </a:bodyPr>
          <a:lstStyle/>
          <a:p>
            <a:pPr algn="r" rtl="1">
              <a:lnSpc>
                <a:spcPct val="107000"/>
              </a:lnSpc>
              <a:spcAft>
                <a:spcPts val="800"/>
              </a:spcAft>
            </a:pPr>
            <a:r>
              <a:rPr lang="ar-SA" sz="3200" b="1" dirty="0" smtClean="0">
                <a:solidFill>
                  <a:schemeClr val="bg1"/>
                </a:solidFill>
                <a:latin typeface="Arabic Typesetting" panose="03020402040406030203" pitchFamily="66" charset="-78"/>
                <a:ea typeface="Calibri" panose="020F0502020204030204" pitchFamily="34" charset="0"/>
                <a:cs typeface="Arabic Typesetting" panose="03020402040406030203" pitchFamily="66" charset="-78"/>
              </a:rPr>
              <a:t>نقد منهج ابن خلدون</a:t>
            </a:r>
            <a:endParaRPr lang="fr-FR" sz="3200" dirty="0" smtClean="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7" name="Image 6"/>
          <p:cNvPicPr>
            <a:picLocks noChangeAspect="1"/>
          </p:cNvPicPr>
          <p:nvPr/>
        </p:nvPicPr>
        <p:blipFill>
          <a:blip r:embed="rId3"/>
          <a:stretch>
            <a:fillRect/>
          </a:stretch>
        </p:blipFill>
        <p:spPr>
          <a:xfrm>
            <a:off x="0" y="1569493"/>
            <a:ext cx="3780430" cy="5181288"/>
          </a:xfrm>
          <a:prstGeom prst="ellipse">
            <a:avLst/>
          </a:prstGeom>
          <a:ln>
            <a:noFill/>
          </a:ln>
          <a:effectLst>
            <a:softEdge rad="112500"/>
          </a:effectLst>
        </p:spPr>
      </p:pic>
      <p:sp>
        <p:nvSpPr>
          <p:cNvPr id="8" name="Ellipse 7"/>
          <p:cNvSpPr/>
          <p:nvPr/>
        </p:nvSpPr>
        <p:spPr>
          <a:xfrm>
            <a:off x="6564573" y="297657"/>
            <a:ext cx="2402006" cy="629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94186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eur">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otalTime>67</TotalTime>
  <Words>781</Words>
  <Application>Microsoft Office PowerPoint</Application>
  <PresentationFormat>Grand écran</PresentationFormat>
  <Paragraphs>36</Paragraphs>
  <Slides>5</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5</vt:i4>
      </vt:variant>
    </vt:vector>
  </HeadingPairs>
  <TitlesOfParts>
    <vt:vector size="17" baseType="lpstr">
      <vt:lpstr>Andalus</vt:lpstr>
      <vt:lpstr>Arabic Typesetting</vt:lpstr>
      <vt:lpstr>Arial</vt:lpstr>
      <vt:lpstr>Calibri</vt:lpstr>
      <vt:lpstr>Calibri Light</vt:lpstr>
      <vt:lpstr>Century Gothic</vt:lpstr>
      <vt:lpstr>Lotus Linotype</vt:lpstr>
      <vt:lpstr>Tahoma</vt:lpstr>
      <vt:lpstr>Times New Roman</vt:lpstr>
      <vt:lpstr>Wingdings 3</vt:lpstr>
      <vt:lpstr>Thème Office</vt:lpstr>
      <vt:lpstr>Secteur</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Prof</cp:lastModifiedBy>
  <cp:revision>11</cp:revision>
  <dcterms:created xsi:type="dcterms:W3CDTF">2021-01-26T21:18:25Z</dcterms:created>
  <dcterms:modified xsi:type="dcterms:W3CDTF">2021-01-26T22:26:11Z</dcterms:modified>
</cp:coreProperties>
</file>