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57" r:id="rId5"/>
    <p:sldId id="258" r:id="rId6"/>
    <p:sldId id="265" r:id="rId7"/>
    <p:sldId id="259" r:id="rId8"/>
    <p:sldId id="266" r:id="rId9"/>
    <p:sldId id="260" r:id="rId10"/>
    <p:sldId id="261" r:id="rId11"/>
    <p:sldId id="262"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DDAFC08-42F4-44F7-91A2-7445BD1C3142}" type="datetimeFigureOut">
              <a:rPr lang="fr-FR" smtClean="0"/>
              <a:pPr/>
              <a:t>12/04/2021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F6D2CE-B0BD-4F16-AD23-62D3934868B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DAFC08-42F4-44F7-91A2-7445BD1C3142}" type="datetimeFigureOut">
              <a:rPr lang="fr-FR" smtClean="0"/>
              <a:pPr/>
              <a:t>12/04/2021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F6D2CE-B0BD-4F16-AD23-62D3934868B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DAFC08-42F4-44F7-91A2-7445BD1C3142}" type="datetimeFigureOut">
              <a:rPr lang="fr-FR" smtClean="0"/>
              <a:pPr/>
              <a:t>12/04/2021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F6D2CE-B0BD-4F16-AD23-62D3934868B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DAFC08-42F4-44F7-91A2-7445BD1C3142}" type="datetimeFigureOut">
              <a:rPr lang="fr-FR" smtClean="0"/>
              <a:pPr/>
              <a:t>12/04/2021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F6D2CE-B0BD-4F16-AD23-62D3934868B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DDAFC08-42F4-44F7-91A2-7445BD1C3142}" type="datetimeFigureOut">
              <a:rPr lang="fr-FR" smtClean="0"/>
              <a:pPr/>
              <a:t>12/04/2021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F6D2CE-B0BD-4F16-AD23-62D3934868B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DDAFC08-42F4-44F7-91A2-7445BD1C3142}" type="datetimeFigureOut">
              <a:rPr lang="fr-FR" smtClean="0"/>
              <a:pPr/>
              <a:t>12/04/2021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F6D2CE-B0BD-4F16-AD23-62D3934868B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DDAFC08-42F4-44F7-91A2-7445BD1C3142}" type="datetimeFigureOut">
              <a:rPr lang="fr-FR" smtClean="0"/>
              <a:pPr/>
              <a:t>12/04/2021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CF6D2CE-B0BD-4F16-AD23-62D3934868B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DDAFC08-42F4-44F7-91A2-7445BD1C3142}" type="datetimeFigureOut">
              <a:rPr lang="fr-FR" smtClean="0"/>
              <a:pPr/>
              <a:t>12/04/2021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CF6D2CE-B0BD-4F16-AD23-62D3934868B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DAFC08-42F4-44F7-91A2-7445BD1C3142}" type="datetimeFigureOut">
              <a:rPr lang="fr-FR" smtClean="0"/>
              <a:pPr/>
              <a:t>12/04/2021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CF6D2CE-B0BD-4F16-AD23-62D3934868B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DDAFC08-42F4-44F7-91A2-7445BD1C3142}" type="datetimeFigureOut">
              <a:rPr lang="fr-FR" smtClean="0"/>
              <a:pPr/>
              <a:t>12/04/2021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F6D2CE-B0BD-4F16-AD23-62D3934868B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DDAFC08-42F4-44F7-91A2-7445BD1C3142}" type="datetimeFigureOut">
              <a:rPr lang="fr-FR" smtClean="0"/>
              <a:pPr/>
              <a:t>12/04/2021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F6D2CE-B0BD-4F16-AD23-62D3934868B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DAFC08-42F4-44F7-91A2-7445BD1C3142}" type="datetimeFigureOut">
              <a:rPr lang="fr-FR" smtClean="0"/>
              <a:pPr/>
              <a:t>12/04/2021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F6D2CE-B0BD-4F16-AD23-62D3934868B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496"/>
            <a:ext cx="7772400" cy="1470025"/>
          </a:xfrm>
          <a:solidFill>
            <a:schemeClr val="accent6">
              <a:lumMod val="60000"/>
              <a:lumOff val="40000"/>
            </a:schemeClr>
          </a:solidFill>
        </p:spPr>
        <p:style>
          <a:lnRef idx="2">
            <a:schemeClr val="accent4"/>
          </a:lnRef>
          <a:fillRef idx="1">
            <a:schemeClr val="lt1"/>
          </a:fillRef>
          <a:effectRef idx="0">
            <a:schemeClr val="accent4"/>
          </a:effectRef>
          <a:fontRef idx="minor">
            <a:schemeClr val="dk1"/>
          </a:fontRef>
        </p:style>
        <p:txBody>
          <a:bodyPr/>
          <a:lstStyle/>
          <a:p>
            <a:r>
              <a:rPr lang="fr-FR" b="1" dirty="0" smtClean="0"/>
              <a:t>Paul-Elder  </a:t>
            </a:r>
            <a:r>
              <a:rPr lang="fr-FR" b="1" dirty="0" err="1" smtClean="0"/>
              <a:t>Critical</a:t>
            </a:r>
            <a:r>
              <a:rPr lang="fr-FR" b="1" dirty="0" smtClean="0"/>
              <a:t> </a:t>
            </a:r>
            <a:r>
              <a:rPr lang="fr-FR" b="1" dirty="0" err="1" smtClean="0"/>
              <a:t>Thinking</a:t>
            </a:r>
            <a:r>
              <a:rPr lang="fr-FR" b="1" dirty="0" smtClean="0"/>
              <a:t> Framework </a:t>
            </a:r>
            <a:endParaRPr lang="fr-FR" dirty="0"/>
          </a:p>
        </p:txBody>
      </p:sp>
      <p:sp>
        <p:nvSpPr>
          <p:cNvPr id="3" name="Sous-titre 2"/>
          <p:cNvSpPr>
            <a:spLocks noGrp="1"/>
          </p:cNvSpPr>
          <p:nvPr>
            <p:ph type="subTitle" idx="1"/>
          </p:nvPr>
        </p:nvSpPr>
        <p:spPr>
          <a:xfrm>
            <a:off x="1285852" y="428604"/>
            <a:ext cx="6400800" cy="1752600"/>
          </a:xfrm>
          <a:solidFill>
            <a:schemeClr val="accent6">
              <a:lumMod val="20000"/>
              <a:lumOff val="80000"/>
            </a:schemeClr>
          </a:solidFill>
        </p:spPr>
        <p:txBody>
          <a:bodyPr>
            <a:normAutofit/>
          </a:bodyPr>
          <a:lstStyle/>
          <a:p>
            <a:r>
              <a:rPr lang="fr-FR" sz="7200" b="1" dirty="0" smtClean="0">
                <a:solidFill>
                  <a:schemeClr val="tx1"/>
                </a:solidFill>
                <a:effectLst>
                  <a:outerShdw blurRad="38100" dist="38100" dir="2700000" algn="tl">
                    <a:srgbClr val="000000">
                      <a:alpha val="43137"/>
                    </a:srgbClr>
                  </a:outerShdw>
                </a:effectLst>
              </a:rPr>
              <a:t>Lecture Five </a:t>
            </a:r>
            <a:endParaRPr lang="fr-FR" sz="7200" b="1" dirty="0">
              <a:solidFill>
                <a:schemeClr val="tx1"/>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428604"/>
            <a:ext cx="8715436" cy="5697559"/>
          </a:xfrm>
        </p:spPr>
        <p:txBody>
          <a:bodyPr>
            <a:normAutofit fontScale="92500"/>
          </a:bodyPr>
          <a:lstStyle/>
          <a:p>
            <a:pPr>
              <a:buNone/>
            </a:pPr>
            <a:r>
              <a:rPr lang="en-US" b="1" u="sng" dirty="0" smtClean="0">
                <a:solidFill>
                  <a:srgbClr val="C00000"/>
                </a:solidFill>
              </a:rPr>
              <a:t> Characteristics of a Well-Cultivated Critical Thinker</a:t>
            </a:r>
          </a:p>
          <a:p>
            <a:pPr>
              <a:buNone/>
            </a:pPr>
            <a:endParaRPr lang="en-US" b="1" u="sng" dirty="0" smtClean="0">
              <a:solidFill>
                <a:srgbClr val="C00000"/>
              </a:solidFill>
            </a:endParaRPr>
          </a:p>
          <a:p>
            <a:r>
              <a:rPr lang="en-US" dirty="0" smtClean="0"/>
              <a:t>Habitual utilization of the intellectual traits produce a well-cultivated critical thinker who is able to:</a:t>
            </a:r>
          </a:p>
          <a:p>
            <a:r>
              <a:rPr lang="en-US" dirty="0" smtClean="0"/>
              <a:t>Raise vital questions and problems, formulating them clearly and precisely </a:t>
            </a:r>
          </a:p>
          <a:p>
            <a:r>
              <a:rPr lang="en-US" dirty="0" smtClean="0"/>
              <a:t>Gather and assess relevant information, using abstract ideas to interpret it effectively </a:t>
            </a:r>
          </a:p>
          <a:p>
            <a:r>
              <a:rPr lang="en-US" dirty="0" smtClean="0"/>
              <a:t>Come to well-reasoned conclusions and solutions, testing them against relevant criteria and standards; </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fr-FR" dirty="0" smtClean="0"/>
              <a:t>  </a:t>
            </a:r>
            <a:r>
              <a:rPr lang="en-US" dirty="0" smtClean="0"/>
              <a:t>Think open-mindedly within alternative systems of thought, recognizing and assessing, as need be, their assumptions, implications, and practical consequences; and </a:t>
            </a:r>
          </a:p>
          <a:p>
            <a:r>
              <a:rPr lang="en-US" dirty="0" smtClean="0"/>
              <a:t>Communicate effectively with others in figuring out solutions to complex problems </a:t>
            </a:r>
          </a:p>
          <a:p>
            <a:pPr algn="just"/>
            <a:r>
              <a:rPr lang="en-US" i="1" dirty="0" smtClean="0">
                <a:solidFill>
                  <a:srgbClr val="C00000"/>
                </a:solidFill>
                <a:latin typeface="Times New Roman" pitchFamily="18" charset="0"/>
                <a:cs typeface="Times New Roman" pitchFamily="18" charset="0"/>
              </a:rPr>
              <a:t>Paul, R. and Elder, L. (2010). The Miniature Guide to Critical Thinking Concepts and Tools. Dillon Beach: Foundation for Critical Thinking Press</a:t>
            </a:r>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715436" cy="6154758"/>
          </a:xfrm>
        </p:spPr>
        <p:txBody>
          <a:bodyPr>
            <a:normAutofit fontScale="90000"/>
          </a:bodyPr>
          <a:lstStyle/>
          <a:p>
            <a:pPr algn="just"/>
            <a:r>
              <a:rPr lang="en-US" sz="3100" dirty="0" smtClean="0">
                <a:latin typeface="Times New Roman" pitchFamily="18" charset="0"/>
                <a:cs typeface="Times New Roman" pitchFamily="18" charset="0"/>
              </a:rPr>
              <a:t>           </a:t>
            </a:r>
            <a:r>
              <a:rPr lang="en-US" sz="4000" dirty="0" smtClean="0">
                <a:latin typeface="Aharoni" pitchFamily="2" charset="-79"/>
                <a:cs typeface="Aharoni" pitchFamily="2" charset="-79"/>
              </a:rPr>
              <a:t>Critical thinking is that mode of thinking – about any subject, content, or problem — in which the thinker improves the quality of his or her thinking by skillfully taking charge of the structures inherent in thinking and imposing intellectual standards upon them. (Paul and Elder, 2001). </a:t>
            </a:r>
            <a:br>
              <a:rPr lang="en-US" sz="4000" dirty="0" smtClean="0">
                <a:latin typeface="Aharoni" pitchFamily="2" charset="-79"/>
                <a:cs typeface="Aharoni" pitchFamily="2" charset="-79"/>
              </a:rPr>
            </a:br>
            <a:endParaRPr lang="fr-FR" sz="4000" dirty="0">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The Paul-Elder framework has three components:</a:t>
            </a:r>
            <a:endParaRPr lang="fr-FR" dirty="0"/>
          </a:p>
        </p:txBody>
      </p:sp>
      <p:graphicFrame>
        <p:nvGraphicFramePr>
          <p:cNvPr id="4" name="Espace réservé du contenu 3"/>
          <p:cNvGraphicFramePr>
            <a:graphicFrameLocks noGrp="1"/>
          </p:cNvGraphicFramePr>
          <p:nvPr>
            <p:ph idx="1"/>
          </p:nvPr>
        </p:nvGraphicFramePr>
        <p:xfrm>
          <a:off x="214282" y="1500173"/>
          <a:ext cx="8429684" cy="4872660"/>
        </p:xfrm>
        <a:graphic>
          <a:graphicData uri="http://schemas.openxmlformats.org/drawingml/2006/table">
            <a:tbl>
              <a:tblPr firstRow="1" bandRow="1">
                <a:tableStyleId>{5C22544A-7EE6-4342-B048-85BDC9FD1C3A}</a:tableStyleId>
              </a:tblPr>
              <a:tblGrid>
                <a:gridCol w="2000264"/>
                <a:gridCol w="6429420"/>
              </a:tblGrid>
              <a:tr h="152720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The elements of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thought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            </a:t>
                      </a:r>
                      <a:endParaRPr lang="fr-FR" sz="2400" dirty="0">
                        <a:solidFill>
                          <a:schemeClr val="tx1"/>
                        </a:solidFill>
                      </a:endParaRPr>
                    </a:p>
                  </a:txBody>
                  <a:tcPr>
                    <a:solidFill>
                      <a:schemeClr val="accent6">
                        <a:lumMod val="20000"/>
                        <a:lumOff val="8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 reasoning) </a:t>
                      </a:r>
                    </a:p>
                    <a:p>
                      <a:pPr algn="just"/>
                      <a:endParaRPr lang="fr-FR" sz="2400" dirty="0">
                        <a:solidFill>
                          <a:schemeClr val="tx1"/>
                        </a:solidFill>
                      </a:endParaRPr>
                    </a:p>
                  </a:txBody>
                  <a:tcPr>
                    <a:solidFill>
                      <a:schemeClr val="accent6">
                        <a:lumMod val="20000"/>
                        <a:lumOff val="80000"/>
                      </a:schemeClr>
                    </a:solidFill>
                  </a:tcPr>
                </a:tc>
              </a:tr>
              <a:tr h="112968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rPr>
                        <a:t>The intellectual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rPr>
                        <a:t>standards</a:t>
                      </a:r>
                      <a:endParaRPr lang="fr-FR" sz="2400" b="1" dirty="0">
                        <a:solidFill>
                          <a:schemeClr val="tx1"/>
                        </a:solidFill>
                      </a:endParaRPr>
                    </a:p>
                  </a:txBody>
                  <a:tcPr>
                    <a:solidFill>
                      <a:schemeClr val="accent6">
                        <a:lumMod val="20000"/>
                        <a:lumOff val="80000"/>
                      </a:schemeClr>
                    </a:solidFill>
                  </a:tcPr>
                </a:tc>
                <a:tc>
                  <a:txBody>
                    <a:bodyPr/>
                    <a:lstStyle/>
                    <a:p>
                      <a:pPr algn="just"/>
                      <a:r>
                        <a:rPr lang="en-US" sz="2400" baseline="0" dirty="0" smtClean="0">
                          <a:solidFill>
                            <a:schemeClr val="tx1"/>
                          </a:solidFill>
                        </a:rPr>
                        <a:t> </a:t>
                      </a:r>
                      <a:r>
                        <a:rPr lang="en-US" sz="2400" dirty="0" smtClean="0">
                          <a:solidFill>
                            <a:schemeClr val="tx1"/>
                          </a:solidFill>
                        </a:rPr>
                        <a:t>should be applied to the elements of reasoning </a:t>
                      </a:r>
                      <a:endParaRPr lang="fr-FR" sz="2400" dirty="0">
                        <a:solidFill>
                          <a:schemeClr val="tx1"/>
                        </a:solidFill>
                      </a:endParaRPr>
                    </a:p>
                  </a:txBody>
                  <a:tcPr>
                    <a:solidFill>
                      <a:schemeClr val="accent6">
                        <a:lumMod val="20000"/>
                        <a:lumOff val="80000"/>
                      </a:schemeClr>
                    </a:solidFill>
                  </a:tcPr>
                </a:tc>
              </a:tr>
              <a:tr h="212946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none" baseline="0" dirty="0" smtClean="0">
                        <a:solidFill>
                          <a:schemeClr val="tx1"/>
                        </a:solidFill>
                        <a:effectLst/>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b="1" u="none" baseline="0" dirty="0" smtClean="0">
                          <a:solidFill>
                            <a:schemeClr val="tx1"/>
                          </a:solidFill>
                          <a:effectLst/>
                          <a:latin typeface="Times New Roman" pitchFamily="18" charset="0"/>
                          <a:cs typeface="Times New Roman" pitchFamily="18" charset="0"/>
                        </a:rPr>
                        <a:t>The intellectual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b="1" u="none" baseline="0" dirty="0" smtClean="0">
                          <a:solidFill>
                            <a:schemeClr val="tx1"/>
                          </a:solidFill>
                          <a:effectLst/>
                          <a:latin typeface="Times New Roman" pitchFamily="18" charset="0"/>
                          <a:cs typeface="Times New Roman" pitchFamily="18" charset="0"/>
                        </a:rPr>
                        <a:t>Traits</a:t>
                      </a:r>
                      <a:endParaRPr lang="fr-FR" sz="2400" b="1" u="none" dirty="0">
                        <a:solidFill>
                          <a:schemeClr val="tx1"/>
                        </a:solidFill>
                        <a:effectLst/>
                      </a:endParaRPr>
                    </a:p>
                  </a:txBody>
                  <a:tcPr>
                    <a:solidFill>
                      <a:schemeClr val="accent6">
                        <a:lumMod val="20000"/>
                        <a:lumOff val="8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latin typeface="Times New Roman" pitchFamily="18" charset="0"/>
                          <a:cs typeface="Times New Roman" pitchFamily="18" charset="0"/>
                        </a:rPr>
                        <a:t>associated with a cultivated critical thinker that result from the consistent and disciplined application of the intellectual standards to the elements of thought </a:t>
                      </a:r>
                    </a:p>
                    <a:p>
                      <a:pPr algn="just"/>
                      <a:endParaRPr lang="fr-FR" sz="2400" dirty="0">
                        <a:solidFill>
                          <a:schemeClr val="tx1"/>
                        </a:solidFill>
                      </a:endParaRPr>
                    </a:p>
                  </a:txBody>
                  <a:tcPr>
                    <a:solidFill>
                      <a:schemeClr val="accent6">
                        <a:lumMod val="20000"/>
                        <a:lumOff val="80000"/>
                      </a:schemeClr>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14290"/>
            <a:ext cx="8715436" cy="1071570"/>
          </a:xfrm>
        </p:spPr>
        <p:txBody>
          <a:bodyPr>
            <a:normAutofit fontScale="90000"/>
          </a:bodyPr>
          <a:lstStyle/>
          <a:p>
            <a:r>
              <a:rPr lang="en-US" b="1" dirty="0" smtClean="0"/>
              <a:t/>
            </a:r>
            <a:br>
              <a:rPr lang="en-US" b="1" dirty="0" smtClean="0"/>
            </a:br>
            <a:r>
              <a:rPr lang="en-US" b="1" dirty="0" smtClean="0"/>
              <a:t/>
            </a:r>
            <a:br>
              <a:rPr lang="en-US" b="1" dirty="0" smtClean="0"/>
            </a:br>
            <a:r>
              <a:rPr lang="en-US" sz="3100" b="1" dirty="0" smtClean="0">
                <a:latin typeface="Times New Roman" pitchFamily="18" charset="0"/>
                <a:cs typeface="Times New Roman" pitchFamily="18" charset="0"/>
              </a:rPr>
              <a:t>Elements of Thought (reasoning)</a:t>
            </a:r>
            <a:r>
              <a:rPr lang="en-US" sz="3100" dirty="0" smtClean="0">
                <a:latin typeface="Times New Roman" pitchFamily="18" charset="0"/>
                <a:cs typeface="Times New Roman" pitchFamily="18" charset="0"/>
              </a:rPr>
              <a:t> </a:t>
            </a:r>
            <a:r>
              <a:rPr lang="en-US" dirty="0" smtClean="0"/>
              <a:t/>
            </a:r>
            <a:br>
              <a:rPr lang="en-US" dirty="0" smtClean="0"/>
            </a:br>
            <a:r>
              <a:rPr lang="en-US" sz="2200" dirty="0" smtClean="0">
                <a:latin typeface="Times New Roman" pitchFamily="18" charset="0"/>
                <a:cs typeface="Times New Roman" pitchFamily="18" charset="0"/>
              </a:rPr>
              <a:t>The "parts" or elements of thinking are as follows:</a:t>
            </a:r>
            <a:br>
              <a:rPr lang="en-US" sz="2200" dirty="0" smtClean="0">
                <a:latin typeface="Times New Roman" pitchFamily="18" charset="0"/>
                <a:cs typeface="Times New Roman" pitchFamily="18" charset="0"/>
              </a:rPr>
            </a:br>
            <a:r>
              <a:rPr lang="en-US" b="1" dirty="0" smtClean="0"/>
              <a:t/>
            </a:r>
            <a:br>
              <a:rPr lang="en-US" b="1" dirty="0" smtClean="0"/>
            </a:br>
            <a:endParaRPr lang="fr-FR" dirty="0"/>
          </a:p>
        </p:txBody>
      </p:sp>
      <p:sp>
        <p:nvSpPr>
          <p:cNvPr id="3" name="Espace réservé du contenu 2"/>
          <p:cNvSpPr>
            <a:spLocks noGrp="1"/>
          </p:cNvSpPr>
          <p:nvPr>
            <p:ph idx="1"/>
          </p:nvPr>
        </p:nvSpPr>
        <p:spPr>
          <a:xfrm>
            <a:off x="142844" y="1357298"/>
            <a:ext cx="8786874" cy="5214974"/>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buFont typeface="Wingdings" pitchFamily="2" charset="2"/>
              <a:buChar char="Ø"/>
            </a:pPr>
            <a:r>
              <a:rPr lang="en-US" sz="2800" dirty="0" smtClean="0">
                <a:latin typeface="Times New Roman" pitchFamily="18" charset="0"/>
                <a:cs typeface="Times New Roman" pitchFamily="18" charset="0"/>
              </a:rPr>
              <a:t>All reasoning has a </a:t>
            </a:r>
            <a:r>
              <a:rPr lang="en-US" sz="2800" b="1" dirty="0" smtClean="0">
                <a:solidFill>
                  <a:srgbClr val="C00000"/>
                </a:solidFill>
                <a:latin typeface="Times New Roman" pitchFamily="18" charset="0"/>
                <a:cs typeface="Times New Roman" pitchFamily="18" charset="0"/>
              </a:rPr>
              <a:t>purpose</a:t>
            </a:r>
            <a:endParaRPr lang="en-US" sz="2800" dirty="0" smtClean="0">
              <a:solidFill>
                <a:srgbClr val="C00000"/>
              </a:solidFill>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All reasoning is an attempt to </a:t>
            </a:r>
            <a:r>
              <a:rPr lang="en-US" sz="2800" b="1" dirty="0" smtClean="0">
                <a:solidFill>
                  <a:srgbClr val="C00000"/>
                </a:solidFill>
                <a:latin typeface="Times New Roman" pitchFamily="18" charset="0"/>
                <a:cs typeface="Times New Roman" pitchFamily="18" charset="0"/>
              </a:rPr>
              <a:t>figure something out, to settle some question, to solve some problem</a:t>
            </a:r>
            <a:endParaRPr lang="en-US" sz="2800" dirty="0" smtClean="0">
              <a:solidFill>
                <a:srgbClr val="C00000"/>
              </a:solidFill>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All reasoning is based on </a:t>
            </a:r>
            <a:r>
              <a:rPr lang="en-US" sz="2800" b="1" dirty="0" smtClean="0">
                <a:solidFill>
                  <a:srgbClr val="C00000"/>
                </a:solidFill>
                <a:latin typeface="Times New Roman" pitchFamily="18" charset="0"/>
                <a:cs typeface="Times New Roman" pitchFamily="18" charset="0"/>
              </a:rPr>
              <a:t>assumptions</a:t>
            </a:r>
            <a:endParaRPr lang="en-US" sz="2800" dirty="0" smtClean="0">
              <a:solidFill>
                <a:srgbClr val="C00000"/>
              </a:solidFill>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All reasoning is done from some </a:t>
            </a:r>
            <a:r>
              <a:rPr lang="en-US" sz="2800" b="1" dirty="0" smtClean="0">
                <a:solidFill>
                  <a:srgbClr val="C00000"/>
                </a:solidFill>
                <a:latin typeface="Times New Roman" pitchFamily="18" charset="0"/>
                <a:cs typeface="Times New Roman" pitchFamily="18" charset="0"/>
              </a:rPr>
              <a:t>point of view</a:t>
            </a:r>
            <a:endParaRPr lang="en-US" sz="2800" dirty="0" smtClean="0">
              <a:solidFill>
                <a:srgbClr val="C00000"/>
              </a:solidFill>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All reasoning is based on </a:t>
            </a:r>
            <a:r>
              <a:rPr lang="en-US" sz="2800" b="1" dirty="0" smtClean="0">
                <a:solidFill>
                  <a:srgbClr val="C00000"/>
                </a:solidFill>
                <a:latin typeface="Times New Roman" pitchFamily="18" charset="0"/>
                <a:cs typeface="Times New Roman" pitchFamily="18" charset="0"/>
              </a:rPr>
              <a:t>data, information and evidence</a:t>
            </a:r>
            <a:endParaRPr lang="en-US" sz="2800" dirty="0" smtClean="0">
              <a:solidFill>
                <a:srgbClr val="C00000"/>
              </a:solidFill>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All reasoning is expressed through, and shaped by, </a:t>
            </a:r>
            <a:r>
              <a:rPr lang="en-US" sz="2800" b="1" dirty="0" smtClean="0">
                <a:solidFill>
                  <a:srgbClr val="C00000"/>
                </a:solidFill>
                <a:latin typeface="Times New Roman" pitchFamily="18" charset="0"/>
                <a:cs typeface="Times New Roman" pitchFamily="18" charset="0"/>
              </a:rPr>
              <a:t>concepts</a:t>
            </a:r>
            <a:r>
              <a:rPr lang="en-US" sz="2800" dirty="0" smtClean="0">
                <a:solidFill>
                  <a:srgbClr val="C0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and </a:t>
            </a:r>
            <a:r>
              <a:rPr lang="en-US" sz="2800" b="1" dirty="0" smtClean="0">
                <a:solidFill>
                  <a:srgbClr val="C00000"/>
                </a:solidFill>
                <a:latin typeface="Times New Roman" pitchFamily="18" charset="0"/>
                <a:cs typeface="Times New Roman" pitchFamily="18" charset="0"/>
              </a:rPr>
              <a:t>ideas</a:t>
            </a:r>
            <a:endParaRPr lang="en-US" sz="2800" dirty="0" smtClean="0">
              <a:solidFill>
                <a:srgbClr val="C00000"/>
              </a:solidFill>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All reasoning contains </a:t>
            </a:r>
            <a:r>
              <a:rPr lang="en-US" sz="2800" b="1" dirty="0" smtClean="0">
                <a:solidFill>
                  <a:srgbClr val="C00000"/>
                </a:solidFill>
                <a:latin typeface="Times New Roman" pitchFamily="18" charset="0"/>
                <a:cs typeface="Times New Roman" pitchFamily="18" charset="0"/>
              </a:rPr>
              <a:t>inferences</a:t>
            </a:r>
            <a:r>
              <a:rPr lang="en-US" sz="2800" dirty="0" smtClean="0">
                <a:latin typeface="Times New Roman" pitchFamily="18" charset="0"/>
                <a:cs typeface="Times New Roman" pitchFamily="18" charset="0"/>
              </a:rPr>
              <a:t> or </a:t>
            </a:r>
            <a:r>
              <a:rPr lang="en-US" sz="2800" b="1" dirty="0" smtClean="0">
                <a:solidFill>
                  <a:srgbClr val="C00000"/>
                </a:solidFill>
                <a:latin typeface="Times New Roman" pitchFamily="18" charset="0"/>
                <a:cs typeface="Times New Roman" pitchFamily="18" charset="0"/>
              </a:rPr>
              <a:t>interpretations</a:t>
            </a:r>
            <a:r>
              <a:rPr lang="en-US" sz="2800" dirty="0" smtClean="0">
                <a:latin typeface="Times New Roman" pitchFamily="18" charset="0"/>
                <a:cs typeface="Times New Roman" pitchFamily="18" charset="0"/>
              </a:rPr>
              <a:t> by which we draw</a:t>
            </a:r>
            <a:r>
              <a:rPr lang="en-US" sz="2800" dirty="0" smtClean="0">
                <a:solidFill>
                  <a:srgbClr val="C00000"/>
                </a:solidFill>
                <a:latin typeface="Times New Roman" pitchFamily="18" charset="0"/>
                <a:cs typeface="Times New Roman" pitchFamily="18" charset="0"/>
              </a:rPr>
              <a:t> </a:t>
            </a:r>
            <a:r>
              <a:rPr lang="en-US" sz="2800" b="1" dirty="0" smtClean="0">
                <a:solidFill>
                  <a:srgbClr val="C00000"/>
                </a:solidFill>
                <a:latin typeface="Times New Roman" pitchFamily="18" charset="0"/>
                <a:cs typeface="Times New Roman" pitchFamily="18" charset="0"/>
              </a:rPr>
              <a:t>conclusions</a:t>
            </a:r>
            <a:r>
              <a:rPr lang="en-US" sz="2800" dirty="0" smtClean="0">
                <a:solidFill>
                  <a:srgbClr val="C0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and give meaning to data </a:t>
            </a:r>
          </a:p>
          <a:p>
            <a:pPr algn="just">
              <a:buFont typeface="Wingdings" pitchFamily="2" charset="2"/>
              <a:buChar char="Ø"/>
            </a:pPr>
            <a:r>
              <a:rPr lang="en-US" sz="2800" dirty="0" smtClean="0">
                <a:latin typeface="Times New Roman" pitchFamily="18" charset="0"/>
                <a:cs typeface="Times New Roman" pitchFamily="18" charset="0"/>
              </a:rPr>
              <a:t>All reasoning leads somewhere or has </a:t>
            </a:r>
            <a:r>
              <a:rPr lang="en-US" sz="2800" b="1" dirty="0" smtClean="0">
                <a:solidFill>
                  <a:srgbClr val="C00000"/>
                </a:solidFill>
                <a:latin typeface="Times New Roman" pitchFamily="18" charset="0"/>
                <a:cs typeface="Times New Roman" pitchFamily="18" charset="0"/>
              </a:rPr>
              <a:t>implications</a:t>
            </a:r>
            <a:r>
              <a:rPr lang="en-US" sz="2800" dirty="0" smtClean="0">
                <a:latin typeface="Times New Roman" pitchFamily="18" charset="0"/>
                <a:cs typeface="Times New Roman" pitchFamily="18" charset="0"/>
              </a:rPr>
              <a:t> and </a:t>
            </a:r>
            <a:r>
              <a:rPr lang="en-US" sz="2800" b="1" dirty="0" smtClean="0">
                <a:solidFill>
                  <a:srgbClr val="C00000"/>
                </a:solidFill>
                <a:latin typeface="Times New Roman" pitchFamily="18" charset="0"/>
                <a:cs typeface="Times New Roman" pitchFamily="18" charset="0"/>
              </a:rPr>
              <a:t>consequences</a:t>
            </a:r>
            <a:r>
              <a:rPr lang="en-US" sz="2800" dirty="0" smtClean="0">
                <a:solidFill>
                  <a:srgbClr val="C00000"/>
                </a:solidFill>
                <a:latin typeface="Times New Roman" pitchFamily="18" charset="0"/>
                <a:cs typeface="Times New Roman" pitchFamily="18" charset="0"/>
              </a:rPr>
              <a:t> </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001156" cy="2297106"/>
          </a:xfrm>
          <a:solidFill>
            <a:schemeClr val="accent6">
              <a:lumMod val="20000"/>
              <a:lumOff val="80000"/>
            </a:schemeClr>
          </a:solidFill>
        </p:spPr>
        <p:txBody>
          <a:bodyPr>
            <a:normAutofit/>
          </a:bodyPr>
          <a:lstStyle/>
          <a:p>
            <a:pPr algn="l"/>
            <a:r>
              <a:rPr lang="fr-FR" sz="4000" b="1" dirty="0" err="1" smtClean="0">
                <a:solidFill>
                  <a:srgbClr val="C00000"/>
                </a:solidFill>
              </a:rPr>
              <a:t>Intellectual</a:t>
            </a:r>
            <a:r>
              <a:rPr lang="fr-FR" sz="4000" b="1" dirty="0" smtClean="0">
                <a:solidFill>
                  <a:srgbClr val="C00000"/>
                </a:solidFill>
              </a:rPr>
              <a:t> Standards</a:t>
            </a:r>
            <a:r>
              <a:rPr lang="fr-FR" sz="2700" b="1" dirty="0" smtClean="0"/>
              <a:t/>
            </a:r>
            <a:br>
              <a:rPr lang="fr-FR" sz="2700" b="1" dirty="0" smtClean="0"/>
            </a:br>
            <a:r>
              <a:rPr lang="fr-FR" sz="2700" dirty="0" smtClean="0"/>
              <a:t/>
            </a:r>
            <a:br>
              <a:rPr lang="fr-FR" sz="2700" dirty="0" smtClean="0"/>
            </a:br>
            <a:r>
              <a:rPr lang="fr-FR" sz="2400" dirty="0" smtClean="0"/>
              <a:t>  </a:t>
            </a:r>
            <a:r>
              <a:rPr lang="en-US" sz="2400" b="1" dirty="0" smtClean="0"/>
              <a:t>Elements used to determine the quality of reasoning. Good critical thinking requires having a command of these standards. </a:t>
            </a:r>
            <a:endParaRPr lang="fr-FR" sz="2400" b="1" dirty="0"/>
          </a:p>
        </p:txBody>
      </p:sp>
      <p:sp>
        <p:nvSpPr>
          <p:cNvPr id="3" name="Espace réservé du contenu 2"/>
          <p:cNvSpPr>
            <a:spLocks noGrp="1"/>
          </p:cNvSpPr>
          <p:nvPr>
            <p:ph idx="1"/>
          </p:nvPr>
        </p:nvSpPr>
        <p:spPr>
          <a:xfrm>
            <a:off x="457200" y="2428868"/>
            <a:ext cx="8229600" cy="4071966"/>
          </a:xfrm>
        </p:spPr>
        <p:txBody>
          <a:bodyPr>
            <a:normAutofit/>
          </a:bodyPr>
          <a:lstStyle/>
          <a:p>
            <a:pPr>
              <a:buNone/>
            </a:pPr>
            <a:r>
              <a:rPr lang="en-US" sz="5700" b="1" dirty="0" smtClean="0">
                <a:solidFill>
                  <a:srgbClr val="C00000"/>
                </a:solidFill>
              </a:rPr>
              <a:t>1- Clarity </a:t>
            </a:r>
          </a:p>
          <a:p>
            <a:r>
              <a:rPr lang="en-US" dirty="0" smtClean="0"/>
              <a:t>Could you elaborate? </a:t>
            </a:r>
          </a:p>
          <a:p>
            <a:r>
              <a:rPr lang="en-US" dirty="0" smtClean="0"/>
              <a:t>Could you illustrate what you mean? </a:t>
            </a:r>
          </a:p>
          <a:p>
            <a:r>
              <a:rPr lang="en-US" dirty="0" smtClean="0"/>
              <a:t>Could you give me an example?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500042"/>
            <a:ext cx="8643998" cy="6143668"/>
          </a:xfrm>
        </p:spPr>
        <p:txBody>
          <a:bodyPr>
            <a:normAutofit fontScale="70000" lnSpcReduction="20000"/>
          </a:bodyPr>
          <a:lstStyle/>
          <a:p>
            <a:pPr algn="just">
              <a:buNone/>
            </a:pPr>
            <a:r>
              <a:rPr lang="en-US" b="1" dirty="0" smtClean="0">
                <a:solidFill>
                  <a:srgbClr val="C00000"/>
                </a:solidFill>
                <a:effectLst>
                  <a:outerShdw blurRad="38100" dist="38100" dir="2700000" algn="tl">
                    <a:srgbClr val="000000">
                      <a:alpha val="43137"/>
                    </a:srgbClr>
                  </a:outerShdw>
                </a:effectLst>
              </a:rPr>
              <a:t>2- Accuracy</a:t>
            </a:r>
            <a:r>
              <a:rPr lang="en-US" dirty="0" smtClean="0"/>
              <a:t> </a:t>
            </a:r>
          </a:p>
          <a:p>
            <a:pPr algn="just">
              <a:buFontTx/>
              <a:buChar char="-"/>
            </a:pPr>
            <a:r>
              <a:rPr lang="en-US" dirty="0" smtClean="0"/>
              <a:t>How could we check on that? </a:t>
            </a:r>
          </a:p>
          <a:p>
            <a:pPr algn="just">
              <a:buFontTx/>
              <a:buChar char="-"/>
            </a:pPr>
            <a:r>
              <a:rPr lang="en-US" dirty="0" smtClean="0"/>
              <a:t>How could we find out if that is true? </a:t>
            </a:r>
          </a:p>
          <a:p>
            <a:pPr algn="just">
              <a:buFontTx/>
              <a:buChar char="-"/>
            </a:pPr>
            <a:r>
              <a:rPr lang="en-US" dirty="0" smtClean="0"/>
              <a:t>How could we verify or test that? </a:t>
            </a:r>
          </a:p>
          <a:p>
            <a:pPr algn="just">
              <a:buNone/>
            </a:pPr>
            <a:r>
              <a:rPr lang="en-US" sz="3500" b="1" dirty="0" smtClean="0">
                <a:solidFill>
                  <a:srgbClr val="C00000"/>
                </a:solidFill>
                <a:effectLst>
                  <a:outerShdw blurRad="38100" dist="38100" dir="2700000" algn="tl">
                    <a:srgbClr val="000000">
                      <a:alpha val="43137"/>
                    </a:srgbClr>
                  </a:outerShdw>
                </a:effectLst>
              </a:rPr>
              <a:t>3- Precision</a:t>
            </a:r>
            <a:r>
              <a:rPr lang="en-US" dirty="0" smtClean="0"/>
              <a:t> </a:t>
            </a:r>
          </a:p>
          <a:p>
            <a:pPr algn="just">
              <a:buFontTx/>
              <a:buChar char="-"/>
            </a:pPr>
            <a:r>
              <a:rPr lang="en-US" dirty="0" smtClean="0"/>
              <a:t>Could you be more specific? </a:t>
            </a:r>
          </a:p>
          <a:p>
            <a:pPr algn="just">
              <a:buFontTx/>
              <a:buChar char="-"/>
            </a:pPr>
            <a:r>
              <a:rPr lang="en-US" dirty="0" smtClean="0"/>
              <a:t>Could you give me more details? </a:t>
            </a:r>
          </a:p>
          <a:p>
            <a:pPr algn="just">
              <a:buFontTx/>
              <a:buChar char="-"/>
            </a:pPr>
            <a:r>
              <a:rPr lang="en-US" dirty="0" smtClean="0"/>
              <a:t>Could you be more exact? </a:t>
            </a:r>
          </a:p>
          <a:p>
            <a:pPr algn="just">
              <a:buNone/>
            </a:pPr>
            <a:r>
              <a:rPr lang="en-US" sz="3800" b="1" dirty="0" smtClean="0">
                <a:solidFill>
                  <a:srgbClr val="C00000"/>
                </a:solidFill>
              </a:rPr>
              <a:t>4- Relevance</a:t>
            </a:r>
          </a:p>
          <a:p>
            <a:pPr algn="just">
              <a:buFontTx/>
              <a:buChar char="-"/>
            </a:pPr>
            <a:r>
              <a:rPr lang="en-US" dirty="0" smtClean="0"/>
              <a:t>How does that relate to the problem?</a:t>
            </a:r>
          </a:p>
          <a:p>
            <a:pPr algn="just">
              <a:buFontTx/>
              <a:buChar char="-"/>
            </a:pPr>
            <a:r>
              <a:rPr lang="en-US" dirty="0" smtClean="0"/>
              <a:t> How does that bear on the question? </a:t>
            </a:r>
          </a:p>
          <a:p>
            <a:pPr algn="just">
              <a:buFontTx/>
              <a:buChar char="-"/>
            </a:pPr>
            <a:r>
              <a:rPr lang="en-US" dirty="0" smtClean="0"/>
              <a:t>How does that help us with the issue?</a:t>
            </a:r>
          </a:p>
          <a:p>
            <a:pPr algn="just">
              <a:buNone/>
            </a:pPr>
            <a:r>
              <a:rPr lang="en-US" dirty="0" smtClean="0"/>
              <a:t> </a:t>
            </a:r>
            <a:r>
              <a:rPr lang="en-US" sz="4600" b="1" dirty="0" smtClean="0">
                <a:solidFill>
                  <a:srgbClr val="C00000"/>
                </a:solidFill>
              </a:rPr>
              <a:t>5-</a:t>
            </a:r>
            <a:r>
              <a:rPr lang="en-US" dirty="0" smtClean="0"/>
              <a:t> </a:t>
            </a:r>
            <a:r>
              <a:rPr lang="en-US" sz="4600" b="1" dirty="0" smtClean="0">
                <a:solidFill>
                  <a:srgbClr val="C00000"/>
                </a:solidFill>
              </a:rPr>
              <a:t>Depth</a:t>
            </a:r>
            <a:r>
              <a:rPr lang="en-US" dirty="0" smtClean="0"/>
              <a:t> </a:t>
            </a:r>
          </a:p>
          <a:p>
            <a:pPr algn="just">
              <a:buFontTx/>
              <a:buChar char="-"/>
            </a:pPr>
            <a:r>
              <a:rPr lang="en-US" dirty="0" smtClean="0"/>
              <a:t>What factors make this difficult? </a:t>
            </a:r>
          </a:p>
          <a:p>
            <a:pPr algn="just">
              <a:buFontTx/>
              <a:buChar char="-"/>
            </a:pPr>
            <a:r>
              <a:rPr lang="en-US" dirty="0" smtClean="0"/>
              <a:t>What are some of the complexities of this question?</a:t>
            </a:r>
          </a:p>
          <a:p>
            <a:pPr algn="just">
              <a:buFontTx/>
              <a:buChar char="-"/>
            </a:pPr>
            <a:r>
              <a:rPr lang="en-US" dirty="0" smtClean="0"/>
              <a:t> What are some of the difficulties we need to deal with? </a:t>
            </a:r>
            <a:endParaRPr lang="fr-FR" dirty="0" smtClean="0"/>
          </a:p>
          <a:p>
            <a:pPr>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5911873"/>
          </a:xfrm>
        </p:spPr>
        <p:txBody>
          <a:bodyPr>
            <a:normAutofit fontScale="92500"/>
          </a:bodyPr>
          <a:lstStyle/>
          <a:p>
            <a:pPr>
              <a:buNone/>
            </a:pPr>
            <a:r>
              <a:rPr lang="fr-FR" sz="3500" b="1" dirty="0" smtClean="0">
                <a:solidFill>
                  <a:srgbClr val="C00000"/>
                </a:solidFill>
                <a:effectLst>
                  <a:outerShdw blurRad="38100" dist="38100" dir="2700000" algn="tl">
                    <a:srgbClr val="000000">
                      <a:alpha val="43137"/>
                    </a:srgbClr>
                  </a:outerShdw>
                </a:effectLst>
              </a:rPr>
              <a:t>   6- </a:t>
            </a:r>
            <a:r>
              <a:rPr lang="en-US" sz="3500" b="1" dirty="0" smtClean="0">
                <a:solidFill>
                  <a:srgbClr val="C00000"/>
                </a:solidFill>
                <a:effectLst>
                  <a:outerShdw blurRad="38100" dist="38100" dir="2700000" algn="tl">
                    <a:srgbClr val="000000">
                      <a:alpha val="43137"/>
                    </a:srgbClr>
                  </a:outerShdw>
                </a:effectLst>
              </a:rPr>
              <a:t>Breadth </a:t>
            </a:r>
          </a:p>
          <a:p>
            <a:pPr>
              <a:buFontTx/>
              <a:buChar char="-"/>
            </a:pPr>
            <a:r>
              <a:rPr lang="en-US" dirty="0" smtClean="0"/>
              <a:t>Do we need to look at this from another perspective?</a:t>
            </a:r>
          </a:p>
          <a:p>
            <a:pPr>
              <a:buFontTx/>
              <a:buChar char="-"/>
            </a:pPr>
            <a:r>
              <a:rPr lang="en-US" dirty="0" smtClean="0"/>
              <a:t>Do we need to consider another point of view? </a:t>
            </a:r>
          </a:p>
          <a:p>
            <a:pPr>
              <a:buFontTx/>
              <a:buChar char="-"/>
            </a:pPr>
            <a:r>
              <a:rPr lang="en-US" dirty="0" smtClean="0"/>
              <a:t>Do we need to look at this in other ways? </a:t>
            </a:r>
          </a:p>
          <a:p>
            <a:pPr>
              <a:buNone/>
            </a:pPr>
            <a:r>
              <a:rPr lang="en-US" sz="4200" b="1" dirty="0" smtClean="0">
                <a:solidFill>
                  <a:srgbClr val="C00000"/>
                </a:solidFill>
              </a:rPr>
              <a:t>  7-Logic</a:t>
            </a:r>
            <a:r>
              <a:rPr lang="en-US" dirty="0" smtClean="0"/>
              <a:t> </a:t>
            </a:r>
          </a:p>
          <a:p>
            <a:pPr>
              <a:buFontTx/>
              <a:buChar char="-"/>
            </a:pPr>
            <a:r>
              <a:rPr lang="en-US" dirty="0" smtClean="0"/>
              <a:t>Does all of this make sense together?</a:t>
            </a:r>
          </a:p>
          <a:p>
            <a:pPr>
              <a:buFontTx/>
              <a:buChar char="-"/>
            </a:pPr>
            <a:r>
              <a:rPr lang="en-US" dirty="0" smtClean="0"/>
              <a:t> Does your first paragraph fit in with your last one?</a:t>
            </a:r>
          </a:p>
          <a:p>
            <a:pPr>
              <a:buFontTx/>
              <a:buChar char="-"/>
            </a:pPr>
            <a:r>
              <a:rPr lang="en-US" dirty="0" smtClean="0"/>
              <a:t> Does what you say follow from the evidence? </a:t>
            </a:r>
          </a:p>
          <a:p>
            <a:pPr>
              <a:buNone/>
            </a:pPr>
            <a:r>
              <a:rPr lang="en-US" sz="3800" b="1" dirty="0" smtClean="0">
                <a:solidFill>
                  <a:srgbClr val="C00000"/>
                </a:solidFill>
              </a:rPr>
              <a:t>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472518" cy="6226196"/>
          </a:xfrm>
        </p:spPr>
        <p:txBody>
          <a:bodyPr>
            <a:normAutofit fontScale="90000"/>
          </a:bodyPr>
          <a:lstStyle/>
          <a:p>
            <a:pPr algn="l"/>
            <a:r>
              <a:rPr lang="en-US" sz="3600" b="1" dirty="0" smtClean="0">
                <a:solidFill>
                  <a:srgbClr val="C00000"/>
                </a:solidFill>
              </a:rPr>
              <a:t>8-Significance</a:t>
            </a:r>
            <a:br>
              <a:rPr lang="en-US" sz="3600" b="1" dirty="0" smtClean="0">
                <a:solidFill>
                  <a:srgbClr val="C00000"/>
                </a:solidFill>
              </a:rPr>
            </a:br>
            <a:r>
              <a:rPr lang="en-US" sz="3100" b="1" dirty="0" smtClean="0">
                <a:solidFill>
                  <a:srgbClr val="C00000"/>
                </a:solidFill>
              </a:rPr>
              <a:t/>
            </a:r>
            <a:br>
              <a:rPr lang="en-US" sz="3100" b="1" dirty="0" smtClean="0">
                <a:solidFill>
                  <a:srgbClr val="C00000"/>
                </a:solidFill>
              </a:rPr>
            </a:br>
            <a:r>
              <a:rPr lang="en-US" sz="3100" b="1" dirty="0" smtClean="0">
                <a:solidFill>
                  <a:srgbClr val="C00000"/>
                </a:solidFill>
              </a:rPr>
              <a:t>- </a:t>
            </a:r>
            <a:r>
              <a:rPr lang="en-US" sz="3100" dirty="0" smtClean="0"/>
              <a:t> Is this the most important problem to consider?</a:t>
            </a:r>
            <a:br>
              <a:rPr lang="en-US" sz="3100" dirty="0" smtClean="0"/>
            </a:br>
            <a:r>
              <a:rPr lang="en-US" sz="3100" dirty="0" smtClean="0"/>
              <a:t> - Is this the central idea to focus on? </a:t>
            </a:r>
            <a:br>
              <a:rPr lang="en-US" sz="3100" dirty="0" smtClean="0"/>
            </a:br>
            <a:r>
              <a:rPr lang="en-US" sz="3100" dirty="0" smtClean="0"/>
              <a:t>- Which of these facts are most important?</a:t>
            </a:r>
            <a:r>
              <a:rPr lang="en-US" sz="3600" dirty="0" smtClean="0"/>
              <a:t/>
            </a:r>
            <a:br>
              <a:rPr lang="en-US" sz="3600" dirty="0" smtClean="0"/>
            </a:br>
            <a:r>
              <a:rPr lang="en-US" sz="3600" dirty="0" smtClean="0">
                <a:solidFill>
                  <a:srgbClr val="C00000"/>
                </a:solidFill>
                <a:effectLst>
                  <a:outerShdw blurRad="38100" dist="38100" dir="2700000" algn="tl">
                    <a:srgbClr val="000000">
                      <a:alpha val="43137"/>
                    </a:srgbClr>
                  </a:outerShdw>
                </a:effectLst>
              </a:rPr>
              <a:t>9-</a:t>
            </a:r>
            <a:r>
              <a:rPr lang="en-US" sz="3600" b="1" dirty="0" smtClean="0">
                <a:solidFill>
                  <a:srgbClr val="C00000"/>
                </a:solidFill>
              </a:rPr>
              <a:t>Fairness</a:t>
            </a:r>
            <a:r>
              <a:rPr lang="en-US" sz="3600" dirty="0" smtClean="0"/>
              <a:t> </a:t>
            </a:r>
            <a:br>
              <a:rPr lang="en-US" sz="3600" dirty="0" smtClean="0"/>
            </a:br>
            <a:r>
              <a:rPr lang="en-US" sz="3600" dirty="0" smtClean="0"/>
              <a:t/>
            </a:r>
            <a:br>
              <a:rPr lang="en-US" sz="3600" dirty="0" smtClean="0"/>
            </a:br>
            <a:r>
              <a:rPr lang="en-US" sz="3100" dirty="0" smtClean="0"/>
              <a:t>- Is my thinking justifiable in context? </a:t>
            </a:r>
            <a:br>
              <a:rPr lang="en-US" sz="3100" dirty="0" smtClean="0"/>
            </a:br>
            <a:r>
              <a:rPr lang="en-US" sz="3100" dirty="0" smtClean="0"/>
              <a:t>- Am I taking into account the thinking of others? </a:t>
            </a:r>
            <a:br>
              <a:rPr lang="en-US" sz="3100" dirty="0" smtClean="0"/>
            </a:br>
            <a:r>
              <a:rPr lang="en-US" sz="3100" dirty="0" smtClean="0"/>
              <a:t>- Is my purpose fair given the situation? </a:t>
            </a:r>
            <a:br>
              <a:rPr lang="en-US" sz="3100" dirty="0" smtClean="0"/>
            </a:br>
            <a:r>
              <a:rPr lang="en-US" sz="3100" dirty="0" smtClean="0"/>
              <a:t>- Am I using my concepts in keeping with educated usage, or am I distorting them to get what I want? </a:t>
            </a:r>
            <a:r>
              <a:rPr lang="fr-FR" sz="3600" dirty="0" smtClean="0"/>
              <a:t/>
            </a:r>
            <a:br>
              <a:rPr lang="fr-FR" sz="3600" dirty="0" smtClean="0"/>
            </a:br>
            <a:endParaRPr lang="fr-FR"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p:txBody>
          <a:bodyPr/>
          <a:lstStyle/>
          <a:p>
            <a:pPr algn="just"/>
            <a:r>
              <a:rPr lang="en-US" dirty="0" smtClean="0"/>
              <a:t>According to Paul and Elder (1997 ,2006), the ultimate goal is for the standards of reasoning to become infused in all thinking so as to become the guide to better and better reasoning. The intellectual standards include:</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571</Words>
  <Application>Microsoft Office PowerPoint</Application>
  <PresentationFormat>Affichage à l'écran (4:3)</PresentationFormat>
  <Paragraphs>65</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Paul-Elder  Critical Thinking Framework </vt:lpstr>
      <vt:lpstr>           Critical thinking is that mode of thinking – about any subject, content, or problem — in which the thinker improves the quality of his or her thinking by skillfully taking charge of the structures inherent in thinking and imposing intellectual standards upon them. (Paul and Elder, 2001).  </vt:lpstr>
      <vt:lpstr>The Paul-Elder framework has three components:</vt:lpstr>
      <vt:lpstr>  Elements of Thought (reasoning)  The "parts" or elements of thinking are as follows:  </vt:lpstr>
      <vt:lpstr>Intellectual Standards    Elements used to determine the quality of reasoning. Good critical thinking requires having a command of these standards. </vt:lpstr>
      <vt:lpstr>Diapositive 6</vt:lpstr>
      <vt:lpstr>Diapositive 7</vt:lpstr>
      <vt:lpstr>8-Significance  -  Is this the most important problem to consider?  - Is this the central idea to focus on?  - Which of these facts are most important? 9-Fairness   - Is my thinking justifiable in context?  - Am I taking into account the thinking of others?  - Is my purpose fair given the situation?  - Am I using my concepts in keeping with educated usage, or am I distorting them to get what I want?  </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Paul-Elder Critical Thinking Framework </dc:title>
  <dc:creator>HP</dc:creator>
  <cp:lastModifiedBy>HP</cp:lastModifiedBy>
  <cp:revision>4</cp:revision>
  <dcterms:created xsi:type="dcterms:W3CDTF">2020-12-07T20:43:04Z</dcterms:created>
  <dcterms:modified xsi:type="dcterms:W3CDTF">2021-04-12T21:06:29Z</dcterms:modified>
</cp:coreProperties>
</file>