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66" r:id="rId4"/>
    <p:sldId id="269" r:id="rId5"/>
    <p:sldId id="270" r:id="rId6"/>
    <p:sldId id="271" r:id="rId7"/>
    <p:sldId id="272" r:id="rId8"/>
    <p:sldId id="274" r:id="rId9"/>
    <p:sldId id="287" r:id="rId10"/>
    <p:sldId id="275" r:id="rId11"/>
    <p:sldId id="276" r:id="rId12"/>
    <p:sldId id="277" r:id="rId13"/>
    <p:sldId id="278" r:id="rId14"/>
    <p:sldId id="279" r:id="rId15"/>
    <p:sldId id="268" r:id="rId16"/>
    <p:sldId id="280" r:id="rId17"/>
    <p:sldId id="288" r:id="rId18"/>
    <p:sldId id="289" r:id="rId19"/>
    <p:sldId id="290" r:id="rId20"/>
    <p:sldId id="291" r:id="rId21"/>
    <p:sldId id="292" r:id="rId22"/>
    <p:sldId id="293" r:id="rId23"/>
    <p:sldId id="294" r:id="rId24"/>
    <p:sldId id="295" r:id="rId25"/>
    <p:sldId id="296" r:id="rId26"/>
    <p:sldId id="299" r:id="rId27"/>
    <p:sldId id="300" r:id="rId28"/>
    <p:sldId id="301" r:id="rId29"/>
    <p:sldId id="302" r:id="rId30"/>
    <p:sldId id="303" r:id="rId31"/>
    <p:sldId id="304" r:id="rId32"/>
    <p:sldId id="306" r:id="rId33"/>
    <p:sldId id="307" r:id="rId34"/>
    <p:sldId id="281" r:id="rId35"/>
    <p:sldId id="284" r:id="rId36"/>
    <p:sldId id="285" r:id="rId37"/>
    <p:sldId id="286" r:id="rId38"/>
    <p:sldId id="257" r:id="rId39"/>
    <p:sldId id="258" r:id="rId40"/>
    <p:sldId id="259" r:id="rId41"/>
    <p:sldId id="260" r:id="rId42"/>
    <p:sldId id="261" r:id="rId43"/>
    <p:sldId id="262" r:id="rId44"/>
    <p:sldId id="263" r:id="rId45"/>
    <p:sldId id="264" r:id="rId46"/>
    <p:sldId id="265" r:id="rId47"/>
    <p:sldId id="283"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fr-FR" smtClean="0"/>
              <a:t>Modifiez le style du titre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pPr/>
              <a:t>11/28/2021</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‹N°›</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pPr/>
              <a:t>11/28/2021</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pPr/>
              <a:t>11/28/2021</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FR" smtClean="0"/>
              <a:t>Modifiez le style du titre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9CAEA93-55E7-4DA9-90C2-089A26EEFEC4}" type="datetime1">
              <a:rPr lang="en-US" smtClean="0"/>
              <a:pPr/>
              <a:t>11/28/2021</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pPr/>
              <a:t>11/28/2021</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F7EAEB24-CE78-465C-A726-91D0868FA48F}" type="datetime1">
              <a:rPr lang="en-US" smtClean="0"/>
              <a:pPr/>
              <a:t>11/28/2021</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pPr/>
              <a:t>11/28/2021</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11/28/2021</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fr-FR" smtClean="0"/>
              <a:t>Modifiez le style du titre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18BBB94-68E6-4675-A946-F1C5994EDBD7}" type="datetime1">
              <a:rPr lang="en-US" smtClean="0"/>
              <a:pPr/>
              <a:t>11/28/2021</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fr-FR" smtClean="0"/>
              <a:t>Modifiez le style du titre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C3B8377-21E3-4835-B75D-4E2847E2750F}" type="datetime1">
              <a:rPr lang="en-US" smtClean="0"/>
              <a:pPr/>
              <a:t>11/28/2021</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pPr/>
              <a:t>11/28/2021</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‹N°›</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fr.wiktionary.org/wiki/radar" TargetMode="External"/><Relationship Id="rId3" Type="http://schemas.openxmlformats.org/officeDocument/2006/relationships/hyperlink" Target="https://fr.wiktionary.org/wiki/JO" TargetMode="External"/><Relationship Id="rId7" Type="http://schemas.openxmlformats.org/officeDocument/2006/relationships/hyperlink" Target="https://fr.wiktionary.org/wiki/Annexe:Prononciation" TargetMode="External"/><Relationship Id="rId2" Type="http://schemas.openxmlformats.org/officeDocument/2006/relationships/hyperlink" Target="https://fr.wiktionary.org/wiki/etc." TargetMode="External"/><Relationship Id="rId1" Type="http://schemas.openxmlformats.org/officeDocument/2006/relationships/slideLayout" Target="../slideLayouts/slideLayout2.xml"/><Relationship Id="rId6" Type="http://schemas.openxmlformats.org/officeDocument/2006/relationships/hyperlink" Target="https://fr.wiktionary.org/wiki/ONU" TargetMode="External"/><Relationship Id="rId5" Type="http://schemas.openxmlformats.org/officeDocument/2006/relationships/hyperlink" Target="https://fr.wiktionary.org/wiki/TVA" TargetMode="External"/><Relationship Id="rId4" Type="http://schemas.openxmlformats.org/officeDocument/2006/relationships/hyperlink" Target="https://fr.wiktionary.org/w/index.php?title=BBL&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09601"/>
            <a:ext cx="7772400" cy="1379239"/>
          </a:xfrm>
        </p:spPr>
        <p:txBody>
          <a:bodyPr/>
          <a:lstStyle/>
          <a:p>
            <a:r>
              <a:rPr lang="fr-FR" sz="4800" dirty="0" smtClean="0"/>
              <a:t>Rédaction d’un mémoire</a:t>
            </a:r>
            <a:endParaRPr lang="fr-FR" sz="4800" dirty="0"/>
          </a:p>
        </p:txBody>
      </p:sp>
      <p:sp>
        <p:nvSpPr>
          <p:cNvPr id="3" name="Sous-titre 2"/>
          <p:cNvSpPr>
            <a:spLocks noGrp="1"/>
          </p:cNvSpPr>
          <p:nvPr>
            <p:ph type="subTitle" idx="1"/>
          </p:nvPr>
        </p:nvSpPr>
        <p:spPr/>
        <p:txBody>
          <a:bodyPr/>
          <a:lstStyle/>
          <a:p>
            <a:r>
              <a:rPr lang="fr-FR" dirty="0" smtClean="0"/>
              <a:t>SAOUDI </a:t>
            </a:r>
            <a:r>
              <a:rPr lang="fr-FR" dirty="0" err="1" smtClean="0"/>
              <a:t>Lalia</a:t>
            </a:r>
            <a:r>
              <a:rPr lang="fr-FR" dirty="0" smtClean="0"/>
              <a:t>	</a:t>
            </a:r>
          </a:p>
          <a:p>
            <a:r>
              <a:rPr lang="fr-FR" smtClean="0"/>
              <a:t>2017-2018</a:t>
            </a:r>
            <a:endParaRPr lang="fr-FR" dirty="0"/>
          </a:p>
        </p:txBody>
      </p:sp>
      <p:sp>
        <p:nvSpPr>
          <p:cNvPr id="4" name="Espace réservé de la date 3"/>
          <p:cNvSpPr>
            <a:spLocks noGrp="1"/>
          </p:cNvSpPr>
          <p:nvPr>
            <p:ph type="dt" sz="half" idx="10"/>
          </p:nvPr>
        </p:nvSpPr>
        <p:spPr/>
        <p:txBody>
          <a:bodyPr/>
          <a:lstStyle/>
          <a:p>
            <a:fld id="{216C5678-EE20-4FA5-88E2-6E0BD67A2E26}" type="datetime1">
              <a:rPr lang="en-US" smtClean="0"/>
              <a:pPr/>
              <a:t>11/28/2021</a:t>
            </a:fld>
            <a:endParaRPr lang="en-US" dirty="0"/>
          </a:p>
        </p:txBody>
      </p:sp>
      <p:sp>
        <p:nvSpPr>
          <p:cNvPr id="5" name="Espace réservé du numéro de diapositive 4"/>
          <p:cNvSpPr>
            <a:spLocks noGrp="1"/>
          </p:cNvSpPr>
          <p:nvPr>
            <p:ph type="sldNum" sz="quarter" idx="11"/>
          </p:nvPr>
        </p:nvSpPr>
        <p:spPr/>
        <p:txBody>
          <a:bodyPr/>
          <a:lstStyle/>
          <a:p>
            <a:fld id="{BA9B540C-44DA-4F69-89C9-7C84606640D3}" type="slidenum">
              <a:rPr lang="en-US" smtClean="0"/>
              <a:pPr/>
              <a:t>1</a:t>
            </a:fld>
            <a:endParaRPr lang="en-US" dirty="0"/>
          </a:p>
        </p:txBody>
      </p:sp>
      <p:sp>
        <p:nvSpPr>
          <p:cNvPr id="6" name="Espace réservé du pied de page 5"/>
          <p:cNvSpPr>
            <a:spLocks noGrp="1"/>
          </p:cNvSpPr>
          <p:nvPr>
            <p:ph type="ftr" sz="quarter" idx="12"/>
          </p:nvPr>
        </p:nvSpPr>
        <p:spPr>
          <a:xfrm>
            <a:off x="611560" y="6309320"/>
            <a:ext cx="4536504" cy="365125"/>
          </a:xfrm>
        </p:spPr>
        <p:txBody>
          <a:bodyPr/>
          <a:lstStyle/>
          <a:p>
            <a:r>
              <a:rPr lang="en-US" dirty="0" err="1" smtClean="0"/>
              <a:t>Université</a:t>
            </a:r>
            <a:r>
              <a:rPr lang="en-US" dirty="0" smtClean="0"/>
              <a:t> de </a:t>
            </a:r>
            <a:r>
              <a:rPr lang="en-US" dirty="0" err="1" smtClean="0"/>
              <a:t>M’sila</a:t>
            </a:r>
            <a:r>
              <a:rPr lang="en-US" dirty="0" smtClean="0"/>
              <a:t>- </a:t>
            </a:r>
            <a:r>
              <a:rPr lang="en-US" dirty="0" err="1" smtClean="0"/>
              <a:t>département</a:t>
            </a:r>
            <a:r>
              <a:rPr lang="en-US" dirty="0" smtClean="0"/>
              <a:t> </a:t>
            </a:r>
            <a:r>
              <a:rPr lang="en-US" dirty="0" err="1" smtClean="0"/>
              <a:t>d’informatique</a:t>
            </a:r>
            <a:endParaRPr lang="en-US" dirty="0"/>
          </a:p>
        </p:txBody>
      </p:sp>
      <p:pic>
        <p:nvPicPr>
          <p:cNvPr id="1026" name="Picture 2" descr="https://encrypted-tbn2.gstatic.com/images?q=tbn:ANd9GcQZzIjzA3rkegT42oontrq5P-E_KD3E__A2TcSu5i-d0KBu4t8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2420888"/>
            <a:ext cx="373380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5677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listes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Les différentes listes des figures, tableaux, abréviations et symboles utilisés doivent être placées, s’il y a lieu, sur des pages distinctes et avant le corps du texte. Elle comprennent le numéro, le titre et la page. Le numéro de la figure ou tableau est habituellement construit selon le modèle: le chapitre et l’ordre dans le chapitre, par exemple 2.1.</a:t>
            </a:r>
          </a:p>
          <a:p>
            <a:r>
              <a:rPr lang="fr-FR" dirty="0" smtClean="0"/>
              <a:t>Quant à la liste des abréviations, des sigles et des acronymes, elle doit être minimale et ne comprendre que des abréviations, sigles et acronymes les plus courantes et connus. Autrement, on écrit toujours  le nom au complet .</a:t>
            </a:r>
          </a:p>
          <a:p>
            <a:r>
              <a:rPr lang="fr-FR" dirty="0" smtClean="0"/>
              <a:t>Il est d’usage d’écrire le nom au complet suivi de l’abréviation , du sigle ou de l’acronyme entre parenthèse , lors de sa première apparition dans le texte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4181262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Résumé principal et les sommaires de section</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Tout rapport de recherche est accompagné d’un résumé. Le mémoire et la thèse ne font pas exception . Ce résumé doit aider le lecteur à se faire rapidement une idée exacte du contenu.</a:t>
            </a:r>
          </a:p>
          <a:p>
            <a:r>
              <a:rPr lang="fr-FR" dirty="0" smtClean="0"/>
              <a:t>Un résumé débute généralement par une phrase ou deux qui </a:t>
            </a:r>
            <a:r>
              <a:rPr lang="fr-FR" dirty="0" smtClean="0">
                <a:solidFill>
                  <a:srgbClr val="FF0000"/>
                </a:solidFill>
              </a:rPr>
              <a:t>situent la problématique </a:t>
            </a:r>
            <a:r>
              <a:rPr lang="fr-FR" dirty="0" smtClean="0"/>
              <a:t>étudié. Suivent les éléments principaux qui ont conduit </a:t>
            </a:r>
            <a:r>
              <a:rPr lang="fr-FR" dirty="0" smtClean="0">
                <a:solidFill>
                  <a:srgbClr val="FF0000"/>
                </a:solidFill>
              </a:rPr>
              <a:t>à la formulation des objectifs</a:t>
            </a:r>
            <a:r>
              <a:rPr lang="fr-FR" dirty="0" smtClean="0"/>
              <a:t>, des questions ou des hypothèses formulés. </a:t>
            </a:r>
            <a:r>
              <a:rPr lang="fr-FR" dirty="0" smtClean="0">
                <a:solidFill>
                  <a:srgbClr val="FF0000"/>
                </a:solidFill>
              </a:rPr>
              <a:t>La démarche de recherche et l’angle d’approche  </a:t>
            </a:r>
            <a:r>
              <a:rPr lang="fr-FR" dirty="0" smtClean="0"/>
              <a:t>de la recherche sont ensuite présenté. Finalement, le résumé se termine sur les </a:t>
            </a:r>
            <a:r>
              <a:rPr lang="fr-FR" dirty="0" smtClean="0">
                <a:solidFill>
                  <a:srgbClr val="FF0000"/>
                </a:solidFill>
              </a:rPr>
              <a:t>principaux résultats </a:t>
            </a:r>
            <a:r>
              <a:rPr lang="fr-FR" dirty="0" smtClean="0"/>
              <a:t>et les grandes conclusions de notre travail, y compris les nouvelles pistes de recherche proposées. Le défit est de réussir à dire tout cela en moins de 500 mots, idéalement en moins de deux cents mots . Cinq mots clés caractérisant la recherche sont généralement placés immédiatement sous le résumé</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11</a:t>
            </a:fld>
            <a:endParaRPr lang="en-US"/>
          </a:p>
        </p:txBody>
      </p:sp>
    </p:spTree>
    <p:extLst>
      <p:ext uri="{BB962C8B-B14F-4D97-AF65-F5344CB8AC3E}">
        <p14:creationId xmlns:p14="http://schemas.microsoft.com/office/powerpoint/2010/main" val="1721436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Sommaires de section</a:t>
            </a:r>
            <a:endParaRPr lang="fr-FR" dirty="0"/>
          </a:p>
        </p:txBody>
      </p:sp>
      <p:sp>
        <p:nvSpPr>
          <p:cNvPr id="3" name="Espace réservé du contenu 2"/>
          <p:cNvSpPr>
            <a:spLocks noGrp="1"/>
          </p:cNvSpPr>
          <p:nvPr>
            <p:ph idx="1"/>
          </p:nvPr>
        </p:nvSpPr>
        <p:spPr/>
        <p:txBody>
          <a:bodyPr/>
          <a:lstStyle/>
          <a:p>
            <a:r>
              <a:rPr lang="fr-FR" dirty="0" smtClean="0"/>
              <a:t>La présence de sommaires de chapitre est facultative.</a:t>
            </a:r>
          </a:p>
          <a:p>
            <a:r>
              <a:rPr lang="fr-FR" dirty="0" smtClean="0"/>
              <a:t>Ces sommaires se présentent sous la forme de petits résumés placés au début de chaque chapitre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p14="http://schemas.microsoft.com/office/powerpoint/2010/main" val="3148000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a:r>
            <a:br>
              <a:rPr lang="fr-FR" dirty="0"/>
            </a:br>
            <a:r>
              <a:rPr lang="fr-FR" sz="3200" b="1" dirty="0"/>
              <a:t>LES CITATIONS, NOTES ET LA BIBLIOGRAPHIES </a:t>
            </a:r>
            <a:endParaRPr lang="fr-FR" sz="3200" dirty="0"/>
          </a:p>
        </p:txBody>
      </p:sp>
      <p:sp>
        <p:nvSpPr>
          <p:cNvPr id="3" name="Espace réservé du contenu 2"/>
          <p:cNvSpPr>
            <a:spLocks noGrp="1"/>
          </p:cNvSpPr>
          <p:nvPr>
            <p:ph idx="1"/>
          </p:nvPr>
        </p:nvSpPr>
        <p:spPr>
          <a:xfrm>
            <a:off x="467544" y="1628800"/>
            <a:ext cx="8229600" cy="4525963"/>
          </a:xfrm>
        </p:spPr>
        <p:txBody>
          <a:bodyPr>
            <a:noAutofit/>
          </a:bodyPr>
          <a:lstStyle/>
          <a:p>
            <a:r>
              <a:rPr lang="fr-FR" sz="1400" dirty="0"/>
              <a:t>La citation consiste à mentionner le texte exact avec les termes précis rédigés par l'auteur cité. </a:t>
            </a:r>
          </a:p>
          <a:p>
            <a:r>
              <a:rPr lang="fr-FR" sz="1400" dirty="0"/>
              <a:t>La paraphrase est la reproduction de la pensée d'un auteur, reformulée avec d'autres mots. </a:t>
            </a:r>
          </a:p>
          <a:p>
            <a:r>
              <a:rPr lang="fr-FR" sz="1400" dirty="0"/>
              <a:t>Chaque citation ou paraphrase doit impérativement être accompagnée de sa source sous forme de note de bas de page ou de note dans le texte. </a:t>
            </a:r>
          </a:p>
          <a:p>
            <a:r>
              <a:rPr lang="fr-FR" sz="1400" dirty="0"/>
              <a:t>Utilisez les citations avec modération ! - Elles doivent étayer votre propre réflexion. </a:t>
            </a:r>
          </a:p>
          <a:p>
            <a:r>
              <a:rPr lang="fr-FR" sz="1400" dirty="0"/>
              <a:t>Pour ne pas vous rendre coupable de plagiat, respectez les règles suivantes : </a:t>
            </a:r>
          </a:p>
          <a:p>
            <a:pPr lvl="1"/>
            <a:r>
              <a:rPr lang="fr-FR" sz="1400" dirty="0" smtClean="0"/>
              <a:t> </a:t>
            </a:r>
            <a:r>
              <a:rPr lang="fr-FR" sz="1400" dirty="0"/>
              <a:t>Mentionner très précisément la source de la citation ou de la paraphrase. </a:t>
            </a:r>
          </a:p>
          <a:p>
            <a:pPr lvl="1"/>
            <a:r>
              <a:rPr lang="fr-FR" sz="1400" dirty="0" smtClean="0"/>
              <a:t> </a:t>
            </a:r>
            <a:r>
              <a:rPr lang="fr-FR" sz="1400" dirty="0"/>
              <a:t>Toujours mettre la citation entre guillemets. </a:t>
            </a:r>
          </a:p>
          <a:p>
            <a:pPr lvl="1"/>
            <a:r>
              <a:rPr lang="fr-FR" sz="1400" dirty="0" smtClean="0"/>
              <a:t> </a:t>
            </a:r>
            <a:r>
              <a:rPr lang="fr-FR" sz="1400" dirty="0"/>
              <a:t>Reproduire le texte exact avec les termes précis rédigés par l'auteur cité. </a:t>
            </a:r>
          </a:p>
          <a:p>
            <a:pPr lvl="1"/>
            <a:r>
              <a:rPr lang="fr-FR" sz="1400" dirty="0" smtClean="0"/>
              <a:t> </a:t>
            </a:r>
            <a:r>
              <a:rPr lang="fr-FR" sz="1400" dirty="0"/>
              <a:t>Conserver la ponctuation, les majuscules et même les fautes d'orthographe du texte original (faire suivre de la mention [sic]). </a:t>
            </a:r>
          </a:p>
          <a:p>
            <a:pPr lvl="1"/>
            <a:r>
              <a:rPr lang="fr-FR" sz="1400" dirty="0" smtClean="0"/>
              <a:t> </a:t>
            </a:r>
            <a:r>
              <a:rPr lang="fr-FR" sz="1400" dirty="0"/>
              <a:t>Toute altération à l'intérieur d'une citation doit être mentionnée clairement, soit en note, soit après la citation (par exemple : «mots mis en évidence par nous», «traduit par nos </a:t>
            </a:r>
            <a:r>
              <a:rPr lang="fr-FR" sz="1400" dirty="0" smtClean="0"/>
              <a:t> </a:t>
            </a:r>
            <a:r>
              <a:rPr lang="fr-FR" sz="1400" dirty="0"/>
              <a:t> </a:t>
            </a:r>
            <a:r>
              <a:rPr lang="fr-FR" sz="1400" dirty="0" smtClean="0"/>
              <a:t>soins</a:t>
            </a:r>
            <a:r>
              <a:rPr lang="fr-FR" sz="1400" dirty="0"/>
              <a:t>», etc.). </a:t>
            </a:r>
            <a:endParaRPr lang="fr-FR" sz="1400" dirty="0" smtClean="0"/>
          </a:p>
          <a:p>
            <a:r>
              <a:rPr lang="fr-FR" sz="1400" dirty="0" smtClean="0"/>
              <a:t>Après </a:t>
            </a:r>
            <a:r>
              <a:rPr lang="fr-FR" sz="1400" dirty="0"/>
              <a:t>la citation, insérer un </a:t>
            </a:r>
            <a:r>
              <a:rPr lang="fr-FR" sz="1400" b="1" dirty="0"/>
              <a:t>numéro </a:t>
            </a:r>
            <a:r>
              <a:rPr lang="fr-FR" sz="1400" dirty="0"/>
              <a:t>de note de bas de page entre [ ] ou en exposant. </a:t>
            </a:r>
          </a:p>
          <a:p>
            <a:r>
              <a:rPr lang="fr-FR" sz="1400" dirty="0"/>
              <a:t>Ce numéro est reporté en </a:t>
            </a:r>
            <a:r>
              <a:rPr lang="fr-FR" sz="1400" b="1" dirty="0"/>
              <a:t>bas de page </a:t>
            </a:r>
            <a:r>
              <a:rPr lang="fr-FR" sz="1400" dirty="0"/>
              <a:t>où sont mentionnés l'auteur, le titre et la page de référence de la citation. </a:t>
            </a:r>
          </a:p>
          <a:p>
            <a:r>
              <a:rPr lang="fr-FR" sz="1400" dirty="0"/>
              <a:t>La référence </a:t>
            </a:r>
            <a:r>
              <a:rPr lang="fr-FR" sz="1400" b="1" dirty="0"/>
              <a:t>complète </a:t>
            </a:r>
            <a:r>
              <a:rPr lang="fr-FR" sz="1400" dirty="0"/>
              <a:t>de la citation est spécifiée dans la bibliographie en fin de travail regroupant tous les documents. </a:t>
            </a:r>
          </a:p>
          <a:p>
            <a:endParaRPr lang="fr-FR" sz="1400"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13</a:t>
            </a:fld>
            <a:endParaRPr lang="en-US"/>
          </a:p>
        </p:txBody>
      </p:sp>
    </p:spTree>
    <p:extLst>
      <p:ext uri="{BB962C8B-B14F-4D97-AF65-F5344CB8AC3E}">
        <p14:creationId xmlns:p14="http://schemas.microsoft.com/office/powerpoint/2010/main" val="16314387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Exemple </a:t>
            </a:r>
            <a:r>
              <a:rPr lang="fr-FR" b="1" dirty="0" smtClean="0"/>
              <a:t>:</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Séville </a:t>
            </a:r>
            <a:r>
              <a:rPr lang="fr-FR" dirty="0"/>
              <a:t>et plus particulièrement ses bistrots a toujours inspiré les poètes. «Les jambons pendaient parmi les bouteilles de La </a:t>
            </a:r>
            <a:r>
              <a:rPr lang="fr-FR" dirty="0" err="1"/>
              <a:t>Guita</a:t>
            </a:r>
            <a:r>
              <a:rPr lang="fr-FR" dirty="0"/>
              <a:t>, les vieilles affiches de la semaine sainte et de la Feria </a:t>
            </a:r>
            <a:r>
              <a:rPr lang="fr-FR" dirty="0" err="1"/>
              <a:t>d‟avril</a:t>
            </a:r>
            <a:r>
              <a:rPr lang="fr-FR" dirty="0"/>
              <a:t>, les photos de toreros minces et graves morts depuis des années, tandis que </a:t>
            </a:r>
            <a:r>
              <a:rPr lang="fr-FR" dirty="0" err="1"/>
              <a:t>l‟encre</a:t>
            </a:r>
            <a:r>
              <a:rPr lang="fr-FR" dirty="0"/>
              <a:t> de leurs dédicaces jaunissait sous le verre des petits cadres». [1] </a:t>
            </a:r>
          </a:p>
          <a:p>
            <a:r>
              <a:rPr lang="fr-FR" dirty="0"/>
              <a:t>_____________ </a:t>
            </a:r>
          </a:p>
          <a:p>
            <a:r>
              <a:rPr lang="fr-FR" i="1" dirty="0"/>
              <a:t>en bas de page : </a:t>
            </a:r>
            <a:r>
              <a:rPr lang="fr-FR" dirty="0"/>
              <a:t>[1] Pérez-</a:t>
            </a:r>
            <a:r>
              <a:rPr lang="fr-FR" dirty="0" err="1"/>
              <a:t>Reverte</a:t>
            </a:r>
            <a:r>
              <a:rPr lang="fr-FR" dirty="0"/>
              <a:t>, Arturo. La peau du tambour. Paris : Seuil, 1997, p.289 </a:t>
            </a:r>
          </a:p>
          <a:p>
            <a:r>
              <a:rPr lang="fr-FR" dirty="0"/>
              <a:t>_____________ </a:t>
            </a:r>
          </a:p>
          <a:p>
            <a:r>
              <a:rPr lang="fr-FR" i="1" dirty="0"/>
              <a:t>en fin de travail : </a:t>
            </a:r>
            <a:r>
              <a:rPr lang="fr-FR" dirty="0"/>
              <a:t>PEREZ-REVERTE, Arturo. La peau du tambour. Traduit de </a:t>
            </a:r>
            <a:r>
              <a:rPr lang="fr-FR" dirty="0" err="1"/>
              <a:t>l‟espagnol</a:t>
            </a:r>
            <a:r>
              <a:rPr lang="fr-FR" dirty="0"/>
              <a:t> par Jean-Pierre </a:t>
            </a:r>
            <a:r>
              <a:rPr lang="fr-FR" dirty="0" err="1"/>
              <a:t>Quijano</a:t>
            </a:r>
            <a:r>
              <a:rPr lang="fr-FR" dirty="0"/>
              <a:t>. Paris: Ed. du Seuil, 1997. 453 p. (Points; 518) </a:t>
            </a: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p14="http://schemas.microsoft.com/office/powerpoint/2010/main" val="2914070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lstStyle/>
          <a:p>
            <a:r>
              <a:rPr lang="fr-FR" dirty="0" smtClean="0"/>
              <a:t>La conclusion commence par un rappel de la problématique abordée et de la question générale de la recherche</a:t>
            </a:r>
          </a:p>
          <a:p>
            <a:r>
              <a:rPr lang="fr-FR" dirty="0" smtClean="0"/>
              <a:t>On rappelle les principaux éléments de la démarche de recherche et on précise les limites de la recherche</a:t>
            </a:r>
          </a:p>
          <a:p>
            <a:r>
              <a:rPr lang="fr-FR" dirty="0" smtClean="0"/>
              <a:t>Ensuite les résultats les plus cruciaux ou significatifs sont résumés et leurs apports à la compréhension de la problématique sont soulignés</a:t>
            </a:r>
          </a:p>
          <a:p>
            <a:r>
              <a:rPr lang="fr-FR" dirty="0" smtClean="0"/>
              <a:t>On indique enfin les nouvelles pistes de recherche et d’intervention</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p14="http://schemas.microsoft.com/office/powerpoint/2010/main" val="2898741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 bibliographie. </a:t>
            </a:r>
            <a:endParaRPr lang="fr-FR" dirty="0"/>
          </a:p>
        </p:txBody>
      </p:sp>
      <p:sp>
        <p:nvSpPr>
          <p:cNvPr id="3" name="Espace réservé du contenu 2"/>
          <p:cNvSpPr>
            <a:spLocks noGrp="1"/>
          </p:cNvSpPr>
          <p:nvPr>
            <p:ph idx="1"/>
          </p:nvPr>
        </p:nvSpPr>
        <p:spPr/>
        <p:txBody>
          <a:bodyPr/>
          <a:lstStyle/>
          <a:p>
            <a:r>
              <a:rPr lang="fr-FR" dirty="0" smtClean="0"/>
              <a:t>◦ </a:t>
            </a:r>
            <a:r>
              <a:rPr lang="fr-FR" dirty="0"/>
              <a:t>Classer les références des documents par ordre alphabétique. </a:t>
            </a:r>
            <a:endParaRPr lang="fr-FR" dirty="0" smtClean="0"/>
          </a:p>
          <a:p>
            <a:r>
              <a:rPr lang="fr-FR" dirty="0" smtClean="0"/>
              <a:t>Livre</a:t>
            </a:r>
            <a:r>
              <a:rPr lang="fr-FR" dirty="0"/>
              <a:t>: Auteur, Prénom (date). </a:t>
            </a:r>
            <a:r>
              <a:rPr lang="fr-FR" i="1" dirty="0"/>
              <a:t>Titre du livre</a:t>
            </a:r>
            <a:r>
              <a:rPr lang="fr-FR" dirty="0"/>
              <a:t>. Lieu d'édition : Éditeur, nombre de pages. </a:t>
            </a:r>
            <a:endParaRPr lang="fr-FR" dirty="0" smtClean="0"/>
          </a:p>
          <a:p>
            <a:r>
              <a:rPr lang="fr-FR" dirty="0" smtClean="0"/>
              <a:t>Chapitre </a:t>
            </a:r>
            <a:r>
              <a:rPr lang="fr-FR" dirty="0"/>
              <a:t>d'un livre: Auteur, Prénom (date). « Titre du chapitre » (chap. 0), dans </a:t>
            </a:r>
            <a:r>
              <a:rPr lang="fr-FR" i="1" dirty="0"/>
              <a:t>Titre du livre</a:t>
            </a:r>
            <a:r>
              <a:rPr lang="fr-FR" dirty="0"/>
              <a:t>. Lieu d'édition : Éditeur, p. 0-1. </a:t>
            </a:r>
            <a:endParaRPr lang="fr-FR" dirty="0" smtClean="0"/>
          </a:p>
          <a:p>
            <a:r>
              <a:rPr lang="fr-FR" dirty="0" smtClean="0"/>
              <a:t>Section </a:t>
            </a:r>
            <a:r>
              <a:rPr lang="fr-FR" dirty="0"/>
              <a:t>d'un Site Web: Auteur, Prénom (date de publication de la section). </a:t>
            </a:r>
            <a:r>
              <a:rPr lang="fr-FR" i="1" dirty="0"/>
              <a:t>Titre de la section</a:t>
            </a:r>
            <a:r>
              <a:rPr lang="fr-FR" dirty="0"/>
              <a:t>, sur le site </a:t>
            </a:r>
            <a:r>
              <a:rPr lang="fr-FR" i="1" dirty="0"/>
              <a:t>Nom du site</a:t>
            </a:r>
            <a:r>
              <a:rPr lang="fr-FR" dirty="0"/>
              <a:t>. Consulté le (date). Adresse sur le </a:t>
            </a:r>
            <a:r>
              <a:rPr lang="fr-FR" dirty="0" smtClean="0"/>
              <a:t>Web</a:t>
            </a:r>
            <a:endParaRPr lang="fr-FR" dirty="0"/>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16</a:t>
            </a:fld>
            <a:endParaRPr lang="en-US"/>
          </a:p>
        </p:txBody>
      </p:sp>
    </p:spTree>
    <p:extLst>
      <p:ext uri="{BB962C8B-B14F-4D97-AF65-F5344CB8AC3E}">
        <p14:creationId xmlns:p14="http://schemas.microsoft.com/office/powerpoint/2010/main" val="3106095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b="1" dirty="0">
              <a:solidFill>
                <a:schemeClr val="bg1">
                  <a:lumMod val="50000"/>
                </a:schemeClr>
              </a:solidFill>
            </a:endParaRPr>
          </a:p>
        </p:txBody>
      </p:sp>
      <p:sp>
        <p:nvSpPr>
          <p:cNvPr id="3" name="Espace réservé du contenu 2"/>
          <p:cNvSpPr>
            <a:spLocks noGrp="1"/>
          </p:cNvSpPr>
          <p:nvPr>
            <p:ph idx="1"/>
          </p:nvPr>
        </p:nvSpPr>
        <p:spPr/>
        <p:txBody>
          <a:bodyPr>
            <a:normAutofit fontScale="92500"/>
          </a:bodyPr>
          <a:lstStyle/>
          <a:p>
            <a:r>
              <a:rPr lang="fr-FR" b="1" dirty="0" smtClean="0">
                <a:solidFill>
                  <a:schemeClr val="tx2">
                    <a:lumMod val="75000"/>
                  </a:schemeClr>
                </a:solidFill>
              </a:rPr>
              <a:t>CITATIONS DANS LE CORPS DU TEXTE</a:t>
            </a:r>
            <a:r>
              <a:rPr lang="fr-FR" dirty="0" smtClean="0">
                <a:solidFill>
                  <a:schemeClr val="tx2">
                    <a:lumMod val="75000"/>
                  </a:schemeClr>
                </a:solidFill>
              </a:rPr>
              <a:t> : La citation est un passage, une idée ou un commentaire emprunté à un auteur pour illustrer ou appuyer le travail de recherche. C'est par la citation que l'on reconnaît la propriété  intellectuelle. </a:t>
            </a:r>
          </a:p>
          <a:p>
            <a:r>
              <a:rPr lang="fr-FR" dirty="0" smtClean="0">
                <a:solidFill>
                  <a:schemeClr val="tx2">
                    <a:lumMod val="75000"/>
                  </a:schemeClr>
                </a:solidFill>
              </a:rPr>
              <a:t>Une </a:t>
            </a:r>
            <a:r>
              <a:rPr lang="fr-FR" b="1" dirty="0" smtClean="0">
                <a:solidFill>
                  <a:schemeClr val="tx2">
                    <a:lumMod val="75000"/>
                  </a:schemeClr>
                </a:solidFill>
              </a:rPr>
              <a:t>bibliographie est une liste de références bibliographiques </a:t>
            </a:r>
          </a:p>
          <a:p>
            <a:r>
              <a:rPr lang="fr-FR" dirty="0" smtClean="0">
                <a:solidFill>
                  <a:schemeClr val="tx2">
                    <a:lumMod val="75000"/>
                  </a:schemeClr>
                </a:solidFill>
              </a:rPr>
              <a:t>Elle identifie tous les documents que vous avez utilisés pour la réalisation de votre travail. </a:t>
            </a:r>
          </a:p>
          <a:p>
            <a:endParaRPr lang="fr-FR" dirty="0" smtClean="0">
              <a:solidFill>
                <a:schemeClr val="tx2">
                  <a:lumMod val="75000"/>
                </a:schemeClr>
              </a:solidFill>
            </a:endParaRPr>
          </a:p>
          <a:p>
            <a:r>
              <a:rPr lang="fr-FR" dirty="0" smtClean="0">
                <a:solidFill>
                  <a:schemeClr val="tx2">
                    <a:lumMod val="75000"/>
                  </a:schemeClr>
                </a:solidFill>
              </a:rPr>
              <a:t>Plusieurs types de plans de classement sont possibles (</a:t>
            </a:r>
            <a:r>
              <a:rPr lang="fr-FR" b="1" dirty="0" smtClean="0">
                <a:solidFill>
                  <a:schemeClr val="tx2">
                    <a:lumMod val="75000"/>
                  </a:schemeClr>
                </a:solidFill>
              </a:rPr>
              <a:t>alphabétique, chronologique, type de document…). </a:t>
            </a:r>
          </a:p>
          <a:p>
            <a:endParaRPr lang="fr-FR" dirty="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17</a:t>
            </a:fld>
            <a:endParaRPr lang="fr-FR"/>
          </a:p>
        </p:txBody>
      </p:sp>
      <p:grpSp>
        <p:nvGrpSpPr>
          <p:cNvPr id="7" name="Group 22"/>
          <p:cNvGrpSpPr>
            <a:grpSpLocks/>
          </p:cNvGrpSpPr>
          <p:nvPr/>
        </p:nvGrpSpPr>
        <p:grpSpPr bwMode="auto">
          <a:xfrm>
            <a:off x="-252413" y="280988"/>
            <a:ext cx="6985001" cy="657224"/>
            <a:chOff x="-129" y="235"/>
            <a:chExt cx="3855" cy="659"/>
          </a:xfrm>
        </p:grpSpPr>
        <p:grpSp>
          <p:nvGrpSpPr>
            <p:cNvPr id="8"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25"/>
            </a:xfrm>
            <a:prstGeom prst="rect">
              <a:avLst/>
            </a:prstGeom>
            <a:noFill/>
            <a:ln w="63500" cmpd="thickThin" algn="ctr">
              <a:noFill/>
              <a:miter lim="800000"/>
              <a:headEnd/>
              <a:tailEnd/>
            </a:ln>
          </p:spPr>
          <p:txBody>
            <a:bodyPr>
              <a:spAutoFit/>
            </a:bodyPr>
            <a:lstStyle/>
            <a:p>
              <a:pPr algn="ctr"/>
              <a:r>
                <a:rPr lang="fr-FR" sz="2800" b="1" dirty="0" smtClean="0">
                  <a:solidFill>
                    <a:srgbClr val="002060"/>
                  </a:solidFill>
                </a:rPr>
                <a:t>Définition de la bibliographie</a:t>
              </a:r>
              <a:endParaRPr lang="fr-FR" sz="28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88701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endParaRPr lang="fr-FR" dirty="0" smtClean="0"/>
          </a:p>
          <a:p>
            <a:pPr>
              <a:buNone/>
            </a:pPr>
            <a:r>
              <a:rPr lang="fr-FR" dirty="0" smtClean="0">
                <a:solidFill>
                  <a:schemeClr val="tx2">
                    <a:lumMod val="75000"/>
                  </a:schemeClr>
                </a:solidFill>
              </a:rPr>
              <a:t>Elle répond à 3 objectifs </a:t>
            </a:r>
            <a:r>
              <a:rPr lang="fr-FR" i="1" dirty="0" smtClean="0">
                <a:solidFill>
                  <a:schemeClr val="tx2">
                    <a:lumMod val="75000"/>
                  </a:schemeClr>
                </a:solidFill>
              </a:rPr>
              <a:t>: </a:t>
            </a:r>
          </a:p>
          <a:p>
            <a:pPr>
              <a:buNone/>
            </a:pPr>
            <a:r>
              <a:rPr lang="fr-FR" dirty="0" smtClean="0">
                <a:solidFill>
                  <a:schemeClr val="tx2">
                    <a:lumMod val="75000"/>
                  </a:schemeClr>
                </a:solidFill>
              </a:rPr>
              <a:t>•</a:t>
            </a:r>
            <a:r>
              <a:rPr lang="fr-FR" b="1" dirty="0" smtClean="0">
                <a:solidFill>
                  <a:schemeClr val="tx2">
                    <a:lumMod val="75000"/>
                  </a:schemeClr>
                </a:solidFill>
              </a:rPr>
              <a:t>respecter les auteurs : ils ont édité des ouvrages de références, vous vous êtes appuyés sur un corpus de textes Vous devez les citer (droit d’auteur). </a:t>
            </a:r>
          </a:p>
          <a:p>
            <a:pPr>
              <a:buNone/>
            </a:pPr>
            <a:endParaRPr lang="fr-FR" dirty="0" smtClean="0">
              <a:solidFill>
                <a:schemeClr val="tx2">
                  <a:lumMod val="75000"/>
                </a:schemeClr>
              </a:solidFill>
            </a:endParaRPr>
          </a:p>
          <a:p>
            <a:pPr>
              <a:buNone/>
            </a:pPr>
            <a:r>
              <a:rPr lang="fr-FR" dirty="0" smtClean="0">
                <a:solidFill>
                  <a:schemeClr val="tx2">
                    <a:lumMod val="75000"/>
                  </a:schemeClr>
                </a:solidFill>
              </a:rPr>
              <a:t>•</a:t>
            </a:r>
            <a:r>
              <a:rPr lang="fr-FR" b="1" dirty="0" smtClean="0">
                <a:solidFill>
                  <a:schemeClr val="tx2">
                    <a:lumMod val="75000"/>
                  </a:schemeClr>
                </a:solidFill>
              </a:rPr>
              <a:t>montrer la qualité de votre travail et en permettre sa vérification en répertoriant les documents que vous avez utilisés, donc lus. </a:t>
            </a:r>
          </a:p>
          <a:p>
            <a:pPr>
              <a:buNone/>
            </a:pPr>
            <a:endParaRPr lang="fr-FR" dirty="0" smtClean="0">
              <a:solidFill>
                <a:schemeClr val="tx2">
                  <a:lumMod val="75000"/>
                </a:schemeClr>
              </a:solidFill>
            </a:endParaRPr>
          </a:p>
          <a:p>
            <a:pPr>
              <a:buNone/>
            </a:pPr>
            <a:r>
              <a:rPr lang="fr-FR" dirty="0" smtClean="0">
                <a:solidFill>
                  <a:schemeClr val="tx2">
                    <a:lumMod val="75000"/>
                  </a:schemeClr>
                </a:solidFill>
              </a:rPr>
              <a:t>•</a:t>
            </a:r>
            <a:r>
              <a:rPr lang="fr-FR" b="1" dirty="0" smtClean="0">
                <a:solidFill>
                  <a:schemeClr val="tx2">
                    <a:lumMod val="75000"/>
                  </a:schemeClr>
                </a:solidFill>
              </a:rPr>
              <a:t>identifier sans aucune ambiguïté le document décrit (fournir suffisamment d'éléments d'identification au lecteur pour qu'il puisse le rechercher et le localiser facilement). </a:t>
            </a: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18</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endParaRPr lang="fr-FR" b="1" dirty="0">
              <a:solidFill>
                <a:schemeClr val="bg1">
                  <a:lumMod val="50000"/>
                </a:schemeClr>
              </a:solidFill>
            </a:endParaRPr>
          </a:p>
        </p:txBody>
      </p:sp>
      <p:grpSp>
        <p:nvGrpSpPr>
          <p:cNvPr id="8" name="Group 22"/>
          <p:cNvGrpSpPr>
            <a:grpSpLocks/>
          </p:cNvGrpSpPr>
          <p:nvPr/>
        </p:nvGrpSpPr>
        <p:grpSpPr bwMode="auto">
          <a:xfrm>
            <a:off x="-252413" y="280988"/>
            <a:ext cx="6985001" cy="657224"/>
            <a:chOff x="-129" y="235"/>
            <a:chExt cx="3855" cy="659"/>
          </a:xfrm>
        </p:grpSpPr>
        <p:grpSp>
          <p:nvGrpSpPr>
            <p:cNvPr id="9"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1"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10" name="Text Box 24"/>
            <p:cNvSpPr txBox="1">
              <a:spLocks noChangeArrowheads="1"/>
            </p:cNvSpPr>
            <p:nvPr/>
          </p:nvSpPr>
          <p:spPr bwMode="auto">
            <a:xfrm>
              <a:off x="-129" y="283"/>
              <a:ext cx="3855" cy="463"/>
            </a:xfrm>
            <a:prstGeom prst="rect">
              <a:avLst/>
            </a:prstGeom>
            <a:noFill/>
            <a:ln w="63500" cmpd="thickThin" algn="ctr">
              <a:noFill/>
              <a:miter lim="800000"/>
              <a:headEnd/>
              <a:tailEnd/>
            </a:ln>
          </p:spPr>
          <p:txBody>
            <a:bodyPr>
              <a:spAutoFit/>
            </a:bodyPr>
            <a:lstStyle/>
            <a:p>
              <a:r>
                <a:rPr lang="fr-FR" sz="2400" dirty="0" smtClean="0">
                  <a:solidFill>
                    <a:srgbClr val="002060"/>
                  </a:solidFill>
                </a:rPr>
                <a:t>	</a:t>
              </a:r>
              <a:r>
                <a:rPr lang="fr-FR" sz="2400" b="1" dirty="0" smtClean="0">
                  <a:solidFill>
                    <a:srgbClr val="002060"/>
                  </a:solidFill>
                </a:rPr>
                <a:t>Pourquoi rédiger une bibliographie ?</a:t>
              </a:r>
              <a:endParaRPr lang="fr-FR" sz="2700" dirty="0">
                <a:solidFill>
                  <a:srgbClr val="002060"/>
                </a:solidFill>
                <a:latin typeface="Tahoma" pitchFamily="34" charset="0"/>
                <a:cs typeface="Tahoma" pitchFamily="34" charset="0"/>
              </a:endParaRPr>
            </a:p>
          </p:txBody>
        </p:sp>
      </p:grpSp>
      <p:sp>
        <p:nvSpPr>
          <p:cNvPr id="13"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4"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96635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4"/>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1.59112E-6 L -0.32517 0.00255 " pathEditMode="relative" rAng="0" ptsTypes="AA">
                                      <p:cBhvr>
                                        <p:cTn id="8" dur="1000" fill="hold"/>
                                        <p:tgtEl>
                                          <p:spTgt spid="13"/>
                                        </p:tgtEl>
                                        <p:attrNameLst>
                                          <p:attrName>ppt_x</p:attrName>
                                          <p:attrName>ppt_y</p:attrName>
                                        </p:attrNameLst>
                                      </p:cBhvr>
                                      <p:rCtr x="-163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bg1">
                    <a:lumMod val="50000"/>
                  </a:schemeClr>
                </a:solidFill>
              </a:rPr>
              <a:t>Vulnérabilité</a:t>
            </a:r>
            <a:endParaRPr lang="fr-FR" b="1" dirty="0">
              <a:solidFill>
                <a:schemeClr val="bg1">
                  <a:lumMod val="50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19</a:t>
            </a:fld>
            <a:endParaRPr lang="fr-FR"/>
          </a:p>
        </p:txBody>
      </p:sp>
      <p:sp>
        <p:nvSpPr>
          <p:cNvPr id="7" name="Titre 5"/>
          <p:cNvSpPr txBox="1">
            <a:spLocks/>
          </p:cNvSpPr>
          <p:nvPr/>
        </p:nvSpPr>
        <p:spPr>
          <a:xfrm>
            <a:off x="609600" y="427038"/>
            <a:ext cx="8229600" cy="1143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a:ln>
                <a:noFill/>
              </a:ln>
              <a:solidFill>
                <a:schemeClr val="bg1">
                  <a:lumMod val="50000"/>
                </a:schemeClr>
              </a:solidFill>
              <a:effectLst/>
              <a:uLnTx/>
              <a:uFillTx/>
              <a:latin typeface="+mn-lt"/>
              <a:ea typeface="+mn-ea"/>
              <a:cs typeface="+mn-cs"/>
            </a:endParaRPr>
          </a:p>
        </p:txBody>
      </p:sp>
      <p:grpSp>
        <p:nvGrpSpPr>
          <p:cNvPr id="8" name="Group 22"/>
          <p:cNvGrpSpPr>
            <a:grpSpLocks/>
          </p:cNvGrpSpPr>
          <p:nvPr/>
        </p:nvGrpSpPr>
        <p:grpSpPr bwMode="auto">
          <a:xfrm>
            <a:off x="-252413" y="280988"/>
            <a:ext cx="6985001" cy="657224"/>
            <a:chOff x="-129" y="235"/>
            <a:chExt cx="3855" cy="659"/>
          </a:xfrm>
        </p:grpSpPr>
        <p:grpSp>
          <p:nvGrpSpPr>
            <p:cNvPr id="9"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1"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10" name="Text Box 24"/>
            <p:cNvSpPr txBox="1">
              <a:spLocks noChangeArrowheads="1"/>
            </p:cNvSpPr>
            <p:nvPr/>
          </p:nvSpPr>
          <p:spPr bwMode="auto">
            <a:xfrm>
              <a:off x="-129" y="283"/>
              <a:ext cx="3855" cy="463"/>
            </a:xfrm>
            <a:prstGeom prst="rect">
              <a:avLst/>
            </a:prstGeom>
            <a:noFill/>
            <a:ln w="63500" cmpd="thickThin" algn="ctr">
              <a:noFill/>
              <a:miter lim="800000"/>
              <a:headEnd/>
              <a:tailEnd/>
            </a:ln>
          </p:spPr>
          <p:txBody>
            <a:bodyPr>
              <a:spAutoFit/>
            </a:bodyPr>
            <a:lstStyle/>
            <a:p>
              <a:r>
                <a:rPr lang="fr-FR" sz="2400" dirty="0" smtClean="0">
                  <a:solidFill>
                    <a:srgbClr val="002060"/>
                  </a:solidFill>
                </a:rPr>
                <a:t>	      </a:t>
              </a:r>
              <a:r>
                <a:rPr lang="fr-FR" sz="2400" b="1" dirty="0" smtClean="0">
                  <a:solidFill>
                    <a:srgbClr val="002060"/>
                  </a:solidFill>
                </a:rPr>
                <a:t>Comment rédiger une bibliographie</a:t>
              </a:r>
              <a:endParaRPr lang="fr-FR" sz="2400" b="1" dirty="0">
                <a:solidFill>
                  <a:srgbClr val="002060"/>
                </a:solidFill>
              </a:endParaRPr>
            </a:p>
          </p:txBody>
        </p:sp>
      </p:grpSp>
      <p:sp>
        <p:nvSpPr>
          <p:cNvPr id="13"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4"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5" name="Espace réservé du contenu 14"/>
          <p:cNvSpPr>
            <a:spLocks noGrp="1"/>
          </p:cNvSpPr>
          <p:nvPr>
            <p:ph idx="1"/>
          </p:nvPr>
        </p:nvSpPr>
        <p:spPr/>
        <p:txBody>
          <a:bodyPr>
            <a:normAutofit fontScale="85000" lnSpcReduction="10000"/>
          </a:bodyPr>
          <a:lstStyle/>
          <a:p>
            <a:endParaRPr lang="fr-FR" dirty="0" smtClean="0"/>
          </a:p>
          <a:p>
            <a:endParaRPr lang="fr-FR" dirty="0" smtClean="0"/>
          </a:p>
          <a:p>
            <a:r>
              <a:rPr lang="fr-FR" dirty="0" smtClean="0">
                <a:solidFill>
                  <a:schemeClr val="tx2">
                    <a:lumMod val="75000"/>
                  </a:schemeClr>
                </a:solidFill>
              </a:rPr>
              <a:t>Quand un chercheur soumet un article à un journal scientifique, il doit suivre des règles très strictes pour la rédaction de sa bibliographie (style propre à chaque revue). </a:t>
            </a:r>
          </a:p>
          <a:p>
            <a:endParaRPr lang="fr-FR" dirty="0" smtClean="0">
              <a:solidFill>
                <a:schemeClr val="tx2">
                  <a:lumMod val="75000"/>
                </a:schemeClr>
              </a:solidFill>
            </a:endParaRPr>
          </a:p>
          <a:p>
            <a:endParaRPr lang="fr-FR" dirty="0" smtClean="0">
              <a:solidFill>
                <a:schemeClr val="tx2">
                  <a:lumMod val="75000"/>
                </a:schemeClr>
              </a:solidFill>
            </a:endParaRPr>
          </a:p>
          <a:p>
            <a:r>
              <a:rPr lang="fr-FR" dirty="0" smtClean="0">
                <a:solidFill>
                  <a:schemeClr val="tx2">
                    <a:lumMod val="75000"/>
                  </a:schemeClr>
                </a:solidFill>
              </a:rPr>
              <a:t>Pour l’étudiant qui doit présenter son mémoire ou pour les doctorants c’est lui qui choisit sa présentation (s’inspirer des revues). </a:t>
            </a:r>
          </a:p>
          <a:p>
            <a:endParaRPr lang="fr-FR" dirty="0" smtClean="0">
              <a:solidFill>
                <a:schemeClr val="tx2">
                  <a:lumMod val="75000"/>
                </a:schemeClr>
              </a:solidFill>
            </a:endParaRPr>
          </a:p>
          <a:p>
            <a:endParaRPr lang="fr-FR" dirty="0" smtClean="0">
              <a:solidFill>
                <a:schemeClr val="tx2">
                  <a:lumMod val="75000"/>
                </a:schemeClr>
              </a:solidFill>
            </a:endParaRPr>
          </a:p>
          <a:p>
            <a:r>
              <a:rPr lang="fr-FR" b="1" i="1" dirty="0" smtClean="0">
                <a:solidFill>
                  <a:schemeClr val="tx2">
                    <a:lumMod val="75000"/>
                  </a:schemeClr>
                </a:solidFill>
              </a:rPr>
              <a:t>Il n’y a pas 1 seule règle de présentation bibliographique mais plusieurs </a:t>
            </a:r>
          </a:p>
          <a:p>
            <a:endParaRPr lang="fr-FR" dirty="0"/>
          </a:p>
        </p:txBody>
      </p:sp>
    </p:spTree>
    <p:extLst>
      <p:ext uri="{BB962C8B-B14F-4D97-AF65-F5344CB8AC3E}">
        <p14:creationId xmlns:p14="http://schemas.microsoft.com/office/powerpoint/2010/main" val="264383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4"/>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3"/>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 calcmode="lin" valueType="num">
                                      <p:cBhvr additive="base">
                                        <p:cTn id="17"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
                                            <p:txEl>
                                              <p:pRg st="5" end="5"/>
                                            </p:txEl>
                                          </p:spTgt>
                                        </p:tgtEl>
                                        <p:attrNameLst>
                                          <p:attrName>style.visibility</p:attrName>
                                        </p:attrNameLst>
                                      </p:cBhvr>
                                      <p:to>
                                        <p:strVal val="visible"/>
                                      </p:to>
                                    </p:set>
                                    <p:anim calcmode="lin" valueType="num">
                                      <p:cBhvr additive="base">
                                        <p:cTn id="23" dur="500" fill="hold"/>
                                        <p:tgtEl>
                                          <p:spTgt spid="1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
                                            <p:txEl>
                                              <p:pRg st="8" end="8"/>
                                            </p:txEl>
                                          </p:spTgt>
                                        </p:tgtEl>
                                        <p:attrNameLst>
                                          <p:attrName>style.visibility</p:attrName>
                                        </p:attrNameLst>
                                      </p:cBhvr>
                                      <p:to>
                                        <p:strVal val="visible"/>
                                      </p:to>
                                    </p:set>
                                    <p:anim calcmode="lin" valueType="num">
                                      <p:cBhvr additive="base">
                                        <p:cTn id="29"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fr-FR" dirty="0" smtClean="0">
                <a:solidFill>
                  <a:schemeClr val="tx1"/>
                </a:solidFill>
              </a:rPr>
              <a:t>La dernière étape du processus de production de notre mémoire consiste à faire enfiler sa tenue de soirée à notre travail. Ici on cherche à rendre le tout présentable et à l’abri de critiques superficielles. Il faut que l’emballage soit à la hauteur de la qualité du travail accompli.</a:t>
            </a:r>
            <a:endParaRPr lang="fr-FR" dirty="0">
              <a:solidFill>
                <a:schemeClr val="tx1"/>
              </a:solidFill>
            </a:endParaRP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696443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solidFill>
                  <a:schemeClr val="accent1">
                    <a:lumMod val="75000"/>
                  </a:schemeClr>
                </a:solidFill>
              </a:rPr>
              <a:t>Ouvrage</a:t>
            </a:r>
          </a:p>
          <a:p>
            <a:r>
              <a:rPr lang="fr-FR" dirty="0" smtClean="0">
                <a:solidFill>
                  <a:schemeClr val="accent1">
                    <a:lumMod val="75000"/>
                  </a:schemeClr>
                </a:solidFill>
              </a:rPr>
              <a:t>Chapitre d’ouvrage </a:t>
            </a:r>
          </a:p>
          <a:p>
            <a:r>
              <a:rPr lang="fr-FR" dirty="0" smtClean="0">
                <a:solidFill>
                  <a:schemeClr val="accent1">
                    <a:lumMod val="75000"/>
                  </a:schemeClr>
                </a:solidFill>
              </a:rPr>
              <a:t>Article de périodique </a:t>
            </a:r>
          </a:p>
          <a:p>
            <a:r>
              <a:rPr lang="fr-FR" dirty="0" smtClean="0">
                <a:solidFill>
                  <a:schemeClr val="accent1">
                    <a:lumMod val="75000"/>
                  </a:schemeClr>
                </a:solidFill>
              </a:rPr>
              <a:t>Thèse.</a:t>
            </a:r>
          </a:p>
          <a:p>
            <a:r>
              <a:rPr lang="fr-FR" dirty="0" smtClean="0">
                <a:solidFill>
                  <a:schemeClr val="accent1">
                    <a:lumMod val="75000"/>
                  </a:schemeClr>
                </a:solidFill>
              </a:rPr>
              <a:t>Communication à congrès </a:t>
            </a:r>
          </a:p>
          <a:p>
            <a:r>
              <a:rPr lang="fr-FR" dirty="0" smtClean="0">
                <a:solidFill>
                  <a:schemeClr val="accent1">
                    <a:lumMod val="75000"/>
                  </a:schemeClr>
                </a:solidFill>
              </a:rPr>
              <a:t>Page Web </a:t>
            </a:r>
          </a:p>
          <a:p>
            <a:pPr>
              <a:buNone/>
            </a:pPr>
            <a:r>
              <a:rPr lang="fr-FR" b="1" dirty="0" smtClean="0">
                <a:solidFill>
                  <a:schemeClr val="accent1">
                    <a:lumMod val="75000"/>
                  </a:schemeClr>
                </a:solidFill>
              </a:rPr>
              <a:t>Les différents types de document A chaque type de document correspond une citation bibliographique particulière</a:t>
            </a:r>
            <a:endParaRPr lang="fr-FR" dirty="0">
              <a:solidFill>
                <a:schemeClr val="accent1">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20</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endParaRPr lang="fr-FR" dirty="0">
              <a:solidFill>
                <a:schemeClr val="bg1">
                  <a:lumMod val="50000"/>
                </a:schemeClr>
              </a:solidFill>
            </a:endParaRPr>
          </a:p>
        </p:txBody>
      </p:sp>
      <p:grpSp>
        <p:nvGrpSpPr>
          <p:cNvPr id="7" name="Group 22"/>
          <p:cNvGrpSpPr>
            <a:grpSpLocks/>
          </p:cNvGrpSpPr>
          <p:nvPr/>
        </p:nvGrpSpPr>
        <p:grpSpPr bwMode="auto">
          <a:xfrm>
            <a:off x="-252413" y="280988"/>
            <a:ext cx="6985001" cy="657224"/>
            <a:chOff x="-129" y="235"/>
            <a:chExt cx="3855" cy="659"/>
          </a:xfrm>
        </p:grpSpPr>
        <p:grpSp>
          <p:nvGrpSpPr>
            <p:cNvPr id="8"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25"/>
            </a:xfrm>
            <a:prstGeom prst="rect">
              <a:avLst/>
            </a:prstGeom>
            <a:noFill/>
            <a:ln w="63500" cmpd="thickThin" algn="ctr">
              <a:noFill/>
              <a:miter lim="800000"/>
              <a:headEnd/>
              <a:tailEnd/>
            </a:ln>
          </p:spPr>
          <p:txBody>
            <a:bodyPr>
              <a:spAutoFit/>
            </a:bodyPr>
            <a:lstStyle/>
            <a:p>
              <a:r>
                <a:rPr lang="fr-FR" sz="2800" dirty="0" smtClean="0">
                  <a:solidFill>
                    <a:schemeClr val="tx2">
                      <a:lumMod val="75000"/>
                    </a:schemeClr>
                  </a:solidFill>
                </a:rPr>
                <a:t>	</a:t>
              </a:r>
              <a:r>
                <a:rPr lang="fr-FR" sz="2800" b="1" dirty="0" smtClean="0">
                  <a:solidFill>
                    <a:schemeClr val="tx2">
                      <a:lumMod val="75000"/>
                    </a:schemeClr>
                  </a:solidFill>
                </a:rPr>
                <a:t>Les différents types de document</a:t>
              </a:r>
              <a:endParaRPr lang="fr-FR" sz="2800" b="1" dirty="0">
                <a:solidFill>
                  <a:schemeClr val="tx2">
                    <a:lumMod val="75000"/>
                  </a:schemeClr>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110805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1.59112E-6 L -0.30937 0.00255 " pathEditMode="relative" rAng="0" ptsTypes="AA">
                                      <p:cBhvr>
                                        <p:cTn id="8" dur="1000" fill="hold"/>
                                        <p:tgtEl>
                                          <p:spTgt spid="12"/>
                                        </p:tgtEl>
                                        <p:attrNameLst>
                                          <p:attrName>ppt_x</p:attrName>
                                          <p:attrName>ppt_y</p:attrName>
                                        </p:attrNameLst>
                                      </p:cBhvr>
                                      <p:rCtr x="-15500" y="100"/>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endParaRPr lang="fr-FR" dirty="0" smtClean="0"/>
          </a:p>
          <a:p>
            <a:r>
              <a:rPr lang="fr-FR" b="1" i="1" dirty="0" smtClean="0">
                <a:solidFill>
                  <a:schemeClr val="tx2">
                    <a:lumMod val="75000"/>
                  </a:schemeClr>
                </a:solidFill>
              </a:rPr>
              <a:t>Livre</a:t>
            </a:r>
            <a:r>
              <a:rPr lang="fr-FR" dirty="0" smtClean="0">
                <a:solidFill>
                  <a:schemeClr val="tx2">
                    <a:lumMod val="75000"/>
                  </a:schemeClr>
                </a:solidFill>
              </a:rPr>
              <a:t> : </a:t>
            </a:r>
            <a:r>
              <a:rPr lang="fr-FR" i="1" dirty="0" smtClean="0">
                <a:solidFill>
                  <a:schemeClr val="tx2">
                    <a:lumMod val="75000"/>
                  </a:schemeClr>
                </a:solidFill>
              </a:rPr>
              <a:t>Nom de l’auteur, Prénom. Année. Titre du livre, Editeur, Pagination</a:t>
            </a:r>
          </a:p>
          <a:p>
            <a:r>
              <a:rPr lang="fr-FR" b="1" i="1" dirty="0" smtClean="0">
                <a:solidFill>
                  <a:schemeClr val="tx2">
                    <a:lumMod val="75000"/>
                  </a:schemeClr>
                </a:solidFill>
              </a:rPr>
              <a:t> Chapitre de livre </a:t>
            </a:r>
            <a:r>
              <a:rPr lang="fr-FR" i="1" dirty="0" smtClean="0">
                <a:solidFill>
                  <a:schemeClr val="tx2">
                    <a:lumMod val="75000"/>
                  </a:schemeClr>
                </a:solidFill>
              </a:rPr>
              <a:t>: Nom (de l’auteur du chapitre), Prénom. Année. Titre du chapitre, intervalle de pagination. In : Nom, Prénom de l’éditeur scientifique (éd.). Titre du livre (entier). Editeur commercial</a:t>
            </a:r>
          </a:p>
          <a:p>
            <a:r>
              <a:rPr lang="fr-FR" b="1" i="1" dirty="0" smtClean="0">
                <a:solidFill>
                  <a:schemeClr val="tx2">
                    <a:lumMod val="75000"/>
                  </a:schemeClr>
                </a:solidFill>
              </a:rPr>
              <a:t> Article </a:t>
            </a:r>
            <a:r>
              <a:rPr lang="fr-FR" i="1" dirty="0" smtClean="0">
                <a:solidFill>
                  <a:schemeClr val="tx2">
                    <a:lumMod val="75000"/>
                  </a:schemeClr>
                </a:solidFill>
              </a:rPr>
              <a:t>: Nom, Prénom. Année. Titre de l’article. Titre du périodique, Vol., N°, Pagination </a:t>
            </a:r>
          </a:p>
          <a:p>
            <a:r>
              <a:rPr lang="fr-FR" b="1" i="1" dirty="0" smtClean="0">
                <a:solidFill>
                  <a:schemeClr val="tx2">
                    <a:lumMod val="75000"/>
                  </a:schemeClr>
                </a:solidFill>
              </a:rPr>
              <a:t>Thèse</a:t>
            </a:r>
            <a:r>
              <a:rPr lang="fr-FR" i="1" dirty="0" smtClean="0">
                <a:solidFill>
                  <a:schemeClr val="tx2">
                    <a:lumMod val="75000"/>
                  </a:schemeClr>
                </a:solidFill>
              </a:rPr>
              <a:t>: Nom, Prénom. Année. Titre de la thèse. Diplôme : Spécialité, Université de soutenance, Pagination </a:t>
            </a:r>
          </a:p>
          <a:p>
            <a:r>
              <a:rPr lang="fr-FR" b="1" i="1" dirty="0" smtClean="0">
                <a:solidFill>
                  <a:schemeClr val="tx2">
                    <a:lumMod val="75000"/>
                  </a:schemeClr>
                </a:solidFill>
              </a:rPr>
              <a:t>Une communication à un colloque </a:t>
            </a:r>
            <a:r>
              <a:rPr lang="fr-FR" i="1" dirty="0" smtClean="0">
                <a:solidFill>
                  <a:schemeClr val="tx2">
                    <a:lumMod val="75000"/>
                  </a:schemeClr>
                </a:solidFill>
              </a:rPr>
              <a:t>: Nom, Prénom. Année. Titre du colloque, Lieu du colloque et Date du colloque, Pagination.</a:t>
            </a:r>
          </a:p>
          <a:p>
            <a:pPr>
              <a:buNone/>
            </a:pPr>
            <a:endParaRPr lang="fr-FR" dirty="0" smtClean="0">
              <a:solidFill>
                <a:schemeClr val="tx2">
                  <a:lumMod val="75000"/>
                </a:schemeClr>
              </a:solidFill>
            </a:endParaRPr>
          </a:p>
          <a:p>
            <a:endParaRPr lang="fr-FR" dirty="0" smtClean="0">
              <a:solidFill>
                <a:schemeClr val="tx2">
                  <a:lumMod val="75000"/>
                </a:schemeClr>
              </a:solidFill>
            </a:endParaRPr>
          </a:p>
          <a:p>
            <a:r>
              <a:rPr lang="fr-FR" b="1" dirty="0" smtClean="0">
                <a:solidFill>
                  <a:schemeClr val="tx2">
                    <a:lumMod val="75000"/>
                  </a:schemeClr>
                </a:solidFill>
              </a:rPr>
              <a:t>Si il s’agit d’un support en ligne : Les documents en ligne se référencent de la même façon que les documents papier : </a:t>
            </a:r>
          </a:p>
          <a:p>
            <a:r>
              <a:rPr lang="fr-FR" dirty="0" smtClean="0">
                <a:solidFill>
                  <a:schemeClr val="tx2">
                    <a:lumMod val="75000"/>
                  </a:schemeClr>
                </a:solidFill>
              </a:rPr>
              <a:t>L’adresse URL sera mentionnée </a:t>
            </a:r>
          </a:p>
          <a:p>
            <a:r>
              <a:rPr lang="fr-FR" dirty="0" smtClean="0">
                <a:solidFill>
                  <a:schemeClr val="tx2">
                    <a:lumMod val="75000"/>
                  </a:schemeClr>
                </a:solidFill>
              </a:rPr>
              <a:t>La date de consultation du site aussi </a:t>
            </a:r>
          </a:p>
          <a:p>
            <a:endParaRPr lang="fr-FR" dirty="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21</a:t>
            </a:fld>
            <a:endParaRPr lang="fr-FR"/>
          </a:p>
        </p:txBody>
      </p:sp>
      <p:grpSp>
        <p:nvGrpSpPr>
          <p:cNvPr id="7" name="Group 22"/>
          <p:cNvGrpSpPr>
            <a:grpSpLocks/>
          </p:cNvGrpSpPr>
          <p:nvPr/>
        </p:nvGrpSpPr>
        <p:grpSpPr bwMode="auto">
          <a:xfrm>
            <a:off x="-252413" y="280988"/>
            <a:ext cx="6985001" cy="657224"/>
            <a:chOff x="-129" y="235"/>
            <a:chExt cx="3855" cy="659"/>
          </a:xfrm>
        </p:grpSpPr>
        <p:grpSp>
          <p:nvGrpSpPr>
            <p:cNvPr id="8"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25"/>
            </a:xfrm>
            <a:prstGeom prst="rect">
              <a:avLst/>
            </a:prstGeom>
            <a:noFill/>
            <a:ln w="63500" cmpd="thickThin" algn="ctr">
              <a:noFill/>
              <a:miter lim="800000"/>
              <a:headEnd/>
              <a:tailEnd/>
            </a:ln>
          </p:spPr>
          <p:txBody>
            <a:bodyPr>
              <a:spAutoFit/>
            </a:bodyPr>
            <a:lstStyle/>
            <a:p>
              <a:r>
                <a:rPr lang="fr-FR" sz="2800" dirty="0" smtClean="0">
                  <a:solidFill>
                    <a:srgbClr val="002060"/>
                  </a:solidFill>
                </a:rPr>
                <a:t>		</a:t>
              </a:r>
              <a:r>
                <a:rPr lang="fr-FR" sz="2800" b="1" dirty="0" smtClean="0">
                  <a:solidFill>
                    <a:srgbClr val="002060"/>
                  </a:solidFill>
                </a:rPr>
                <a:t>Les champs obligatoires </a:t>
              </a:r>
              <a:endParaRPr lang="fr-FR" sz="28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28562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b="1" dirty="0" smtClean="0">
                <a:solidFill>
                  <a:schemeClr val="tx2">
                    <a:lumMod val="75000"/>
                  </a:schemeClr>
                </a:solidFill>
              </a:rPr>
              <a:t>A.1CITATIONS </a:t>
            </a:r>
          </a:p>
          <a:p>
            <a:r>
              <a:rPr lang="fr-FR" dirty="0" smtClean="0">
                <a:solidFill>
                  <a:schemeClr val="tx2">
                    <a:lumMod val="75000"/>
                  </a:schemeClr>
                </a:solidFill>
              </a:rPr>
              <a:t>Le style APA utilise la méthode auteur-date dans les citations. Après l'information donnée  ou citée, mettre entre parenthèses le(s) nom(s) de(s) l'auteur(s) et la date de publication séparée par une virgule.</a:t>
            </a:r>
          </a:p>
          <a:p>
            <a:r>
              <a:rPr lang="fr-FR" b="1" dirty="0" smtClean="0">
                <a:solidFill>
                  <a:schemeClr val="tx2">
                    <a:lumMod val="75000"/>
                  </a:schemeClr>
                </a:solidFill>
              </a:rPr>
              <a:t>EXEMPLES DE CITATIONS</a:t>
            </a:r>
          </a:p>
          <a:p>
            <a:r>
              <a:rPr lang="fr-FR" b="1" dirty="0" smtClean="0">
                <a:solidFill>
                  <a:schemeClr val="tx2">
                    <a:lumMod val="75000"/>
                  </a:schemeClr>
                </a:solidFill>
              </a:rPr>
              <a:t>Un auteur: Mentionné dans le texte </a:t>
            </a:r>
          </a:p>
          <a:p>
            <a:pPr lvl="1"/>
            <a:r>
              <a:rPr lang="fr-FR" b="1" dirty="0" smtClean="0">
                <a:solidFill>
                  <a:schemeClr val="tx2">
                    <a:lumMod val="75000"/>
                  </a:schemeClr>
                </a:solidFill>
              </a:rPr>
              <a:t> </a:t>
            </a:r>
            <a:r>
              <a:rPr lang="fr-FR" b="1" dirty="0" err="1" smtClean="0">
                <a:solidFill>
                  <a:schemeClr val="tx2">
                    <a:lumMod val="75000"/>
                  </a:schemeClr>
                </a:solidFill>
              </a:rPr>
              <a:t>Megzari</a:t>
            </a:r>
            <a:r>
              <a:rPr lang="fr-FR" b="1" dirty="0" smtClean="0">
                <a:solidFill>
                  <a:schemeClr val="tx2">
                    <a:lumMod val="75000"/>
                  </a:schemeClr>
                </a:solidFill>
              </a:rPr>
              <a:t> (1987) confirme …. </a:t>
            </a:r>
          </a:p>
          <a:p>
            <a:r>
              <a:rPr lang="fr-FR" b="1" dirty="0" smtClean="0">
                <a:solidFill>
                  <a:schemeClr val="tx2">
                    <a:lumMod val="75000"/>
                  </a:schemeClr>
                </a:solidFill>
              </a:rPr>
              <a:t> Non mentionné dans le texte </a:t>
            </a:r>
          </a:p>
          <a:p>
            <a:pPr lvl="1"/>
            <a:r>
              <a:rPr lang="fr-FR" b="1" dirty="0" smtClean="0">
                <a:solidFill>
                  <a:schemeClr val="tx2">
                    <a:lumMod val="75000"/>
                  </a:schemeClr>
                </a:solidFill>
              </a:rPr>
              <a:t> Exemple: Les expériences confirment (</a:t>
            </a:r>
            <a:r>
              <a:rPr lang="fr-FR" b="1" dirty="0" err="1" smtClean="0">
                <a:solidFill>
                  <a:schemeClr val="tx2">
                    <a:lumMod val="75000"/>
                  </a:schemeClr>
                </a:solidFill>
              </a:rPr>
              <a:t>Megzari</a:t>
            </a:r>
            <a:r>
              <a:rPr lang="fr-FR" b="1" dirty="0" smtClean="0">
                <a:solidFill>
                  <a:schemeClr val="tx2">
                    <a:lumMod val="75000"/>
                  </a:schemeClr>
                </a:solidFill>
              </a:rPr>
              <a:t>, 1987) </a:t>
            </a:r>
          </a:p>
          <a:p>
            <a:r>
              <a:rPr lang="fr-FR" b="1" dirty="0" smtClean="0">
                <a:solidFill>
                  <a:schemeClr val="tx2">
                    <a:lumMod val="75000"/>
                  </a:schemeClr>
                </a:solidFill>
              </a:rPr>
              <a:t>  Plusieurs documents cités du même auteur et parus la même année, </a:t>
            </a:r>
          </a:p>
          <a:p>
            <a:r>
              <a:rPr lang="fr-FR" b="1" dirty="0" smtClean="0">
                <a:solidFill>
                  <a:schemeClr val="tx2">
                    <a:lumMod val="75000"/>
                  </a:schemeClr>
                </a:solidFill>
              </a:rPr>
              <a:t>distinguez en ajoutant après l'année une lettre minuscule (a, b, etc.) </a:t>
            </a:r>
          </a:p>
          <a:p>
            <a:pPr lvl="1"/>
            <a:r>
              <a:rPr lang="fr-FR" b="1" dirty="0" smtClean="0">
                <a:solidFill>
                  <a:schemeClr val="tx2">
                    <a:lumMod val="75000"/>
                  </a:schemeClr>
                </a:solidFill>
              </a:rPr>
              <a:t> (</a:t>
            </a:r>
            <a:r>
              <a:rPr lang="fr-FR" b="1" dirty="0" err="1" smtClean="0">
                <a:solidFill>
                  <a:schemeClr val="tx2">
                    <a:lumMod val="75000"/>
                  </a:schemeClr>
                </a:solidFill>
              </a:rPr>
              <a:t>Megzari</a:t>
            </a:r>
            <a:r>
              <a:rPr lang="fr-FR" b="1" dirty="0" smtClean="0">
                <a:solidFill>
                  <a:schemeClr val="tx2">
                    <a:lumMod val="75000"/>
                  </a:schemeClr>
                </a:solidFill>
              </a:rPr>
              <a:t>, 1987a)…( </a:t>
            </a:r>
            <a:r>
              <a:rPr lang="fr-FR" b="1" dirty="0" err="1" smtClean="0">
                <a:solidFill>
                  <a:schemeClr val="tx2">
                    <a:lumMod val="75000"/>
                  </a:schemeClr>
                </a:solidFill>
              </a:rPr>
              <a:t>Megzari</a:t>
            </a:r>
            <a:r>
              <a:rPr lang="fr-FR" b="1" dirty="0" smtClean="0">
                <a:solidFill>
                  <a:schemeClr val="tx2">
                    <a:lumMod val="75000"/>
                  </a:schemeClr>
                </a:solidFill>
              </a:rPr>
              <a:t>, 1987b) …( </a:t>
            </a:r>
            <a:r>
              <a:rPr lang="fr-FR" b="1" dirty="0" err="1" smtClean="0">
                <a:solidFill>
                  <a:schemeClr val="tx2">
                    <a:lumMod val="75000"/>
                  </a:schemeClr>
                </a:solidFill>
              </a:rPr>
              <a:t>Megzari</a:t>
            </a:r>
            <a:r>
              <a:rPr lang="fr-FR" b="1" dirty="0" smtClean="0">
                <a:solidFill>
                  <a:schemeClr val="tx2">
                    <a:lumMod val="75000"/>
                  </a:schemeClr>
                </a:solidFill>
              </a:rPr>
              <a:t>, 1987c) . </a:t>
            </a: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22</a:t>
            </a:fld>
            <a:endParaRPr lang="fr-FR"/>
          </a:p>
        </p:txBody>
      </p:sp>
      <p:grpSp>
        <p:nvGrpSpPr>
          <p:cNvPr id="7" name="Group 22"/>
          <p:cNvGrpSpPr>
            <a:grpSpLocks/>
          </p:cNvGrpSpPr>
          <p:nvPr/>
        </p:nvGrpSpPr>
        <p:grpSpPr bwMode="auto">
          <a:xfrm>
            <a:off x="-252413" y="280988"/>
            <a:ext cx="6985001" cy="657225"/>
            <a:chOff x="-129" y="235"/>
            <a:chExt cx="3855" cy="659"/>
          </a:xfrm>
        </p:grpSpPr>
        <p:grpSp>
          <p:nvGrpSpPr>
            <p:cNvPr id="8"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A- STYLE APA</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42654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62500" lnSpcReduction="20000"/>
          </a:bodyPr>
          <a:lstStyle/>
          <a:p>
            <a:r>
              <a:rPr lang="fr-FR" b="1" dirty="0" smtClean="0">
                <a:solidFill>
                  <a:schemeClr val="tx2">
                    <a:lumMod val="75000"/>
                  </a:schemeClr>
                </a:solidFill>
              </a:rPr>
              <a:t>Page citée: Pour faciliter le repérage, la page citée peut être inscrite après la date (</a:t>
            </a:r>
            <a:r>
              <a:rPr lang="fr-FR" b="1" dirty="0" err="1" smtClean="0">
                <a:solidFill>
                  <a:schemeClr val="tx2">
                    <a:lumMod val="75000"/>
                  </a:schemeClr>
                </a:solidFill>
              </a:rPr>
              <a:t>Megzari</a:t>
            </a:r>
            <a:r>
              <a:rPr lang="fr-FR" b="1" dirty="0" smtClean="0">
                <a:solidFill>
                  <a:schemeClr val="tx2">
                    <a:lumMod val="75000"/>
                  </a:schemeClr>
                </a:solidFill>
              </a:rPr>
              <a:t>, 1987, p.17) </a:t>
            </a:r>
          </a:p>
          <a:p>
            <a:r>
              <a:rPr lang="fr-FR" b="1" dirty="0" smtClean="0">
                <a:solidFill>
                  <a:schemeClr val="tx2">
                    <a:lumMod val="75000"/>
                  </a:schemeClr>
                </a:solidFill>
              </a:rPr>
              <a:t>Références multiples Auteurs mentionnés par ordre chronologique </a:t>
            </a:r>
          </a:p>
          <a:p>
            <a:pPr lvl="1"/>
            <a:r>
              <a:rPr lang="fr-FR" b="1" dirty="0" smtClean="0">
                <a:solidFill>
                  <a:schemeClr val="tx2">
                    <a:lumMod val="75000"/>
                  </a:schemeClr>
                </a:solidFill>
              </a:rPr>
              <a:t> Certains auteurs (Boivin &amp; </a:t>
            </a:r>
            <a:r>
              <a:rPr lang="fr-FR" b="1" dirty="0" err="1" smtClean="0">
                <a:solidFill>
                  <a:schemeClr val="tx2">
                    <a:lumMod val="75000"/>
                  </a:schemeClr>
                </a:solidFill>
              </a:rPr>
              <a:t>Saucet</a:t>
            </a:r>
            <a:r>
              <a:rPr lang="fr-FR" b="1" dirty="0" smtClean="0">
                <a:solidFill>
                  <a:schemeClr val="tx2">
                    <a:lumMod val="75000"/>
                  </a:schemeClr>
                </a:solidFill>
              </a:rPr>
              <a:t>, 1982; </a:t>
            </a:r>
            <a:r>
              <a:rPr lang="fr-FR" b="1" dirty="0" err="1" smtClean="0">
                <a:solidFill>
                  <a:schemeClr val="tx2">
                    <a:lumMod val="75000"/>
                  </a:schemeClr>
                </a:solidFill>
              </a:rPr>
              <a:t>Megzari</a:t>
            </a:r>
            <a:r>
              <a:rPr lang="fr-FR" b="1" dirty="0" smtClean="0">
                <a:solidFill>
                  <a:schemeClr val="tx2">
                    <a:lumMod val="75000"/>
                  </a:schemeClr>
                </a:solidFill>
              </a:rPr>
              <a:t>, 1987) affirment…</a:t>
            </a:r>
          </a:p>
          <a:p>
            <a:r>
              <a:rPr lang="fr-FR" b="1" dirty="0" smtClean="0">
                <a:solidFill>
                  <a:schemeClr val="tx2">
                    <a:lumMod val="75000"/>
                  </a:schemeClr>
                </a:solidFill>
              </a:rPr>
              <a:t>Plusieurs auteurs Deux auteurs </a:t>
            </a:r>
          </a:p>
          <a:p>
            <a:pPr lvl="1"/>
            <a:r>
              <a:rPr lang="fr-FR" b="1" dirty="0" smtClean="0">
                <a:solidFill>
                  <a:schemeClr val="tx2">
                    <a:lumMod val="75000"/>
                  </a:schemeClr>
                </a:solidFill>
              </a:rPr>
              <a:t> (</a:t>
            </a:r>
            <a:r>
              <a:rPr lang="fr-FR" b="1" dirty="0" err="1" smtClean="0">
                <a:solidFill>
                  <a:schemeClr val="tx2">
                    <a:lumMod val="75000"/>
                  </a:schemeClr>
                </a:solidFill>
              </a:rPr>
              <a:t>Poitras</a:t>
            </a:r>
            <a:r>
              <a:rPr lang="fr-FR" b="1" dirty="0" smtClean="0">
                <a:solidFill>
                  <a:schemeClr val="tx2">
                    <a:lumMod val="75000"/>
                  </a:schemeClr>
                </a:solidFill>
              </a:rPr>
              <a:t> &amp; Martinu, 2000) </a:t>
            </a:r>
          </a:p>
          <a:p>
            <a:r>
              <a:rPr lang="fr-FR" b="1" dirty="0" smtClean="0">
                <a:solidFill>
                  <a:schemeClr val="tx2">
                    <a:lumMod val="75000"/>
                  </a:schemeClr>
                </a:solidFill>
              </a:rPr>
              <a:t>Trois à 5 auteurs : La première fois que vous citez, mettre les noms et initiales de tous les auteurs. </a:t>
            </a:r>
          </a:p>
          <a:p>
            <a:pPr lvl="1"/>
            <a:r>
              <a:rPr lang="fr-FR" b="1" dirty="0" smtClean="0">
                <a:solidFill>
                  <a:schemeClr val="tx2">
                    <a:lumMod val="75000"/>
                  </a:schemeClr>
                </a:solidFill>
              </a:rPr>
              <a:t>(Duke, Aubin, </a:t>
            </a:r>
            <a:r>
              <a:rPr lang="fr-FR" b="1" dirty="0" err="1" smtClean="0">
                <a:solidFill>
                  <a:schemeClr val="tx2">
                    <a:lumMod val="75000"/>
                  </a:schemeClr>
                </a:solidFill>
              </a:rPr>
              <a:t>Dansereau</a:t>
            </a:r>
            <a:r>
              <a:rPr lang="fr-FR" b="1" dirty="0" smtClean="0">
                <a:solidFill>
                  <a:schemeClr val="tx2">
                    <a:lumMod val="75000"/>
                  </a:schemeClr>
                </a:solidFill>
              </a:rPr>
              <a:t>, &amp; Labelle, 2006) </a:t>
            </a:r>
          </a:p>
          <a:p>
            <a:r>
              <a:rPr lang="fr-FR" b="1" dirty="0" smtClean="0">
                <a:solidFill>
                  <a:schemeClr val="tx2">
                    <a:lumMod val="75000"/>
                  </a:schemeClr>
                </a:solidFill>
              </a:rPr>
              <a:t>La deuxième fois que vous citez ces mêmes auteurs utiliser le nom et  l'initiale du premier auteur suivi de et al. </a:t>
            </a:r>
          </a:p>
          <a:p>
            <a:pPr lvl="1"/>
            <a:r>
              <a:rPr lang="fr-FR" b="1" dirty="0" smtClean="0">
                <a:solidFill>
                  <a:schemeClr val="tx2">
                    <a:lumMod val="75000"/>
                  </a:schemeClr>
                </a:solidFill>
              </a:rPr>
              <a:t>(Duke et al., 2004) </a:t>
            </a:r>
          </a:p>
          <a:p>
            <a:r>
              <a:rPr lang="fr-FR" b="1" dirty="0" smtClean="0">
                <a:solidFill>
                  <a:schemeClr val="tx2">
                    <a:lumMod val="75000"/>
                  </a:schemeClr>
                </a:solidFill>
              </a:rPr>
              <a:t>  Plus de 6 auteurs : Lorsque vous citez six auteurs et plus dans un texte, mettre le nom  et l'initiale du premier auteur suivi de et al. </a:t>
            </a:r>
          </a:p>
          <a:p>
            <a:pPr lvl="1"/>
            <a:r>
              <a:rPr lang="fr-FR" b="1" dirty="0" smtClean="0">
                <a:solidFill>
                  <a:schemeClr val="tx2">
                    <a:lumMod val="75000"/>
                  </a:schemeClr>
                </a:solidFill>
              </a:rPr>
              <a:t> (Beaudry, J.-N., et al., 2004)</a:t>
            </a:r>
          </a:p>
          <a:p>
            <a:r>
              <a:rPr lang="fr-FR" b="1" dirty="0" smtClean="0">
                <a:solidFill>
                  <a:schemeClr val="tx2">
                    <a:lumMod val="75000"/>
                  </a:schemeClr>
                </a:solidFill>
              </a:rPr>
              <a:t>Organisme (Ordre des Ingénieurs du Québec [OIQ], 2002) </a:t>
            </a:r>
          </a:p>
          <a:p>
            <a:r>
              <a:rPr lang="fr-FR" b="1" dirty="0" smtClean="0">
                <a:solidFill>
                  <a:schemeClr val="tx2">
                    <a:lumMod val="75000"/>
                  </a:schemeClr>
                </a:solidFill>
              </a:rPr>
              <a:t>  Si le nom de l'organisme est d'une certaine longueur, l'inscrire au  long la première fois qu'il est cité, suivi du sigle entre crochets. La  deuxième fois qu'il est cité, utiliser le sigle. Il faut cependant que ce  sigle soit connu ou significatif. </a:t>
            </a:r>
          </a:p>
          <a:p>
            <a:pPr lvl="1"/>
            <a:r>
              <a:rPr lang="fr-FR" b="1" dirty="0" smtClean="0">
                <a:solidFill>
                  <a:schemeClr val="tx2">
                    <a:lumMod val="75000"/>
                  </a:schemeClr>
                </a:solidFill>
              </a:rPr>
              <a:t>La deuxième fois : (OIQ, 2002)</a:t>
            </a: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23</a:t>
            </a:fld>
            <a:endParaRPr lang="fr-F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A- STYLE APA</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92990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b="1" dirty="0" smtClean="0">
                <a:solidFill>
                  <a:schemeClr val="tx2">
                    <a:lumMod val="75000"/>
                  </a:schemeClr>
                </a:solidFill>
              </a:rPr>
              <a:t>A.2 RÉFÉRENCES BIBLIOGRAPHIQUES</a:t>
            </a:r>
          </a:p>
          <a:p>
            <a:r>
              <a:rPr lang="fr-FR" b="1" dirty="0" smtClean="0">
                <a:solidFill>
                  <a:schemeClr val="tx2">
                    <a:lumMod val="75000"/>
                  </a:schemeClr>
                </a:solidFill>
              </a:rPr>
              <a:t>La liste de références ou la bibliographie est placée à la fin du texte et les références sont  classées alphabétiquement par ordre d'auteur. </a:t>
            </a:r>
          </a:p>
          <a:p>
            <a:r>
              <a:rPr lang="fr-FR" b="1" dirty="0" smtClean="0">
                <a:solidFill>
                  <a:schemeClr val="tx2">
                    <a:lumMod val="75000"/>
                  </a:schemeClr>
                </a:solidFill>
              </a:rPr>
              <a:t> </a:t>
            </a:r>
          </a:p>
          <a:p>
            <a:r>
              <a:rPr lang="fr-FR" b="1" dirty="0" smtClean="0">
                <a:solidFill>
                  <a:schemeClr val="tx2">
                    <a:lumMod val="75000"/>
                  </a:schemeClr>
                </a:solidFill>
              </a:rPr>
              <a:t> Lorsqu'il y a sept auteurs et plus, indiquer les noms et initiales des six premiers auteurs  suivi de et al. (voir exemple articles de revues en format papier) </a:t>
            </a:r>
          </a:p>
          <a:p>
            <a:r>
              <a:rPr lang="fr-FR" b="1" dirty="0" smtClean="0">
                <a:solidFill>
                  <a:schemeClr val="tx2">
                    <a:lumMod val="75000"/>
                  </a:schemeClr>
                </a:solidFill>
              </a:rPr>
              <a:t> </a:t>
            </a:r>
          </a:p>
          <a:p>
            <a:r>
              <a:rPr lang="fr-FR" b="1" dirty="0" smtClean="0">
                <a:solidFill>
                  <a:schemeClr val="tx2">
                    <a:lumMod val="75000"/>
                  </a:schemeClr>
                </a:solidFill>
              </a:rPr>
              <a:t>Lorsqu'on réfère à plusieurs articles du même auteur, mettre par ordre chronologique, du plus ancien au plus récent. Cependant lorsqu'on réfère à plusieurs articles du même auteur parus la même année, il faudra suivre l’ordre de citation dans le texte. Ex. (</a:t>
            </a:r>
            <a:r>
              <a:rPr lang="fr-FR" b="1" dirty="0" err="1" smtClean="0">
                <a:solidFill>
                  <a:schemeClr val="tx2">
                    <a:lumMod val="75000"/>
                  </a:schemeClr>
                </a:solidFill>
              </a:rPr>
              <a:t>Megzari</a:t>
            </a:r>
            <a:r>
              <a:rPr lang="fr-FR" b="1" dirty="0" smtClean="0">
                <a:solidFill>
                  <a:schemeClr val="tx2">
                    <a:lumMod val="75000"/>
                  </a:schemeClr>
                </a:solidFill>
              </a:rPr>
              <a:t>, A. (1987a) …(</a:t>
            </a:r>
            <a:r>
              <a:rPr lang="fr-FR" b="1" dirty="0" err="1" smtClean="0">
                <a:solidFill>
                  <a:schemeClr val="tx2">
                    <a:lumMod val="75000"/>
                  </a:schemeClr>
                </a:solidFill>
              </a:rPr>
              <a:t>Megzari</a:t>
            </a:r>
            <a:r>
              <a:rPr lang="fr-FR" b="1" dirty="0" smtClean="0">
                <a:solidFill>
                  <a:schemeClr val="tx2">
                    <a:lumMod val="75000"/>
                  </a:schemeClr>
                </a:solidFill>
              </a:rPr>
              <a:t>, A. (1987b.)</a:t>
            </a: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24</a:t>
            </a:fld>
            <a:endParaRPr lang="fr-F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A- STYLE APA</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76106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r>
              <a:rPr lang="fr-FR" b="1" dirty="0" smtClean="0">
                <a:solidFill>
                  <a:schemeClr val="tx2">
                    <a:lumMod val="75000"/>
                  </a:schemeClr>
                </a:solidFill>
              </a:rPr>
              <a:t>A.2.1. EXEMPLES DE RÉFÉRENCES BIBLIOGRAPHIQUES.</a:t>
            </a:r>
          </a:p>
          <a:p>
            <a:r>
              <a:rPr lang="fr-FR" b="1" dirty="0" smtClean="0">
                <a:solidFill>
                  <a:schemeClr val="tx2">
                    <a:lumMod val="75000"/>
                  </a:schemeClr>
                </a:solidFill>
              </a:rPr>
              <a:t>A.2.1.1. Livres</a:t>
            </a:r>
          </a:p>
          <a:p>
            <a:pPr lvl="1"/>
            <a:r>
              <a:rPr lang="fr-FR" b="1" dirty="0" smtClean="0">
                <a:solidFill>
                  <a:schemeClr val="tx2">
                    <a:lumMod val="75000"/>
                  </a:schemeClr>
                </a:solidFill>
              </a:rPr>
              <a:t>Papier: Nom de l'auteur, Initiale. (Année). Titre de l’ouvrage (édition). Lieu de publication: Éditeur. </a:t>
            </a:r>
            <a:endParaRPr lang="fr-FR" b="1" dirty="0" smtClean="0">
              <a:solidFill>
                <a:schemeClr val="tx2">
                  <a:lumMod val="75000"/>
                </a:schemeClr>
              </a:solidFill>
            </a:endParaRPr>
          </a:p>
          <a:p>
            <a:pPr lvl="2"/>
            <a:r>
              <a:rPr lang="fr-FR" b="1" dirty="0" err="1">
                <a:solidFill>
                  <a:schemeClr val="tx2">
                    <a:lumMod val="75000"/>
                  </a:schemeClr>
                </a:solidFill>
              </a:rPr>
              <a:t>Brydson</a:t>
            </a:r>
            <a:r>
              <a:rPr lang="fr-FR" b="1" dirty="0">
                <a:solidFill>
                  <a:schemeClr val="tx2">
                    <a:lumMod val="75000"/>
                  </a:schemeClr>
                </a:solidFill>
              </a:rPr>
              <a:t>, J. A. (1999). Plastics </a:t>
            </a:r>
            <a:r>
              <a:rPr lang="fr-FR" b="1" dirty="0" err="1">
                <a:solidFill>
                  <a:schemeClr val="tx2">
                    <a:lumMod val="75000"/>
                  </a:schemeClr>
                </a:solidFill>
              </a:rPr>
              <a:t>Materials</a:t>
            </a:r>
            <a:r>
              <a:rPr lang="fr-FR" b="1" dirty="0">
                <a:solidFill>
                  <a:schemeClr val="tx2">
                    <a:lumMod val="75000"/>
                  </a:schemeClr>
                </a:solidFill>
              </a:rPr>
              <a:t> (7e éd.). Oxford: </a:t>
            </a:r>
            <a:r>
              <a:rPr lang="fr-FR" b="1" dirty="0" err="1">
                <a:solidFill>
                  <a:schemeClr val="tx2">
                    <a:lumMod val="75000"/>
                  </a:schemeClr>
                </a:solidFill>
              </a:rPr>
              <a:t>Butterworth</a:t>
            </a:r>
            <a:r>
              <a:rPr lang="fr-FR" b="1" dirty="0">
                <a:solidFill>
                  <a:schemeClr val="tx2">
                    <a:lumMod val="75000"/>
                  </a:schemeClr>
                </a:solidFill>
              </a:rPr>
              <a:t>-Heinemann.</a:t>
            </a:r>
          </a:p>
          <a:p>
            <a:pPr marL="914400" lvl="2" indent="0">
              <a:buNone/>
            </a:pPr>
            <a:endParaRPr lang="fr-FR" b="1" dirty="0">
              <a:solidFill>
                <a:schemeClr val="tx2">
                  <a:lumMod val="75000"/>
                </a:schemeClr>
              </a:solidFill>
            </a:endParaRPr>
          </a:p>
          <a:p>
            <a:pPr lvl="1"/>
            <a:endParaRPr lang="fr-FR" b="1" dirty="0" smtClean="0">
              <a:solidFill>
                <a:schemeClr val="tx2">
                  <a:lumMod val="75000"/>
                </a:schemeClr>
              </a:solidFill>
            </a:endParaRPr>
          </a:p>
          <a:p>
            <a:r>
              <a:rPr lang="fr-FR" b="1" dirty="0">
                <a:solidFill>
                  <a:schemeClr val="tx2">
                    <a:lumMod val="75000"/>
                  </a:schemeClr>
                </a:solidFill>
              </a:rPr>
              <a:t>A.2.1.2 Articles de revues </a:t>
            </a:r>
          </a:p>
          <a:p>
            <a:pPr lvl="1"/>
            <a:r>
              <a:rPr lang="fr-FR" b="1" dirty="0">
                <a:solidFill>
                  <a:schemeClr val="tx2">
                    <a:lumMod val="75000"/>
                  </a:schemeClr>
                </a:solidFill>
              </a:rPr>
              <a:t>Papier Nom de l'auteur, Initiale. (Année). Titre de l'article. Titre de la revue, Volume(numéro), Pagination. </a:t>
            </a:r>
          </a:p>
          <a:p>
            <a:pPr lvl="2"/>
            <a:r>
              <a:rPr lang="fr-FR" b="1" dirty="0" err="1">
                <a:solidFill>
                  <a:schemeClr val="tx2">
                    <a:lumMod val="75000"/>
                  </a:schemeClr>
                </a:solidFill>
              </a:rPr>
              <a:t>Déziel</a:t>
            </a:r>
            <a:r>
              <a:rPr lang="fr-FR" b="1" dirty="0">
                <a:solidFill>
                  <a:schemeClr val="tx2">
                    <a:lumMod val="75000"/>
                  </a:schemeClr>
                </a:solidFill>
              </a:rPr>
              <a:t>, E., Comeau, Y., &amp; </a:t>
            </a:r>
            <a:r>
              <a:rPr lang="fr-FR" b="1" dirty="0" err="1">
                <a:solidFill>
                  <a:schemeClr val="tx2">
                    <a:lumMod val="75000"/>
                  </a:schemeClr>
                </a:solidFill>
              </a:rPr>
              <a:t>Villemur</a:t>
            </a:r>
            <a:r>
              <a:rPr lang="fr-FR" b="1" dirty="0">
                <a:solidFill>
                  <a:schemeClr val="tx2">
                    <a:lumMod val="75000"/>
                  </a:schemeClr>
                </a:solidFill>
              </a:rPr>
              <a:t>, R. (1999). </a:t>
            </a:r>
            <a:r>
              <a:rPr lang="fr-FR" b="1" dirty="0" err="1">
                <a:solidFill>
                  <a:schemeClr val="tx2">
                    <a:lumMod val="75000"/>
                  </a:schemeClr>
                </a:solidFill>
              </a:rPr>
              <a:t>Two</a:t>
            </a:r>
            <a:r>
              <a:rPr lang="fr-FR" b="1" dirty="0">
                <a:solidFill>
                  <a:schemeClr val="tx2">
                    <a:lumMod val="75000"/>
                  </a:schemeClr>
                </a:solidFill>
              </a:rPr>
              <a:t>-</a:t>
            </a:r>
            <a:r>
              <a:rPr lang="fr-FR" b="1" dirty="0" err="1">
                <a:solidFill>
                  <a:schemeClr val="tx2">
                    <a:lumMod val="75000"/>
                  </a:schemeClr>
                </a:solidFill>
              </a:rPr>
              <a:t>liquid</a:t>
            </a:r>
            <a:r>
              <a:rPr lang="fr-FR" b="1" dirty="0">
                <a:solidFill>
                  <a:schemeClr val="tx2">
                    <a:lumMod val="75000"/>
                  </a:schemeClr>
                </a:solidFill>
              </a:rPr>
              <a:t>-phase </a:t>
            </a:r>
            <a:r>
              <a:rPr lang="fr-FR" b="1" dirty="0" err="1">
                <a:solidFill>
                  <a:schemeClr val="tx2">
                    <a:lumMod val="75000"/>
                  </a:schemeClr>
                </a:solidFill>
              </a:rPr>
              <a:t>bioreactors</a:t>
            </a:r>
            <a:r>
              <a:rPr lang="fr-FR" b="1" dirty="0">
                <a:solidFill>
                  <a:schemeClr val="tx2">
                    <a:lumMod val="75000"/>
                  </a:schemeClr>
                </a:solidFill>
              </a:rPr>
              <a:t> for </a:t>
            </a:r>
            <a:r>
              <a:rPr lang="fr-FR" b="1" dirty="0" err="1">
                <a:solidFill>
                  <a:schemeClr val="tx2">
                    <a:lumMod val="75000"/>
                  </a:schemeClr>
                </a:solidFill>
              </a:rPr>
              <a:t>enhanced</a:t>
            </a:r>
            <a:r>
              <a:rPr lang="fr-FR" b="1" dirty="0">
                <a:solidFill>
                  <a:schemeClr val="tx2">
                    <a:lumMod val="75000"/>
                  </a:schemeClr>
                </a:solidFill>
              </a:rPr>
              <a:t> </a:t>
            </a:r>
            <a:r>
              <a:rPr lang="fr-FR" b="1" dirty="0" err="1">
                <a:solidFill>
                  <a:schemeClr val="tx2">
                    <a:lumMod val="75000"/>
                  </a:schemeClr>
                </a:solidFill>
              </a:rPr>
              <a:t>degradation</a:t>
            </a:r>
            <a:r>
              <a:rPr lang="fr-FR" b="1" dirty="0">
                <a:solidFill>
                  <a:schemeClr val="tx2">
                    <a:lumMod val="75000"/>
                  </a:schemeClr>
                </a:solidFill>
              </a:rPr>
              <a:t> of </a:t>
            </a:r>
            <a:r>
              <a:rPr lang="fr-FR" b="1" dirty="0" err="1">
                <a:solidFill>
                  <a:schemeClr val="tx2">
                    <a:lumMod val="75000"/>
                  </a:schemeClr>
                </a:solidFill>
              </a:rPr>
              <a:t>hydrophobic</a:t>
            </a:r>
            <a:r>
              <a:rPr lang="fr-FR" b="1" dirty="0">
                <a:solidFill>
                  <a:schemeClr val="tx2">
                    <a:lumMod val="75000"/>
                  </a:schemeClr>
                </a:solidFill>
              </a:rPr>
              <a:t>/</a:t>
            </a:r>
            <a:r>
              <a:rPr lang="fr-FR" b="1" dirty="0" err="1">
                <a:solidFill>
                  <a:schemeClr val="tx2">
                    <a:lumMod val="75000"/>
                  </a:schemeClr>
                </a:solidFill>
              </a:rPr>
              <a:t>toxic</a:t>
            </a:r>
            <a:r>
              <a:rPr lang="fr-FR" b="1" dirty="0">
                <a:solidFill>
                  <a:schemeClr val="tx2">
                    <a:lumMod val="75000"/>
                  </a:schemeClr>
                </a:solidFill>
              </a:rPr>
              <a:t> compounds. </a:t>
            </a:r>
            <a:r>
              <a:rPr lang="fr-FR" b="1" dirty="0" err="1">
                <a:solidFill>
                  <a:schemeClr val="tx2">
                    <a:lumMod val="75000"/>
                  </a:schemeClr>
                </a:solidFill>
              </a:rPr>
              <a:t>Biodegradation</a:t>
            </a:r>
            <a:r>
              <a:rPr lang="fr-FR" b="1" dirty="0">
                <a:solidFill>
                  <a:schemeClr val="tx2">
                    <a:lumMod val="75000"/>
                  </a:schemeClr>
                </a:solidFill>
              </a:rPr>
              <a:t>, 10(3), 219-233.</a:t>
            </a:r>
          </a:p>
          <a:p>
            <a:endParaRPr lang="fr-FR" b="1" dirty="0">
              <a:solidFill>
                <a:schemeClr val="tx2">
                  <a:lumMod val="75000"/>
                </a:schemeClr>
              </a:solidFill>
            </a:endParaRPr>
          </a:p>
          <a:p>
            <a:r>
              <a:rPr lang="fr-FR" sz="3200" b="1" dirty="0">
                <a:solidFill>
                  <a:schemeClr val="tx2">
                    <a:lumMod val="75000"/>
                  </a:schemeClr>
                </a:solidFill>
              </a:rPr>
              <a:t>A.2.1.3 </a:t>
            </a:r>
            <a:r>
              <a:rPr lang="fr-FR" b="1" dirty="0">
                <a:solidFill>
                  <a:schemeClr val="tx2">
                    <a:lumMod val="75000"/>
                  </a:schemeClr>
                </a:solidFill>
              </a:rPr>
              <a:t>Communications de conférence publiées</a:t>
            </a:r>
          </a:p>
          <a:p>
            <a:pPr lvl="1"/>
            <a:r>
              <a:rPr lang="fr-FR" b="1" dirty="0">
                <a:solidFill>
                  <a:schemeClr val="tx2">
                    <a:lumMod val="75000"/>
                  </a:schemeClr>
                </a:solidFill>
              </a:rPr>
              <a:t>Papier Nom de l'auteur, Initiale. (Année de publication). Titre de la  communication. Titre des actes, (Volume, Pagination).  Lieu de publication: Éditeur. </a:t>
            </a:r>
          </a:p>
          <a:p>
            <a:pPr lvl="2"/>
            <a:r>
              <a:rPr lang="fr-FR" b="1" dirty="0" err="1">
                <a:solidFill>
                  <a:schemeClr val="tx2">
                    <a:lumMod val="75000"/>
                  </a:schemeClr>
                </a:solidFill>
              </a:rPr>
              <a:t>Agusti</a:t>
            </a:r>
            <a:r>
              <a:rPr lang="fr-FR" b="1" dirty="0">
                <a:solidFill>
                  <a:schemeClr val="tx2">
                    <a:lumMod val="75000"/>
                  </a:schemeClr>
                </a:solidFill>
              </a:rPr>
              <a:t>, M., &amp; </a:t>
            </a:r>
            <a:r>
              <a:rPr lang="fr-FR" b="1" dirty="0" err="1">
                <a:solidFill>
                  <a:schemeClr val="tx2">
                    <a:lumMod val="75000"/>
                  </a:schemeClr>
                </a:solidFill>
              </a:rPr>
              <a:t>Valiente</a:t>
            </a:r>
            <a:r>
              <a:rPr lang="fr-FR" b="1" dirty="0">
                <a:solidFill>
                  <a:schemeClr val="tx2">
                    <a:lumMod val="75000"/>
                  </a:schemeClr>
                </a:solidFill>
              </a:rPr>
              <a:t>, J.M. (2003). </a:t>
            </a:r>
            <a:r>
              <a:rPr lang="fr-FR" b="1" dirty="0" err="1">
                <a:solidFill>
                  <a:schemeClr val="tx2">
                    <a:lumMod val="75000"/>
                  </a:schemeClr>
                </a:solidFill>
              </a:rPr>
              <a:t>Feasibility</a:t>
            </a:r>
            <a:r>
              <a:rPr lang="fr-FR" b="1" dirty="0">
                <a:solidFill>
                  <a:schemeClr val="tx2">
                    <a:lumMod val="75000"/>
                  </a:schemeClr>
                </a:solidFill>
              </a:rPr>
              <a:t> of </a:t>
            </a:r>
            <a:r>
              <a:rPr lang="fr-FR" b="1" dirty="0" err="1">
                <a:solidFill>
                  <a:schemeClr val="tx2">
                    <a:lumMod val="75000"/>
                  </a:schemeClr>
                </a:solidFill>
              </a:rPr>
              <a:t>using</a:t>
            </a:r>
            <a:r>
              <a:rPr lang="fr-FR" b="1" dirty="0">
                <a:solidFill>
                  <a:schemeClr val="tx2">
                    <a:lumMod val="75000"/>
                  </a:schemeClr>
                </a:solidFill>
              </a:rPr>
              <a:t> </a:t>
            </a:r>
            <a:r>
              <a:rPr lang="fr-FR" b="1" dirty="0" err="1">
                <a:solidFill>
                  <a:schemeClr val="tx2">
                    <a:lumMod val="75000"/>
                  </a:schemeClr>
                </a:solidFill>
              </a:rPr>
              <a:t>wavelet</a:t>
            </a:r>
            <a:r>
              <a:rPr lang="fr-FR" b="1" dirty="0">
                <a:solidFill>
                  <a:schemeClr val="tx2">
                    <a:lumMod val="75000"/>
                  </a:schemeClr>
                </a:solidFill>
              </a:rPr>
              <a:t> </a:t>
            </a:r>
            <a:r>
              <a:rPr lang="fr-FR" b="1" dirty="0" err="1">
                <a:solidFill>
                  <a:schemeClr val="tx2">
                    <a:lumMod val="75000"/>
                  </a:schemeClr>
                </a:solidFill>
              </a:rPr>
              <a:t>based</a:t>
            </a:r>
            <a:r>
              <a:rPr lang="fr-FR" b="1" dirty="0">
                <a:solidFill>
                  <a:schemeClr val="tx2">
                    <a:lumMod val="75000"/>
                  </a:schemeClr>
                </a:solidFill>
              </a:rPr>
              <a:t> pyramidal </a:t>
            </a:r>
            <a:r>
              <a:rPr lang="fr-FR" b="1" dirty="0" err="1">
                <a:solidFill>
                  <a:schemeClr val="tx2">
                    <a:lumMod val="75000"/>
                  </a:schemeClr>
                </a:solidFill>
              </a:rPr>
              <a:t>analysis</a:t>
            </a:r>
            <a:r>
              <a:rPr lang="fr-FR" b="1" dirty="0">
                <a:solidFill>
                  <a:schemeClr val="tx2">
                    <a:lumMod val="75000"/>
                  </a:schemeClr>
                </a:solidFill>
              </a:rPr>
              <a:t> for </a:t>
            </a:r>
            <a:r>
              <a:rPr lang="fr-FR" b="1" dirty="0" err="1">
                <a:solidFill>
                  <a:schemeClr val="tx2">
                    <a:lumMod val="75000"/>
                  </a:schemeClr>
                </a:solidFill>
              </a:rPr>
              <a:t>visual</a:t>
            </a:r>
            <a:r>
              <a:rPr lang="fr-FR" b="1" dirty="0">
                <a:solidFill>
                  <a:schemeClr val="tx2">
                    <a:lumMod val="75000"/>
                  </a:schemeClr>
                </a:solidFill>
              </a:rPr>
              <a:t> content image  description. </a:t>
            </a:r>
            <a:r>
              <a:rPr lang="fr-FR" b="1" dirty="0" err="1">
                <a:solidFill>
                  <a:schemeClr val="tx2">
                    <a:lumMod val="75000"/>
                  </a:schemeClr>
                </a:solidFill>
              </a:rPr>
              <a:t>Proceedings</a:t>
            </a:r>
            <a:r>
              <a:rPr lang="fr-FR" b="1" dirty="0">
                <a:solidFill>
                  <a:schemeClr val="tx2">
                    <a:lumMod val="75000"/>
                  </a:schemeClr>
                </a:solidFill>
              </a:rPr>
              <a:t> of the 3rd IASTED International  </a:t>
            </a:r>
            <a:r>
              <a:rPr lang="fr-FR" b="1" dirty="0" err="1">
                <a:solidFill>
                  <a:schemeClr val="tx2">
                    <a:lumMod val="75000"/>
                  </a:schemeClr>
                </a:solidFill>
              </a:rPr>
              <a:t>Conference</a:t>
            </a:r>
            <a:r>
              <a:rPr lang="fr-FR" b="1" dirty="0">
                <a:solidFill>
                  <a:schemeClr val="tx2">
                    <a:lumMod val="75000"/>
                  </a:schemeClr>
                </a:solidFill>
              </a:rPr>
              <a:t> </a:t>
            </a:r>
            <a:r>
              <a:rPr lang="fr-FR" b="1" dirty="0" err="1">
                <a:solidFill>
                  <a:schemeClr val="tx2">
                    <a:lumMod val="75000"/>
                  </a:schemeClr>
                </a:solidFill>
              </a:rPr>
              <a:t>Visualization</a:t>
            </a:r>
            <a:r>
              <a:rPr lang="fr-FR" b="1" dirty="0">
                <a:solidFill>
                  <a:schemeClr val="tx2">
                    <a:lumMod val="75000"/>
                  </a:schemeClr>
                </a:solidFill>
              </a:rPr>
              <a:t>, Imaging and Image </a:t>
            </a:r>
            <a:r>
              <a:rPr lang="fr-FR" b="1" dirty="0" err="1">
                <a:solidFill>
                  <a:schemeClr val="tx2">
                    <a:lumMod val="75000"/>
                  </a:schemeClr>
                </a:solidFill>
              </a:rPr>
              <a:t>Processing</a:t>
            </a:r>
            <a:r>
              <a:rPr lang="fr-FR" b="1" dirty="0">
                <a:solidFill>
                  <a:schemeClr val="tx2">
                    <a:lumMod val="75000"/>
                  </a:schemeClr>
                </a:solidFill>
              </a:rPr>
              <a:t>, </a:t>
            </a:r>
            <a:r>
              <a:rPr lang="fr-FR" b="1" dirty="0" err="1">
                <a:solidFill>
                  <a:schemeClr val="tx2">
                    <a:lumMod val="75000"/>
                  </a:schemeClr>
                </a:solidFill>
              </a:rPr>
              <a:t>Benalmádena</a:t>
            </a:r>
            <a:r>
              <a:rPr lang="fr-FR" b="1" dirty="0">
                <a:solidFill>
                  <a:schemeClr val="tx2">
                    <a:lumMod val="75000"/>
                  </a:schemeClr>
                </a:solidFill>
              </a:rPr>
              <a:t>, Espagne (Vol. 2, pp. 569-574). Calgary, Alta: Acta </a:t>
            </a:r>
            <a:r>
              <a:rPr lang="fr-FR" b="1" dirty="0" err="1">
                <a:solidFill>
                  <a:schemeClr val="tx2">
                    <a:lumMod val="75000"/>
                  </a:schemeClr>
                </a:solidFill>
              </a:rPr>
              <a:t>Press</a:t>
            </a:r>
            <a:r>
              <a:rPr lang="fr-FR" b="1" dirty="0" smtClean="0">
                <a:solidFill>
                  <a:schemeClr val="tx2">
                    <a:lumMod val="75000"/>
                  </a:schemeClr>
                </a:solidFill>
              </a:rPr>
              <a:t>.</a:t>
            </a:r>
            <a:endParaRPr lang="fr-FR" b="1" dirty="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25</a:t>
            </a:fld>
            <a:endParaRPr lang="fr-F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A- STYLE APA</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98234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dirty="0" smtClean="0">
                <a:solidFill>
                  <a:schemeClr val="tx2">
                    <a:lumMod val="75000"/>
                  </a:schemeClr>
                </a:solidFill>
              </a:rPr>
              <a:t>CITATIONS </a:t>
            </a:r>
          </a:p>
          <a:p>
            <a:pPr lvl="1"/>
            <a:r>
              <a:rPr lang="fr-FR" b="1" dirty="0" smtClean="0">
                <a:solidFill>
                  <a:schemeClr val="tx2">
                    <a:lumMod val="75000"/>
                  </a:schemeClr>
                </a:solidFill>
              </a:rPr>
              <a:t>Pour le style IEEE, les citations sont numérotées par ordre de citations (d’apparition) dans le texte. Après l'information donnée ou citée, mettre entre crochets le numéro de la citation. Chaque numéro de citation doit être sur la même ligne que le texte et avant la ponctuation de fin de phrase. </a:t>
            </a:r>
          </a:p>
          <a:p>
            <a:endParaRPr lang="fr-FR" b="1" dirty="0" err="1" smtClean="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dirty="0"/>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26</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en-US" sz="3200" b="1" dirty="0" smtClean="0">
                <a:solidFill>
                  <a:schemeClr val="bg1">
                    <a:lumMod val="50000"/>
                  </a:schemeClr>
                </a:solidFill>
              </a:rPr>
              <a:t/>
            </a:r>
            <a:br>
              <a:rPr lang="en-US" sz="3200" b="1" dirty="0" smtClean="0">
                <a:solidFill>
                  <a:schemeClr val="bg1">
                    <a:lumMod val="50000"/>
                  </a:schemeClr>
                </a:solidFill>
              </a:rPr>
            </a:br>
            <a:r>
              <a:rPr lang="en-US" sz="3200" b="1" dirty="0" smtClean="0">
                <a:solidFill>
                  <a:schemeClr val="bg1">
                    <a:lumMod val="50000"/>
                  </a:schemeClr>
                </a:solidFill>
              </a:rPr>
              <a:t>Institute of Electrical and Electronics Engineers</a:t>
            </a:r>
            <a:endParaRPr lang="fr-FR" sz="3200" b="1" dirty="0" smtClean="0">
              <a:solidFill>
                <a:schemeClr val="bg1">
                  <a:lumMod val="50000"/>
                </a:schemeClr>
              </a:solidFill>
            </a:endParaRPr>
          </a:p>
        </p:txBody>
      </p:sp>
      <p:grpSp>
        <p:nvGrpSpPr>
          <p:cNvPr id="2" name="Group 22"/>
          <p:cNvGrpSpPr>
            <a:grpSpLocks/>
          </p:cNvGrpSpPr>
          <p:nvPr/>
        </p:nvGrpSpPr>
        <p:grpSpPr bwMode="auto">
          <a:xfrm>
            <a:off x="215403" y="25630"/>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B. STYLE IEEE</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2947485" y="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72440" y="462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42865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dirty="0" smtClean="0">
                <a:solidFill>
                  <a:schemeClr val="tx2">
                    <a:lumMod val="75000"/>
                  </a:schemeClr>
                </a:solidFill>
              </a:rPr>
              <a:t>B.1 EXEMPLES DE CITATIONS </a:t>
            </a:r>
          </a:p>
          <a:p>
            <a:r>
              <a:rPr lang="fr-FR" b="1" dirty="0" smtClean="0">
                <a:solidFill>
                  <a:schemeClr val="tx2">
                    <a:lumMod val="75000"/>
                  </a:schemeClr>
                </a:solidFill>
              </a:rPr>
              <a:t>Un auteur :Mentionné dans le texte </a:t>
            </a:r>
          </a:p>
          <a:p>
            <a:pPr lvl="1"/>
            <a:r>
              <a:rPr lang="fr-FR" b="1" dirty="0" smtClean="0">
                <a:solidFill>
                  <a:schemeClr val="tx2">
                    <a:lumMod val="75000"/>
                  </a:schemeClr>
                </a:solidFill>
              </a:rPr>
              <a:t> </a:t>
            </a:r>
            <a:r>
              <a:rPr lang="fr-FR" b="1" dirty="0" err="1" smtClean="0">
                <a:solidFill>
                  <a:schemeClr val="tx2">
                    <a:lumMod val="75000"/>
                  </a:schemeClr>
                </a:solidFill>
              </a:rPr>
              <a:t>Megzari</a:t>
            </a:r>
            <a:r>
              <a:rPr lang="fr-FR" b="1" dirty="0" smtClean="0">
                <a:solidFill>
                  <a:schemeClr val="tx2">
                    <a:lumMod val="75000"/>
                  </a:schemeClr>
                </a:solidFill>
              </a:rPr>
              <a:t> [1] confirme …. </a:t>
            </a:r>
          </a:p>
          <a:p>
            <a:r>
              <a:rPr lang="fr-FR" b="1" dirty="0" smtClean="0">
                <a:solidFill>
                  <a:schemeClr val="tx2">
                    <a:lumMod val="75000"/>
                  </a:schemeClr>
                </a:solidFill>
              </a:rPr>
              <a:t>  Non mentionné dans le texte </a:t>
            </a:r>
          </a:p>
          <a:p>
            <a:pPr lvl="1"/>
            <a:r>
              <a:rPr lang="fr-FR" b="1" dirty="0" smtClean="0">
                <a:solidFill>
                  <a:schemeClr val="tx2">
                    <a:lumMod val="75000"/>
                  </a:schemeClr>
                </a:solidFill>
              </a:rPr>
              <a:t> Exemple: Les expériences confirment [2]</a:t>
            </a:r>
          </a:p>
          <a:p>
            <a:r>
              <a:rPr lang="fr-FR" b="1" dirty="0" smtClean="0">
                <a:solidFill>
                  <a:schemeClr val="tx2">
                    <a:lumMod val="75000"/>
                  </a:schemeClr>
                </a:solidFill>
              </a:rPr>
              <a:t>Citations multiples: Lorsque plusieurs sources sont citées en même temps, la forme suivante est privilégiée : </a:t>
            </a:r>
          </a:p>
          <a:p>
            <a:pPr lvl="1"/>
            <a:r>
              <a:rPr lang="fr-FR" b="1" dirty="0" smtClean="0">
                <a:solidFill>
                  <a:schemeClr val="tx2">
                    <a:lumMod val="75000"/>
                  </a:schemeClr>
                </a:solidFill>
              </a:rPr>
              <a:t> Plusieurs études récentes [1], [4], [5] suggèrent que… </a:t>
            </a:r>
          </a:p>
          <a:p>
            <a:r>
              <a:rPr lang="fr-FR" b="1" dirty="0" smtClean="0">
                <a:solidFill>
                  <a:schemeClr val="tx2">
                    <a:lumMod val="75000"/>
                  </a:schemeClr>
                </a:solidFill>
              </a:rPr>
              <a:t> La forme suivante est aussi acceptée. </a:t>
            </a:r>
          </a:p>
          <a:p>
            <a:pPr lvl="1"/>
            <a:r>
              <a:rPr lang="fr-FR" b="1" dirty="0" smtClean="0">
                <a:solidFill>
                  <a:schemeClr val="tx2">
                    <a:lumMod val="75000"/>
                  </a:schemeClr>
                </a:solidFill>
              </a:rPr>
              <a:t> Plusieurs études récentes [1, 4, 5] suggèrent que… </a:t>
            </a:r>
          </a:p>
          <a:p>
            <a:endParaRPr lang="fr-FR" b="1" dirty="0" smtClean="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dirty="0"/>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27</a:t>
            </a:fld>
            <a:endParaRPr lang="fr-F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B. STYLE IEEE</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45439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dirty="0" smtClean="0">
                <a:solidFill>
                  <a:schemeClr val="tx2">
                    <a:lumMod val="75000"/>
                  </a:schemeClr>
                </a:solidFill>
              </a:rPr>
              <a:t>B.2 RÉFÉRENCES BIBLIOGRAPHIQUES </a:t>
            </a:r>
          </a:p>
          <a:p>
            <a:pPr lvl="1"/>
            <a:r>
              <a:rPr lang="fr-FR" b="1" dirty="0" smtClean="0">
                <a:solidFill>
                  <a:schemeClr val="tx2">
                    <a:lumMod val="75000"/>
                  </a:schemeClr>
                </a:solidFill>
              </a:rPr>
              <a:t>La liste de références ou la bibliographie est placée à la fin du texte et les références sont classées par ordre d’apparition dans le texte. </a:t>
            </a:r>
          </a:p>
          <a:p>
            <a:r>
              <a:rPr lang="fr-FR" b="1" dirty="0" smtClean="0">
                <a:solidFill>
                  <a:schemeClr val="tx2">
                    <a:lumMod val="75000"/>
                  </a:schemeClr>
                </a:solidFill>
              </a:rPr>
              <a:t>B.2.1. EXEMPLES DE RÉFÉRENCES BIBLIOGRAPHIQUES </a:t>
            </a:r>
          </a:p>
          <a:p>
            <a:pPr lvl="1"/>
            <a:r>
              <a:rPr lang="fr-FR" b="1" dirty="0" smtClean="0">
                <a:solidFill>
                  <a:schemeClr val="tx2">
                    <a:lumMod val="75000"/>
                  </a:schemeClr>
                </a:solidFill>
              </a:rPr>
              <a:t>Papier [No. de la citation] Initiale de l’auteur. Nom de l’auteur, Titre de l'ouvrage, édition, Lieu de publication: Éditeur, Année. </a:t>
            </a:r>
          </a:p>
          <a:p>
            <a:pPr lvl="2"/>
            <a:r>
              <a:rPr lang="fr-FR" b="1" dirty="0" smtClean="0">
                <a:solidFill>
                  <a:schemeClr val="tx2">
                    <a:lumMod val="75000"/>
                  </a:schemeClr>
                </a:solidFill>
              </a:rPr>
              <a:t> [1] P. Clavier, Physique appliquée, Paris: Ellipses, 2005. </a:t>
            </a:r>
          </a:p>
          <a:p>
            <a:endParaRPr lang="fr-FR" b="1" dirty="0" smtClean="0">
              <a:solidFill>
                <a:schemeClr val="tx2">
                  <a:lumMod val="75000"/>
                </a:schemeClr>
              </a:solidFill>
            </a:endParaRPr>
          </a:p>
          <a:p>
            <a:endParaRPr lang="fr-FR" b="1" dirty="0" smtClean="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dirty="0"/>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28</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en-US" sz="3200" b="1" dirty="0" smtClean="0">
                <a:solidFill>
                  <a:schemeClr val="bg1">
                    <a:lumMod val="50000"/>
                  </a:schemeClr>
                </a:solidFill>
              </a:rPr>
              <a:t/>
            </a:r>
            <a:br>
              <a:rPr lang="en-US" sz="3200" b="1" dirty="0" smtClean="0">
                <a:solidFill>
                  <a:schemeClr val="bg1">
                    <a:lumMod val="50000"/>
                  </a:schemeClr>
                </a:solidFill>
              </a:rPr>
            </a:br>
            <a:r>
              <a:rPr lang="en-US" sz="3200" b="1" dirty="0" smtClean="0">
                <a:solidFill>
                  <a:schemeClr val="bg1">
                    <a:lumMod val="50000"/>
                  </a:schemeClr>
                </a:solidFill>
              </a:rPr>
              <a:t>Institute of Electrical and Electronics Engineers</a:t>
            </a:r>
            <a:endParaRPr lang="fr-FR" sz="3200" b="1" dirty="0" smtClean="0">
              <a:solidFill>
                <a:schemeClr val="bg1">
                  <a:lumMod val="50000"/>
                </a:schemeClr>
              </a:solidFill>
            </a:endParaRP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B. STYLE IEEE</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46973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r>
              <a:rPr lang="fr-FR" b="1" dirty="0" smtClean="0">
                <a:solidFill>
                  <a:schemeClr val="tx2">
                    <a:lumMod val="75000"/>
                  </a:schemeClr>
                </a:solidFill>
              </a:rPr>
              <a:t>B.2.1.3 Articles de revues </a:t>
            </a:r>
          </a:p>
          <a:p>
            <a:r>
              <a:rPr lang="fr-FR" b="1" dirty="0" smtClean="0">
                <a:solidFill>
                  <a:schemeClr val="tx2">
                    <a:lumMod val="75000"/>
                  </a:schemeClr>
                </a:solidFill>
              </a:rPr>
              <a:t>Papier :</a:t>
            </a:r>
          </a:p>
          <a:p>
            <a:pPr lvl="1"/>
            <a:r>
              <a:rPr lang="fr-FR" b="1" dirty="0" smtClean="0">
                <a:solidFill>
                  <a:schemeClr val="tx2">
                    <a:lumMod val="75000"/>
                  </a:schemeClr>
                </a:solidFill>
              </a:rPr>
              <a:t>[No. de la citation] Initiale de l’auteur. Nom de l’auteur, "Titre de  l’article," Titre de la revue, volume, numéro, Pages où est situé l'article, Année. </a:t>
            </a:r>
          </a:p>
          <a:p>
            <a:pPr marL="742950" lvl="2" indent="-342900"/>
            <a:r>
              <a:rPr lang="fr-FR" b="1" dirty="0" smtClean="0">
                <a:solidFill>
                  <a:schemeClr val="tx2">
                    <a:lumMod val="75000"/>
                  </a:schemeClr>
                </a:solidFill>
              </a:rPr>
              <a:t>[6] E. </a:t>
            </a:r>
            <a:r>
              <a:rPr lang="fr-FR" b="1" dirty="0" err="1" smtClean="0">
                <a:solidFill>
                  <a:schemeClr val="tx2">
                    <a:lumMod val="75000"/>
                  </a:schemeClr>
                </a:solidFill>
              </a:rPr>
              <a:t>Déziel</a:t>
            </a:r>
            <a:r>
              <a:rPr lang="fr-FR" b="1" dirty="0" smtClean="0">
                <a:solidFill>
                  <a:schemeClr val="tx2">
                    <a:lumMod val="75000"/>
                  </a:schemeClr>
                </a:solidFill>
              </a:rPr>
              <a:t>, Y. Comeau et R. </a:t>
            </a:r>
            <a:r>
              <a:rPr lang="fr-FR" b="1" dirty="0" err="1" smtClean="0">
                <a:solidFill>
                  <a:schemeClr val="tx2">
                    <a:lumMod val="75000"/>
                  </a:schemeClr>
                </a:solidFill>
              </a:rPr>
              <a:t>Villemur</a:t>
            </a:r>
            <a:r>
              <a:rPr lang="fr-FR" b="1" dirty="0" smtClean="0">
                <a:solidFill>
                  <a:schemeClr val="tx2">
                    <a:lumMod val="75000"/>
                  </a:schemeClr>
                </a:solidFill>
              </a:rPr>
              <a:t>, "</a:t>
            </a:r>
            <a:r>
              <a:rPr lang="fr-FR" b="1" dirty="0" err="1" smtClean="0">
                <a:solidFill>
                  <a:schemeClr val="tx2">
                    <a:lumMod val="75000"/>
                  </a:schemeClr>
                </a:solidFill>
              </a:rPr>
              <a:t>Two</a:t>
            </a:r>
            <a:r>
              <a:rPr lang="fr-FR" b="1" dirty="0" smtClean="0">
                <a:solidFill>
                  <a:schemeClr val="tx2">
                    <a:lumMod val="75000"/>
                  </a:schemeClr>
                </a:solidFill>
              </a:rPr>
              <a:t>-</a:t>
            </a:r>
            <a:r>
              <a:rPr lang="fr-FR" b="1" dirty="0" err="1" smtClean="0">
                <a:solidFill>
                  <a:schemeClr val="tx2">
                    <a:lumMod val="75000"/>
                  </a:schemeClr>
                </a:solidFill>
              </a:rPr>
              <a:t>liquid</a:t>
            </a:r>
            <a:r>
              <a:rPr lang="fr-FR" b="1" dirty="0" smtClean="0">
                <a:solidFill>
                  <a:schemeClr val="tx2">
                    <a:lumMod val="75000"/>
                  </a:schemeClr>
                </a:solidFill>
              </a:rPr>
              <a:t>-phase </a:t>
            </a:r>
            <a:r>
              <a:rPr lang="fr-FR" b="1" dirty="0" err="1" smtClean="0">
                <a:solidFill>
                  <a:schemeClr val="tx2">
                    <a:lumMod val="75000"/>
                  </a:schemeClr>
                </a:solidFill>
              </a:rPr>
              <a:t>bioreactors</a:t>
            </a:r>
            <a:r>
              <a:rPr lang="fr-FR" b="1" dirty="0" smtClean="0">
                <a:solidFill>
                  <a:schemeClr val="tx2">
                    <a:lumMod val="75000"/>
                  </a:schemeClr>
                </a:solidFill>
              </a:rPr>
              <a:t>  for </a:t>
            </a:r>
            <a:r>
              <a:rPr lang="fr-FR" b="1" dirty="0" err="1" smtClean="0">
                <a:solidFill>
                  <a:schemeClr val="tx2">
                    <a:lumMod val="75000"/>
                  </a:schemeClr>
                </a:solidFill>
              </a:rPr>
              <a:t>enhanced</a:t>
            </a:r>
            <a:r>
              <a:rPr lang="fr-FR" b="1" dirty="0" smtClean="0">
                <a:solidFill>
                  <a:schemeClr val="tx2">
                    <a:lumMod val="75000"/>
                  </a:schemeClr>
                </a:solidFill>
              </a:rPr>
              <a:t> </a:t>
            </a:r>
            <a:r>
              <a:rPr lang="fr-FR" b="1" dirty="0" err="1" smtClean="0">
                <a:solidFill>
                  <a:schemeClr val="tx2">
                    <a:lumMod val="75000"/>
                  </a:schemeClr>
                </a:solidFill>
              </a:rPr>
              <a:t>degradation</a:t>
            </a:r>
            <a:r>
              <a:rPr lang="fr-FR" b="1" dirty="0" smtClean="0">
                <a:solidFill>
                  <a:schemeClr val="tx2">
                    <a:lumMod val="75000"/>
                  </a:schemeClr>
                </a:solidFill>
              </a:rPr>
              <a:t> of </a:t>
            </a:r>
            <a:r>
              <a:rPr lang="fr-FR" b="1" dirty="0" err="1" smtClean="0">
                <a:solidFill>
                  <a:schemeClr val="tx2">
                    <a:lumMod val="75000"/>
                  </a:schemeClr>
                </a:solidFill>
              </a:rPr>
              <a:t>hydrophobic</a:t>
            </a:r>
            <a:r>
              <a:rPr lang="fr-FR" b="1" dirty="0" smtClean="0">
                <a:solidFill>
                  <a:schemeClr val="tx2">
                    <a:lumMod val="75000"/>
                  </a:schemeClr>
                </a:solidFill>
              </a:rPr>
              <a:t>/</a:t>
            </a:r>
            <a:r>
              <a:rPr lang="fr-FR" b="1" dirty="0" err="1" smtClean="0">
                <a:solidFill>
                  <a:schemeClr val="tx2">
                    <a:lumMod val="75000"/>
                  </a:schemeClr>
                </a:solidFill>
              </a:rPr>
              <a:t>toxic</a:t>
            </a:r>
            <a:r>
              <a:rPr lang="fr-FR" b="1" dirty="0" smtClean="0">
                <a:solidFill>
                  <a:schemeClr val="tx2">
                    <a:lumMod val="75000"/>
                  </a:schemeClr>
                </a:solidFill>
              </a:rPr>
              <a:t> compounds,"   </a:t>
            </a:r>
            <a:r>
              <a:rPr lang="fr-FR" b="1" dirty="0" err="1" smtClean="0">
                <a:solidFill>
                  <a:schemeClr val="tx2">
                    <a:lumMod val="75000"/>
                  </a:schemeClr>
                </a:solidFill>
              </a:rPr>
              <a:t>Biodegradation</a:t>
            </a:r>
            <a:r>
              <a:rPr lang="fr-FR" b="1" dirty="0" smtClean="0">
                <a:solidFill>
                  <a:schemeClr val="tx2">
                    <a:lumMod val="75000"/>
                  </a:schemeClr>
                </a:solidFill>
              </a:rPr>
              <a:t>, vol. 10, no. 3, pp. 219-233, 1999.</a:t>
            </a:r>
          </a:p>
          <a:p>
            <a:r>
              <a:rPr lang="fr-FR" b="1" dirty="0" smtClean="0">
                <a:solidFill>
                  <a:schemeClr val="tx2">
                    <a:lumMod val="75000"/>
                  </a:schemeClr>
                </a:solidFill>
              </a:rPr>
              <a:t>Ressources gratuites sur Internet : </a:t>
            </a:r>
          </a:p>
          <a:p>
            <a:pPr lvl="1"/>
            <a:r>
              <a:rPr lang="fr-FR" b="1" dirty="0" smtClean="0">
                <a:solidFill>
                  <a:schemeClr val="tx2">
                    <a:lumMod val="75000"/>
                  </a:schemeClr>
                </a:solidFill>
              </a:rPr>
              <a:t>[No. de la citation] Initiale de l’auteur. Nom de l’auteur, "Titre de l’article," Titre de la revue, vol., no., Pages où est situé l'article, Année. [En ligne]. Disponible: URL. [Consulté le …]</a:t>
            </a:r>
          </a:p>
          <a:p>
            <a:pPr lvl="1"/>
            <a:r>
              <a:rPr lang="fr-FR" b="1" dirty="0" smtClean="0">
                <a:solidFill>
                  <a:schemeClr val="tx2">
                    <a:lumMod val="75000"/>
                  </a:schemeClr>
                </a:solidFill>
              </a:rPr>
              <a:t>[8] T. </a:t>
            </a:r>
            <a:r>
              <a:rPr lang="fr-FR" b="1" dirty="0" err="1" smtClean="0">
                <a:solidFill>
                  <a:schemeClr val="tx2">
                    <a:lumMod val="75000"/>
                  </a:schemeClr>
                </a:solidFill>
              </a:rPr>
              <a:t>Yamada</a:t>
            </a:r>
            <a:r>
              <a:rPr lang="fr-FR" b="1" dirty="0" smtClean="0">
                <a:solidFill>
                  <a:schemeClr val="tx2">
                    <a:lumMod val="75000"/>
                  </a:schemeClr>
                </a:solidFill>
              </a:rPr>
              <a:t> et T. </a:t>
            </a:r>
            <a:r>
              <a:rPr lang="fr-FR" b="1" dirty="0" err="1" smtClean="0">
                <a:solidFill>
                  <a:schemeClr val="tx2">
                    <a:lumMod val="75000"/>
                  </a:schemeClr>
                </a:solidFill>
              </a:rPr>
              <a:t>Inoue</a:t>
            </a:r>
            <a:r>
              <a:rPr lang="fr-FR" b="1" dirty="0" smtClean="0">
                <a:solidFill>
                  <a:schemeClr val="tx2">
                    <a:lumMod val="75000"/>
                  </a:schemeClr>
                </a:solidFill>
              </a:rPr>
              <a:t>, "Influence of </a:t>
            </a:r>
            <a:r>
              <a:rPr lang="fr-FR" b="1" dirty="0" err="1" smtClean="0">
                <a:solidFill>
                  <a:schemeClr val="tx2">
                    <a:lumMod val="75000"/>
                  </a:schemeClr>
                </a:solidFill>
              </a:rPr>
              <a:t>phosphorus</a:t>
            </a:r>
            <a:r>
              <a:rPr lang="fr-FR" b="1" dirty="0" smtClean="0">
                <a:solidFill>
                  <a:schemeClr val="tx2">
                    <a:lumMod val="75000"/>
                  </a:schemeClr>
                </a:solidFill>
              </a:rPr>
              <a:t> </a:t>
            </a:r>
            <a:r>
              <a:rPr lang="fr-FR" b="1" dirty="0" err="1" smtClean="0">
                <a:solidFill>
                  <a:schemeClr val="tx2">
                    <a:lumMod val="75000"/>
                  </a:schemeClr>
                </a:solidFill>
              </a:rPr>
              <a:t>runoff</a:t>
            </a:r>
            <a:r>
              <a:rPr lang="fr-FR" b="1" dirty="0" smtClean="0">
                <a:solidFill>
                  <a:schemeClr val="tx2">
                    <a:lumMod val="75000"/>
                  </a:schemeClr>
                </a:solidFill>
              </a:rPr>
              <a:t> </a:t>
            </a:r>
            <a:r>
              <a:rPr lang="fr-FR" b="1" dirty="0" err="1" smtClean="0">
                <a:solidFill>
                  <a:schemeClr val="tx2">
                    <a:lumMod val="75000"/>
                  </a:schemeClr>
                </a:solidFill>
              </a:rPr>
              <a:t>from</a:t>
            </a:r>
            <a:r>
              <a:rPr lang="fr-FR" b="1" dirty="0" smtClean="0">
                <a:solidFill>
                  <a:schemeClr val="tx2">
                    <a:lumMod val="75000"/>
                  </a:schemeClr>
                </a:solidFill>
              </a:rPr>
              <a:t> agricultural areas on </a:t>
            </a:r>
            <a:r>
              <a:rPr lang="fr-FR" b="1" dirty="0" err="1" smtClean="0">
                <a:solidFill>
                  <a:schemeClr val="tx2">
                    <a:lumMod val="75000"/>
                  </a:schemeClr>
                </a:solidFill>
              </a:rPr>
              <a:t>enclosed</a:t>
            </a:r>
            <a:r>
              <a:rPr lang="fr-FR" b="1" dirty="0" smtClean="0">
                <a:solidFill>
                  <a:schemeClr val="tx2">
                    <a:lumMod val="75000"/>
                  </a:schemeClr>
                </a:solidFill>
              </a:rPr>
              <a:t> </a:t>
            </a:r>
            <a:r>
              <a:rPr lang="fr-FR" b="1" dirty="0" err="1" smtClean="0">
                <a:solidFill>
                  <a:schemeClr val="tx2">
                    <a:lumMod val="75000"/>
                  </a:schemeClr>
                </a:solidFill>
              </a:rPr>
              <a:t>sea</a:t>
            </a:r>
            <a:r>
              <a:rPr lang="fr-FR" b="1" dirty="0" smtClean="0">
                <a:solidFill>
                  <a:schemeClr val="tx2">
                    <a:lumMod val="75000"/>
                  </a:schemeClr>
                </a:solidFill>
              </a:rPr>
              <a:t> </a:t>
            </a:r>
            <a:r>
              <a:rPr lang="fr-FR" b="1" dirty="0" err="1" smtClean="0">
                <a:solidFill>
                  <a:schemeClr val="tx2">
                    <a:lumMod val="75000"/>
                  </a:schemeClr>
                </a:solidFill>
              </a:rPr>
              <a:t>downstream</a:t>
            </a:r>
            <a:r>
              <a:rPr lang="fr-FR" b="1" dirty="0" smtClean="0">
                <a:solidFill>
                  <a:schemeClr val="tx2">
                    <a:lumMod val="75000"/>
                  </a:schemeClr>
                </a:solidFill>
              </a:rPr>
              <a:t>," Journal of Water and </a:t>
            </a:r>
            <a:r>
              <a:rPr lang="fr-FR" b="1" dirty="0" err="1" smtClean="0">
                <a:solidFill>
                  <a:schemeClr val="tx2">
                    <a:lumMod val="75000"/>
                  </a:schemeClr>
                </a:solidFill>
              </a:rPr>
              <a:t>Environment</a:t>
            </a:r>
            <a:r>
              <a:rPr lang="fr-FR" b="1" dirty="0" smtClean="0">
                <a:solidFill>
                  <a:schemeClr val="tx2">
                    <a:lumMod val="75000"/>
                  </a:schemeClr>
                </a:solidFill>
              </a:rPr>
              <a:t> </a:t>
            </a:r>
            <a:r>
              <a:rPr lang="fr-FR" b="1" dirty="0" err="1" smtClean="0">
                <a:solidFill>
                  <a:schemeClr val="tx2">
                    <a:lumMod val="75000"/>
                  </a:schemeClr>
                </a:solidFill>
              </a:rPr>
              <a:t>Technology</a:t>
            </a:r>
            <a:r>
              <a:rPr lang="fr-FR" b="1" dirty="0" smtClean="0">
                <a:solidFill>
                  <a:schemeClr val="tx2">
                    <a:lumMod val="75000"/>
                  </a:schemeClr>
                </a:solidFill>
              </a:rPr>
              <a:t>, vol. 3, no. 2, pp. 157-164, 2005. [En ligne]. Disponible:  http://www.jstage.jst.go.jp/article/jwet/3/2/3_157/_article. [Consulté le 6 juin 2006]. </a:t>
            </a:r>
          </a:p>
          <a:p>
            <a:pPr lvl="1"/>
            <a:endParaRPr lang="fr-FR" b="1" dirty="0" smtClean="0">
              <a:solidFill>
                <a:schemeClr val="tx2">
                  <a:lumMod val="75000"/>
                </a:schemeClr>
              </a:solidFill>
            </a:endParaRPr>
          </a:p>
          <a:p>
            <a:endParaRPr lang="fr-FR" b="1" dirty="0" smtClean="0">
              <a:solidFill>
                <a:schemeClr val="tx2">
                  <a:lumMod val="75000"/>
                </a:schemeClr>
              </a:solidFill>
            </a:endParaRPr>
          </a:p>
          <a:p>
            <a:endParaRPr lang="fr-FR" b="1" dirty="0" smtClean="0">
              <a:solidFill>
                <a:schemeClr val="tx2">
                  <a:lumMod val="75000"/>
                </a:schemeClr>
              </a:solidFill>
            </a:endParaRPr>
          </a:p>
          <a:p>
            <a:endParaRPr lang="fr-FR" b="1" dirty="0" smtClean="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dirty="0"/>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29</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en-US" sz="3200" b="1" dirty="0" smtClean="0">
                <a:solidFill>
                  <a:schemeClr val="bg1">
                    <a:lumMod val="50000"/>
                  </a:schemeClr>
                </a:solidFill>
              </a:rPr>
              <a:t/>
            </a:r>
            <a:br>
              <a:rPr lang="en-US" sz="3200" b="1" dirty="0" smtClean="0">
                <a:solidFill>
                  <a:schemeClr val="bg1">
                    <a:lumMod val="50000"/>
                  </a:schemeClr>
                </a:solidFill>
              </a:rPr>
            </a:br>
            <a:r>
              <a:rPr lang="en-US" sz="3200" b="1" dirty="0" smtClean="0">
                <a:solidFill>
                  <a:schemeClr val="bg1">
                    <a:lumMod val="50000"/>
                  </a:schemeClr>
                </a:solidFill>
              </a:rPr>
              <a:t>Institute of Electrical and Electronics Engineers</a:t>
            </a:r>
            <a:endParaRPr lang="fr-FR" sz="3200" b="1" dirty="0" smtClean="0">
              <a:solidFill>
                <a:schemeClr val="bg1">
                  <a:lumMod val="50000"/>
                </a:schemeClr>
              </a:solidFill>
            </a:endParaRP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B. STYLE IEEE</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26807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Structure globale du mémoire </a:t>
            </a:r>
            <a:endParaRPr lang="fr-FR" dirty="0"/>
          </a:p>
        </p:txBody>
      </p:sp>
      <p:sp>
        <p:nvSpPr>
          <p:cNvPr id="3" name="Espace réservé du contenu 2"/>
          <p:cNvSpPr>
            <a:spLocks noGrp="1"/>
          </p:cNvSpPr>
          <p:nvPr>
            <p:ph idx="1"/>
          </p:nvPr>
        </p:nvSpPr>
        <p:spPr>
          <a:xfrm>
            <a:off x="457200" y="1600200"/>
            <a:ext cx="8579296" cy="4525963"/>
          </a:xfrm>
        </p:spPr>
        <p:txBody>
          <a:bodyPr>
            <a:normAutofit fontScale="70000" lnSpcReduction="20000"/>
          </a:bodyPr>
          <a:lstStyle/>
          <a:p>
            <a:r>
              <a:rPr lang="fr-FR" sz="2200" b="1" dirty="0" smtClean="0"/>
              <a:t>Page </a:t>
            </a:r>
            <a:r>
              <a:rPr lang="fr-FR" sz="2200" b="1" dirty="0"/>
              <a:t>de titre/première de couverture </a:t>
            </a:r>
          </a:p>
          <a:p>
            <a:r>
              <a:rPr lang="fr-FR" sz="2200" b="1" dirty="0"/>
              <a:t>Page blanche </a:t>
            </a:r>
          </a:p>
          <a:p>
            <a:r>
              <a:rPr lang="fr-FR" sz="2200" b="1" dirty="0" smtClean="0"/>
              <a:t>Page </a:t>
            </a:r>
            <a:r>
              <a:rPr lang="fr-FR" sz="2200" b="1" dirty="0"/>
              <a:t>de titre répétée </a:t>
            </a:r>
            <a:endParaRPr lang="fr-FR" sz="2200" dirty="0"/>
          </a:p>
          <a:p>
            <a:r>
              <a:rPr lang="fr-FR" sz="2200" b="1" dirty="0" smtClean="0"/>
              <a:t>Sommaire </a:t>
            </a:r>
            <a:r>
              <a:rPr lang="fr-FR" sz="2200" b="1" dirty="0"/>
              <a:t>(en raison du volume important du travail)</a:t>
            </a:r>
          </a:p>
          <a:p>
            <a:r>
              <a:rPr lang="fr-FR" sz="2200" b="1" dirty="0" smtClean="0"/>
              <a:t>Table des illustrations  </a:t>
            </a:r>
            <a:endParaRPr lang="fr-FR" sz="2200" b="1" dirty="0"/>
          </a:p>
          <a:p>
            <a:r>
              <a:rPr lang="fr-FR" sz="2200" b="1" dirty="0"/>
              <a:t> </a:t>
            </a:r>
            <a:r>
              <a:rPr lang="fr-FR" sz="2200" b="1" dirty="0" smtClean="0"/>
              <a:t>introduction</a:t>
            </a:r>
            <a:endParaRPr lang="fr-FR" sz="2200" b="1" dirty="0"/>
          </a:p>
          <a:p>
            <a:r>
              <a:rPr lang="fr-FR" sz="2200" b="1" dirty="0" smtClean="0"/>
              <a:t>Développement divisé </a:t>
            </a:r>
            <a:r>
              <a:rPr lang="fr-FR" sz="2200" b="1" dirty="0"/>
              <a:t>en </a:t>
            </a:r>
            <a:r>
              <a:rPr lang="fr-FR" sz="2200" b="1" dirty="0" smtClean="0"/>
              <a:t>chapitres</a:t>
            </a:r>
            <a:endParaRPr lang="fr-FR" sz="2200" b="1" dirty="0"/>
          </a:p>
          <a:p>
            <a:r>
              <a:rPr lang="fr-FR" sz="2200" b="1" dirty="0" smtClean="0"/>
              <a:t>Conclusion</a:t>
            </a:r>
            <a:endParaRPr lang="fr-FR" sz="2200" b="1" dirty="0"/>
          </a:p>
          <a:p>
            <a:r>
              <a:rPr lang="fr-FR" sz="2200" b="1" dirty="0" smtClean="0"/>
              <a:t>Bibliographie</a:t>
            </a:r>
            <a:endParaRPr lang="fr-FR" sz="2200" b="1" dirty="0"/>
          </a:p>
          <a:p>
            <a:r>
              <a:rPr lang="fr-FR" sz="2200" b="1" dirty="0" smtClean="0"/>
              <a:t>Annexe</a:t>
            </a:r>
            <a:endParaRPr lang="fr-FR" sz="2200" dirty="0"/>
          </a:p>
          <a:p>
            <a:r>
              <a:rPr lang="fr-FR" sz="2200" b="1" dirty="0" smtClean="0"/>
              <a:t>Table des matières</a:t>
            </a:r>
          </a:p>
          <a:p>
            <a:r>
              <a:rPr lang="fr-FR" sz="2200" b="1" dirty="0" smtClean="0"/>
              <a:t>Page </a:t>
            </a:r>
            <a:r>
              <a:rPr lang="fr-FR" sz="2200" b="1" dirty="0"/>
              <a:t>blanche </a:t>
            </a:r>
          </a:p>
          <a:p>
            <a:r>
              <a:rPr lang="fr-FR" sz="2200" b="1" dirty="0"/>
              <a:t> </a:t>
            </a:r>
            <a:r>
              <a:rPr lang="fr-FR" sz="2200" b="1" dirty="0" smtClean="0"/>
              <a:t>Quatrième </a:t>
            </a:r>
            <a:r>
              <a:rPr lang="fr-FR" sz="2100" b="1" dirty="0"/>
              <a:t>de couverture</a:t>
            </a:r>
          </a:p>
          <a:p>
            <a:r>
              <a:rPr lang="fr-FR" dirty="0"/>
              <a:t>Avant l'introduction, avant chaque partie, avant la conclusion, etc., insérer une page ordinaire, de couleur blanche, comportant exclusivement le titre de la rubrique (le numéro de page n'apparaît pas mais la page compte dans la pagination globale de la Note de recherche).</a:t>
            </a:r>
            <a:r>
              <a:rPr lang="fr-FR" b="1" dirty="0" smtClean="0"/>
              <a:t>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p14="http://schemas.microsoft.com/office/powerpoint/2010/main" val="9271119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b="1" dirty="0" smtClean="0">
                <a:solidFill>
                  <a:schemeClr val="tx2">
                    <a:lumMod val="75000"/>
                  </a:schemeClr>
                </a:solidFill>
              </a:rPr>
              <a:t>B.2.1.4 Communications de conférences publiées </a:t>
            </a:r>
          </a:p>
          <a:p>
            <a:r>
              <a:rPr lang="fr-FR" b="1" dirty="0" smtClean="0">
                <a:solidFill>
                  <a:schemeClr val="tx2">
                    <a:lumMod val="75000"/>
                  </a:schemeClr>
                </a:solidFill>
              </a:rPr>
              <a:t> </a:t>
            </a:r>
          </a:p>
          <a:p>
            <a:r>
              <a:rPr lang="fr-FR" b="1" dirty="0" smtClean="0">
                <a:solidFill>
                  <a:schemeClr val="tx2">
                    <a:lumMod val="75000"/>
                  </a:schemeClr>
                </a:solidFill>
              </a:rPr>
              <a:t>Papier:</a:t>
            </a:r>
          </a:p>
          <a:p>
            <a:pPr lvl="1"/>
            <a:r>
              <a:rPr lang="fr-FR" b="1" dirty="0" smtClean="0">
                <a:solidFill>
                  <a:schemeClr val="tx2">
                    <a:lumMod val="75000"/>
                  </a:schemeClr>
                </a:solidFill>
              </a:rPr>
              <a:t> [No. de la citation] Initiale de l’auteur. Nom de l’auteur, "Titre de la communication," in Titre des actes, volume, Année,  Pages où est située la communication. </a:t>
            </a:r>
          </a:p>
          <a:p>
            <a:pPr lvl="2"/>
            <a:r>
              <a:rPr lang="fr-FR" b="1" dirty="0" smtClean="0">
                <a:solidFill>
                  <a:schemeClr val="tx2">
                    <a:lumMod val="75000"/>
                  </a:schemeClr>
                </a:solidFill>
              </a:rPr>
              <a:t> [9] M. </a:t>
            </a:r>
            <a:r>
              <a:rPr lang="fr-FR" b="1" dirty="0" err="1" smtClean="0">
                <a:solidFill>
                  <a:schemeClr val="tx2">
                    <a:lumMod val="75000"/>
                  </a:schemeClr>
                </a:solidFill>
              </a:rPr>
              <a:t>Agusti</a:t>
            </a:r>
            <a:r>
              <a:rPr lang="fr-FR" b="1" dirty="0" smtClean="0">
                <a:solidFill>
                  <a:schemeClr val="tx2">
                    <a:lumMod val="75000"/>
                  </a:schemeClr>
                </a:solidFill>
              </a:rPr>
              <a:t> et J.M. </a:t>
            </a:r>
            <a:r>
              <a:rPr lang="fr-FR" b="1" dirty="0" err="1" smtClean="0">
                <a:solidFill>
                  <a:schemeClr val="tx2">
                    <a:lumMod val="75000"/>
                  </a:schemeClr>
                </a:solidFill>
              </a:rPr>
              <a:t>Valiente</a:t>
            </a:r>
            <a:r>
              <a:rPr lang="fr-FR" b="1" dirty="0" smtClean="0">
                <a:solidFill>
                  <a:schemeClr val="tx2">
                    <a:lumMod val="75000"/>
                  </a:schemeClr>
                </a:solidFill>
              </a:rPr>
              <a:t>, "</a:t>
            </a:r>
            <a:r>
              <a:rPr lang="fr-FR" b="1" dirty="0" err="1" smtClean="0">
                <a:solidFill>
                  <a:schemeClr val="tx2">
                    <a:lumMod val="75000"/>
                  </a:schemeClr>
                </a:solidFill>
              </a:rPr>
              <a:t>Feasibility</a:t>
            </a:r>
            <a:r>
              <a:rPr lang="fr-FR" b="1" dirty="0" smtClean="0">
                <a:solidFill>
                  <a:schemeClr val="tx2">
                    <a:lumMod val="75000"/>
                  </a:schemeClr>
                </a:solidFill>
              </a:rPr>
              <a:t> of </a:t>
            </a:r>
            <a:r>
              <a:rPr lang="fr-FR" b="1" dirty="0" err="1" smtClean="0">
                <a:solidFill>
                  <a:schemeClr val="tx2">
                    <a:lumMod val="75000"/>
                  </a:schemeClr>
                </a:solidFill>
              </a:rPr>
              <a:t>using</a:t>
            </a:r>
            <a:r>
              <a:rPr lang="fr-FR" b="1" dirty="0" smtClean="0">
                <a:solidFill>
                  <a:schemeClr val="tx2">
                    <a:lumMod val="75000"/>
                  </a:schemeClr>
                </a:solidFill>
              </a:rPr>
              <a:t> </a:t>
            </a:r>
            <a:r>
              <a:rPr lang="fr-FR" b="1" dirty="0" err="1" smtClean="0">
                <a:solidFill>
                  <a:schemeClr val="tx2">
                    <a:lumMod val="75000"/>
                  </a:schemeClr>
                </a:solidFill>
              </a:rPr>
              <a:t>wavelet</a:t>
            </a:r>
            <a:r>
              <a:rPr lang="fr-FR" b="1" dirty="0" smtClean="0">
                <a:solidFill>
                  <a:schemeClr val="tx2">
                    <a:lumMod val="75000"/>
                  </a:schemeClr>
                </a:solidFill>
              </a:rPr>
              <a:t> </a:t>
            </a:r>
            <a:r>
              <a:rPr lang="fr-FR" b="1" dirty="0" err="1" smtClean="0">
                <a:solidFill>
                  <a:schemeClr val="tx2">
                    <a:lumMod val="75000"/>
                  </a:schemeClr>
                </a:solidFill>
              </a:rPr>
              <a:t>based</a:t>
            </a:r>
            <a:r>
              <a:rPr lang="fr-FR" b="1" dirty="0" smtClean="0">
                <a:solidFill>
                  <a:schemeClr val="tx2">
                    <a:lumMod val="75000"/>
                  </a:schemeClr>
                </a:solidFill>
              </a:rPr>
              <a:t>  pyramidal </a:t>
            </a:r>
            <a:r>
              <a:rPr lang="fr-FR" b="1" dirty="0" err="1" smtClean="0">
                <a:solidFill>
                  <a:schemeClr val="tx2">
                    <a:lumMod val="75000"/>
                  </a:schemeClr>
                </a:solidFill>
              </a:rPr>
              <a:t>analysis</a:t>
            </a:r>
            <a:r>
              <a:rPr lang="fr-FR" b="1" dirty="0" smtClean="0">
                <a:solidFill>
                  <a:schemeClr val="tx2">
                    <a:lumMod val="75000"/>
                  </a:schemeClr>
                </a:solidFill>
              </a:rPr>
              <a:t> for </a:t>
            </a:r>
            <a:r>
              <a:rPr lang="fr-FR" b="1" dirty="0" err="1" smtClean="0">
                <a:solidFill>
                  <a:schemeClr val="tx2">
                    <a:lumMod val="75000"/>
                  </a:schemeClr>
                </a:solidFill>
              </a:rPr>
              <a:t>visual</a:t>
            </a:r>
            <a:r>
              <a:rPr lang="fr-FR" b="1" dirty="0" smtClean="0">
                <a:solidFill>
                  <a:schemeClr val="tx2">
                    <a:lumMod val="75000"/>
                  </a:schemeClr>
                </a:solidFill>
              </a:rPr>
              <a:t> content image description," in  </a:t>
            </a:r>
            <a:r>
              <a:rPr lang="fr-FR" b="1" dirty="0" err="1" smtClean="0">
                <a:solidFill>
                  <a:schemeClr val="tx2">
                    <a:lumMod val="75000"/>
                  </a:schemeClr>
                </a:solidFill>
              </a:rPr>
              <a:t>Proceedings</a:t>
            </a:r>
            <a:r>
              <a:rPr lang="fr-FR" b="1" dirty="0" smtClean="0">
                <a:solidFill>
                  <a:schemeClr val="tx2">
                    <a:lumMod val="75000"/>
                  </a:schemeClr>
                </a:solidFill>
              </a:rPr>
              <a:t> of the 3rd IASTED International </a:t>
            </a:r>
            <a:r>
              <a:rPr lang="fr-FR" b="1" dirty="0" err="1" smtClean="0">
                <a:solidFill>
                  <a:schemeClr val="tx2">
                    <a:lumMod val="75000"/>
                  </a:schemeClr>
                </a:solidFill>
              </a:rPr>
              <a:t>Conference</a:t>
            </a:r>
            <a:r>
              <a:rPr lang="fr-FR" b="1" dirty="0" smtClean="0">
                <a:solidFill>
                  <a:schemeClr val="tx2">
                    <a:lumMod val="75000"/>
                  </a:schemeClr>
                </a:solidFill>
              </a:rPr>
              <a:t>  </a:t>
            </a:r>
            <a:r>
              <a:rPr lang="fr-FR" b="1" dirty="0" err="1" smtClean="0">
                <a:solidFill>
                  <a:schemeClr val="tx2">
                    <a:lumMod val="75000"/>
                  </a:schemeClr>
                </a:solidFill>
              </a:rPr>
              <a:t>Visualization</a:t>
            </a:r>
            <a:r>
              <a:rPr lang="fr-FR" b="1" dirty="0" smtClean="0">
                <a:solidFill>
                  <a:schemeClr val="tx2">
                    <a:lumMod val="75000"/>
                  </a:schemeClr>
                </a:solidFill>
              </a:rPr>
              <a:t>, Imaging and Image </a:t>
            </a:r>
            <a:r>
              <a:rPr lang="fr-FR" b="1" dirty="0" err="1" smtClean="0">
                <a:solidFill>
                  <a:schemeClr val="tx2">
                    <a:lumMod val="75000"/>
                  </a:schemeClr>
                </a:solidFill>
              </a:rPr>
              <a:t>Processing</a:t>
            </a:r>
            <a:r>
              <a:rPr lang="fr-FR" b="1" dirty="0" smtClean="0">
                <a:solidFill>
                  <a:schemeClr val="tx2">
                    <a:lumMod val="75000"/>
                  </a:schemeClr>
                </a:solidFill>
              </a:rPr>
              <a:t>,  </a:t>
            </a:r>
            <a:r>
              <a:rPr lang="fr-FR" b="1" dirty="0" err="1" smtClean="0">
                <a:solidFill>
                  <a:schemeClr val="tx2">
                    <a:lumMod val="75000"/>
                  </a:schemeClr>
                </a:solidFill>
              </a:rPr>
              <a:t>Benalmádena</a:t>
            </a:r>
            <a:r>
              <a:rPr lang="fr-FR" b="1" dirty="0" smtClean="0">
                <a:solidFill>
                  <a:schemeClr val="tx2">
                    <a:lumMod val="75000"/>
                  </a:schemeClr>
                </a:solidFill>
              </a:rPr>
              <a:t>, Espagne, vol. 2, 2003, pp. 569-574</a:t>
            </a:r>
          </a:p>
          <a:p>
            <a:r>
              <a:rPr lang="fr-FR" b="1" dirty="0" smtClean="0">
                <a:solidFill>
                  <a:schemeClr val="tx2">
                    <a:lumMod val="75000"/>
                  </a:schemeClr>
                </a:solidFill>
              </a:rPr>
              <a:t>Ressources gratuites sur Internet- </a:t>
            </a:r>
          </a:p>
          <a:p>
            <a:pPr lvl="1"/>
            <a:r>
              <a:rPr lang="fr-FR" b="1" dirty="0" smtClean="0">
                <a:solidFill>
                  <a:schemeClr val="tx2">
                    <a:lumMod val="75000"/>
                  </a:schemeClr>
                </a:solidFill>
              </a:rPr>
              <a:t>[No. de la citation] Initiale de l’auteur. Nom de l’auteur, "Titre de communication," in Titre des actes, volume, Année, Pages où est située la communication. [En ligne].  Disponible: URL. [Consulté le …]. </a:t>
            </a:r>
          </a:p>
          <a:p>
            <a:r>
              <a:rPr lang="fr-FR" b="1" dirty="0" smtClean="0">
                <a:solidFill>
                  <a:schemeClr val="tx2">
                    <a:lumMod val="75000"/>
                  </a:schemeClr>
                </a:solidFill>
              </a:rPr>
              <a:t> </a:t>
            </a:r>
          </a:p>
          <a:p>
            <a:pPr lvl="2"/>
            <a:r>
              <a:rPr lang="fr-FR" b="1" dirty="0" smtClean="0">
                <a:solidFill>
                  <a:schemeClr val="tx2">
                    <a:lumMod val="75000"/>
                  </a:schemeClr>
                </a:solidFill>
              </a:rPr>
              <a:t> [11] M. Soares, "</a:t>
            </a:r>
            <a:r>
              <a:rPr lang="fr-FR" b="1" dirty="0" err="1" smtClean="0">
                <a:solidFill>
                  <a:schemeClr val="tx2">
                    <a:lumMod val="75000"/>
                  </a:schemeClr>
                </a:solidFill>
              </a:rPr>
              <a:t>Ergonomics</a:t>
            </a:r>
            <a:r>
              <a:rPr lang="fr-FR" b="1" dirty="0" smtClean="0">
                <a:solidFill>
                  <a:schemeClr val="tx2">
                    <a:lumMod val="75000"/>
                  </a:schemeClr>
                </a:solidFill>
              </a:rPr>
              <a:t> and design: a user-</a:t>
            </a:r>
            <a:r>
              <a:rPr lang="fr-FR" b="1" dirty="0" err="1" smtClean="0">
                <a:solidFill>
                  <a:schemeClr val="tx2">
                    <a:lumMod val="75000"/>
                  </a:schemeClr>
                </a:solidFill>
              </a:rPr>
              <a:t>centred</a:t>
            </a:r>
            <a:r>
              <a:rPr lang="fr-FR" b="1" dirty="0" smtClean="0">
                <a:solidFill>
                  <a:schemeClr val="tx2">
                    <a:lumMod val="75000"/>
                  </a:schemeClr>
                </a:solidFill>
              </a:rPr>
              <a:t> design </a:t>
            </a:r>
            <a:r>
              <a:rPr lang="fr-FR" b="1" dirty="0" err="1" smtClean="0">
                <a:solidFill>
                  <a:schemeClr val="tx2">
                    <a:lumMod val="75000"/>
                  </a:schemeClr>
                </a:solidFill>
              </a:rPr>
              <a:t>method</a:t>
            </a:r>
            <a:r>
              <a:rPr lang="fr-FR" b="1" dirty="0" smtClean="0">
                <a:solidFill>
                  <a:schemeClr val="tx2">
                    <a:lumMod val="75000"/>
                  </a:schemeClr>
                </a:solidFill>
              </a:rPr>
              <a:t>," in </a:t>
            </a:r>
            <a:r>
              <a:rPr lang="fr-FR" b="1" dirty="0" err="1" smtClean="0">
                <a:solidFill>
                  <a:schemeClr val="tx2">
                    <a:lumMod val="75000"/>
                  </a:schemeClr>
                </a:solidFill>
              </a:rPr>
              <a:t>CybErg</a:t>
            </a:r>
            <a:r>
              <a:rPr lang="fr-FR" b="1" dirty="0" smtClean="0">
                <a:solidFill>
                  <a:schemeClr val="tx2">
                    <a:lumMod val="75000"/>
                  </a:schemeClr>
                </a:solidFill>
              </a:rPr>
              <a:t>’ 2005 The </a:t>
            </a:r>
            <a:r>
              <a:rPr lang="fr-FR" b="1" dirty="0" err="1" smtClean="0">
                <a:solidFill>
                  <a:schemeClr val="tx2">
                    <a:lumMod val="75000"/>
                  </a:schemeClr>
                </a:solidFill>
              </a:rPr>
              <a:t>Fourth</a:t>
            </a:r>
            <a:r>
              <a:rPr lang="fr-FR" b="1" dirty="0" smtClean="0">
                <a:solidFill>
                  <a:schemeClr val="tx2">
                    <a:lumMod val="75000"/>
                  </a:schemeClr>
                </a:solidFill>
              </a:rPr>
              <a:t> International  Cyberspace </a:t>
            </a:r>
            <a:r>
              <a:rPr lang="fr-FR" b="1" dirty="0" err="1" smtClean="0">
                <a:solidFill>
                  <a:schemeClr val="tx2">
                    <a:lumMod val="75000"/>
                  </a:schemeClr>
                </a:solidFill>
              </a:rPr>
              <a:t>Conference</a:t>
            </a:r>
            <a:r>
              <a:rPr lang="fr-FR" b="1" dirty="0" smtClean="0">
                <a:solidFill>
                  <a:schemeClr val="tx2">
                    <a:lumMod val="75000"/>
                  </a:schemeClr>
                </a:solidFill>
              </a:rPr>
              <a:t> on </a:t>
            </a:r>
            <a:r>
              <a:rPr lang="fr-FR" b="1" dirty="0" err="1" smtClean="0">
                <a:solidFill>
                  <a:schemeClr val="tx2">
                    <a:lumMod val="75000"/>
                  </a:schemeClr>
                </a:solidFill>
              </a:rPr>
              <a:t>Ergonomics</a:t>
            </a:r>
            <a:r>
              <a:rPr lang="fr-FR" b="1" dirty="0" smtClean="0">
                <a:solidFill>
                  <a:schemeClr val="tx2">
                    <a:lumMod val="75000"/>
                  </a:schemeClr>
                </a:solidFill>
              </a:rPr>
              <a:t>, 2005. [En ligne].  Disponible: http://cyberg.wits.ac.za/cb2005/. [Consulté le 6 juin 2006]. </a:t>
            </a:r>
          </a:p>
          <a:p>
            <a:endParaRPr lang="fr-FR" b="1" dirty="0" smtClean="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dirty="0"/>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30</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en-US" sz="3200" b="1" dirty="0" smtClean="0">
                <a:solidFill>
                  <a:schemeClr val="bg1">
                    <a:lumMod val="50000"/>
                  </a:schemeClr>
                </a:solidFill>
              </a:rPr>
              <a:t/>
            </a:r>
            <a:br>
              <a:rPr lang="en-US" sz="3200" b="1" dirty="0" smtClean="0">
                <a:solidFill>
                  <a:schemeClr val="bg1">
                    <a:lumMod val="50000"/>
                  </a:schemeClr>
                </a:solidFill>
              </a:rPr>
            </a:br>
            <a:r>
              <a:rPr lang="en-US" sz="3200" b="1" dirty="0" smtClean="0">
                <a:solidFill>
                  <a:schemeClr val="bg1">
                    <a:lumMod val="50000"/>
                  </a:schemeClr>
                </a:solidFill>
              </a:rPr>
              <a:t>Institute of Electrical and Electronics Engineers</a:t>
            </a:r>
            <a:endParaRPr lang="fr-FR" sz="3200" b="1" dirty="0" smtClean="0">
              <a:solidFill>
                <a:schemeClr val="bg1">
                  <a:lumMod val="50000"/>
                </a:schemeClr>
              </a:solidFill>
            </a:endParaRP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B. STYLE IEEE</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288574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b="1" dirty="0" smtClean="0">
                <a:solidFill>
                  <a:schemeClr val="tx2">
                    <a:lumMod val="75000"/>
                  </a:schemeClr>
                </a:solidFill>
              </a:rPr>
              <a:t>B.2.1.5 thèses de doctorat</a:t>
            </a:r>
          </a:p>
          <a:p>
            <a:r>
              <a:rPr lang="fr-FR" b="1" dirty="0" smtClean="0">
                <a:solidFill>
                  <a:schemeClr val="tx2">
                    <a:lumMod val="75000"/>
                  </a:schemeClr>
                </a:solidFill>
              </a:rPr>
              <a:t>Papier:</a:t>
            </a:r>
          </a:p>
          <a:p>
            <a:pPr lvl="1"/>
            <a:r>
              <a:rPr lang="fr-FR" b="1" dirty="0" smtClean="0">
                <a:solidFill>
                  <a:schemeClr val="tx2">
                    <a:lumMod val="75000"/>
                  </a:schemeClr>
                </a:solidFill>
              </a:rPr>
              <a:t> [No. de la citation] Initiale de l’auteur. Nom de l’auteur, "Titre de la thèse," Type de document, Établissement de soutien, Ville, Province, Pays, Année. </a:t>
            </a:r>
          </a:p>
          <a:p>
            <a:pPr lvl="2"/>
            <a:r>
              <a:rPr lang="fr-FR" b="1" dirty="0" smtClean="0">
                <a:solidFill>
                  <a:schemeClr val="tx2">
                    <a:lumMod val="75000"/>
                  </a:schemeClr>
                </a:solidFill>
              </a:rPr>
              <a:t>  [12] L. </a:t>
            </a:r>
            <a:r>
              <a:rPr lang="fr-FR" b="1" dirty="0" err="1" smtClean="0">
                <a:solidFill>
                  <a:schemeClr val="tx2">
                    <a:lumMod val="75000"/>
                  </a:schemeClr>
                </a:solidFill>
              </a:rPr>
              <a:t>Laverdure</a:t>
            </a:r>
            <a:r>
              <a:rPr lang="fr-FR" b="1" dirty="0" smtClean="0">
                <a:solidFill>
                  <a:schemeClr val="tx2">
                    <a:lumMod val="75000"/>
                  </a:schemeClr>
                </a:solidFill>
              </a:rPr>
              <a:t>, "Gravimétrie de la ceinture volcanique de l’Abitibi," </a:t>
            </a:r>
            <a:r>
              <a:rPr lang="fr-FR" b="1" dirty="0" err="1" smtClean="0">
                <a:solidFill>
                  <a:schemeClr val="tx2">
                    <a:lumMod val="75000"/>
                  </a:schemeClr>
                </a:solidFill>
              </a:rPr>
              <a:t>M.Sc.A</a:t>
            </a:r>
            <a:r>
              <a:rPr lang="fr-FR" b="1" dirty="0" smtClean="0">
                <a:solidFill>
                  <a:schemeClr val="tx2">
                    <a:lumMod val="75000"/>
                  </a:schemeClr>
                </a:solidFill>
              </a:rPr>
              <a:t>., École Polytechnique de Montréal, </a:t>
            </a:r>
            <a:r>
              <a:rPr lang="fr-FR" b="1" dirty="0" err="1" smtClean="0">
                <a:solidFill>
                  <a:schemeClr val="tx2">
                    <a:lumMod val="75000"/>
                  </a:schemeClr>
                </a:solidFill>
              </a:rPr>
              <a:t>Qc</a:t>
            </a:r>
            <a:r>
              <a:rPr lang="fr-FR" b="1" dirty="0" smtClean="0">
                <a:solidFill>
                  <a:schemeClr val="tx2">
                    <a:lumMod val="75000"/>
                  </a:schemeClr>
                </a:solidFill>
              </a:rPr>
              <a:t>, Canada, 1983. </a:t>
            </a:r>
          </a:p>
          <a:p>
            <a:r>
              <a:rPr lang="fr-FR" b="1" dirty="0" smtClean="0">
                <a:solidFill>
                  <a:schemeClr val="tx2">
                    <a:lumMod val="75000"/>
                  </a:schemeClr>
                </a:solidFill>
              </a:rPr>
              <a:t>Ressources gratuites sur Internet: </a:t>
            </a:r>
          </a:p>
          <a:p>
            <a:pPr lvl="1"/>
            <a:r>
              <a:rPr lang="fr-FR" b="1" dirty="0" smtClean="0">
                <a:solidFill>
                  <a:schemeClr val="tx2">
                    <a:lumMod val="75000"/>
                  </a:schemeClr>
                </a:solidFill>
              </a:rPr>
              <a:t>[No. de la citation] Initiale de l’auteur. Nom de l’auteur, "Titre  de la thèse," Type de document, Établissement de soutien, Ville, Province, Pays, Année. [En ligne]. Disponible: URL. [Consulté le …]. </a:t>
            </a:r>
          </a:p>
          <a:p>
            <a:endParaRPr lang="fr-FR" b="1" dirty="0" smtClean="0">
              <a:solidFill>
                <a:schemeClr val="tx2">
                  <a:lumMod val="75000"/>
                </a:schemeClr>
              </a:solidFill>
            </a:endParaRPr>
          </a:p>
          <a:p>
            <a:endParaRPr lang="fr-FR" b="1" dirty="0" smtClean="0">
              <a:solidFill>
                <a:schemeClr val="tx2">
                  <a:lumMod val="75000"/>
                </a:schemeClr>
              </a:solidFill>
            </a:endParaRPr>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dirty="0"/>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31</a:t>
            </a:fld>
            <a:endParaRPr lang="fr-FR"/>
          </a:p>
        </p:txBody>
      </p:sp>
      <p:sp>
        <p:nvSpPr>
          <p:cNvPr id="6" name="Titre 5"/>
          <p:cNvSpPr>
            <a:spLocks noGrp="1"/>
          </p:cNvSpPr>
          <p:nvPr>
            <p:ph type="title"/>
          </p:nvPr>
        </p:nvSpPr>
        <p:spPr>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en-US" sz="3200" b="1" dirty="0" smtClean="0">
                <a:solidFill>
                  <a:schemeClr val="bg1">
                    <a:lumMod val="50000"/>
                  </a:schemeClr>
                </a:solidFill>
              </a:rPr>
              <a:t/>
            </a:r>
            <a:br>
              <a:rPr lang="en-US" sz="3200" b="1" dirty="0" smtClean="0">
                <a:solidFill>
                  <a:schemeClr val="bg1">
                    <a:lumMod val="50000"/>
                  </a:schemeClr>
                </a:solidFill>
              </a:rPr>
            </a:br>
            <a:r>
              <a:rPr lang="en-US" sz="3200" b="1" dirty="0" smtClean="0">
                <a:solidFill>
                  <a:schemeClr val="bg1">
                    <a:lumMod val="50000"/>
                  </a:schemeClr>
                </a:solidFill>
              </a:rPr>
              <a:t>Institute of Electrical and Electronics Engineers</a:t>
            </a:r>
            <a:endParaRPr lang="fr-FR" sz="3200" b="1" dirty="0" smtClean="0">
              <a:solidFill>
                <a:schemeClr val="bg1">
                  <a:lumMod val="50000"/>
                </a:schemeClr>
              </a:solidFill>
            </a:endParaRPr>
          </a:p>
        </p:txBody>
      </p:sp>
      <p:grpSp>
        <p:nvGrpSpPr>
          <p:cNvPr id="2" name="Group 22"/>
          <p:cNvGrpSpPr>
            <a:grpSpLocks/>
          </p:cNvGrpSpPr>
          <p:nvPr/>
        </p:nvGrpSpPr>
        <p:grpSpPr bwMode="auto">
          <a:xfrm>
            <a:off x="-252413" y="280988"/>
            <a:ext cx="6985001" cy="657225"/>
            <a:chOff x="-129" y="235"/>
            <a:chExt cx="3855" cy="659"/>
          </a:xfrm>
        </p:grpSpPr>
        <p:grpSp>
          <p:nvGrpSpPr>
            <p:cNvPr id="7" name="Groupe 17"/>
            <p:cNvGrpSpPr/>
            <p:nvPr/>
          </p:nvGrpSpPr>
          <p:grpSpPr>
            <a:xfrm>
              <a:off x="268" y="235"/>
              <a:ext cx="3206" cy="659"/>
              <a:chOff x="1783322" y="2397761"/>
              <a:chExt cx="5682510" cy="2582170"/>
            </a:xfrm>
            <a:effectLst>
              <a:reflection blurRad="6350" stA="50000" endA="300" endPos="55000" dir="5400000" sy="-100000" algn="bl" rotWithShape="0"/>
            </a:effectLst>
            <a:scene3d>
              <a:camera prst="orthographicFront"/>
              <a:lightRig rig="flat" dir="t"/>
            </a:scene3d>
          </p:grpSpPr>
          <p:sp>
            <p:nvSpPr>
              <p:cNvPr id="10" name="Rectangle à coins arrondis 18"/>
              <p:cNvSpPr/>
              <p:nvPr/>
            </p:nvSpPr>
            <p:spPr>
              <a:xfrm>
                <a:off x="1783322" y="2883259"/>
                <a:ext cx="5682510" cy="2096672"/>
              </a:xfrm>
              <a:prstGeom prst="roundRect">
                <a:avLst>
                  <a:gd name="adj" fmla="val 50000"/>
                </a:avLst>
              </a:prstGeom>
              <a:effectLst>
                <a:outerShdw blurRad="50800" dist="38100" dir="5400000" rotWithShape="0">
                  <a:srgbClr val="000000">
                    <a:alpha val="35000"/>
                  </a:srgbClr>
                </a:outerShdw>
              </a:effectLst>
              <a:sp3d extrusionH="12700" prstMaterial="plastic">
                <a:bevelT w="50800" h="50800"/>
              </a:sp3d>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1" name="Rectangle 10"/>
              <p:cNvSpPr/>
              <p:nvPr/>
            </p:nvSpPr>
            <p:spPr>
              <a:xfrm>
                <a:off x="1828800" y="2397761"/>
                <a:ext cx="2133600" cy="1097278"/>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160020" tIns="160020" rIns="160020" bIns="160020" spcCol="1270" anchor="ctr"/>
              <a:lstStyle/>
              <a:p>
                <a:pPr algn="ctr" defTabSz="1866900" eaLnBrk="1" fontAlgn="auto" hangingPunct="1">
                  <a:lnSpc>
                    <a:spcPct val="90000"/>
                  </a:lnSpc>
                  <a:spcAft>
                    <a:spcPct val="35000"/>
                  </a:spcAft>
                  <a:defRPr/>
                </a:pPr>
                <a:endParaRPr lang="fr-FR" sz="3200"/>
              </a:p>
            </p:txBody>
          </p:sp>
        </p:grpSp>
        <p:sp>
          <p:nvSpPr>
            <p:cNvPr id="9" name="Text Box 24"/>
            <p:cNvSpPr txBox="1">
              <a:spLocks noChangeArrowheads="1"/>
            </p:cNvSpPr>
            <p:nvPr/>
          </p:nvSpPr>
          <p:spPr bwMode="auto">
            <a:xfrm>
              <a:off x="-129" y="283"/>
              <a:ext cx="3855" cy="586"/>
            </a:xfrm>
            <a:prstGeom prst="rect">
              <a:avLst/>
            </a:prstGeom>
            <a:noFill/>
            <a:ln w="63500" cmpd="thickThin" algn="ctr">
              <a:noFill/>
              <a:miter lim="800000"/>
              <a:headEnd/>
              <a:tailEnd/>
            </a:ln>
          </p:spPr>
          <p:txBody>
            <a:bodyPr>
              <a:spAutoFit/>
            </a:bodyPr>
            <a:lstStyle/>
            <a:p>
              <a:pPr indent="274638" algn="ctr">
                <a:spcBef>
                  <a:spcPct val="50000"/>
                </a:spcBef>
                <a:buClr>
                  <a:srgbClr val="2DA2BF"/>
                </a:buClr>
                <a:buSzPct val="68000"/>
              </a:pPr>
              <a:r>
                <a:rPr lang="fr-FR" sz="3200" b="1" dirty="0" smtClean="0">
                  <a:solidFill>
                    <a:srgbClr val="002060"/>
                  </a:solidFill>
                </a:rPr>
                <a:t>B. STYLE IEEE</a:t>
              </a:r>
              <a:endParaRPr lang="fr-FR" sz="3200" dirty="0">
                <a:solidFill>
                  <a:srgbClr val="002060"/>
                </a:solidFill>
                <a:latin typeface="Tahoma" pitchFamily="34" charset="0"/>
                <a:cs typeface="Tahoma" pitchFamily="34" charset="0"/>
              </a:endParaRPr>
            </a:p>
          </p:txBody>
        </p:sp>
      </p:grpSp>
      <p:sp>
        <p:nvSpPr>
          <p:cNvPr id="12" name="Secteurs 20"/>
          <p:cNvSpPr/>
          <p:nvPr/>
        </p:nvSpPr>
        <p:spPr>
          <a:xfrm>
            <a:off x="3028177" y="214290"/>
            <a:ext cx="679727" cy="77756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3099615" y="214290"/>
            <a:ext cx="554772" cy="779479"/>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14808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8.33333E-7 -2.96296E-6 L 0.29618 -0.00625 " pathEditMode="relative" rAng="0" ptsTypes="AA">
                                      <p:cBhvr>
                                        <p:cTn id="6" dur="1000" fill="hold"/>
                                        <p:tgtEl>
                                          <p:spTgt spid="13"/>
                                        </p:tgtEl>
                                        <p:attrNameLst>
                                          <p:attrName>ppt_x</p:attrName>
                                          <p:attrName>ppt_y</p:attrName>
                                        </p:attrNameLst>
                                      </p:cBhvr>
                                      <p:rCtr x="14800" y="-300"/>
                                    </p:animMotion>
                                  </p:childTnLst>
                                </p:cTn>
                              </p:par>
                              <p:par>
                                <p:cTn id="7" presetID="35" presetClass="path" presetSubtype="0" accel="50000" decel="50000" fill="hold" nodeType="withEffect">
                                  <p:stCondLst>
                                    <p:cond delay="0"/>
                                  </p:stCondLst>
                                  <p:childTnLst>
                                    <p:animMotion origin="layout" path="M -2.77778E-6 -2.96296E-6 L -0.27795 0.00255 " pathEditMode="relative" rAng="0" ptsTypes="AA">
                                      <p:cBhvr>
                                        <p:cTn id="8" dur="1000" fill="hold"/>
                                        <p:tgtEl>
                                          <p:spTgt spid="12"/>
                                        </p:tgtEl>
                                        <p:attrNameLst>
                                          <p:attrName>ppt_x</p:attrName>
                                          <p:attrName>ppt_y</p:attrName>
                                        </p:attrNameLst>
                                      </p:cBhvr>
                                      <p:rCtr x="-13900" y="100"/>
                                    </p:animMotion>
                                  </p:childTnLst>
                                </p:cTn>
                              </p:par>
                            </p:childTnLst>
                          </p:cTn>
                        </p:par>
                        <p:par>
                          <p:cTn id="9" fill="hold">
                            <p:stCondLst>
                              <p:cond delay="1000"/>
                            </p:stCondLst>
                            <p:childTnLst>
                              <p:par>
                                <p:cTn id="10" presetID="10"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328592"/>
          </a:xfrm>
        </p:spPr>
        <p:txBody>
          <a:bodyPr>
            <a:normAutofit/>
          </a:bodyPr>
          <a:lstStyle/>
          <a:p>
            <a:endParaRPr lang="fr-FR" dirty="0" smtClean="0"/>
          </a:p>
          <a:p>
            <a:r>
              <a:rPr lang="fr-FR" dirty="0" smtClean="0">
                <a:solidFill>
                  <a:schemeClr val="tx2">
                    <a:lumMod val="75000"/>
                  </a:schemeClr>
                </a:solidFill>
              </a:rPr>
              <a:t>Pour vous aider dans la gestion de vos références (Récupération de références à partir des </a:t>
            </a:r>
            <a:r>
              <a:rPr lang="fr-FR" dirty="0" err="1" smtClean="0">
                <a:solidFill>
                  <a:schemeClr val="tx2">
                    <a:lumMod val="75000"/>
                  </a:schemeClr>
                </a:solidFill>
              </a:rPr>
              <a:t>BdD</a:t>
            </a:r>
            <a:r>
              <a:rPr lang="fr-FR" dirty="0" smtClean="0">
                <a:solidFill>
                  <a:schemeClr val="tx2">
                    <a:lumMod val="75000"/>
                  </a:schemeClr>
                </a:solidFill>
              </a:rPr>
              <a:t>, insertion des références dans le texte, mise en forme aux normes des revues, édition automatique de listes bibliographiques? partage de références, annotation des </a:t>
            </a:r>
            <a:r>
              <a:rPr lang="fr-FR" dirty="0" err="1" smtClean="0">
                <a:solidFill>
                  <a:schemeClr val="tx2">
                    <a:lumMod val="75000"/>
                  </a:schemeClr>
                </a:solidFill>
              </a:rPr>
              <a:t>pdf</a:t>
            </a:r>
            <a:r>
              <a:rPr lang="fr-FR" dirty="0" smtClean="0">
                <a:solidFill>
                  <a:schemeClr val="tx2">
                    <a:lumMod val="75000"/>
                  </a:schemeClr>
                </a:solidFill>
              </a:rPr>
              <a:t>…) .</a:t>
            </a:r>
          </a:p>
          <a:p>
            <a:endParaRPr lang="fr-FR" dirty="0" smtClean="0"/>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32</a:t>
            </a:fld>
            <a:endParaRPr lang="fr-FR"/>
          </a:p>
        </p:txBody>
      </p:sp>
      <p:sp>
        <p:nvSpPr>
          <p:cNvPr id="6" name="Titre 5"/>
          <p:cNvSpPr>
            <a:spLocks noGrp="1"/>
          </p:cNvSpPr>
          <p:nvPr>
            <p:ph type="title"/>
          </p:nvPr>
        </p:nvSpPr>
        <p:spPr>
          <a:xfrm>
            <a:off x="467544" y="260648"/>
            <a:ext cx="8229600" cy="1143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fr-FR" sz="3200" b="1" dirty="0" smtClean="0">
                <a:solidFill>
                  <a:schemeClr val="bg1">
                    <a:lumMod val="50000"/>
                  </a:schemeClr>
                </a:solidFill>
              </a:rPr>
              <a:t/>
            </a:r>
            <a:br>
              <a:rPr lang="fr-FR" sz="3200" b="1" dirty="0" smtClean="0">
                <a:solidFill>
                  <a:schemeClr val="bg1">
                    <a:lumMod val="50000"/>
                  </a:schemeClr>
                </a:solidFill>
              </a:rPr>
            </a:br>
            <a:r>
              <a:rPr lang="fr-FR" sz="3200" b="1" dirty="0" smtClean="0">
                <a:solidFill>
                  <a:schemeClr val="tx2">
                    <a:lumMod val="75000"/>
                  </a:schemeClr>
                </a:solidFill>
              </a:rPr>
              <a:t>LOGICIEL DE GESTION DES RÉFÉRENCES BIBLIOGRAPHIQUES </a:t>
            </a:r>
            <a:r>
              <a:rPr lang="fr-FR" sz="3200" b="1" dirty="0" smtClean="0">
                <a:solidFill>
                  <a:schemeClr val="bg1">
                    <a:lumMod val="50000"/>
                  </a:schemeClr>
                </a:solidFill>
              </a:rPr>
              <a:t/>
            </a:r>
            <a:br>
              <a:rPr lang="fr-FR" sz="3200" b="1" dirty="0" smtClean="0">
                <a:solidFill>
                  <a:schemeClr val="bg1">
                    <a:lumMod val="50000"/>
                  </a:schemeClr>
                </a:solidFill>
              </a:rPr>
            </a:br>
            <a:endParaRPr lang="fr-FR" sz="3200" b="1" dirty="0">
              <a:solidFill>
                <a:schemeClr val="bg1">
                  <a:lumMod val="50000"/>
                </a:schemeClr>
              </a:solidFill>
            </a:endParaRPr>
          </a:p>
        </p:txBody>
      </p:sp>
      <p:sp>
        <p:nvSpPr>
          <p:cNvPr id="12" name="Secteurs 20"/>
          <p:cNvSpPr/>
          <p:nvPr/>
        </p:nvSpPr>
        <p:spPr>
          <a:xfrm>
            <a:off x="4283969" y="261004"/>
            <a:ext cx="648072" cy="122378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4355976" y="260648"/>
            <a:ext cx="528936" cy="1226801"/>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27740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1.66667E-6 2.96022E-6 L 0.42795 -0.00532 " pathEditMode="relative" rAng="0" ptsTypes="AA">
                                      <p:cBhvr>
                                        <p:cTn id="6" dur="1000" fill="hold"/>
                                        <p:tgtEl>
                                          <p:spTgt spid="13"/>
                                        </p:tgtEl>
                                        <p:attrNameLst>
                                          <p:attrName>ppt_x</p:attrName>
                                          <p:attrName>ppt_y</p:attrName>
                                        </p:attrNameLst>
                                      </p:cBhvr>
                                      <p:rCtr x="21400" y="-300"/>
                                    </p:animMotion>
                                  </p:childTnLst>
                                </p:cTn>
                              </p:par>
                              <p:par>
                                <p:cTn id="7" presetID="35" presetClass="path" presetSubtype="0" accel="50000" decel="50000" fill="hold" nodeType="withEffect">
                                  <p:stCondLst>
                                    <p:cond delay="0"/>
                                  </p:stCondLst>
                                  <p:childTnLst>
                                    <p:animMotion origin="layout" path="M -3.05556E-6 4.22757E-6 L -0.44496 0.00531 " pathEditMode="relative" rAng="0" ptsTypes="AA">
                                      <p:cBhvr>
                                        <p:cTn id="8" dur="1000" fill="hold"/>
                                        <p:tgtEl>
                                          <p:spTgt spid="12"/>
                                        </p:tgtEl>
                                        <p:attrNameLst>
                                          <p:attrName>ppt_x</p:attrName>
                                          <p:attrName>ppt_y</p:attrName>
                                        </p:attrNameLst>
                                      </p:cBhvr>
                                      <p:rCtr x="-223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328592"/>
          </a:xfrm>
        </p:spPr>
        <p:txBody>
          <a:bodyPr>
            <a:normAutofit/>
          </a:bodyPr>
          <a:lstStyle/>
          <a:p>
            <a:endParaRPr lang="fr-FR" b="1" dirty="0" smtClean="0"/>
          </a:p>
          <a:p>
            <a:r>
              <a:rPr lang="fr-FR" b="1" dirty="0" smtClean="0">
                <a:solidFill>
                  <a:srgbClr val="002060"/>
                </a:solidFill>
              </a:rPr>
              <a:t>ENDNOTE:</a:t>
            </a:r>
            <a:r>
              <a:rPr lang="fr-FR" b="1" dirty="0" smtClean="0"/>
              <a:t> </a:t>
            </a:r>
          </a:p>
          <a:p>
            <a:pPr lvl="1"/>
            <a:r>
              <a:rPr lang="fr-FR" b="1" dirty="0" smtClean="0">
                <a:solidFill>
                  <a:schemeClr val="tx2">
                    <a:lumMod val="50000"/>
                  </a:schemeClr>
                </a:solidFill>
              </a:rPr>
              <a:t>Logiciel propriétaire : disponible sur W: Possibilité de le télécharger (avec inscription) </a:t>
            </a:r>
            <a:endParaRPr lang="fr-FR" dirty="0" smtClean="0"/>
          </a:p>
          <a:p>
            <a:r>
              <a:rPr lang="fr-FR" b="1" dirty="0" smtClean="0">
                <a:solidFill>
                  <a:srgbClr val="002060"/>
                </a:solidFill>
              </a:rPr>
              <a:t>ZOTERO </a:t>
            </a:r>
          </a:p>
          <a:p>
            <a:pPr lvl="1"/>
            <a:r>
              <a:rPr lang="fr-FR" dirty="0" smtClean="0">
                <a:solidFill>
                  <a:schemeClr val="tx2">
                    <a:lumMod val="50000"/>
                  </a:schemeClr>
                </a:solidFill>
              </a:rPr>
              <a:t>C’est un module complémentaire du navigateur </a:t>
            </a:r>
            <a:r>
              <a:rPr lang="fr-FR" dirty="0" err="1" smtClean="0">
                <a:solidFill>
                  <a:schemeClr val="tx2">
                    <a:lumMod val="50000"/>
                  </a:schemeClr>
                </a:solidFill>
              </a:rPr>
              <a:t>Firefox</a:t>
            </a:r>
            <a:r>
              <a:rPr lang="fr-FR" dirty="0" smtClean="0">
                <a:solidFill>
                  <a:schemeClr val="tx2">
                    <a:lumMod val="50000"/>
                  </a:schemeClr>
                </a:solidFill>
              </a:rPr>
              <a:t> Sous licence libre et gratuitement téléchargeable à l'url suivante : http://www.zotero.org/ </a:t>
            </a:r>
          </a:p>
          <a:p>
            <a:endParaRPr lang="fr-FR" dirty="0" smtClean="0">
              <a:solidFill>
                <a:schemeClr val="tx2">
                  <a:lumMod val="50000"/>
                </a:schemeClr>
              </a:solidFill>
            </a:endParaRPr>
          </a:p>
          <a:p>
            <a:r>
              <a:rPr lang="fr-FR" dirty="0" smtClean="0">
                <a:solidFill>
                  <a:srgbClr val="002060"/>
                </a:solidFill>
              </a:rPr>
              <a:t>MENDELEY Logiciel gratuit </a:t>
            </a:r>
            <a:r>
              <a:rPr lang="fr-FR" dirty="0" smtClean="0">
                <a:solidFill>
                  <a:schemeClr val="tx2">
                    <a:lumMod val="50000"/>
                  </a:schemeClr>
                </a:solidFill>
              </a:rPr>
              <a:t>: 	http://www.mendeley.com/ Supports en ligne : </a:t>
            </a:r>
          </a:p>
          <a:p>
            <a:endParaRPr lang="fr-FR" b="1" dirty="0" smtClean="0">
              <a:solidFill>
                <a:schemeClr val="tx2">
                  <a:lumMod val="50000"/>
                </a:schemeClr>
              </a:solidFill>
            </a:endParaRPr>
          </a:p>
          <a:p>
            <a:endParaRPr lang="fr-FR" dirty="0" smtClean="0"/>
          </a:p>
        </p:txBody>
      </p:sp>
      <p:sp>
        <p:nvSpPr>
          <p:cNvPr id="4" name="Espace réservé de la date 3"/>
          <p:cNvSpPr>
            <a:spLocks noGrp="1"/>
          </p:cNvSpPr>
          <p:nvPr>
            <p:ph type="dt" sz="half" idx="10"/>
          </p:nvPr>
        </p:nvSpPr>
        <p:spPr/>
        <p:txBody>
          <a:bodyPr/>
          <a:lstStyle/>
          <a:p>
            <a:fld id="{1042DB8B-6C2D-4583-A058-12CDA66AD4A6}" type="datetime1">
              <a:rPr lang="fr-FR" smtClean="0"/>
              <a:pPr/>
              <a:t>28/11/2021</a:t>
            </a:fld>
            <a:endParaRPr lang="fr-FR"/>
          </a:p>
        </p:txBody>
      </p:sp>
      <p:sp>
        <p:nvSpPr>
          <p:cNvPr id="5" name="Espace réservé du numéro de diapositive 4"/>
          <p:cNvSpPr>
            <a:spLocks noGrp="1"/>
          </p:cNvSpPr>
          <p:nvPr>
            <p:ph type="sldNum" sz="quarter" idx="12"/>
          </p:nvPr>
        </p:nvSpPr>
        <p:spPr/>
        <p:txBody>
          <a:bodyPr/>
          <a:lstStyle/>
          <a:p>
            <a:fld id="{B7B483C2-068D-42F6-9949-F05530F405D0}" type="slidenum">
              <a:rPr lang="fr-FR" smtClean="0"/>
              <a:pPr/>
              <a:t>33</a:t>
            </a:fld>
            <a:endParaRPr lang="fr-FR"/>
          </a:p>
        </p:txBody>
      </p:sp>
      <p:sp>
        <p:nvSpPr>
          <p:cNvPr id="6" name="Titre 5"/>
          <p:cNvSpPr>
            <a:spLocks noGrp="1"/>
          </p:cNvSpPr>
          <p:nvPr>
            <p:ph type="title"/>
          </p:nvPr>
        </p:nvSpPr>
        <p:spPr>
          <a:xfrm>
            <a:off x="467544" y="260648"/>
            <a:ext cx="8229600" cy="11430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fr-FR" sz="3200" b="1" dirty="0" smtClean="0">
                <a:solidFill>
                  <a:schemeClr val="bg1">
                    <a:lumMod val="50000"/>
                  </a:schemeClr>
                </a:solidFill>
              </a:rPr>
              <a:t/>
            </a:r>
            <a:br>
              <a:rPr lang="fr-FR" sz="3200" b="1" dirty="0" smtClean="0">
                <a:solidFill>
                  <a:schemeClr val="bg1">
                    <a:lumMod val="50000"/>
                  </a:schemeClr>
                </a:solidFill>
              </a:rPr>
            </a:br>
            <a:r>
              <a:rPr lang="fr-FR" sz="3200" b="1" dirty="0" smtClean="0">
                <a:solidFill>
                  <a:schemeClr val="tx2">
                    <a:lumMod val="75000"/>
                  </a:schemeClr>
                </a:solidFill>
              </a:rPr>
              <a:t>LOGICIEL DE GESTION DES RÉFÉRENCES BIBLIOGRAPHIQUES </a:t>
            </a:r>
            <a:r>
              <a:rPr lang="fr-FR" sz="3200" b="1" dirty="0" smtClean="0">
                <a:solidFill>
                  <a:schemeClr val="bg1">
                    <a:lumMod val="50000"/>
                  </a:schemeClr>
                </a:solidFill>
              </a:rPr>
              <a:t/>
            </a:r>
            <a:br>
              <a:rPr lang="fr-FR" sz="3200" b="1" dirty="0" smtClean="0">
                <a:solidFill>
                  <a:schemeClr val="bg1">
                    <a:lumMod val="50000"/>
                  </a:schemeClr>
                </a:solidFill>
              </a:rPr>
            </a:br>
            <a:endParaRPr lang="fr-FR" sz="3200" b="1" dirty="0">
              <a:solidFill>
                <a:schemeClr val="bg1">
                  <a:lumMod val="50000"/>
                </a:schemeClr>
              </a:solidFill>
            </a:endParaRPr>
          </a:p>
        </p:txBody>
      </p:sp>
      <p:sp>
        <p:nvSpPr>
          <p:cNvPr id="12" name="Secteurs 20"/>
          <p:cNvSpPr/>
          <p:nvPr/>
        </p:nvSpPr>
        <p:spPr>
          <a:xfrm>
            <a:off x="4283969" y="261004"/>
            <a:ext cx="648072" cy="1223780"/>
          </a:xfrm>
          <a:prstGeom prst="pie">
            <a:avLst>
              <a:gd name="adj1" fmla="val 5400000"/>
              <a:gd name="adj2" fmla="val 16200000"/>
            </a:avLst>
          </a:prstGeom>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
        <p:nvSpPr>
          <p:cNvPr id="13" name="Secteurs 21"/>
          <p:cNvSpPr/>
          <p:nvPr/>
        </p:nvSpPr>
        <p:spPr>
          <a:xfrm rot="10800000">
            <a:off x="4355976" y="260648"/>
            <a:ext cx="528936" cy="1226801"/>
          </a:xfrm>
          <a:prstGeom prst="pie">
            <a:avLst>
              <a:gd name="adj1" fmla="val 5400000"/>
              <a:gd name="adj2" fmla="val 16200000"/>
            </a:avLst>
          </a:prstGeom>
          <a:gradFill>
            <a:gsLst>
              <a:gs pos="0">
                <a:srgbClr val="2ABAE3"/>
              </a:gs>
              <a:gs pos="50000">
                <a:srgbClr val="0A99BE"/>
              </a:gs>
              <a:gs pos="70000">
                <a:srgbClr val="0086AA"/>
              </a:gs>
              <a:gs pos="100000">
                <a:srgbClr val="005269"/>
              </a:gs>
            </a:gsLst>
          </a:gradFill>
          <a:effectLst>
            <a:outerShdw blurRad="50800" dist="38100" dir="5400000" rotWithShape="0">
              <a:srgbClr val="000000">
                <a:alpha val="35000"/>
              </a:srgbClr>
            </a:outerShdw>
            <a:reflection blurRad="6350" stA="52000" endA="300" endPos="35000" dir="5400000" sy="-100000" algn="bl" rotWithShape="0"/>
          </a:effectLst>
          <a:scene3d>
            <a:camera prst="orthographicFront"/>
            <a:lightRig rig="flat" dir="t">
              <a:rot lat="0" lon="0" rev="4200000"/>
            </a:lightRig>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pPr eaLnBrk="1" hangingPunct="1">
              <a:defRPr/>
            </a:pPr>
            <a:endParaRPr lang="fr-FR"/>
          </a:p>
        </p:txBody>
      </p:sp>
    </p:spTree>
    <p:extLst>
      <p:ext uri="{BB962C8B-B14F-4D97-AF65-F5344CB8AC3E}">
        <p14:creationId xmlns:p14="http://schemas.microsoft.com/office/powerpoint/2010/main" val="368998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afterEffect">
                                  <p:stCondLst>
                                    <p:cond delay="0"/>
                                  </p:stCondLst>
                                  <p:childTnLst>
                                    <p:animMotion origin="layout" path="M 1.66667E-6 2.96022E-6 L 0.42795 -0.00532 " pathEditMode="relative" rAng="0" ptsTypes="AA">
                                      <p:cBhvr>
                                        <p:cTn id="6" dur="1000" fill="hold"/>
                                        <p:tgtEl>
                                          <p:spTgt spid="13"/>
                                        </p:tgtEl>
                                        <p:attrNameLst>
                                          <p:attrName>ppt_x</p:attrName>
                                          <p:attrName>ppt_y</p:attrName>
                                        </p:attrNameLst>
                                      </p:cBhvr>
                                      <p:rCtr x="21400" y="-300"/>
                                    </p:animMotion>
                                  </p:childTnLst>
                                </p:cTn>
                              </p:par>
                              <p:par>
                                <p:cTn id="7" presetID="35" presetClass="path" presetSubtype="0" accel="50000" decel="50000" fill="hold" nodeType="withEffect">
                                  <p:stCondLst>
                                    <p:cond delay="0"/>
                                  </p:stCondLst>
                                  <p:childTnLst>
                                    <p:animMotion origin="layout" path="M -3.05556E-6 4.22757E-6 L -0.44496 0.00531 " pathEditMode="relative" rAng="0" ptsTypes="AA">
                                      <p:cBhvr>
                                        <p:cTn id="8" dur="1000" fill="hold"/>
                                        <p:tgtEl>
                                          <p:spTgt spid="12"/>
                                        </p:tgtEl>
                                        <p:attrNameLst>
                                          <p:attrName>ppt_x</p:attrName>
                                          <p:attrName>ppt_y</p:attrName>
                                        </p:attrNameLst>
                                      </p:cBhvr>
                                      <p:rCtr x="-223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annexes. </a:t>
            </a:r>
            <a:r>
              <a:rPr lang="fr-FR" dirty="0"/>
              <a:t/>
            </a:r>
            <a:br>
              <a:rPr lang="fr-FR" dirty="0"/>
            </a:br>
            <a:endParaRPr lang="fr-FR" dirty="0"/>
          </a:p>
        </p:txBody>
      </p:sp>
      <p:sp>
        <p:nvSpPr>
          <p:cNvPr id="3" name="Espace réservé du contenu 2"/>
          <p:cNvSpPr>
            <a:spLocks noGrp="1"/>
          </p:cNvSpPr>
          <p:nvPr>
            <p:ph idx="1"/>
          </p:nvPr>
        </p:nvSpPr>
        <p:spPr/>
        <p:txBody>
          <a:bodyPr/>
          <a:lstStyle/>
          <a:p>
            <a:r>
              <a:rPr lang="fr-FR" dirty="0" smtClean="0"/>
              <a:t>◦ </a:t>
            </a:r>
            <a:r>
              <a:rPr lang="fr-FR" dirty="0"/>
              <a:t>On insère dans une annexe, de l'information qui aide à comprendre la recherche: des croquis, tableaux, schémas, statistiques, figures ou questionnaires. </a:t>
            </a:r>
          </a:p>
          <a:p>
            <a:r>
              <a:rPr lang="fr-FR" dirty="0"/>
              <a:t>◦ Les annexes sont placées par ordre de mention dans le texte.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34</a:t>
            </a:fld>
            <a:endParaRPr lang="en-US"/>
          </a:p>
        </p:txBody>
      </p:sp>
    </p:spTree>
    <p:extLst>
      <p:ext uri="{BB962C8B-B14F-4D97-AF65-F5344CB8AC3E}">
        <p14:creationId xmlns:p14="http://schemas.microsoft.com/office/powerpoint/2010/main" val="28435135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mise en page</a:t>
            </a:r>
            <a:endParaRPr lang="fr-FR" dirty="0"/>
          </a:p>
        </p:txBody>
      </p:sp>
      <p:sp>
        <p:nvSpPr>
          <p:cNvPr id="3" name="Espace réservé du contenu 2"/>
          <p:cNvSpPr>
            <a:spLocks noGrp="1"/>
          </p:cNvSpPr>
          <p:nvPr>
            <p:ph idx="1"/>
          </p:nvPr>
        </p:nvSpPr>
        <p:spPr/>
        <p:txBody>
          <a:bodyPr/>
          <a:lstStyle/>
          <a:p>
            <a:r>
              <a:rPr lang="fr-FR" dirty="0" smtClean="0"/>
              <a:t>Certains principes généraux sont relativement constants:</a:t>
            </a:r>
          </a:p>
          <a:p>
            <a:r>
              <a:rPr lang="fr-FR" dirty="0" smtClean="0"/>
              <a:t>Les pages liminaires sont habituellement paginées en chiffres romans avec les lettres minuscules.</a:t>
            </a:r>
          </a:p>
          <a:p>
            <a:r>
              <a:rPr lang="fr-FR" dirty="0" smtClean="0"/>
              <a:t>Les premières pages de chaque section ne sont pas paginées, mais elles sont comptabilisées.</a:t>
            </a:r>
          </a:p>
          <a:p>
            <a:r>
              <a:rPr lang="fr-FR" dirty="0" smtClean="0"/>
              <a:t>Le reste du mémoire est paginé en chiffres arabes( compris les annexes, les références, etc.)</a:t>
            </a:r>
          </a:p>
          <a:p>
            <a:r>
              <a:rPr lang="fr-FR" dirty="0" smtClean="0"/>
              <a:t>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35</a:t>
            </a:fld>
            <a:endParaRPr lang="en-US"/>
          </a:p>
        </p:txBody>
      </p:sp>
    </p:spTree>
    <p:extLst>
      <p:ext uri="{BB962C8B-B14F-4D97-AF65-F5344CB8AC3E}">
        <p14:creationId xmlns:p14="http://schemas.microsoft.com/office/powerpoint/2010/main" val="38131606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Figures et </a:t>
            </a:r>
            <a:r>
              <a:rPr lang="fr-FR" dirty="0" err="1" smtClean="0"/>
              <a:t>tabeaux</a:t>
            </a:r>
            <a:endParaRPr lang="fr-FR" dirty="0"/>
          </a:p>
        </p:txBody>
      </p:sp>
      <p:sp>
        <p:nvSpPr>
          <p:cNvPr id="3" name="Espace réservé du contenu 2"/>
          <p:cNvSpPr>
            <a:spLocks noGrp="1"/>
          </p:cNvSpPr>
          <p:nvPr>
            <p:ph idx="1"/>
          </p:nvPr>
        </p:nvSpPr>
        <p:spPr/>
        <p:txBody>
          <a:bodyPr/>
          <a:lstStyle/>
          <a:p>
            <a:r>
              <a:rPr lang="fr-FR" dirty="0" smtClean="0"/>
              <a:t>Les figures et les tableaux n’apparaissent qu’après avoir été mentionnés dans le texte.</a:t>
            </a:r>
          </a:p>
          <a:p>
            <a:r>
              <a:rPr lang="fr-FR" dirty="0" smtClean="0"/>
              <a:t>Ils sont généralement insérés au haut ou au bas d’une page. </a:t>
            </a:r>
          </a:p>
          <a:p>
            <a:r>
              <a:rPr lang="fr-FR" dirty="0" smtClean="0"/>
              <a:t>Le numéro et le titre sont </a:t>
            </a:r>
            <a:r>
              <a:rPr lang="fr-FR" dirty="0"/>
              <a:t>placés au-dessous de la figure, ceux des tableaux sont placés au dessus.</a:t>
            </a: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36</a:t>
            </a:fld>
            <a:endParaRPr lang="en-US"/>
          </a:p>
        </p:txBody>
      </p:sp>
    </p:spTree>
    <p:extLst>
      <p:ext uri="{BB962C8B-B14F-4D97-AF65-F5344CB8AC3E}">
        <p14:creationId xmlns:p14="http://schemas.microsoft.com/office/powerpoint/2010/main" val="9530803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Interlignes</a:t>
            </a:r>
            <a:endParaRPr lang="fr-FR" dirty="0"/>
          </a:p>
        </p:txBody>
      </p:sp>
      <p:sp>
        <p:nvSpPr>
          <p:cNvPr id="3" name="Espace réservé du contenu 2"/>
          <p:cNvSpPr>
            <a:spLocks noGrp="1"/>
          </p:cNvSpPr>
          <p:nvPr>
            <p:ph idx="1"/>
          </p:nvPr>
        </p:nvSpPr>
        <p:spPr/>
        <p:txBody>
          <a:bodyPr/>
          <a:lstStyle/>
          <a:p>
            <a:r>
              <a:rPr lang="fr-FR" dirty="0" smtClean="0"/>
              <a:t>Le résumé, les sommaires de chapitre, les citations, la liste des références, les notes de bas de pages sont habituellement imprimés à un interligne et demi.</a:t>
            </a:r>
          </a:p>
          <a:p>
            <a:r>
              <a:rPr lang="fr-FR" dirty="0" smtClean="0"/>
              <a:t>Les remerciements , la table des matières , les liste et corps du texte du mémoire sont quant à eux imprimés avec un interligne double</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37</a:t>
            </a:fld>
            <a:endParaRPr lang="en-US"/>
          </a:p>
        </p:txBody>
      </p:sp>
    </p:spTree>
    <p:extLst>
      <p:ext uri="{BB962C8B-B14F-4D97-AF65-F5344CB8AC3E}">
        <p14:creationId xmlns:p14="http://schemas.microsoft.com/office/powerpoint/2010/main" val="19816717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Conseils de rédaction</a:t>
            </a:r>
            <a:endParaRPr lang="fr-FR" dirty="0"/>
          </a:p>
        </p:txBody>
      </p:sp>
      <p:sp>
        <p:nvSpPr>
          <p:cNvPr id="3" name="Espace réservé du contenu 2"/>
          <p:cNvSpPr>
            <a:spLocks noGrp="1"/>
          </p:cNvSpPr>
          <p:nvPr>
            <p:ph idx="1"/>
          </p:nvPr>
        </p:nvSpPr>
        <p:spPr/>
        <p:txBody>
          <a:bodyPr>
            <a:normAutofit fontScale="77500" lnSpcReduction="20000"/>
          </a:bodyPr>
          <a:lstStyle/>
          <a:p>
            <a:endParaRPr lang="fr-FR" dirty="0"/>
          </a:p>
          <a:p>
            <a:r>
              <a:rPr lang="fr-FR" dirty="0"/>
              <a:t> </a:t>
            </a:r>
            <a:r>
              <a:rPr lang="fr-FR" dirty="0" smtClean="0"/>
              <a:t>1. </a:t>
            </a:r>
            <a:r>
              <a:rPr lang="fr-FR" b="1" dirty="0" smtClean="0"/>
              <a:t>Les </a:t>
            </a:r>
            <a:r>
              <a:rPr lang="fr-FR" b="1" dirty="0"/>
              <a:t>références </a:t>
            </a:r>
            <a:r>
              <a:rPr lang="fr-FR" dirty="0" smtClean="0"/>
              <a:t>:</a:t>
            </a:r>
          </a:p>
          <a:p>
            <a:r>
              <a:rPr lang="fr-FR" dirty="0" smtClean="0"/>
              <a:t> </a:t>
            </a:r>
            <a:r>
              <a:rPr lang="fr-FR" b="1" dirty="0"/>
              <a:t>Les références doivent être exactes et complètes et homogènes. </a:t>
            </a:r>
            <a:r>
              <a:rPr lang="fr-FR" dirty="0"/>
              <a:t>Pour une revue, elle doit comprendre le nom de la revue, le numéro du volume, les numéros de pages et l’année de parution. </a:t>
            </a:r>
            <a:endParaRPr lang="fr-FR" dirty="0" smtClean="0"/>
          </a:p>
          <a:p>
            <a:r>
              <a:rPr lang="fr-FR" dirty="0" smtClean="0"/>
              <a:t>Pour </a:t>
            </a:r>
            <a:r>
              <a:rPr lang="fr-FR" dirty="0"/>
              <a:t>une communication à une conférence elle doit comprendre les numéros de page dans les actes (« </a:t>
            </a:r>
            <a:r>
              <a:rPr lang="fr-FR" dirty="0" err="1"/>
              <a:t>proceedings</a:t>
            </a:r>
            <a:r>
              <a:rPr lang="fr-FR" dirty="0"/>
              <a:t> ») de la conférence. Les références n’indiquent pas le laboratoire ou l’entreprise (l’affiliation des </a:t>
            </a:r>
            <a:r>
              <a:rPr lang="fr-FR" dirty="0" smtClean="0"/>
              <a:t>auteurs</a:t>
            </a:r>
            <a:endParaRPr lang="fr-FR" dirty="0"/>
          </a:p>
          <a:p>
            <a:r>
              <a:rPr lang="fr-FR" b="1" dirty="0"/>
              <a:t>Mauvais : </a:t>
            </a:r>
            <a:r>
              <a:rPr lang="fr-FR" dirty="0"/>
              <a:t>Thèse « </a:t>
            </a:r>
            <a:r>
              <a:rPr lang="fr-FR" dirty="0" err="1"/>
              <a:t>Exploragraph</a:t>
            </a:r>
            <a:r>
              <a:rPr lang="fr-FR" dirty="0"/>
              <a:t>, un environnement générique pour faciliter la navigation dans un hypermédia » Aude Dufresne (2001) </a:t>
            </a:r>
          </a:p>
          <a:p>
            <a:r>
              <a:rPr lang="fr-FR" b="1" dirty="0"/>
              <a:t>Bien </a:t>
            </a:r>
            <a:r>
              <a:rPr lang="fr-FR" dirty="0"/>
              <a:t>: Dufresne, A., </a:t>
            </a:r>
            <a:r>
              <a:rPr lang="fr-FR" dirty="0" err="1"/>
              <a:t>Prom</a:t>
            </a:r>
            <a:r>
              <a:rPr lang="fr-FR" dirty="0"/>
              <a:t> Tep, S., </a:t>
            </a:r>
            <a:r>
              <a:rPr lang="fr-FR" dirty="0" err="1"/>
              <a:t>Exploragraph</a:t>
            </a:r>
            <a:r>
              <a:rPr lang="fr-FR" dirty="0"/>
              <a:t> et la personnalisation des interactions pour l’apprentissage </a:t>
            </a:r>
            <a:r>
              <a:rPr lang="fr-FR" i="1" dirty="0"/>
              <a:t>. </a:t>
            </a:r>
            <a:r>
              <a:rPr lang="fr-FR" dirty="0"/>
              <a:t>Actes de la Conférence IHM'2006 Interaction Humain Machine, Montréal, 2006, 153-157 </a:t>
            </a: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38</a:t>
            </a:fld>
            <a:endParaRPr lang="en-US"/>
          </a:p>
        </p:txBody>
      </p:sp>
    </p:spTree>
    <p:extLst>
      <p:ext uri="{BB962C8B-B14F-4D97-AF65-F5344CB8AC3E}">
        <p14:creationId xmlns:p14="http://schemas.microsoft.com/office/powerpoint/2010/main" val="12805463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normAutofit lnSpcReduction="10000"/>
          </a:bodyPr>
          <a:lstStyle/>
          <a:p>
            <a:r>
              <a:rPr lang="fr-FR" dirty="0" smtClean="0"/>
              <a:t>2</a:t>
            </a:r>
            <a:r>
              <a:rPr lang="fr-FR" dirty="0"/>
              <a:t>. </a:t>
            </a:r>
            <a:r>
              <a:rPr lang="fr-FR" b="1" dirty="0"/>
              <a:t>Plagiat </a:t>
            </a:r>
            <a:r>
              <a:rPr lang="fr-FR" dirty="0"/>
              <a:t>: Quand vous « empruntez » une phrase ou plusieurs à quelqu’un, cela s’appelle une citation et vous devez mettre des guillemets et référencer le texte d’où vous avez extrait cette phrase. Toute personne qui enfreint cette règle se rend coupable de plagiat ce qui disqualifie totalement sa recherche. C’est une faute impardonnable </a:t>
            </a:r>
            <a:r>
              <a:rPr lang="fr-FR" dirty="0" smtClean="0"/>
              <a:t>.</a:t>
            </a:r>
            <a:endParaRPr lang="fr-FR" dirty="0"/>
          </a:p>
          <a:p>
            <a:r>
              <a:rPr lang="fr-FR" b="1" dirty="0"/>
              <a:t>Mauvais </a:t>
            </a:r>
            <a:r>
              <a:rPr lang="fr-FR" dirty="0"/>
              <a:t>: faire du </a:t>
            </a:r>
            <a:r>
              <a:rPr lang="fr-FR" dirty="0" smtClean="0"/>
              <a:t>copier-coller </a:t>
            </a:r>
            <a:r>
              <a:rPr lang="fr-FR" dirty="0"/>
              <a:t>du texte initial, traduire mot-à-mot des passages entiers </a:t>
            </a:r>
          </a:p>
          <a:p>
            <a:r>
              <a:rPr lang="fr-FR" b="1" dirty="0"/>
              <a:t>Bon : </a:t>
            </a:r>
            <a:r>
              <a:rPr lang="fr-FR" dirty="0"/>
              <a:t>Reformuler dans vos propres mots et ne citer entre guillemets que des phrases clé (avec référence et numéro de pages. </a:t>
            </a: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39</a:t>
            </a:fld>
            <a:endParaRPr lang="en-US"/>
          </a:p>
        </p:txBody>
      </p:sp>
    </p:spTree>
    <p:extLst>
      <p:ext uri="{BB962C8B-B14F-4D97-AF65-F5344CB8AC3E}">
        <p14:creationId xmlns:p14="http://schemas.microsoft.com/office/powerpoint/2010/main" val="3442570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La structure d’introduction est assez semblable d’un mémoire à un autre, elle comporte deux parties:</a:t>
            </a:r>
          </a:p>
          <a:p>
            <a:r>
              <a:rPr lang="fr-FR" dirty="0"/>
              <a:t> </a:t>
            </a:r>
            <a:r>
              <a:rPr lang="fr-FR" dirty="0" smtClean="0"/>
              <a:t>la première partie est consacré au contenu du mémoire et commence par amener de manière générale la thématique  étudiée, puis on resserre cette thématique générale autour d’un problème scientifique particulier en présentant des préoccupations et les motivations de la recherche </a:t>
            </a:r>
          </a:p>
          <a:p>
            <a:r>
              <a:rPr lang="fr-FR" dirty="0" smtClean="0"/>
              <a:t>Ensuite en précise l’objectif général de la recherche par rapport à ce problème , finalement on souligne l’Intérêt d’étudier ce problème </a:t>
            </a:r>
          </a:p>
          <a:p>
            <a:r>
              <a:rPr lang="fr-FR" dirty="0" smtClean="0"/>
              <a:t>La deuxième partie de l’introduction porte sur la forme du mémoire , la structure en bref  </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p14="http://schemas.microsoft.com/office/powerpoint/2010/main" val="13381253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lstStyle/>
          <a:p>
            <a:endParaRPr lang="fr-FR" dirty="0"/>
          </a:p>
          <a:p>
            <a:r>
              <a:rPr lang="fr-FR" dirty="0"/>
              <a:t> </a:t>
            </a:r>
            <a:r>
              <a:rPr lang="fr-FR" dirty="0" smtClean="0"/>
              <a:t>3.</a:t>
            </a:r>
            <a:r>
              <a:rPr lang="fr-FR" b="1" dirty="0" smtClean="0"/>
              <a:t>Emprunts </a:t>
            </a:r>
            <a:r>
              <a:rPr lang="fr-FR" dirty="0"/>
              <a:t>: quand vous empruntez des idées </a:t>
            </a:r>
            <a:r>
              <a:rPr lang="fr-FR" b="1" dirty="0"/>
              <a:t>mais que vous les reformule</a:t>
            </a:r>
            <a:r>
              <a:rPr lang="fr-FR" dirty="0"/>
              <a:t>z vous devez aussi citer vos sources (mais bien sûr sans les guillemets). Exemple : D’après xxx [</a:t>
            </a:r>
            <a:r>
              <a:rPr lang="fr-FR" dirty="0" err="1"/>
              <a:t>Ref</a:t>
            </a:r>
            <a:r>
              <a:rPr lang="fr-FR" dirty="0"/>
              <a:t>.], …. . De même si vous empruntez des schémas ou des graphiques que vous avez adaptés ou traduits vous devez citer vos sources. Idem pour les images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40</a:t>
            </a:fld>
            <a:endParaRPr lang="en-US"/>
          </a:p>
        </p:txBody>
      </p:sp>
    </p:spTree>
    <p:extLst>
      <p:ext uri="{BB962C8B-B14F-4D97-AF65-F5344CB8AC3E}">
        <p14:creationId xmlns:p14="http://schemas.microsoft.com/office/powerpoint/2010/main" val="40050065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lstStyle/>
          <a:p>
            <a:pPr marL="0" indent="0">
              <a:buNone/>
            </a:pPr>
            <a:endParaRPr lang="fr-FR" dirty="0"/>
          </a:p>
          <a:p>
            <a:pPr marL="0" indent="0">
              <a:buNone/>
            </a:pPr>
            <a:r>
              <a:rPr lang="fr-FR" b="1" dirty="0" smtClean="0"/>
              <a:t>4.Style </a:t>
            </a:r>
            <a:r>
              <a:rPr lang="fr-FR" dirty="0"/>
              <a:t>: Quand vous présentez des travaux auxquels vous n’avez pas participé </a:t>
            </a:r>
            <a:r>
              <a:rPr lang="fr-FR" dirty="0" smtClean="0"/>
              <a:t>, ne parlez </a:t>
            </a:r>
            <a:r>
              <a:rPr lang="fr-FR" dirty="0"/>
              <a:t>pas à la première personne : </a:t>
            </a:r>
            <a:r>
              <a:rPr lang="fr-FR" b="1" dirty="0"/>
              <a:t>vous n’êtes pas les auteurs. </a:t>
            </a:r>
            <a:r>
              <a:rPr lang="fr-FR" dirty="0"/>
              <a:t>Pas de je, nous ni de on. Mais les auteurs, ces chercheurs, cette équipe, Bidule et machin. Dans un texte, « nous désigne » l’auteur (ici, c’est vous le rédacteur de la fiche).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41</a:t>
            </a:fld>
            <a:endParaRPr lang="en-US"/>
          </a:p>
        </p:txBody>
      </p:sp>
    </p:spTree>
    <p:extLst>
      <p:ext uri="{BB962C8B-B14F-4D97-AF65-F5344CB8AC3E}">
        <p14:creationId xmlns:p14="http://schemas.microsoft.com/office/powerpoint/2010/main" val="35843999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normAutofit fontScale="92500" lnSpcReduction="10000"/>
          </a:bodyPr>
          <a:lstStyle/>
          <a:p>
            <a:endParaRPr lang="fr-FR" dirty="0"/>
          </a:p>
          <a:p>
            <a:r>
              <a:rPr lang="fr-FR" dirty="0"/>
              <a:t> </a:t>
            </a:r>
            <a:r>
              <a:rPr lang="fr-FR" dirty="0" smtClean="0"/>
              <a:t>5. </a:t>
            </a:r>
            <a:r>
              <a:rPr lang="fr-FR" b="1" dirty="0" smtClean="0"/>
              <a:t>Style </a:t>
            </a:r>
            <a:r>
              <a:rPr lang="fr-FR" dirty="0"/>
              <a:t>: De façon plus générale, évitez les voix passives, les tournures impersonnelles (on, il faut, il est nécessaire, il </a:t>
            </a:r>
            <a:r>
              <a:rPr lang="fr-FR" dirty="0" smtClean="0"/>
              <a:t>est </a:t>
            </a:r>
            <a:r>
              <a:rPr lang="fr-FR" dirty="0"/>
              <a:t>à noter), les noms verbaux : préciser toujours qui est l’auteur de l’action. Évitez aussi les verbes modaux (peut, doit, permet). </a:t>
            </a:r>
          </a:p>
          <a:p>
            <a:r>
              <a:rPr lang="fr-FR" b="1" dirty="0"/>
              <a:t>Mauvais </a:t>
            </a:r>
            <a:r>
              <a:rPr lang="fr-FR" dirty="0"/>
              <a:t>: l’utilisateur peut-doit, le logiciel permet </a:t>
            </a:r>
          </a:p>
          <a:p>
            <a:r>
              <a:rPr lang="fr-FR" b="1" dirty="0"/>
              <a:t>Bon </a:t>
            </a:r>
            <a:r>
              <a:rPr lang="fr-FR" dirty="0"/>
              <a:t>: Les fonctionnalités du logiciel sont les suivantes </a:t>
            </a:r>
          </a:p>
          <a:p>
            <a:r>
              <a:rPr lang="fr-FR" b="1" dirty="0"/>
              <a:t>Mauvais </a:t>
            </a:r>
            <a:r>
              <a:rPr lang="fr-FR" dirty="0"/>
              <a:t>: On doit faire attention </a:t>
            </a:r>
          </a:p>
          <a:p>
            <a:r>
              <a:rPr lang="fr-FR" b="1" dirty="0"/>
              <a:t>Bon </a:t>
            </a:r>
            <a:r>
              <a:rPr lang="fr-FR" dirty="0"/>
              <a:t>: Les contraintes etc…. </a:t>
            </a:r>
          </a:p>
          <a:p>
            <a:r>
              <a:rPr lang="fr-FR" b="1" dirty="0"/>
              <a:t>Hygiène rédactionnelle </a:t>
            </a:r>
            <a:r>
              <a:rPr lang="fr-FR" dirty="0"/>
              <a:t>: interdisez vous d’utiliser on, il faut, il y a et les verbes pouvoir, devoir, permettre et trouvez une formulation plus précise </a:t>
            </a: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42</a:t>
            </a:fld>
            <a:endParaRPr lang="en-US"/>
          </a:p>
        </p:txBody>
      </p:sp>
    </p:spTree>
    <p:extLst>
      <p:ext uri="{BB962C8B-B14F-4D97-AF65-F5344CB8AC3E}">
        <p14:creationId xmlns:p14="http://schemas.microsoft.com/office/powerpoint/2010/main" val="2913756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normAutofit fontScale="92500" lnSpcReduction="10000"/>
          </a:bodyPr>
          <a:lstStyle/>
          <a:p>
            <a:endParaRPr lang="fr-FR" dirty="0"/>
          </a:p>
          <a:p>
            <a:r>
              <a:rPr lang="fr-FR" dirty="0"/>
              <a:t> </a:t>
            </a:r>
            <a:r>
              <a:rPr lang="fr-FR" dirty="0" smtClean="0"/>
              <a:t>6. </a:t>
            </a:r>
            <a:r>
              <a:rPr lang="fr-FR" b="1" dirty="0" smtClean="0"/>
              <a:t>Style </a:t>
            </a:r>
            <a:r>
              <a:rPr lang="fr-FR" b="1" dirty="0"/>
              <a:t>: Un paragraphe n’est généralement pas réduit à une seule phrase </a:t>
            </a:r>
            <a:r>
              <a:rPr lang="fr-FR" dirty="0"/>
              <a:t>: c’est une idée et son développement. Quand vous prenez des notes vous pouvez écrire une phrase par paragraphe, mais ensuite vous devez rédiger. Il est très désagréable de lire des phrases juxtaposées sans liens entre elles. </a:t>
            </a:r>
          </a:p>
          <a:p>
            <a:r>
              <a:rPr lang="fr-FR" b="1" dirty="0"/>
              <a:t>Mauvais </a:t>
            </a:r>
            <a:r>
              <a:rPr lang="fr-FR" dirty="0"/>
              <a:t>: style télégraphique, un saut de paragraphe après chaque phrase</a:t>
            </a:r>
          </a:p>
          <a:p>
            <a:r>
              <a:rPr lang="fr-FR" b="1" dirty="0"/>
              <a:t>Bon </a:t>
            </a:r>
            <a:r>
              <a:rPr lang="fr-FR" dirty="0"/>
              <a:t>: rédigez avec une idée et tout son développement par paragraphe. Attention, les français dans un paragraphe dissertent en partant des prémisses pour arriver à la conclusion tandis que les anglo-saxons prouvent en affirmant puis développant. </a:t>
            </a:r>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43</a:t>
            </a:fld>
            <a:endParaRPr lang="en-US"/>
          </a:p>
        </p:txBody>
      </p:sp>
    </p:spTree>
    <p:extLst>
      <p:ext uri="{BB962C8B-B14F-4D97-AF65-F5344CB8AC3E}">
        <p14:creationId xmlns:p14="http://schemas.microsoft.com/office/powerpoint/2010/main" val="9198294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normAutofit fontScale="92500" lnSpcReduction="20000"/>
          </a:bodyPr>
          <a:lstStyle/>
          <a:p>
            <a:endParaRPr lang="fr-FR" dirty="0"/>
          </a:p>
          <a:p>
            <a:r>
              <a:rPr lang="fr-FR" b="1" dirty="0" smtClean="0"/>
              <a:t>7. Mots </a:t>
            </a:r>
            <a:r>
              <a:rPr lang="fr-FR" b="1" dirty="0"/>
              <a:t>étrangers </a:t>
            </a:r>
            <a:r>
              <a:rPr lang="fr-FR" dirty="0"/>
              <a:t>: Lorsque vous ne connaissez pas la </a:t>
            </a:r>
            <a:r>
              <a:rPr lang="fr-FR" b="1" dirty="0"/>
              <a:t>traduction en français </a:t>
            </a:r>
            <a:r>
              <a:rPr lang="fr-FR" dirty="0"/>
              <a:t>des mots, recherchez des travaux publiés en français sur le sujet pour obtenir le vocabulaire soit dans des conférences francophones soit dans les thèses du domaine. Vous y trouverez aussi une liste de </a:t>
            </a:r>
            <a:r>
              <a:rPr lang="fr-FR" b="1" dirty="0"/>
              <a:t>mots-clés </a:t>
            </a:r>
            <a:r>
              <a:rPr lang="fr-FR" dirty="0"/>
              <a:t>plus pertinents que ceux que vous pouvez inventer, vous qui débutez. De plus cette recherche aidera à la compréhension des textes à étudier en particulier pour ceux d’entre vous qui ne sont pas encore tout à fait à l’aise avec l’anglais. Enfin elle vous aidera à avoir une vue extérieure à la perspective des auteurs et à faire des liens avec d’autres travaux pour mieux comprendre le domaine. Profitez-en pour repérer comment les références sont formatées dans les publications scientifiques.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44</a:t>
            </a:fld>
            <a:endParaRPr lang="en-US"/>
          </a:p>
        </p:txBody>
      </p:sp>
    </p:spTree>
    <p:extLst>
      <p:ext uri="{BB962C8B-B14F-4D97-AF65-F5344CB8AC3E}">
        <p14:creationId xmlns:p14="http://schemas.microsoft.com/office/powerpoint/2010/main" val="15362989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rédaction</a:t>
            </a:r>
          </a:p>
        </p:txBody>
      </p:sp>
      <p:sp>
        <p:nvSpPr>
          <p:cNvPr id="3" name="Espace réservé du contenu 2"/>
          <p:cNvSpPr>
            <a:spLocks noGrp="1"/>
          </p:cNvSpPr>
          <p:nvPr>
            <p:ph idx="1"/>
          </p:nvPr>
        </p:nvSpPr>
        <p:spPr/>
        <p:txBody>
          <a:bodyPr/>
          <a:lstStyle/>
          <a:p>
            <a:endParaRPr lang="fr-FR" dirty="0"/>
          </a:p>
          <a:p>
            <a:r>
              <a:rPr lang="fr-FR" b="1" dirty="0" smtClean="0"/>
              <a:t>8. Concordance </a:t>
            </a:r>
            <a:r>
              <a:rPr lang="fr-FR" b="1" dirty="0"/>
              <a:t>des temps </a:t>
            </a:r>
            <a:r>
              <a:rPr lang="fr-FR" dirty="0"/>
              <a:t>: </a:t>
            </a:r>
            <a:r>
              <a:rPr lang="fr-FR" b="1" i="1" dirty="0"/>
              <a:t>Ne passer pas du présent, au passé et au futur</a:t>
            </a:r>
            <a:r>
              <a:rPr lang="fr-FR" dirty="0"/>
              <a:t>. En particulier, la description d’une expérimentation passée est rédigée au passé jamais au présent ni (pire) au futur. Éviter les va, vont</a:t>
            </a:r>
            <a:r>
              <a:rPr lang="fr-FR" dirty="0" smtClean="0"/>
              <a:t>… L’étudiant </a:t>
            </a:r>
            <a:r>
              <a:rPr lang="fr-FR" dirty="0"/>
              <a:t>va cliquer, </a:t>
            </a:r>
            <a:r>
              <a:rPr lang="fr-FR" dirty="0" smtClean="0"/>
              <a:t>l’étudiant </a:t>
            </a:r>
            <a:r>
              <a:rPr lang="fr-FR" dirty="0"/>
              <a:t>va, le système va…Quand un lecteur lit votre rapport de stage, le travail est terminé : ne décrivez pas votre travail au futur (science fiction…)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45</a:t>
            </a:fld>
            <a:endParaRPr lang="en-US"/>
          </a:p>
        </p:txBody>
      </p:sp>
    </p:spTree>
    <p:extLst>
      <p:ext uri="{BB962C8B-B14F-4D97-AF65-F5344CB8AC3E}">
        <p14:creationId xmlns:p14="http://schemas.microsoft.com/office/powerpoint/2010/main" val="26653216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a:t>
            </a:r>
            <a:r>
              <a:rPr lang="fr-FR" dirty="0" smtClean="0"/>
              <a:t>rédaction</a:t>
            </a:r>
            <a:endParaRPr lang="fr-FR" dirty="0"/>
          </a:p>
        </p:txBody>
      </p:sp>
      <p:sp>
        <p:nvSpPr>
          <p:cNvPr id="3" name="Espace réservé du contenu 2"/>
          <p:cNvSpPr>
            <a:spLocks noGrp="1"/>
          </p:cNvSpPr>
          <p:nvPr>
            <p:ph idx="1"/>
          </p:nvPr>
        </p:nvSpPr>
        <p:spPr/>
        <p:txBody>
          <a:bodyPr/>
          <a:lstStyle/>
          <a:p>
            <a:r>
              <a:rPr lang="fr-FR" b="1" dirty="0"/>
              <a:t>9.Les qualificatifs</a:t>
            </a:r>
          </a:p>
          <a:p>
            <a:r>
              <a:rPr lang="fr-FR" dirty="0" smtClean="0"/>
              <a:t>On évite les qualificatifs non nécessaires</a:t>
            </a:r>
          </a:p>
          <a:p>
            <a:r>
              <a:rPr lang="fr-FR" dirty="0" smtClean="0"/>
              <a:t>Exemple:</a:t>
            </a:r>
          </a:p>
          <a:p>
            <a:r>
              <a:rPr lang="fr-FR" dirty="0" smtClean="0"/>
              <a:t>Son excellent travail , cet auteur consciencieux , ces conclusions remarquables ..</a:t>
            </a:r>
            <a:r>
              <a:rPr lang="fr-FR" dirty="0" err="1" smtClean="0"/>
              <a:t>etc</a:t>
            </a:r>
            <a:endParaRPr lang="fr-FR" dirty="0" smtClean="0"/>
          </a:p>
          <a:p>
            <a:r>
              <a:rPr lang="fr-FR" dirty="0" smtClean="0"/>
              <a:t>On supprimera les qualificatifs lors de la révision, on obtiendra un style pus simple, clair et neutre en cohérence avec les objectifs scientifiques de développement de la connaissance: son travail , cet auteur , ces conclusions, ces efforts , </a:t>
            </a:r>
            <a:r>
              <a:rPr lang="fr-FR" dirty="0" err="1" smtClean="0"/>
              <a:t>etc</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46</a:t>
            </a:fld>
            <a:endParaRPr lang="en-US"/>
          </a:p>
        </p:txBody>
      </p:sp>
    </p:spTree>
    <p:extLst>
      <p:ext uri="{BB962C8B-B14F-4D97-AF65-F5344CB8AC3E}">
        <p14:creationId xmlns:p14="http://schemas.microsoft.com/office/powerpoint/2010/main" val="39780739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Conseils de </a:t>
            </a:r>
            <a:r>
              <a:rPr lang="fr-FR" dirty="0" smtClean="0"/>
              <a:t>rédaction</a:t>
            </a:r>
            <a:endParaRPr lang="fr-FR" dirty="0"/>
          </a:p>
        </p:txBody>
      </p:sp>
      <p:sp>
        <p:nvSpPr>
          <p:cNvPr id="3" name="Espace réservé du contenu 2"/>
          <p:cNvSpPr>
            <a:spLocks noGrp="1"/>
          </p:cNvSpPr>
          <p:nvPr>
            <p:ph idx="1"/>
          </p:nvPr>
        </p:nvSpPr>
        <p:spPr/>
        <p:txBody>
          <a:bodyPr/>
          <a:lstStyle/>
          <a:p>
            <a:r>
              <a:rPr lang="fr-FR" b="1" dirty="0"/>
              <a:t>10. Les intertitres</a:t>
            </a:r>
            <a:endParaRPr lang="fr-FR" b="1" dirty="0" smtClean="0"/>
          </a:p>
          <a:p>
            <a:r>
              <a:rPr lang="fr-FR" dirty="0" smtClean="0"/>
              <a:t>Un titre et un sous-titre ne doivent jamais se suivre, on doit introduire au minimum quelques phrases de texte présentant la section après chaque titre ou sous-titre</a:t>
            </a:r>
          </a:p>
          <a:p>
            <a:r>
              <a:rPr lang="fr-FR" dirty="0" smtClean="0"/>
              <a:t>Exemple: on n’écrit pas </a:t>
            </a:r>
          </a:p>
          <a:p>
            <a:r>
              <a:rPr lang="fr-FR" dirty="0" smtClean="0"/>
              <a:t>1. introduction</a:t>
            </a:r>
          </a:p>
          <a:p>
            <a:r>
              <a:rPr lang="fr-FR" dirty="0" smtClean="0"/>
              <a:t>1.1 problématique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47</a:t>
            </a:fld>
            <a:endParaRPr lang="en-US"/>
          </a:p>
        </p:txBody>
      </p:sp>
    </p:spTree>
    <p:extLst>
      <p:ext uri="{BB962C8B-B14F-4D97-AF65-F5344CB8AC3E}">
        <p14:creationId xmlns:p14="http://schemas.microsoft.com/office/powerpoint/2010/main" val="3020507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pages liminaires</a:t>
            </a:r>
            <a:endParaRPr lang="fr-FR" dirty="0"/>
          </a:p>
        </p:txBody>
      </p:sp>
      <p:sp>
        <p:nvSpPr>
          <p:cNvPr id="3" name="Espace réservé du contenu 2"/>
          <p:cNvSpPr>
            <a:spLocks noGrp="1"/>
          </p:cNvSpPr>
          <p:nvPr>
            <p:ph idx="1"/>
          </p:nvPr>
        </p:nvSpPr>
        <p:spPr/>
        <p:txBody>
          <a:bodyPr/>
          <a:lstStyle/>
          <a:p>
            <a:r>
              <a:rPr lang="fr-FR" dirty="0" smtClean="0"/>
              <a:t>Les pages liminaires correspondent aux pages placées avant le corps du texte. Dans un mémoire , elle incluent le titre, les remerciement, l’avant propos , la table des matières, les listes de figures , tableaux, abréviations et symboles, ainsi qu'un résumé du mémoire</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5</a:t>
            </a:fld>
            <a:endParaRPr lang="en-US"/>
          </a:p>
        </p:txBody>
      </p:sp>
    </p:spTree>
    <p:extLst>
      <p:ext uri="{BB962C8B-B14F-4D97-AF65-F5344CB8AC3E}">
        <p14:creationId xmlns:p14="http://schemas.microsoft.com/office/powerpoint/2010/main" val="2085885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titre</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Le titre d’un mémoire n’a pas à être ennuyeux, long et fastidieux. À sa lecture, le lecteur potentiel doit pouvoir reconnaitre la thématique traité ou le problème abordé.</a:t>
            </a:r>
          </a:p>
          <a:p>
            <a:r>
              <a:rPr lang="fr-FR" dirty="0"/>
              <a:t>Le titre est une expression ou une courte phrase non terminée par un point, qui doit apporter une information précise et pertinente. Il contient environ 15 mots totalisant un maximum de 175 caractères (y compris les espaces et la ponctuation) </a:t>
            </a:r>
            <a:endParaRPr lang="fr-FR" dirty="0" smtClean="0"/>
          </a:p>
          <a:p>
            <a:r>
              <a:rPr lang="fr-FR" dirty="0"/>
              <a:t>Le titre sert au catalogage de l’ouvrage et à sa diffusion. Les principaux mots significatifs du titre s’ajoutent aux mots clés pour indexation du mémoire ou de la thèse et permettre les recherches au moyen de bases de données et sur le Web. La date (mois, année) sur la page de titre doit correspondre à la date du dépôt initial, sauf s'il y a eu des corrections majeures, auquel cas elle doit correspondre à la date du deuxième dépôt. </a:t>
            </a:r>
            <a:endParaRPr lang="fr-FR" dirty="0" smtClean="0"/>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6</a:t>
            </a:fld>
            <a:endParaRPr lang="en-US"/>
          </a:p>
        </p:txBody>
      </p:sp>
    </p:spTree>
    <p:extLst>
      <p:ext uri="{BB962C8B-B14F-4D97-AF65-F5344CB8AC3E}">
        <p14:creationId xmlns:p14="http://schemas.microsoft.com/office/powerpoint/2010/main" val="1305641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remerciements </a:t>
            </a:r>
            <a:endParaRPr lang="fr-FR" dirty="0"/>
          </a:p>
        </p:txBody>
      </p:sp>
      <p:sp>
        <p:nvSpPr>
          <p:cNvPr id="3" name="Espace réservé du contenu 2"/>
          <p:cNvSpPr>
            <a:spLocks noGrp="1"/>
          </p:cNvSpPr>
          <p:nvPr>
            <p:ph idx="1"/>
          </p:nvPr>
        </p:nvSpPr>
        <p:spPr/>
        <p:txBody>
          <a:bodyPr/>
          <a:lstStyle/>
          <a:p>
            <a:r>
              <a:rPr lang="fr-FR" dirty="0" smtClean="0"/>
              <a:t>Les remerciements ne sont pas obligatoires, mais il est toujours agréable pour les personnes qui nous ont accordé leur appui durant notre travail de voir leur soutien publiquement reconnu? De plus, il convient de ne pas oublier de remercier notre directeur  de recherche. De même s’il on a pu profiter d’un soutien financier ou logistique, public ou privé, il est d’usage de souligner la contribution de ces organisations à notre travail. On mentionne les noms des personnes, leurs fonctions, leur rattachement institutionnel et la nature de leur contribution</a:t>
            </a:r>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7</a:t>
            </a:fld>
            <a:endParaRPr lang="en-US"/>
          </a:p>
        </p:txBody>
      </p:sp>
    </p:spTree>
    <p:extLst>
      <p:ext uri="{BB962C8B-B14F-4D97-AF65-F5344CB8AC3E}">
        <p14:creationId xmlns:p14="http://schemas.microsoft.com/office/powerpoint/2010/main" val="1632202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 et Table des matières</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 Si le sommaire récapitule seulement les intitulés, les parties, les chapitres(division principale ) et éventuellement leur subdivision , la table des matières reprend en plus toutes les subdivisions secondaires. La lecture attentive de la table des matières permettra au chercheur d’avoir une idée assez précise sur les thèmes traités En tout état de cause, la table des matières a l’avantage d’être plus détaillée, en ce sens quelle reprend les subdivisions principales, moyennes et secondaires.</a:t>
            </a:r>
            <a:endParaRPr lang="fr-FR" dirty="0" smtClean="0"/>
          </a:p>
          <a:p>
            <a:r>
              <a:rPr lang="fr-FR" dirty="0" smtClean="0"/>
              <a:t>Généralement, la table des matières comprend toutes les parties du mémoire, y compris, s’il y a lieu, la liste des figures, la liste des tableaux, la liste des abréviations , la liste des symboles et le résumé. Seuls les remerciements et la table des matières elle-même n’y apparaissent pas.</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p14="http://schemas.microsoft.com/office/powerpoint/2010/main" val="1258237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Abréviation, Sigle &amp; Acronyme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l s’agit en fait de trois notions imbriquées :</a:t>
            </a:r>
          </a:p>
          <a:p>
            <a:r>
              <a:rPr lang="fr-FR" dirty="0"/>
              <a:t>Une </a:t>
            </a:r>
            <a:r>
              <a:rPr lang="fr-FR" b="1" u="sng" dirty="0"/>
              <a:t>abréviation</a:t>
            </a:r>
            <a:r>
              <a:rPr lang="fr-FR" dirty="0"/>
              <a:t> est le raccourcissement d’un mot ou d’un groupe de mots. Exemple : </a:t>
            </a:r>
            <a:r>
              <a:rPr lang="fr-FR" dirty="0">
                <a:hlinkClick r:id="rId2" tooltip="etc."/>
              </a:rPr>
              <a:t>etc.</a:t>
            </a:r>
            <a:r>
              <a:rPr lang="fr-FR" dirty="0"/>
              <a:t> pour « et cætera » </a:t>
            </a:r>
          </a:p>
          <a:p>
            <a:r>
              <a:rPr lang="fr-FR" dirty="0"/>
              <a:t>Un </a:t>
            </a:r>
            <a:r>
              <a:rPr lang="fr-FR" b="1" u="sng" dirty="0"/>
              <a:t>sigle</a:t>
            </a:r>
            <a:r>
              <a:rPr lang="fr-FR" dirty="0"/>
              <a:t> est l’abréviation d’une locution qui n’en garde que les initiales (voire suivies de points) : Exemple : </a:t>
            </a:r>
            <a:r>
              <a:rPr lang="fr-FR" dirty="0">
                <a:hlinkClick r:id="rId3" tooltip="JO"/>
              </a:rPr>
              <a:t>J.O.</a:t>
            </a:r>
            <a:r>
              <a:rPr lang="fr-FR" dirty="0"/>
              <a:t> pour « jeux olympiques » Exemple : </a:t>
            </a:r>
            <a:r>
              <a:rPr lang="fr-FR" dirty="0" smtClean="0">
                <a:hlinkClick r:id="rId4" tooltip="BBL (page inexistante)"/>
              </a:rPr>
              <a:t>B</a:t>
            </a:r>
            <a:r>
              <a:rPr lang="fr-FR" dirty="0" smtClean="0"/>
              <a:t>EA </a:t>
            </a:r>
            <a:r>
              <a:rPr lang="fr-FR" dirty="0"/>
              <a:t>pour « Banque </a:t>
            </a:r>
            <a:r>
              <a:rPr lang="fr-FR" dirty="0" err="1" smtClean="0"/>
              <a:t>Exterieur</a:t>
            </a:r>
            <a:r>
              <a:rPr lang="fr-FR" dirty="0" smtClean="0"/>
              <a:t> d’Algérie</a:t>
            </a:r>
            <a:r>
              <a:rPr lang="fr-FR" dirty="0"/>
              <a:t> » Exemple : </a:t>
            </a:r>
            <a:r>
              <a:rPr lang="fr-FR" dirty="0">
                <a:hlinkClick r:id="rId5" tooltip="TVA"/>
              </a:rPr>
              <a:t>TVA</a:t>
            </a:r>
            <a:r>
              <a:rPr lang="fr-FR" dirty="0"/>
              <a:t> pour « Taxe sur la valeur ajoutée » </a:t>
            </a:r>
            <a:endParaRPr lang="fr-FR" dirty="0" smtClean="0"/>
          </a:p>
          <a:p>
            <a:r>
              <a:rPr lang="fr-FR" dirty="0" smtClean="0"/>
              <a:t>Un </a:t>
            </a:r>
            <a:r>
              <a:rPr lang="fr-FR" b="1" dirty="0"/>
              <a:t>acronyme</a:t>
            </a:r>
            <a:r>
              <a:rPr lang="fr-FR" dirty="0"/>
              <a:t> est un sigle dont l’enchaînement des lettres se lit comme un mot simple (il est </a:t>
            </a:r>
            <a:r>
              <a:rPr lang="fr-FR" i="1" dirty="0"/>
              <a:t>prononçable</a:t>
            </a:r>
            <a:r>
              <a:rPr lang="fr-FR" dirty="0"/>
              <a:t> au lieu de devoir être </a:t>
            </a:r>
            <a:r>
              <a:rPr lang="fr-FR" i="1" dirty="0"/>
              <a:t>épelé</a:t>
            </a:r>
            <a:r>
              <a:rPr lang="fr-FR" dirty="0"/>
              <a:t>) ; parfois ces acronymes deviennent des mots ordinaires, processus qui commence par leur passage en minuscules ; Exemple : </a:t>
            </a:r>
            <a:r>
              <a:rPr lang="fr-FR" dirty="0">
                <a:hlinkClick r:id="rId6" tooltip="ONU"/>
              </a:rPr>
              <a:t>ONU</a:t>
            </a:r>
            <a:r>
              <a:rPr lang="fr-FR" dirty="0"/>
              <a:t> se lit </a:t>
            </a:r>
            <a:r>
              <a:rPr lang="fr-FR" dirty="0">
                <a:hlinkClick r:id="rId7" tooltip="Annexe:Prononciation"/>
              </a:rPr>
              <a:t>\</a:t>
            </a:r>
            <a:r>
              <a:rPr lang="fr-FR" dirty="0" err="1">
                <a:hlinkClick r:id="rId7" tooltip="Annexe:Prononciation"/>
              </a:rPr>
              <a:t>o.ny</a:t>
            </a:r>
            <a:r>
              <a:rPr lang="fr-FR" dirty="0">
                <a:hlinkClick r:id="rId7" tooltip="Annexe:Prononciation"/>
              </a:rPr>
              <a:t>\</a:t>
            </a:r>
            <a:r>
              <a:rPr lang="fr-FR" dirty="0"/>
              <a:t> ou </a:t>
            </a:r>
            <a:r>
              <a:rPr lang="fr-FR" dirty="0">
                <a:hlinkClick r:id="rId7" tooltip="Annexe:Prononciation"/>
              </a:rPr>
              <a:t>\</a:t>
            </a:r>
            <a:r>
              <a:rPr lang="fr-FR" dirty="0" err="1">
                <a:hlinkClick r:id="rId7" tooltip="Annexe:Prononciation"/>
              </a:rPr>
              <a:t>o.ɛn.y</a:t>
            </a:r>
            <a:r>
              <a:rPr lang="fr-FR" dirty="0">
                <a:hlinkClick r:id="rId7" tooltip="Annexe:Prononciation"/>
              </a:rPr>
              <a:t>\</a:t>
            </a:r>
            <a:r>
              <a:rPr lang="fr-FR" dirty="0"/>
              <a:t>. Exemple : </a:t>
            </a:r>
            <a:r>
              <a:rPr lang="fr-FR" dirty="0" smtClean="0"/>
              <a:t> </a:t>
            </a:r>
            <a:r>
              <a:rPr lang="fr-FR" dirty="0">
                <a:hlinkClick r:id="rId8" tooltip="radar"/>
              </a:rPr>
              <a:t>radar</a:t>
            </a:r>
            <a:r>
              <a:rPr lang="fr-FR" dirty="0"/>
              <a:t> pour « radio </a:t>
            </a:r>
            <a:r>
              <a:rPr lang="fr-FR" dirty="0" err="1"/>
              <a:t>detection</a:t>
            </a:r>
            <a:r>
              <a:rPr lang="fr-FR" dirty="0"/>
              <a:t> and </a:t>
            </a:r>
            <a:r>
              <a:rPr lang="fr-FR" dirty="0" err="1"/>
              <a:t>ranging</a:t>
            </a:r>
            <a:r>
              <a:rPr lang="fr-FR" dirty="0"/>
              <a:t> » </a:t>
            </a:r>
          </a:p>
          <a:p>
            <a:endParaRPr lang="fr-FR" dirty="0"/>
          </a:p>
        </p:txBody>
      </p:sp>
      <p:sp>
        <p:nvSpPr>
          <p:cNvPr id="4" name="Espace réservé de la date 3"/>
          <p:cNvSpPr>
            <a:spLocks noGrp="1"/>
          </p:cNvSpPr>
          <p:nvPr>
            <p:ph type="dt" sz="half" idx="10"/>
          </p:nvPr>
        </p:nvSpPr>
        <p:spPr/>
        <p:txBody>
          <a:bodyPr/>
          <a:lstStyle/>
          <a:p>
            <a:fld id="{B11D738E-8962-435F-8C43-147B8DD7E819}" type="datetime1">
              <a:rPr lang="en-US" smtClean="0"/>
              <a:pPr/>
              <a:t>11/28/2021</a:t>
            </a:fld>
            <a:endParaRPr lang="en-US"/>
          </a:p>
        </p:txBody>
      </p:sp>
      <p:sp>
        <p:nvSpPr>
          <p:cNvPr id="5" name="Espace réservé du pied de page 4"/>
          <p:cNvSpPr>
            <a:spLocks noGrp="1"/>
          </p:cNvSpPr>
          <p:nvPr>
            <p:ph type="ftr" sz="quarter" idx="11"/>
          </p:nvPr>
        </p:nvSpPr>
        <p:spPr/>
        <p:txBody>
          <a:bodyPr/>
          <a:lstStyle/>
          <a:p>
            <a:r>
              <a:rPr lang="en-US" smtClean="0"/>
              <a:t>Footer Text</a:t>
            </a:r>
            <a:endParaRPr lang="en-US"/>
          </a:p>
        </p:txBody>
      </p:sp>
      <p:sp>
        <p:nvSpPr>
          <p:cNvPr id="6" name="Espace réservé du numéro de diapositive 5"/>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16167524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écutif">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2249</TotalTime>
  <Words>4774</Words>
  <Application>Microsoft Office PowerPoint</Application>
  <PresentationFormat>Affichage à l'écran (4:3)</PresentationFormat>
  <Paragraphs>423</Paragraphs>
  <Slides>47</Slides>
  <Notes>0</Notes>
  <HiddenSlides>0</HiddenSlides>
  <MMClips>0</MMClips>
  <ScaleCrop>false</ScaleCrop>
  <HeadingPairs>
    <vt:vector size="4" baseType="variant">
      <vt:variant>
        <vt:lpstr>Thème</vt:lpstr>
      </vt:variant>
      <vt:variant>
        <vt:i4>1</vt:i4>
      </vt:variant>
      <vt:variant>
        <vt:lpstr>Titres des diapositives</vt:lpstr>
      </vt:variant>
      <vt:variant>
        <vt:i4>47</vt:i4>
      </vt:variant>
    </vt:vector>
  </HeadingPairs>
  <TitlesOfParts>
    <vt:vector size="48" baseType="lpstr">
      <vt:lpstr>Exécutif</vt:lpstr>
      <vt:lpstr>Rédaction d’un mémoire</vt:lpstr>
      <vt:lpstr>Introduction</vt:lpstr>
      <vt:lpstr>Structure globale du mémoire </vt:lpstr>
      <vt:lpstr>Introduction</vt:lpstr>
      <vt:lpstr>Les pages liminaires</vt:lpstr>
      <vt:lpstr>Le titre</vt:lpstr>
      <vt:lpstr>Les remerciements </vt:lpstr>
      <vt:lpstr>Sommaire et Table des matières</vt:lpstr>
      <vt:lpstr>Abréviation, Sigle &amp; Acronyme</vt:lpstr>
      <vt:lpstr>Les listes</vt:lpstr>
      <vt:lpstr>Résumé principal et les sommaires de section</vt:lpstr>
      <vt:lpstr>Sommaires de section</vt:lpstr>
      <vt:lpstr> LES CITATIONS, NOTES ET LA BIBLIOGRAPHIES </vt:lpstr>
      <vt:lpstr>Exemple :</vt:lpstr>
      <vt:lpstr>Conclusion</vt:lpstr>
      <vt:lpstr>La bibliographie. </vt:lpstr>
      <vt:lpstr>Présentation PowerPoint</vt:lpstr>
      <vt:lpstr>Présentation PowerPoint</vt:lpstr>
      <vt:lpstr>Vulnérabilité</vt:lpstr>
      <vt:lpstr>Présentation PowerPoint</vt:lpstr>
      <vt:lpstr>Présentation PowerPoint</vt:lpstr>
      <vt:lpstr>Présentation PowerPoint</vt:lpstr>
      <vt:lpstr>Présentation PowerPoint</vt:lpstr>
      <vt:lpstr>Présentation PowerPoint</vt:lpstr>
      <vt:lpstr>Présentation PowerPoint</vt:lpstr>
      <vt:lpstr> Institute of Electrical and Electronics Engineers</vt:lpstr>
      <vt:lpstr>Présentation PowerPoint</vt:lpstr>
      <vt:lpstr> Institute of Electrical and Electronics Engineers</vt:lpstr>
      <vt:lpstr> Institute of Electrical and Electronics Engineers</vt:lpstr>
      <vt:lpstr> Institute of Electrical and Electronics Engineers</vt:lpstr>
      <vt:lpstr> Institute of Electrical and Electronics Engineers</vt:lpstr>
      <vt:lpstr> LOGICIEL DE GESTION DES RÉFÉRENCES BIBLIOGRAPHIQUES  </vt:lpstr>
      <vt:lpstr> LOGICIEL DE GESTION DES RÉFÉRENCES BIBLIOGRAPHIQUES  </vt:lpstr>
      <vt:lpstr>Les annexes.  </vt:lpstr>
      <vt:lpstr>La mise en page</vt:lpstr>
      <vt:lpstr>Figures et tabeaux</vt:lpstr>
      <vt:lpstr>Interlignes</vt:lpstr>
      <vt:lpstr>Conseils de rédaction</vt:lpstr>
      <vt:lpstr>Conseils de rédaction</vt:lpstr>
      <vt:lpstr>Conseils de rédaction</vt:lpstr>
      <vt:lpstr>Conseils de rédaction</vt:lpstr>
      <vt:lpstr>Conseils de rédaction</vt:lpstr>
      <vt:lpstr>Conseils de rédaction</vt:lpstr>
      <vt:lpstr>Conseils de rédaction</vt:lpstr>
      <vt:lpstr>Conseils de rédaction</vt:lpstr>
      <vt:lpstr>Conseils de rédaction</vt:lpstr>
      <vt:lpstr>Conseils de rédaction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Rédaction d’un mémoire</dc:title>
  <dc:creator>Saoudi</dc:creator>
  <cp:lastModifiedBy>Anes</cp:lastModifiedBy>
  <cp:revision>45</cp:revision>
  <dcterms:created xsi:type="dcterms:W3CDTF">2012-11-12T20:09:51Z</dcterms:created>
  <dcterms:modified xsi:type="dcterms:W3CDTF">2021-11-28T20:42:20Z</dcterms:modified>
</cp:coreProperties>
</file>