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5" r:id="rId2"/>
    <p:sldId id="266" r:id="rId3"/>
    <p:sldId id="267" r:id="rId4"/>
    <p:sldId id="268" r:id="rId5"/>
    <p:sldId id="269" r:id="rId6"/>
    <p:sldId id="270" r:id="rId7"/>
    <p:sldId id="271" r:id="rId8"/>
    <p:sldId id="272" r:id="rId9"/>
    <p:sldId id="275" r:id="rId10"/>
    <p:sldId id="276" r:id="rId11"/>
    <p:sldId id="277" r:id="rId12"/>
    <p:sldId id="278" r:id="rId13"/>
    <p:sldId id="279" r:id="rId14"/>
    <p:sldId id="280" r:id="rId15"/>
    <p:sldId id="281" r:id="rId16"/>
    <p:sldId id="296" r:id="rId17"/>
    <p:sldId id="282" r:id="rId18"/>
    <p:sldId id="283"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1" d="100"/>
          <a:sy n="41" d="100"/>
        </p:scale>
        <p:origin x="-69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9D8FC969-34B6-426E-8F94-D9A1475A61DB}" type="datetimeFigureOut">
              <a:rPr lang="fr-FR" smtClean="0"/>
              <a:pPr/>
              <a:t>08/04/2019</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E87D05FA-0265-46A2-9A00-7D17A4A489D8}"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D8FC969-34B6-426E-8F94-D9A1475A61DB}" type="datetimeFigureOut">
              <a:rPr lang="fr-FR" smtClean="0"/>
              <a:pPr/>
              <a:t>08/04/2019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7D05FA-0265-46A2-9A00-7D17A4A489D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D8FC969-34B6-426E-8F94-D9A1475A61DB}" type="datetimeFigureOut">
              <a:rPr lang="fr-FR" smtClean="0"/>
              <a:pPr/>
              <a:t>08/04/2019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7D05FA-0265-46A2-9A00-7D17A4A489D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D8FC969-34B6-426E-8F94-D9A1475A61DB}" type="datetimeFigureOut">
              <a:rPr lang="fr-FR" smtClean="0"/>
              <a:pPr/>
              <a:t>08/04/2019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7D05FA-0265-46A2-9A00-7D17A4A489D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9D8FC969-34B6-426E-8F94-D9A1475A61DB}" type="datetimeFigureOut">
              <a:rPr lang="fr-FR" smtClean="0"/>
              <a:pPr/>
              <a:t>08/04/2019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7D05FA-0265-46A2-9A00-7D17A4A489D8}"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D8FC969-34B6-426E-8F94-D9A1475A61DB}" type="datetimeFigureOut">
              <a:rPr lang="fr-FR" smtClean="0"/>
              <a:pPr/>
              <a:t>08/04/2019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87D05FA-0265-46A2-9A00-7D17A4A489D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9D8FC969-34B6-426E-8F94-D9A1475A61DB}" type="datetimeFigureOut">
              <a:rPr lang="fr-FR" smtClean="0"/>
              <a:pPr/>
              <a:t>08/04/2019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87D05FA-0265-46A2-9A00-7D17A4A489D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9D8FC969-34B6-426E-8F94-D9A1475A61DB}" type="datetimeFigureOut">
              <a:rPr lang="fr-FR" smtClean="0"/>
              <a:pPr/>
              <a:t>08/04/2019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87D05FA-0265-46A2-9A00-7D17A4A489D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D8FC969-34B6-426E-8F94-D9A1475A61DB}" type="datetimeFigureOut">
              <a:rPr lang="fr-FR" smtClean="0"/>
              <a:pPr/>
              <a:t>08/04/2019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87D05FA-0265-46A2-9A00-7D17A4A489D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D8FC969-34B6-426E-8F94-D9A1475A61DB}" type="datetimeFigureOut">
              <a:rPr lang="fr-FR" smtClean="0"/>
              <a:pPr/>
              <a:t>08/04/2019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87D05FA-0265-46A2-9A00-7D17A4A489D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9D8FC969-34B6-426E-8F94-D9A1475A61DB}" type="datetimeFigureOut">
              <a:rPr lang="fr-FR" smtClean="0"/>
              <a:pPr/>
              <a:t>08/04/2019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E87D05FA-0265-46A2-9A00-7D17A4A489D8}"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D8FC969-34B6-426E-8F94-D9A1475A61DB}" type="datetimeFigureOut">
              <a:rPr lang="fr-FR" smtClean="0"/>
              <a:pPr/>
              <a:t>08/04/2019</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87D05FA-0265-46A2-9A00-7D17A4A489D8}"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142844" y="1000108"/>
            <a:ext cx="8715436" cy="3643338"/>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a:solidFill>
                  <a:schemeClr val="tx1"/>
                </a:solidFill>
              </a:rPr>
              <a:t>Stages </a:t>
            </a:r>
            <a:r>
              <a:rPr lang="en-GB" sz="5400" b="1" dirty="0" smtClean="0">
                <a:solidFill>
                  <a:schemeClr val="tx1"/>
                </a:solidFill>
              </a:rPr>
              <a:t>of</a:t>
            </a:r>
          </a:p>
          <a:p>
            <a:pPr algn="ctr"/>
            <a:r>
              <a:rPr lang="en-GB" sz="5400" b="1" dirty="0" smtClean="0">
                <a:solidFill>
                  <a:schemeClr val="tx1"/>
                </a:solidFill>
              </a:rPr>
              <a:t> </a:t>
            </a:r>
            <a:r>
              <a:rPr lang="en-GB" sz="5400" b="1" dirty="0">
                <a:solidFill>
                  <a:schemeClr val="tx1"/>
                </a:solidFill>
              </a:rPr>
              <a:t>Language Development</a:t>
            </a:r>
            <a:endParaRPr lang="fr-FR" sz="54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857232"/>
            <a:ext cx="9144000" cy="5482865"/>
          </a:xfrm>
          <a:solidFill>
            <a:schemeClr val="accent1">
              <a:lumMod val="60000"/>
              <a:lumOff val="40000"/>
            </a:schemeClr>
          </a:solidFill>
        </p:spPr>
        <p:txBody>
          <a:bodyPr>
            <a:normAutofit/>
          </a:bodyPr>
          <a:lstStyle/>
          <a:p>
            <a:pPr algn="just">
              <a:buNone/>
            </a:pPr>
            <a:r>
              <a:rPr lang="en-GB" dirty="0" smtClean="0">
                <a:latin typeface="Aharoni" pitchFamily="2" charset="-79"/>
                <a:cs typeface="Aharoni" pitchFamily="2" charset="-79"/>
              </a:rPr>
              <a:t>    Inflections or grammatical morphemes are learned in order, depending on their regularity, transparency, and frequency of use. In English, / </a:t>
            </a:r>
            <a:r>
              <a:rPr lang="en-GB" dirty="0" err="1" smtClean="0">
                <a:latin typeface="Aharoni" pitchFamily="2" charset="-79"/>
                <a:cs typeface="Aharoni" pitchFamily="2" charset="-79"/>
              </a:rPr>
              <a:t>ing</a:t>
            </a:r>
            <a:r>
              <a:rPr lang="en-GB" dirty="0" smtClean="0">
                <a:latin typeface="Aharoni" pitchFamily="2" charset="-79"/>
                <a:cs typeface="Aharoni" pitchFamily="2" charset="-79"/>
              </a:rPr>
              <a:t>/ is acquired earlier than the present tense /s/ .</a:t>
            </a:r>
          </a:p>
          <a:p>
            <a:pPr algn="just">
              <a:buNone/>
            </a:pPr>
            <a:endParaRPr lang="en-GB" dirty="0" smtClean="0">
              <a:latin typeface="Aharoni" pitchFamily="2" charset="-79"/>
              <a:cs typeface="Aharoni" pitchFamily="2" charset="-79"/>
            </a:endParaRPr>
          </a:p>
          <a:p>
            <a:pPr algn="just">
              <a:buNone/>
            </a:pPr>
            <a:r>
              <a:rPr lang="en-GB" dirty="0" smtClean="0">
                <a:latin typeface="Aharoni" pitchFamily="2" charset="-79"/>
                <a:cs typeface="Aharoni" pitchFamily="2" charset="-79"/>
              </a:rPr>
              <a:t>      In the same way productivity and regularity in derivational morphemes are factors affect the order of acquisition. In English for example  the agentive / </a:t>
            </a:r>
            <a:r>
              <a:rPr lang="en-GB" dirty="0" err="1" smtClean="0">
                <a:latin typeface="Aharoni" pitchFamily="2" charset="-79"/>
                <a:cs typeface="Aharoni" pitchFamily="2" charset="-79"/>
              </a:rPr>
              <a:t>er</a:t>
            </a:r>
            <a:r>
              <a:rPr lang="en-GB" dirty="0" smtClean="0">
                <a:latin typeface="Aharoni" pitchFamily="2" charset="-79"/>
                <a:cs typeface="Aharoni" pitchFamily="2" charset="-79"/>
              </a:rPr>
              <a:t>/ is learned early e.g. writer, teacher, baker, etc.</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571481"/>
            <a:ext cx="9144000" cy="5829320"/>
          </a:xfrm>
          <a:solidFill>
            <a:schemeClr val="accent1">
              <a:lumMod val="60000"/>
              <a:lumOff val="40000"/>
            </a:schemeClr>
          </a:solidFill>
        </p:spPr>
        <p:txBody>
          <a:bodyPr>
            <a:normAutofit/>
          </a:bodyPr>
          <a:lstStyle/>
          <a:p>
            <a:pPr>
              <a:buNone/>
            </a:pPr>
            <a:r>
              <a:rPr lang="fr-FR" dirty="0" smtClean="0"/>
              <a:t>    </a:t>
            </a:r>
          </a:p>
          <a:p>
            <a:pPr algn="just">
              <a:buNone/>
            </a:pPr>
            <a:r>
              <a:rPr lang="fr-FR" dirty="0" smtClean="0">
                <a:latin typeface="Aharoni" pitchFamily="2" charset="-79"/>
                <a:cs typeface="Aharoni" pitchFamily="2" charset="-79"/>
              </a:rPr>
              <a:t>       </a:t>
            </a:r>
            <a:r>
              <a:rPr lang="en-GB" dirty="0" smtClean="0">
                <a:latin typeface="Aharoni" pitchFamily="2" charset="-79"/>
                <a:cs typeface="Aharoni" pitchFamily="2" charset="-79"/>
              </a:rPr>
              <a:t>Over generalisation with irregular forms is usual in children’s speech. </a:t>
            </a:r>
            <a:r>
              <a:rPr lang="en-GB" u="sng" dirty="0" err="1" smtClean="0">
                <a:latin typeface="Aharoni" pitchFamily="2" charset="-79"/>
                <a:cs typeface="Aharoni" pitchFamily="2" charset="-79"/>
              </a:rPr>
              <a:t>Goed</a:t>
            </a:r>
            <a:r>
              <a:rPr lang="en-GB" dirty="0" smtClean="0">
                <a:latin typeface="Aharoni" pitchFamily="2" charset="-79"/>
                <a:cs typeface="Aharoni" pitchFamily="2" charset="-79"/>
              </a:rPr>
              <a:t> and </a:t>
            </a:r>
            <a:r>
              <a:rPr lang="en-GB" u="sng" dirty="0" err="1" smtClean="0">
                <a:latin typeface="Aharoni" pitchFamily="2" charset="-79"/>
                <a:cs typeface="Aharoni" pitchFamily="2" charset="-79"/>
              </a:rPr>
              <a:t>breaked</a:t>
            </a:r>
            <a:r>
              <a:rPr lang="en-GB" dirty="0" smtClean="0">
                <a:latin typeface="Aharoni" pitchFamily="2" charset="-79"/>
                <a:cs typeface="Aharoni" pitchFamily="2" charset="-79"/>
              </a:rPr>
              <a:t> are typical examples. </a:t>
            </a:r>
          </a:p>
          <a:p>
            <a:pPr algn="just">
              <a:buNone/>
            </a:pPr>
            <a:endParaRPr lang="en-GB" dirty="0" smtClean="0">
              <a:latin typeface="Aharoni" pitchFamily="2" charset="-79"/>
              <a:cs typeface="Aharoni" pitchFamily="2" charset="-79"/>
            </a:endParaRPr>
          </a:p>
          <a:p>
            <a:pPr algn="just">
              <a:buNone/>
            </a:pPr>
            <a:r>
              <a:rPr lang="en-GB" dirty="0" smtClean="0">
                <a:latin typeface="Aharoni" pitchFamily="2" charset="-79"/>
                <a:cs typeface="Aharoni" pitchFamily="2" charset="-79"/>
              </a:rPr>
              <a:t>     Before the stage of over generalisation , the child may use the forms </a:t>
            </a:r>
            <a:r>
              <a:rPr lang="en-GB" u="sng" dirty="0" smtClean="0">
                <a:latin typeface="Aharoni" pitchFamily="2" charset="-79"/>
                <a:cs typeface="Aharoni" pitchFamily="2" charset="-79"/>
              </a:rPr>
              <a:t>went</a:t>
            </a:r>
            <a:r>
              <a:rPr lang="en-GB" dirty="0" smtClean="0">
                <a:latin typeface="Aharoni" pitchFamily="2" charset="-79"/>
                <a:cs typeface="Aharoni" pitchFamily="2" charset="-79"/>
              </a:rPr>
              <a:t> and </a:t>
            </a:r>
            <a:r>
              <a:rPr lang="en-GB" u="sng" dirty="0" smtClean="0">
                <a:latin typeface="Aharoni" pitchFamily="2" charset="-79"/>
                <a:cs typeface="Aharoni" pitchFamily="2" charset="-79"/>
              </a:rPr>
              <a:t>broke</a:t>
            </a:r>
            <a:r>
              <a:rPr lang="en-GB" dirty="0" smtClean="0">
                <a:latin typeface="Aharoni" pitchFamily="2" charset="-79"/>
                <a:cs typeface="Aharoni" pitchFamily="2" charset="-79"/>
              </a:rPr>
              <a:t> without associating  them with present forms .</a:t>
            </a:r>
          </a:p>
          <a:p>
            <a:pPr algn="just">
              <a:buNone/>
            </a:pPr>
            <a:r>
              <a:rPr lang="en-GB" dirty="0" smtClean="0">
                <a:latin typeface="Aharoni" pitchFamily="2" charset="-79"/>
                <a:cs typeface="Aharoni" pitchFamily="2" charset="-79"/>
              </a:rPr>
              <a:t>      Later ,over generalisation is restricted to regular forms, and irregular forms reappear.</a:t>
            </a:r>
            <a:endParaRPr lang="fr-FR" dirty="0" smtClean="0">
              <a:latin typeface="Aharoni" pitchFamily="2" charset="-79"/>
              <a:cs typeface="Aharoni" pitchFamily="2" charset="-79"/>
            </a:endParaRPr>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1">
              <a:lumMod val="60000"/>
              <a:lumOff val="40000"/>
            </a:schemeClr>
          </a:solidFill>
        </p:spPr>
        <p:txBody>
          <a:bodyPr/>
          <a:lstStyle/>
          <a:p>
            <a:pPr algn="ctr"/>
            <a:r>
              <a:rPr lang="en-GB" dirty="0" smtClean="0">
                <a:solidFill>
                  <a:srgbClr val="C00000"/>
                </a:solidFill>
              </a:rPr>
              <a:t> 3.3      Syntax</a:t>
            </a:r>
            <a:endParaRPr lang="fr-FR" dirty="0">
              <a:solidFill>
                <a:srgbClr val="C00000"/>
              </a:solidFill>
            </a:endParaRPr>
          </a:p>
        </p:txBody>
      </p:sp>
      <p:sp>
        <p:nvSpPr>
          <p:cNvPr id="3" name="Espace réservé du contenu 2"/>
          <p:cNvSpPr>
            <a:spLocks noGrp="1"/>
          </p:cNvSpPr>
          <p:nvPr>
            <p:ph idx="1"/>
          </p:nvPr>
        </p:nvSpPr>
        <p:spPr>
          <a:xfrm>
            <a:off x="0" y="1775191"/>
            <a:ext cx="9144000" cy="5082809"/>
          </a:xfrm>
          <a:solidFill>
            <a:schemeClr val="accent1">
              <a:lumMod val="60000"/>
              <a:lumOff val="40000"/>
            </a:schemeClr>
          </a:solidFill>
        </p:spPr>
        <p:txBody>
          <a:bodyPr>
            <a:normAutofit/>
          </a:bodyPr>
          <a:lstStyle/>
          <a:p>
            <a:pPr algn="just">
              <a:buNone/>
            </a:pPr>
            <a:r>
              <a:rPr lang="en-GB" dirty="0" smtClean="0"/>
              <a:t>      </a:t>
            </a:r>
            <a:r>
              <a:rPr lang="en-GB" dirty="0" smtClean="0">
                <a:latin typeface="Aharoni" pitchFamily="2" charset="-79"/>
                <a:cs typeface="Aharoni" pitchFamily="2" charset="-79"/>
              </a:rPr>
              <a:t>A  </a:t>
            </a:r>
            <a:r>
              <a:rPr lang="en-GB" dirty="0" err="1" smtClean="0">
                <a:latin typeface="Aharoni" pitchFamily="2" charset="-79"/>
                <a:cs typeface="Aharoni" pitchFamily="2" charset="-79"/>
              </a:rPr>
              <a:t>Holophrases</a:t>
            </a:r>
            <a:r>
              <a:rPr lang="en-GB" dirty="0" smtClean="0">
                <a:latin typeface="Aharoni" pitchFamily="2" charset="-79"/>
                <a:cs typeface="Aharoni" pitchFamily="2" charset="-79"/>
              </a:rPr>
              <a:t> or one-word sentence used by the child to express what adults would use sentences for are the first step in the syntactic development. </a:t>
            </a:r>
          </a:p>
          <a:p>
            <a:pPr algn="just">
              <a:buNone/>
            </a:pPr>
            <a:endParaRPr lang="en-GB" dirty="0" smtClean="0">
              <a:latin typeface="Aharoni" pitchFamily="2" charset="-79"/>
              <a:cs typeface="Aharoni" pitchFamily="2" charset="-79"/>
            </a:endParaRPr>
          </a:p>
          <a:p>
            <a:pPr algn="just">
              <a:buNone/>
            </a:pPr>
            <a:r>
              <a:rPr lang="en-GB" dirty="0" smtClean="0">
                <a:latin typeface="Aharoni" pitchFamily="2" charset="-79"/>
                <a:cs typeface="Aharoni" pitchFamily="2" charset="-79"/>
              </a:rPr>
              <a:t>        Though children posses only single words, they use them for different functions: naming, asking, requesting, etc…. They intend their utterances to be understood a full sentences. Any way they understand full sentences when they hear them.</a:t>
            </a:r>
            <a:endParaRPr lang="fr-FR" dirty="0" smtClean="0">
              <a:latin typeface="Aharoni" pitchFamily="2" charset="-79"/>
              <a:cs typeface="Aharoni" pitchFamily="2" charset="-79"/>
            </a:endParaRPr>
          </a:p>
          <a:p>
            <a:pPr algn="just"/>
            <a:endParaRPr lang="fr-FR" dirty="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55448"/>
            <a:ext cx="9144000" cy="2702048"/>
          </a:xfrm>
          <a:solidFill>
            <a:schemeClr val="accent1">
              <a:lumMod val="60000"/>
              <a:lumOff val="40000"/>
            </a:schemeClr>
          </a:solidFill>
        </p:spPr>
        <p:txBody>
          <a:bodyPr>
            <a:normAutofit/>
          </a:bodyPr>
          <a:lstStyle/>
          <a:p>
            <a:pPr algn="just"/>
            <a:r>
              <a:rPr lang="en-GB" sz="3200" dirty="0" smtClean="0">
                <a:solidFill>
                  <a:schemeClr val="tx1"/>
                </a:solidFill>
              </a:rPr>
              <a:t>        With the two –word stage ,the structure in the child’s utterances comes into existence. The two words are usually linked with some word order. However the structure of these utterances is semantically determined.</a:t>
            </a:r>
            <a:endParaRPr lang="fr-FR" sz="3200" dirty="0">
              <a:solidFill>
                <a:schemeClr val="tx1"/>
              </a:solidFill>
            </a:endParaRPr>
          </a:p>
        </p:txBody>
      </p:sp>
      <p:sp>
        <p:nvSpPr>
          <p:cNvPr id="3" name="Espace réservé du contenu 2"/>
          <p:cNvSpPr>
            <a:spLocks noGrp="1"/>
          </p:cNvSpPr>
          <p:nvPr>
            <p:ph idx="1"/>
          </p:nvPr>
        </p:nvSpPr>
        <p:spPr>
          <a:xfrm>
            <a:off x="0" y="3286124"/>
            <a:ext cx="9144000" cy="3571876"/>
          </a:xfrm>
          <a:solidFill>
            <a:schemeClr val="accent1">
              <a:lumMod val="60000"/>
              <a:lumOff val="40000"/>
            </a:schemeClr>
          </a:solidFill>
        </p:spPr>
        <p:txBody>
          <a:bodyPr>
            <a:normAutofit fontScale="85000" lnSpcReduction="10000"/>
          </a:bodyPr>
          <a:lstStyle/>
          <a:p>
            <a:pPr algn="just">
              <a:buNone/>
            </a:pPr>
            <a:r>
              <a:rPr lang="en-GB" dirty="0" smtClean="0"/>
              <a:t>     </a:t>
            </a:r>
            <a:r>
              <a:rPr lang="en-GB" sz="3000" dirty="0" smtClean="0">
                <a:latin typeface="Aharoni" pitchFamily="2" charset="-79"/>
                <a:cs typeface="Aharoni" pitchFamily="2" charset="-79"/>
              </a:rPr>
              <a:t>The variety of relations between the two words can be exemplified in the following English examples:</a:t>
            </a:r>
            <a:endParaRPr lang="fr-FR" sz="3000" dirty="0" smtClean="0">
              <a:latin typeface="Aharoni" pitchFamily="2" charset="-79"/>
              <a:cs typeface="Aharoni" pitchFamily="2" charset="-79"/>
            </a:endParaRPr>
          </a:p>
          <a:p>
            <a:pPr>
              <a:buFont typeface="Wingdings" pitchFamily="2" charset="2"/>
              <a:buChar char="Ø"/>
            </a:pPr>
            <a:r>
              <a:rPr lang="en-GB" sz="3000" dirty="0" smtClean="0">
                <a:solidFill>
                  <a:srgbClr val="C00000"/>
                </a:solidFill>
                <a:effectLst>
                  <a:outerShdw blurRad="38100" dist="38100" dir="2700000" algn="tl">
                    <a:srgbClr val="000000">
                      <a:alpha val="43137"/>
                    </a:srgbClr>
                  </a:outerShdw>
                </a:effectLst>
                <a:latin typeface="Aharoni" pitchFamily="2" charset="-79"/>
                <a:cs typeface="Aharoni" pitchFamily="2" charset="-79"/>
              </a:rPr>
              <a:t>Daddy sleep(agent-action)</a:t>
            </a:r>
            <a:endParaRPr lang="fr-FR" sz="3000" dirty="0" smtClean="0">
              <a:solidFill>
                <a:srgbClr val="C00000"/>
              </a:solidFill>
              <a:effectLst>
                <a:outerShdw blurRad="38100" dist="38100" dir="2700000" algn="tl">
                  <a:srgbClr val="000000">
                    <a:alpha val="43137"/>
                  </a:srgbClr>
                </a:outerShdw>
              </a:effectLst>
              <a:latin typeface="Aharoni" pitchFamily="2" charset="-79"/>
              <a:cs typeface="Aharoni" pitchFamily="2" charset="-79"/>
            </a:endParaRPr>
          </a:p>
          <a:p>
            <a:pPr>
              <a:buFont typeface="Wingdings" pitchFamily="2" charset="2"/>
              <a:buChar char="Ø"/>
            </a:pPr>
            <a:r>
              <a:rPr lang="en-GB" sz="3000" dirty="0" smtClean="0">
                <a:solidFill>
                  <a:srgbClr val="C00000"/>
                </a:solidFill>
                <a:effectLst>
                  <a:outerShdw blurRad="38100" dist="38100" dir="2700000" algn="tl">
                    <a:srgbClr val="000000">
                      <a:alpha val="43137"/>
                    </a:srgbClr>
                  </a:outerShdw>
                </a:effectLst>
                <a:latin typeface="Aharoni" pitchFamily="2" charset="-79"/>
                <a:cs typeface="Aharoni" pitchFamily="2" charset="-79"/>
              </a:rPr>
              <a:t>Daddy car(possessor-possession)</a:t>
            </a:r>
            <a:endParaRPr lang="fr-FR" sz="3000" dirty="0" smtClean="0">
              <a:solidFill>
                <a:srgbClr val="C00000"/>
              </a:solidFill>
              <a:effectLst>
                <a:outerShdw blurRad="38100" dist="38100" dir="2700000" algn="tl">
                  <a:srgbClr val="000000">
                    <a:alpha val="43137"/>
                  </a:srgbClr>
                </a:outerShdw>
              </a:effectLst>
              <a:latin typeface="Aharoni" pitchFamily="2" charset="-79"/>
              <a:cs typeface="Aharoni" pitchFamily="2" charset="-79"/>
            </a:endParaRPr>
          </a:p>
          <a:p>
            <a:pPr>
              <a:buFont typeface="Wingdings" pitchFamily="2" charset="2"/>
              <a:buChar char="Ø"/>
            </a:pPr>
            <a:r>
              <a:rPr lang="en-GB" sz="3000" dirty="0" smtClean="0">
                <a:solidFill>
                  <a:srgbClr val="C00000"/>
                </a:solidFill>
                <a:effectLst>
                  <a:outerShdw blurRad="38100" dist="38100" dir="2700000" algn="tl">
                    <a:srgbClr val="000000">
                      <a:alpha val="43137"/>
                    </a:srgbClr>
                  </a:outerShdw>
                </a:effectLst>
                <a:latin typeface="Aharoni" pitchFamily="2" charset="-79"/>
                <a:cs typeface="Aharoni" pitchFamily="2" charset="-79"/>
              </a:rPr>
              <a:t>Kick ball black car( action –object)</a:t>
            </a:r>
            <a:endParaRPr lang="fr-FR" sz="3000" dirty="0" smtClean="0">
              <a:solidFill>
                <a:srgbClr val="C00000"/>
              </a:solidFill>
              <a:effectLst>
                <a:outerShdw blurRad="38100" dist="38100" dir="2700000" algn="tl">
                  <a:srgbClr val="000000">
                    <a:alpha val="43137"/>
                  </a:srgbClr>
                </a:outerShdw>
              </a:effectLst>
              <a:latin typeface="Aharoni" pitchFamily="2" charset="-79"/>
              <a:cs typeface="Aharoni" pitchFamily="2" charset="-79"/>
            </a:endParaRPr>
          </a:p>
          <a:p>
            <a:pPr>
              <a:buFont typeface="Wingdings" pitchFamily="2" charset="2"/>
              <a:buChar char="Ø"/>
            </a:pPr>
            <a:r>
              <a:rPr lang="en-GB" sz="3000" dirty="0" smtClean="0">
                <a:solidFill>
                  <a:srgbClr val="C00000"/>
                </a:solidFill>
                <a:effectLst>
                  <a:outerShdw blurRad="38100" dist="38100" dir="2700000" algn="tl">
                    <a:srgbClr val="000000">
                      <a:alpha val="43137"/>
                    </a:srgbClr>
                  </a:outerShdw>
                </a:effectLst>
                <a:latin typeface="Aharoni" pitchFamily="2" charset="-79"/>
                <a:cs typeface="Aharoni" pitchFamily="2" charset="-79"/>
              </a:rPr>
              <a:t>Mommy bed( subject –location)</a:t>
            </a:r>
            <a:endParaRPr lang="fr-FR" sz="3000" dirty="0" smtClean="0">
              <a:solidFill>
                <a:srgbClr val="C00000"/>
              </a:solidFill>
              <a:effectLst>
                <a:outerShdw blurRad="38100" dist="38100" dir="2700000" algn="tl">
                  <a:srgbClr val="000000">
                    <a:alpha val="43137"/>
                  </a:srgbClr>
                </a:outerShdw>
              </a:effectLst>
              <a:latin typeface="Aharoni" pitchFamily="2" charset="-79"/>
              <a:cs typeface="Aharoni" pitchFamily="2" charset="-79"/>
            </a:endParaRPr>
          </a:p>
          <a:p>
            <a:pPr>
              <a:buNone/>
            </a:pPr>
            <a:r>
              <a:rPr lang="en-GB" sz="3000" dirty="0" smtClean="0">
                <a:latin typeface="Aharoni" pitchFamily="2" charset="-79"/>
                <a:cs typeface="Aharoni" pitchFamily="2" charset="-79"/>
              </a:rPr>
              <a:t>    These examples indicate the child is aware of the different semantic relations.</a:t>
            </a:r>
            <a:endParaRPr lang="fr-FR" sz="3000" dirty="0" smtClean="0">
              <a:latin typeface="Aharoni" pitchFamily="2" charset="-79"/>
              <a:cs typeface="Aharoni" pitchFamily="2" charset="-79"/>
            </a:endParaRPr>
          </a:p>
          <a:p>
            <a:endParaRPr lang="fr-FR" sz="3000" dirty="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2852"/>
            <a:ext cx="9144000" cy="6715147"/>
          </a:xfrm>
          <a:solidFill>
            <a:schemeClr val="accent1">
              <a:lumMod val="60000"/>
              <a:lumOff val="40000"/>
            </a:schemeClr>
          </a:solidFill>
        </p:spPr>
        <p:txBody>
          <a:bodyPr>
            <a:normAutofit/>
          </a:bodyPr>
          <a:lstStyle/>
          <a:p>
            <a:pPr algn="just">
              <a:buNone/>
            </a:pPr>
            <a:endParaRPr lang="en-GB" dirty="0" smtClean="0">
              <a:latin typeface="Aharoni" pitchFamily="2" charset="-79"/>
              <a:cs typeface="Aharoni" pitchFamily="2" charset="-79"/>
            </a:endParaRPr>
          </a:p>
          <a:p>
            <a:pPr algn="just">
              <a:buNone/>
            </a:pPr>
            <a:r>
              <a:rPr lang="en-GB" dirty="0" smtClean="0">
                <a:latin typeface="Aharoni" pitchFamily="2" charset="-79"/>
                <a:cs typeface="Aharoni" pitchFamily="2" charset="-79"/>
              </a:rPr>
              <a:t>      After this stage when there is a lack of inflections and function words, the child ‘s sentences develop to look like adult sentences. </a:t>
            </a:r>
          </a:p>
          <a:p>
            <a:pPr algn="just">
              <a:buNone/>
            </a:pPr>
            <a:r>
              <a:rPr lang="en-GB" dirty="0" smtClean="0">
                <a:latin typeface="Aharoni" pitchFamily="2" charset="-79"/>
                <a:cs typeface="Aharoni" pitchFamily="2" charset="-79"/>
              </a:rPr>
              <a:t>     In the stage of the acquisition of syntax, the child moves from simple to more complex sentences by learning the negative , passive, questions ,etc…</a:t>
            </a:r>
          </a:p>
          <a:p>
            <a:pPr algn="just">
              <a:buNone/>
            </a:pPr>
            <a:r>
              <a:rPr lang="en-GB" dirty="0" smtClean="0">
                <a:latin typeface="Aharoni" pitchFamily="2" charset="-79"/>
                <a:cs typeface="Aharoni" pitchFamily="2" charset="-79"/>
              </a:rPr>
              <a:t>     </a:t>
            </a:r>
          </a:p>
          <a:p>
            <a:pPr algn="just">
              <a:buNone/>
            </a:pPr>
            <a:r>
              <a:rPr lang="en-GB" dirty="0" smtClean="0">
                <a:latin typeface="Aharoni" pitchFamily="2" charset="-79"/>
                <a:cs typeface="Aharoni" pitchFamily="2" charset="-79"/>
              </a:rPr>
              <a:t>     The acquisition of syntax progresses until the age of ten or beyond where some syntactically complex sentences develop longer than others.</a:t>
            </a:r>
            <a:endParaRPr lang="fr-FR" dirty="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85728"/>
            <a:ext cx="9144000" cy="6115073"/>
          </a:xfrm>
          <a:solidFill>
            <a:schemeClr val="accent1">
              <a:lumMod val="60000"/>
              <a:lumOff val="40000"/>
            </a:schemeClr>
          </a:solidFill>
        </p:spPr>
        <p:txBody>
          <a:bodyPr>
            <a:normAutofit/>
          </a:bodyPr>
          <a:lstStyle/>
          <a:p>
            <a:pPr algn="just"/>
            <a:r>
              <a:rPr lang="en-GB" b="1" dirty="0" smtClean="0"/>
              <a:t>I.3.4Semantics  </a:t>
            </a:r>
            <a:r>
              <a:rPr lang="en-GB" dirty="0" smtClean="0"/>
              <a:t> The acquisition of meaning is more complicated than the acquisition of phonology and syntax. Semantics is a never-ending process. We always learn vocabulary and store it continuously. </a:t>
            </a:r>
          </a:p>
          <a:p>
            <a:pPr algn="just">
              <a:buNone/>
            </a:pPr>
            <a:endParaRPr lang="en-GB" dirty="0" smtClean="0"/>
          </a:p>
          <a:p>
            <a:pPr algn="just">
              <a:buNone/>
            </a:pPr>
            <a:r>
              <a:rPr lang="en-GB" dirty="0" smtClean="0"/>
              <a:t>         Children produce their first words at the age of one and associate each word with its meaning through the process of trial and error. By the age of six, children acquire about 14000 words. </a:t>
            </a:r>
            <a:endParaRPr lang="fr-FR" dirty="0" smtClean="0"/>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7"/>
            <a:ext cx="8229600" cy="6043634"/>
          </a:xfrm>
          <a:solidFill>
            <a:schemeClr val="accent1">
              <a:lumMod val="60000"/>
              <a:lumOff val="40000"/>
            </a:schemeClr>
          </a:solidFill>
        </p:spPr>
        <p:txBody>
          <a:bodyPr/>
          <a:lstStyle/>
          <a:p>
            <a:pPr algn="just">
              <a:buNone/>
            </a:pPr>
            <a:r>
              <a:rPr lang="en-GB" dirty="0" smtClean="0"/>
              <a:t>       </a:t>
            </a:r>
          </a:p>
          <a:p>
            <a:pPr algn="just">
              <a:buNone/>
            </a:pPr>
            <a:r>
              <a:rPr lang="en-GB" dirty="0" smtClean="0"/>
              <a:t>             The progress of vocabulary acquisition is so rapid that it is impossible to give statistics at any time, add to this the fact that the person/ child possess two types of vocabulary: active and passive . Active, which the person actually uses in his speech, and passive, which he does not use in his speech, but recognises when he hears it. The former is larger in number.</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1"/>
            <a:ext cx="8858312" cy="6186510"/>
          </a:xfrm>
          <a:solidFill>
            <a:schemeClr val="accent1">
              <a:lumMod val="60000"/>
              <a:lumOff val="40000"/>
            </a:schemeClr>
          </a:solidFill>
        </p:spPr>
        <p:txBody>
          <a:bodyPr>
            <a:normAutofit/>
          </a:bodyPr>
          <a:lstStyle/>
          <a:p>
            <a:pPr algn="just">
              <a:buNone/>
            </a:pPr>
            <a:r>
              <a:rPr lang="en-GB" dirty="0" smtClean="0"/>
              <a:t>            There are many things specific to children’s acquisition of vocabulary. There is a certain order in learning words. </a:t>
            </a:r>
          </a:p>
          <a:p>
            <a:pPr algn="just">
              <a:buNone/>
            </a:pPr>
            <a:r>
              <a:rPr lang="en-GB" dirty="0" smtClean="0"/>
              <a:t>             The first words a child learns are those which include words that the child can act on, or things that can act for themselves, and names of large objects that exist in his environment. </a:t>
            </a:r>
          </a:p>
          <a:p>
            <a:pPr algn="just">
              <a:buNone/>
            </a:pPr>
            <a:endParaRPr lang="en-GB" dirty="0" smtClean="0"/>
          </a:p>
          <a:p>
            <a:pPr algn="just">
              <a:buNone/>
            </a:pPr>
            <a:r>
              <a:rPr lang="en-GB" dirty="0" smtClean="0"/>
              <a:t>        The meanings of the words acquired by the child are different from their adult’s meanings. This is a proof that the child has not acquired the semantic system of the language.</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1"/>
            <a:ext cx="8229600" cy="5829320"/>
          </a:xfrm>
          <a:solidFill>
            <a:schemeClr val="accent1">
              <a:lumMod val="60000"/>
              <a:lumOff val="40000"/>
            </a:schemeClr>
          </a:solidFill>
        </p:spPr>
        <p:txBody>
          <a:bodyPr/>
          <a:lstStyle/>
          <a:p>
            <a:pPr>
              <a:buNone/>
            </a:pPr>
            <a:r>
              <a:rPr lang="en-GB" dirty="0" smtClean="0"/>
              <a:t>       </a:t>
            </a:r>
          </a:p>
          <a:p>
            <a:pPr>
              <a:buNone/>
            </a:pPr>
            <a:r>
              <a:rPr lang="en-GB" dirty="0" smtClean="0"/>
              <a:t>           The child’s language is full of cases of over generalisation . A child may use an item for a wider range of things than he should. The word </a:t>
            </a:r>
            <a:r>
              <a:rPr lang="en-GB" i="1" dirty="0" smtClean="0"/>
              <a:t>doggie </a:t>
            </a:r>
            <a:r>
              <a:rPr lang="en-GB" dirty="0" smtClean="0"/>
              <a:t>is used by an English-speaking child to refer to dogs, horses, cows, sheep ,etc…This demonstrates that a  general feature is acquired which covers all these things.</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857364"/>
            <a:ext cx="1714480" cy="214314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chemeClr val="tx1"/>
                </a:solidFill>
              </a:rPr>
              <a:t>A-</a:t>
            </a:r>
          </a:p>
          <a:p>
            <a:pPr algn="ctr"/>
            <a:r>
              <a:rPr lang="en-GB" sz="2800" b="1" dirty="0" smtClean="0">
                <a:solidFill>
                  <a:schemeClr val="tx1"/>
                </a:solidFill>
              </a:rPr>
              <a:t>Babbling</a:t>
            </a:r>
            <a:endParaRPr lang="fr-FR" sz="2800" dirty="0">
              <a:solidFill>
                <a:schemeClr val="tx1"/>
              </a:solidFill>
            </a:endParaRPr>
          </a:p>
        </p:txBody>
      </p:sp>
      <p:sp>
        <p:nvSpPr>
          <p:cNvPr id="5" name="Rectangle 4"/>
          <p:cNvSpPr/>
          <p:nvPr/>
        </p:nvSpPr>
        <p:spPr>
          <a:xfrm>
            <a:off x="2428860" y="0"/>
            <a:ext cx="6715140" cy="3143248"/>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Approximately by the age of six months, all normal children start to babble; making long sequences of varied vowels and consonants. Per se , babbling is a linguistic universal. Children at this stage do not produce sounds proper to their mother tongues. </a:t>
            </a:r>
          </a:p>
          <a:p>
            <a:pPr algn="just"/>
            <a:r>
              <a:rPr lang="en-GB" b="1" dirty="0">
                <a:solidFill>
                  <a:schemeClr val="tx1"/>
                </a:solidFill>
                <a:latin typeface="Arial" pitchFamily="34" charset="0"/>
                <a:ea typeface="Times New Roman" pitchFamily="18" charset="0"/>
                <a:cs typeface="Arial" pitchFamily="34" charset="0"/>
              </a:rPr>
              <a:t> </a:t>
            </a:r>
            <a:r>
              <a:rPr lang="en-GB" b="1" dirty="0" smtClean="0">
                <a:solidFill>
                  <a:schemeClr val="tx1"/>
                </a:solidFill>
                <a:latin typeface="Arial" pitchFamily="34" charset="0"/>
                <a:ea typeface="Times New Roman" pitchFamily="18" charset="0"/>
                <a:cs typeface="Arial" pitchFamily="34" charset="0"/>
              </a:rPr>
              <a:t>   </a:t>
            </a: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Babbling belongs to infants of all communities. Babbling is not a true language though it shares with adult language the property of being stimulus -free .Infants do not babble to express a physical need. They rather do it for pleasure.</a:t>
            </a:r>
            <a:endParaRPr lang="fr-FR" b="1" dirty="0"/>
          </a:p>
        </p:txBody>
      </p:sp>
      <p:sp>
        <p:nvSpPr>
          <p:cNvPr id="6" name="Rectangle 5"/>
          <p:cNvSpPr/>
          <p:nvPr/>
        </p:nvSpPr>
        <p:spPr>
          <a:xfrm>
            <a:off x="2500298" y="3571876"/>
            <a:ext cx="6643702" cy="3143272"/>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Low" fontAlgn="base">
              <a:spcBef>
                <a:spcPct val="0"/>
              </a:spcBef>
              <a:spcAft>
                <a:spcPct val="0"/>
              </a:spcAft>
            </a:pP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Babbling sequences are usually stretches of vowels, or stops followed by vowels. They generally have the structure of ( CV) or ( VV) e.g. / </a:t>
            </a:r>
            <a:r>
              <a:rPr kumimoji="0" lang="en-GB"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gaa</a:t>
            </a: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boo/. / </a:t>
            </a:r>
            <a:r>
              <a:rPr kumimoji="0" lang="en-GB"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aa</a:t>
            </a: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/etc…., these sequences usually have the intonation patterns that are similar to the intonation of the adult language they hear. </a:t>
            </a:r>
          </a:p>
          <a:p>
            <a:pPr lvl="0" algn="justLow" fontAlgn="base">
              <a:spcBef>
                <a:spcPct val="0"/>
              </a:spcBef>
              <a:spcAft>
                <a:spcPct val="0"/>
              </a:spcAft>
            </a:pPr>
            <a:r>
              <a:rPr lang="en-GB" b="1" dirty="0">
                <a:solidFill>
                  <a:schemeClr val="tx1"/>
                </a:solidFill>
                <a:latin typeface="Arial" pitchFamily="34" charset="0"/>
                <a:ea typeface="Times New Roman" pitchFamily="18" charset="0"/>
                <a:cs typeface="Arial" pitchFamily="34" charset="0"/>
              </a:rPr>
              <a:t> </a:t>
            </a:r>
            <a:r>
              <a:rPr lang="en-GB" b="1" dirty="0" smtClean="0">
                <a:solidFill>
                  <a:schemeClr val="tx1"/>
                </a:solidFill>
                <a:latin typeface="Arial" pitchFamily="34" charset="0"/>
                <a:ea typeface="Times New Roman" pitchFamily="18" charset="0"/>
                <a:cs typeface="Arial" pitchFamily="34" charset="0"/>
              </a:rPr>
              <a:t>  </a:t>
            </a:r>
            <a:r>
              <a:rPr kumimoji="0" lang="en-GB"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Babbling is considered as the first stage of the acquisition process.</a:t>
            </a:r>
            <a:endParaRPr kumimoji="0" lang="en-GB" sz="2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 name="Connecteur droit 9"/>
          <p:cNvCxnSpPr>
            <a:stCxn id="4" idx="3"/>
            <a:endCxn id="5" idx="1"/>
          </p:cNvCxnSpPr>
          <p:nvPr/>
        </p:nvCxnSpPr>
        <p:spPr>
          <a:xfrm flipV="1">
            <a:off x="1714480" y="1571624"/>
            <a:ext cx="714380" cy="135731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2" name="Connecteur droit 11"/>
          <p:cNvCxnSpPr>
            <a:stCxn id="4" idx="3"/>
            <a:endCxn id="6" idx="1"/>
          </p:cNvCxnSpPr>
          <p:nvPr/>
        </p:nvCxnSpPr>
        <p:spPr>
          <a:xfrm>
            <a:off x="1714480" y="2928934"/>
            <a:ext cx="785818" cy="2214578"/>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71612"/>
            <a:ext cx="1428728" cy="2643206"/>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chemeClr val="tx1"/>
                </a:solidFill>
              </a:rPr>
              <a:t>B-</a:t>
            </a:r>
          </a:p>
          <a:p>
            <a:pPr algn="ctr"/>
            <a:r>
              <a:rPr lang="en-GB" sz="3200" b="1" dirty="0" smtClean="0">
                <a:solidFill>
                  <a:schemeClr val="tx1"/>
                </a:solidFill>
              </a:rPr>
              <a:t>The </a:t>
            </a:r>
            <a:r>
              <a:rPr lang="en-GB" sz="3200" b="1" dirty="0">
                <a:solidFill>
                  <a:schemeClr val="tx1"/>
                </a:solidFill>
              </a:rPr>
              <a:t>First Words </a:t>
            </a:r>
            <a:endParaRPr lang="fr-FR" sz="3200" dirty="0">
              <a:solidFill>
                <a:schemeClr val="tx1"/>
              </a:solidFill>
            </a:endParaRPr>
          </a:p>
        </p:txBody>
      </p:sp>
      <p:sp>
        <p:nvSpPr>
          <p:cNvPr id="5" name="Rectangle 4"/>
          <p:cNvSpPr/>
          <p:nvPr/>
        </p:nvSpPr>
        <p:spPr>
          <a:xfrm>
            <a:off x="2714612" y="0"/>
            <a:ext cx="6429388" cy="2786058"/>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0" lang="en-GB"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Towards the age of twelve months- sometimes later- the child produces his/ her first words with some overlapping with babbling sequences at first.</a:t>
            </a:r>
          </a:p>
          <a:p>
            <a:pPr algn="just"/>
            <a:endParaRPr lang="en-GB" sz="2000" b="1" dirty="0">
              <a:solidFill>
                <a:schemeClr val="tx1"/>
              </a:solidFill>
              <a:latin typeface="Arial" pitchFamily="34" charset="0"/>
              <a:ea typeface="Times New Roman" pitchFamily="18" charset="0"/>
              <a:cs typeface="Arial" pitchFamily="34" charset="0"/>
            </a:endParaRPr>
          </a:p>
          <a:p>
            <a:pPr algn="just"/>
            <a:r>
              <a:rPr kumimoji="0" lang="en-GB"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first words the child produces are monosyllabic and are not different from babbling sequences except in their symbolic function. They are of the form / CV(V)/ / </a:t>
            </a:r>
            <a:r>
              <a:rPr kumimoji="0" lang="en-GB" sz="20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daa</a:t>
            </a:r>
            <a:r>
              <a:rPr kumimoji="0" lang="en-GB"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 </a:t>
            </a:r>
            <a:r>
              <a:rPr kumimoji="0" lang="en-GB" sz="20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maa</a:t>
            </a:r>
            <a:r>
              <a:rPr kumimoji="0" lang="en-GB"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etc… and may be similar to adult words</a:t>
            </a:r>
            <a:endParaRPr lang="fr-FR" sz="2000" b="1" dirty="0">
              <a:solidFill>
                <a:schemeClr val="tx1"/>
              </a:solidFill>
            </a:endParaRPr>
          </a:p>
        </p:txBody>
      </p:sp>
      <p:sp>
        <p:nvSpPr>
          <p:cNvPr id="6" name="Rectangle 5"/>
          <p:cNvSpPr/>
          <p:nvPr/>
        </p:nvSpPr>
        <p:spPr>
          <a:xfrm>
            <a:off x="2643174" y="3786190"/>
            <a:ext cx="6500826" cy="285752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0" lang="en-GB"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For about six months, children seem to pass this stage in which the single words which they produce represent full adult sentences. </a:t>
            </a:r>
          </a:p>
          <a:p>
            <a:pPr algn="just"/>
            <a:endParaRPr lang="en-GB" sz="2000" b="1" dirty="0">
              <a:solidFill>
                <a:schemeClr val="tx1"/>
              </a:solidFill>
              <a:latin typeface="Arial" pitchFamily="34" charset="0"/>
              <a:ea typeface="Times New Roman" pitchFamily="18" charset="0"/>
              <a:cs typeface="Arial" pitchFamily="34" charset="0"/>
            </a:endParaRPr>
          </a:p>
          <a:p>
            <a:pPr algn="just"/>
            <a:r>
              <a:rPr kumimoji="0" lang="en-GB"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the case of English, / </a:t>
            </a:r>
            <a:r>
              <a:rPr kumimoji="0" lang="en-GB" sz="20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waa</a:t>
            </a:r>
            <a:r>
              <a:rPr kumimoji="0" lang="en-GB"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means water, or I want water or this is water. Here a variety of functions and intentions are conveyed through these single words.</a:t>
            </a:r>
            <a:endParaRPr lang="fr-FR" sz="2000" b="1" dirty="0"/>
          </a:p>
        </p:txBody>
      </p:sp>
      <p:cxnSp>
        <p:nvCxnSpPr>
          <p:cNvPr id="10" name="Connecteur droit 9"/>
          <p:cNvCxnSpPr>
            <a:stCxn id="4" idx="3"/>
            <a:endCxn id="5" idx="1"/>
          </p:cNvCxnSpPr>
          <p:nvPr/>
        </p:nvCxnSpPr>
        <p:spPr>
          <a:xfrm flipV="1">
            <a:off x="1428728" y="1393029"/>
            <a:ext cx="1285884" cy="150018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a:stCxn id="4" idx="3"/>
            <a:endCxn id="6" idx="1"/>
          </p:cNvCxnSpPr>
          <p:nvPr/>
        </p:nvCxnSpPr>
        <p:spPr>
          <a:xfrm>
            <a:off x="1428728" y="2893215"/>
            <a:ext cx="1214446" cy="2321735"/>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57290" y="642918"/>
            <a:ext cx="6858048" cy="12858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smtClean="0">
                <a:solidFill>
                  <a:schemeClr val="tx1"/>
                </a:solidFill>
              </a:rPr>
              <a:t>C- The </a:t>
            </a:r>
            <a:r>
              <a:rPr lang="en-GB" sz="4000" b="1" dirty="0">
                <a:solidFill>
                  <a:schemeClr val="tx1"/>
                </a:solidFill>
              </a:rPr>
              <a:t>Two- Word Stage</a:t>
            </a:r>
            <a:endParaRPr lang="fr-FR" sz="4000" dirty="0">
              <a:solidFill>
                <a:schemeClr val="tx1"/>
              </a:solidFill>
            </a:endParaRPr>
          </a:p>
        </p:txBody>
      </p:sp>
      <p:sp>
        <p:nvSpPr>
          <p:cNvPr id="5" name="Rectangle 4"/>
          <p:cNvSpPr/>
          <p:nvPr/>
        </p:nvSpPr>
        <p:spPr>
          <a:xfrm>
            <a:off x="357158" y="2643182"/>
            <a:ext cx="8572560" cy="37862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Low" fontAlgn="base">
              <a:spcBef>
                <a:spcPct val="0"/>
              </a:spcBef>
              <a:spcAft>
                <a:spcPct val="0"/>
              </a:spcAft>
              <a:tabLst>
                <a:tab pos="2495550" algn="l"/>
              </a:tabLst>
            </a:pPr>
            <a:r>
              <a:rPr kumimoji="0" lang="en-GB"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Between 18 and 24 months, children begin to use two-word utterances. </a:t>
            </a:r>
          </a:p>
          <a:p>
            <a:pPr lvl="0" algn="justLow" fontAlgn="base">
              <a:spcBef>
                <a:spcPct val="0"/>
              </a:spcBef>
              <a:spcAft>
                <a:spcPct val="0"/>
              </a:spcAft>
              <a:tabLst>
                <a:tab pos="2495550" algn="l"/>
              </a:tabLst>
            </a:pPr>
            <a:endParaRPr kumimoji="0" lang="en-GB"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algn="justLow" fontAlgn="base">
              <a:spcBef>
                <a:spcPct val="0"/>
              </a:spcBef>
              <a:spcAft>
                <a:spcPct val="0"/>
              </a:spcAft>
              <a:tabLst>
                <a:tab pos="2495550" algn="l"/>
              </a:tabLst>
            </a:pPr>
            <a:r>
              <a:rPr lang="en-GB" sz="2400" b="1" dirty="0">
                <a:solidFill>
                  <a:schemeClr val="tx1"/>
                </a:solidFill>
                <a:latin typeface="Arial" pitchFamily="34" charset="0"/>
                <a:ea typeface="Times New Roman" pitchFamily="18" charset="0"/>
                <a:cs typeface="Arial" pitchFamily="34" charset="0"/>
              </a:rPr>
              <a:t> </a:t>
            </a:r>
            <a:r>
              <a:rPr lang="en-GB" sz="2400" b="1" dirty="0" smtClean="0">
                <a:solidFill>
                  <a:schemeClr val="tx1"/>
                </a:solidFill>
                <a:latin typeface="Arial" pitchFamily="34" charset="0"/>
                <a:ea typeface="Times New Roman" pitchFamily="18" charset="0"/>
                <a:cs typeface="Arial" pitchFamily="34" charset="0"/>
              </a:rPr>
              <a:t>    </a:t>
            </a:r>
            <a:r>
              <a:rPr kumimoji="0" lang="en-GB"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They first utter two single word utterances one after the other, with a pause in between. </a:t>
            </a:r>
          </a:p>
          <a:p>
            <a:pPr lvl="0" algn="justLow" fontAlgn="base">
              <a:spcBef>
                <a:spcPct val="0"/>
              </a:spcBef>
              <a:spcAft>
                <a:spcPct val="0"/>
              </a:spcAft>
              <a:tabLst>
                <a:tab pos="2495550" algn="l"/>
              </a:tabLst>
            </a:pPr>
            <a:endParaRPr kumimoji="0" lang="en-GB"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algn="justLow" fontAlgn="base">
              <a:spcBef>
                <a:spcPct val="0"/>
              </a:spcBef>
              <a:spcAft>
                <a:spcPct val="0"/>
              </a:spcAft>
              <a:tabLst>
                <a:tab pos="2495550" algn="l"/>
              </a:tabLst>
            </a:pPr>
            <a:r>
              <a:rPr lang="en-GB" sz="2400" b="1" dirty="0">
                <a:solidFill>
                  <a:schemeClr val="tx1"/>
                </a:solidFill>
                <a:latin typeface="Arial" pitchFamily="34" charset="0"/>
                <a:ea typeface="Times New Roman" pitchFamily="18" charset="0"/>
                <a:cs typeface="Arial" pitchFamily="34" charset="0"/>
              </a:rPr>
              <a:t> </a:t>
            </a:r>
            <a:r>
              <a:rPr lang="en-GB" sz="2400" b="1" dirty="0" smtClean="0">
                <a:solidFill>
                  <a:schemeClr val="tx1"/>
                </a:solidFill>
                <a:latin typeface="Arial" pitchFamily="34" charset="0"/>
                <a:ea typeface="Times New Roman" pitchFamily="18" charset="0"/>
                <a:cs typeface="Arial" pitchFamily="34" charset="0"/>
              </a:rPr>
              <a:t>    </a:t>
            </a:r>
            <a:r>
              <a:rPr kumimoji="0" lang="en-GB"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Later, the two words are uttered with no pause.           e.g. Baby sleep  - Mommy sock</a:t>
            </a:r>
            <a:endParaRPr kumimoji="0" lang="fr-F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algn="justLow" eaLnBrk="0" fontAlgn="base" hangingPunct="0">
              <a:spcBef>
                <a:spcPct val="0"/>
              </a:spcBef>
              <a:spcAft>
                <a:spcPct val="0"/>
              </a:spcAft>
              <a:tabLst>
                <a:tab pos="2495550" algn="l"/>
              </a:tabLst>
            </a:pPr>
            <a:r>
              <a:rPr kumimoji="0" lang="en-GB"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These utterances are used with no syntactic markers.</a:t>
            </a:r>
            <a:endParaRPr kumimoji="0" lang="en-GB"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57422" y="214290"/>
            <a:ext cx="4429156" cy="15001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solidFill>
                  <a:schemeClr val="tx1"/>
                </a:solidFill>
              </a:rPr>
              <a:t>D- The </a:t>
            </a:r>
            <a:r>
              <a:rPr lang="en-GB" sz="3600" b="1" dirty="0">
                <a:solidFill>
                  <a:schemeClr val="tx1"/>
                </a:solidFill>
              </a:rPr>
              <a:t>Hierarchical Stage</a:t>
            </a:r>
            <a:r>
              <a:rPr lang="en-GB" sz="3600" dirty="0">
                <a:solidFill>
                  <a:schemeClr val="tx1"/>
                </a:solidFill>
              </a:rPr>
              <a:t> </a:t>
            </a:r>
            <a:endParaRPr lang="fr-FR" sz="3600" dirty="0">
              <a:solidFill>
                <a:schemeClr val="tx1"/>
              </a:solidFill>
            </a:endParaRPr>
          </a:p>
        </p:txBody>
      </p:sp>
      <p:sp>
        <p:nvSpPr>
          <p:cNvPr id="5" name="Rectangle 4"/>
          <p:cNvSpPr/>
          <p:nvPr/>
        </p:nvSpPr>
        <p:spPr>
          <a:xfrm>
            <a:off x="785786" y="2214554"/>
            <a:ext cx="7786742" cy="4286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Low" fontAlgn="base">
              <a:spcBef>
                <a:spcPct val="0"/>
              </a:spcBef>
              <a:spcAft>
                <a:spcPct val="0"/>
              </a:spcAft>
              <a:tabLst>
                <a:tab pos="2495550" algn="l"/>
              </a:tabLst>
            </a:pPr>
            <a:r>
              <a:rPr kumimoji="0" lang="en-GB"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After the two-word stage, children combine their two words together to produce longer utterances. </a:t>
            </a:r>
          </a:p>
          <a:p>
            <a:pPr lvl="0" algn="justLow" fontAlgn="base">
              <a:spcBef>
                <a:spcPct val="0"/>
              </a:spcBef>
              <a:spcAft>
                <a:spcPct val="0"/>
              </a:spcAft>
              <a:tabLst>
                <a:tab pos="2495550" algn="l"/>
              </a:tabLst>
            </a:pPr>
            <a:endParaRPr kumimoji="0" lang="en-GB"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algn="justLow" fontAlgn="base">
              <a:spcBef>
                <a:spcPct val="0"/>
              </a:spcBef>
              <a:spcAft>
                <a:spcPct val="0"/>
              </a:spcAft>
              <a:tabLst>
                <a:tab pos="2495550" algn="l"/>
              </a:tabLst>
            </a:pPr>
            <a:r>
              <a:rPr lang="en-GB" sz="2400" b="1" dirty="0">
                <a:solidFill>
                  <a:schemeClr val="tx1"/>
                </a:solidFill>
                <a:latin typeface="Arial" pitchFamily="34" charset="0"/>
                <a:ea typeface="Times New Roman" pitchFamily="18" charset="0"/>
                <a:cs typeface="Arial" pitchFamily="34" charset="0"/>
              </a:rPr>
              <a:t> </a:t>
            </a:r>
            <a:r>
              <a:rPr lang="en-GB" sz="2400" b="1" dirty="0" smtClean="0">
                <a:solidFill>
                  <a:schemeClr val="tx1"/>
                </a:solidFill>
                <a:latin typeface="Arial" pitchFamily="34" charset="0"/>
                <a:ea typeface="Times New Roman" pitchFamily="18" charset="0"/>
                <a:cs typeface="Arial" pitchFamily="34" charset="0"/>
              </a:rPr>
              <a:t>    </a:t>
            </a:r>
            <a:r>
              <a:rPr kumimoji="0" lang="en-GB"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the beginning, the utterances don not contain function words and syntactic markers but only words which carry important information, e.g. mommy eat bread. Though they lack function words these utterances are sentence –like.</a:t>
            </a:r>
            <a:endParaRPr kumimoji="0" lang="en-GB"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55448"/>
            <a:ext cx="8358246" cy="2130544"/>
          </a:xfrm>
          <a:solidFill>
            <a:schemeClr val="bg1"/>
          </a:solidFill>
          <a:ln w="57150">
            <a:solidFill>
              <a:schemeClr val="tx1"/>
            </a:solidFill>
          </a:ln>
        </p:spPr>
        <p:txBody>
          <a:bodyPr>
            <a:noAutofit/>
          </a:bodyPr>
          <a:lstStyle/>
          <a:p>
            <a:pPr algn="ctr"/>
            <a:r>
              <a:rPr lang="en-GB" sz="3600" dirty="0" smtClean="0">
                <a:solidFill>
                  <a:schemeClr val="tx1"/>
                </a:solidFill>
              </a:rPr>
              <a:t/>
            </a:r>
            <a:br>
              <a:rPr lang="en-GB" sz="3600" dirty="0" smtClean="0">
                <a:solidFill>
                  <a:schemeClr val="tx1"/>
                </a:solidFill>
              </a:rPr>
            </a:br>
            <a:r>
              <a:rPr lang="en-GB" sz="3600" dirty="0" smtClean="0">
                <a:solidFill>
                  <a:schemeClr val="tx1"/>
                </a:solidFill>
              </a:rPr>
              <a:t>       The Acquisition of Linguistic </a:t>
            </a:r>
            <a:br>
              <a:rPr lang="en-GB" sz="3600" dirty="0" smtClean="0">
                <a:solidFill>
                  <a:schemeClr val="tx1"/>
                </a:solidFill>
              </a:rPr>
            </a:br>
            <a:r>
              <a:rPr lang="en-GB" sz="3600" dirty="0" smtClean="0">
                <a:solidFill>
                  <a:schemeClr val="tx1"/>
                </a:solidFill>
              </a:rPr>
              <a:t>Subsystems</a:t>
            </a:r>
            <a:r>
              <a:rPr lang="fr-FR" sz="3600" dirty="0" smtClean="0"/>
              <a:t/>
            </a:r>
            <a:br>
              <a:rPr lang="fr-FR" sz="3600" dirty="0" smtClean="0"/>
            </a:br>
            <a:endParaRPr lang="fr-FR" sz="3600" dirty="0"/>
          </a:p>
        </p:txBody>
      </p:sp>
      <p:sp>
        <p:nvSpPr>
          <p:cNvPr id="3" name="Espace réservé du contenu 2"/>
          <p:cNvSpPr>
            <a:spLocks noGrp="1"/>
          </p:cNvSpPr>
          <p:nvPr>
            <p:ph idx="1"/>
          </p:nvPr>
        </p:nvSpPr>
        <p:spPr>
          <a:xfrm>
            <a:off x="0" y="2571744"/>
            <a:ext cx="9144000" cy="4286256"/>
          </a:xfrm>
          <a:solidFill>
            <a:schemeClr val="bg1"/>
          </a:solidFill>
        </p:spPr>
        <p:txBody>
          <a:bodyPr>
            <a:normAutofit/>
          </a:bodyPr>
          <a:lstStyle/>
          <a:p>
            <a:pPr>
              <a:buNone/>
            </a:pPr>
            <a:r>
              <a:rPr lang="en-GB" b="1" dirty="0" smtClean="0">
                <a:solidFill>
                  <a:srgbClr val="C00000"/>
                </a:solidFill>
                <a:effectLst>
                  <a:outerShdw blurRad="38100" dist="38100" dir="2700000" algn="tl">
                    <a:srgbClr val="000000">
                      <a:alpha val="43137"/>
                    </a:srgbClr>
                  </a:outerShdw>
                </a:effectLst>
              </a:rPr>
              <a:t>3.1Phonology</a:t>
            </a:r>
            <a:endParaRPr lang="fr-FR" dirty="0" smtClean="0">
              <a:solidFill>
                <a:srgbClr val="C00000"/>
              </a:solidFill>
              <a:effectLst>
                <a:outerShdw blurRad="38100" dist="38100" dir="2700000" algn="tl">
                  <a:srgbClr val="000000">
                    <a:alpha val="43137"/>
                  </a:srgbClr>
                </a:outerShdw>
              </a:effectLst>
            </a:endParaRPr>
          </a:p>
          <a:p>
            <a:pPr algn="just">
              <a:buNone/>
            </a:pPr>
            <a:r>
              <a:rPr lang="en-GB" dirty="0" smtClean="0"/>
              <a:t>        </a:t>
            </a:r>
            <a:r>
              <a:rPr lang="en-GB" sz="3000" b="1" dirty="0" smtClean="0">
                <a:latin typeface="Aharoni" pitchFamily="2" charset="-79"/>
                <a:cs typeface="Aharoni" pitchFamily="2" charset="-79"/>
              </a:rPr>
              <a:t>Infants respond to speech sounds a few days after their birth. Experiments carried on infants’ perception demonstrate that they are able to perceive contrasts on voicing, place of articulation, nasals, and stops. Infants do this without any previous experience with language which is evidence that human beings are born with an innate ability to acquire language.</a:t>
            </a:r>
            <a:endParaRPr lang="fr-FR" sz="3000" b="1" dirty="0" smtClean="0">
              <a:latin typeface="Aharoni" pitchFamily="2" charset="-79"/>
              <a:cs typeface="Aharoni" pitchFamily="2" charset="-79"/>
            </a:endParaRP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7999"/>
          </a:xfrm>
          <a:solidFill>
            <a:schemeClr val="accent1">
              <a:lumMod val="60000"/>
              <a:lumOff val="40000"/>
            </a:schemeClr>
          </a:solidFill>
        </p:spPr>
        <p:txBody>
          <a:bodyPr>
            <a:normAutofit/>
          </a:bodyPr>
          <a:lstStyle/>
          <a:p>
            <a:pPr algn="just">
              <a:buNone/>
            </a:pPr>
            <a:r>
              <a:rPr lang="en-GB" dirty="0" smtClean="0"/>
              <a:t>           </a:t>
            </a:r>
            <a:r>
              <a:rPr lang="en-GB" sz="3000" dirty="0" smtClean="0">
                <a:latin typeface="Aharoni" pitchFamily="2" charset="-79"/>
                <a:cs typeface="Aharoni" pitchFamily="2" charset="-79"/>
              </a:rPr>
              <a:t>The production of sounds in infants starts with babbling. Most of babbling sequences start with stops and end with vowels or voiceless stops, and there are non consonants clusters. </a:t>
            </a:r>
          </a:p>
          <a:p>
            <a:pPr algn="just">
              <a:buNone/>
            </a:pPr>
            <a:r>
              <a:rPr lang="en-GB" sz="3000" dirty="0" smtClean="0">
                <a:latin typeface="Aharoni" pitchFamily="2" charset="-79"/>
                <a:cs typeface="Aharoni" pitchFamily="2" charset="-79"/>
              </a:rPr>
              <a:t>      At about 10-12 months, the infant starts copying accurately the sounds he hears from the adults around him. At this age, the child pronounces the same words differently when trying to imitate adult pronunciation. </a:t>
            </a:r>
          </a:p>
          <a:p>
            <a:pPr algn="just">
              <a:buNone/>
            </a:pPr>
            <a:endParaRPr lang="en-GB" sz="3000" dirty="0" smtClean="0">
              <a:latin typeface="Aharoni" pitchFamily="2" charset="-79"/>
              <a:cs typeface="Aharoni" pitchFamily="2" charset="-79"/>
            </a:endParaRPr>
          </a:p>
          <a:p>
            <a:pPr algn="just">
              <a:buNone/>
            </a:pPr>
            <a:r>
              <a:rPr lang="en-GB" sz="3000" dirty="0" smtClean="0">
                <a:latin typeface="Aharoni" pitchFamily="2" charset="-79"/>
                <a:cs typeface="Aharoni" pitchFamily="2" charset="-79"/>
              </a:rPr>
              <a:t>       The child can discriminate between sounds but cannot contrast in production. Comprehension is not problematic for him/her whereas production is.</a:t>
            </a:r>
            <a:endParaRPr lang="fr-FR" sz="3000" dirty="0" smtClean="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7999"/>
          </a:xfrm>
          <a:solidFill>
            <a:schemeClr val="accent1">
              <a:lumMod val="60000"/>
              <a:lumOff val="40000"/>
            </a:schemeClr>
          </a:solidFill>
        </p:spPr>
        <p:txBody>
          <a:bodyPr>
            <a:normAutofit/>
          </a:bodyPr>
          <a:lstStyle/>
          <a:p>
            <a:pPr>
              <a:buNone/>
            </a:pPr>
            <a:r>
              <a:rPr lang="en-GB" dirty="0" smtClean="0">
                <a:latin typeface="Aharoni" pitchFamily="2" charset="-79"/>
                <a:cs typeface="Aharoni" pitchFamily="2" charset="-79"/>
              </a:rPr>
              <a:t>      </a:t>
            </a:r>
          </a:p>
          <a:p>
            <a:pPr algn="just">
              <a:buNone/>
            </a:pPr>
            <a:r>
              <a:rPr lang="en-GB" dirty="0" smtClean="0">
                <a:latin typeface="Aharoni" pitchFamily="2" charset="-79"/>
                <a:cs typeface="Aharoni" pitchFamily="2" charset="-79"/>
              </a:rPr>
              <a:t>        Individual sounds are produced gradually; some are acquired earlier than others, and therefore substituted for them. The sound system is fully acquired by the age of 7.</a:t>
            </a:r>
            <a:endParaRPr lang="fr-FR" dirty="0" smtClean="0">
              <a:latin typeface="Aharoni" pitchFamily="2" charset="-79"/>
              <a:cs typeface="Aharoni" pitchFamily="2" charset="-79"/>
            </a:endParaRPr>
          </a:p>
          <a:p>
            <a:pPr>
              <a:buNone/>
            </a:pPr>
            <a:endParaRPr lang="en-GB" dirty="0" smtClean="0">
              <a:latin typeface="Aharoni" pitchFamily="2" charset="-79"/>
              <a:cs typeface="Aharoni" pitchFamily="2" charset="-79"/>
            </a:endParaRPr>
          </a:p>
          <a:p>
            <a:pPr algn="just">
              <a:buNone/>
            </a:pPr>
            <a:r>
              <a:rPr lang="en-GB" dirty="0" smtClean="0">
                <a:latin typeface="Aharoni" pitchFamily="2" charset="-79"/>
                <a:cs typeface="Aharoni" pitchFamily="2" charset="-79"/>
              </a:rPr>
              <a:t>    The early words are generally monosyllabic (until the age of 2), of the form/ CV/ or/ CVC/ .However, consonants clusters appear later. Children shorten adult words by deleting final consonants, or by reducing clusters and omitting unstressed syllables.</a:t>
            </a:r>
            <a:endParaRPr lang="fr-FR" dirty="0" smtClean="0">
              <a:latin typeface="Aharoni" pitchFamily="2" charset="-79"/>
              <a:cs typeface="Aharoni" pitchFamily="2" charset="-79"/>
            </a:endParaRP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42918"/>
            <a:ext cx="8229600" cy="1143000"/>
          </a:xfrm>
          <a:solidFill>
            <a:schemeClr val="accent1">
              <a:lumMod val="60000"/>
              <a:lumOff val="40000"/>
            </a:schemeClr>
          </a:solidFill>
        </p:spPr>
        <p:txBody>
          <a:bodyPr/>
          <a:lstStyle/>
          <a:p>
            <a:pPr algn="ctr"/>
            <a:r>
              <a:rPr lang="en-GB" dirty="0" smtClean="0">
                <a:solidFill>
                  <a:srgbClr val="C00000"/>
                </a:solidFill>
              </a:rPr>
              <a:t>3.2 Morphology</a:t>
            </a:r>
            <a:endParaRPr lang="fr-FR" dirty="0">
              <a:solidFill>
                <a:srgbClr val="C00000"/>
              </a:solidFill>
            </a:endParaRPr>
          </a:p>
        </p:txBody>
      </p:sp>
      <p:sp>
        <p:nvSpPr>
          <p:cNvPr id="3" name="Espace réservé du contenu 2"/>
          <p:cNvSpPr>
            <a:spLocks noGrp="1"/>
          </p:cNvSpPr>
          <p:nvPr>
            <p:ph idx="1"/>
          </p:nvPr>
        </p:nvSpPr>
        <p:spPr>
          <a:xfrm>
            <a:off x="0" y="1857364"/>
            <a:ext cx="9144000" cy="5000635"/>
          </a:xfrm>
          <a:solidFill>
            <a:schemeClr val="accent1">
              <a:lumMod val="60000"/>
              <a:lumOff val="40000"/>
            </a:schemeClr>
          </a:solidFill>
        </p:spPr>
        <p:txBody>
          <a:bodyPr>
            <a:normAutofit/>
          </a:bodyPr>
          <a:lstStyle/>
          <a:p>
            <a:pPr algn="just">
              <a:buNone/>
            </a:pPr>
            <a:r>
              <a:rPr lang="en-GB" dirty="0" smtClean="0">
                <a:latin typeface="Aharoni" pitchFamily="2" charset="-79"/>
                <a:cs typeface="Aharoni" pitchFamily="2" charset="-79"/>
              </a:rPr>
              <a:t>       The child learns early the morphological rules of the language. In the two-word utterances production we can notice that they lack affixes and function words.</a:t>
            </a:r>
          </a:p>
          <a:p>
            <a:pPr algn="just">
              <a:buNone/>
            </a:pPr>
            <a:endParaRPr lang="en-GB" dirty="0" smtClean="0">
              <a:latin typeface="Aharoni" pitchFamily="2" charset="-79"/>
              <a:cs typeface="Aharoni" pitchFamily="2" charset="-79"/>
            </a:endParaRPr>
          </a:p>
          <a:p>
            <a:pPr algn="just">
              <a:buNone/>
            </a:pPr>
            <a:r>
              <a:rPr lang="en-GB" dirty="0" smtClean="0">
                <a:latin typeface="Aharoni" pitchFamily="2" charset="-79"/>
                <a:cs typeface="Aharoni" pitchFamily="2" charset="-79"/>
              </a:rPr>
              <a:t>       Children learn them later when they start constructing rules for using morphemes. At the beginning over generalise, but later they perfect their rules.</a:t>
            </a:r>
            <a:endParaRPr lang="fr-FR" dirty="0" smtClean="0">
              <a:latin typeface="Aharoni" pitchFamily="2" charset="-79"/>
              <a:cs typeface="Aharoni" pitchFamily="2" charset="-79"/>
            </a:endParaRPr>
          </a:p>
          <a:p>
            <a:pPr algn="just">
              <a:buNone/>
            </a:pPr>
            <a:r>
              <a:rPr lang="en-GB" dirty="0" smtClean="0">
                <a:latin typeface="Aharoni" pitchFamily="2" charset="-79"/>
                <a:cs typeface="Aharoni" pitchFamily="2" charset="-79"/>
              </a:rPr>
              <a:t>       </a:t>
            </a:r>
            <a:endParaRPr lang="fr-FR" dirty="0" smtClean="0">
              <a:latin typeface="Aharoni" pitchFamily="2" charset="-79"/>
              <a:cs typeface="Aharoni" pitchFamily="2" charset="-79"/>
            </a:endParaRPr>
          </a:p>
          <a:p>
            <a:pPr algn="just"/>
            <a:endParaRPr lang="fr-FR" dirty="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609</TotalTime>
  <Words>1428</Words>
  <Application>Microsoft Office PowerPoint</Application>
  <PresentationFormat>Affichage à l'écran (4:3)</PresentationFormat>
  <Paragraphs>78</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Débit</vt:lpstr>
      <vt:lpstr>Diapositive 1</vt:lpstr>
      <vt:lpstr>Diapositive 2</vt:lpstr>
      <vt:lpstr>Diapositive 3</vt:lpstr>
      <vt:lpstr>Diapositive 4</vt:lpstr>
      <vt:lpstr>Diapositive 5</vt:lpstr>
      <vt:lpstr>        The Acquisition of Linguistic  Subsystems </vt:lpstr>
      <vt:lpstr>Diapositive 7</vt:lpstr>
      <vt:lpstr>Diapositive 8</vt:lpstr>
      <vt:lpstr>3.2 Morphology</vt:lpstr>
      <vt:lpstr>Diapositive 10</vt:lpstr>
      <vt:lpstr>Diapositive 11</vt:lpstr>
      <vt:lpstr> 3.3      Syntax</vt:lpstr>
      <vt:lpstr>        With the two –word stage ,the structure in the child’s utterances comes into existence. The two words are usually linked with some word order. However the structure of these utterances is semantically determined.</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Psycholinguistics  Psychology and Language</dc:title>
  <dc:creator>HP</dc:creator>
  <cp:lastModifiedBy>HP</cp:lastModifiedBy>
  <cp:revision>31</cp:revision>
  <dcterms:created xsi:type="dcterms:W3CDTF">2015-02-03T10:35:28Z</dcterms:created>
  <dcterms:modified xsi:type="dcterms:W3CDTF">2019-04-08T10:54:27Z</dcterms:modified>
</cp:coreProperties>
</file>