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257" r:id="rId3"/>
    <p:sldId id="303" r:id="rId4"/>
    <p:sldId id="258" r:id="rId5"/>
    <p:sldId id="313" r:id="rId6"/>
    <p:sldId id="304" r:id="rId7"/>
    <p:sldId id="280" r:id="rId8"/>
    <p:sldId id="305" r:id="rId9"/>
    <p:sldId id="284" r:id="rId10"/>
    <p:sldId id="314" r:id="rId11"/>
    <p:sldId id="306" r:id="rId12"/>
    <p:sldId id="285" r:id="rId13"/>
    <p:sldId id="307" r:id="rId14"/>
    <p:sldId id="315" r:id="rId15"/>
    <p:sldId id="286" r:id="rId16"/>
    <p:sldId id="298" r:id="rId17"/>
    <p:sldId id="308" r:id="rId18"/>
    <p:sldId id="265" r:id="rId19"/>
    <p:sldId id="266" r:id="rId20"/>
    <p:sldId id="309" r:id="rId21"/>
    <p:sldId id="268" r:id="rId22"/>
    <p:sldId id="311" r:id="rId23"/>
    <p:sldId id="310" r:id="rId24"/>
    <p:sldId id="312" r:id="rId25"/>
    <p:sldId id="302" r:id="rId26"/>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Tahoma" charset="0"/>
        <a:ea typeface="+mn-ea"/>
        <a:cs typeface="+mn-cs"/>
      </a:defRPr>
    </a:lvl1pPr>
    <a:lvl2pPr marL="457200" algn="l" rtl="0" fontAlgn="base">
      <a:spcBef>
        <a:spcPct val="0"/>
      </a:spcBef>
      <a:spcAft>
        <a:spcPct val="0"/>
      </a:spcAft>
      <a:defRPr kern="1200">
        <a:solidFill>
          <a:schemeClr val="tx1"/>
        </a:solidFill>
        <a:latin typeface="Tahoma" charset="0"/>
        <a:ea typeface="+mn-ea"/>
        <a:cs typeface="+mn-cs"/>
      </a:defRPr>
    </a:lvl2pPr>
    <a:lvl3pPr marL="914400" algn="l" rtl="0" fontAlgn="base">
      <a:spcBef>
        <a:spcPct val="0"/>
      </a:spcBef>
      <a:spcAft>
        <a:spcPct val="0"/>
      </a:spcAft>
      <a:defRPr kern="1200">
        <a:solidFill>
          <a:schemeClr val="tx1"/>
        </a:solidFill>
        <a:latin typeface="Tahoma" charset="0"/>
        <a:ea typeface="+mn-ea"/>
        <a:cs typeface="+mn-cs"/>
      </a:defRPr>
    </a:lvl3pPr>
    <a:lvl4pPr marL="1371600" algn="l" rtl="0" fontAlgn="base">
      <a:spcBef>
        <a:spcPct val="0"/>
      </a:spcBef>
      <a:spcAft>
        <a:spcPct val="0"/>
      </a:spcAft>
      <a:defRPr kern="1200">
        <a:solidFill>
          <a:schemeClr val="tx1"/>
        </a:solidFill>
        <a:latin typeface="Tahoma" charset="0"/>
        <a:ea typeface="+mn-ea"/>
        <a:cs typeface="+mn-cs"/>
      </a:defRPr>
    </a:lvl4pPr>
    <a:lvl5pPr marL="1828800" algn="l" rtl="0" fontAlgn="base">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747" autoAdjust="0"/>
    <p:restoredTop sz="94660"/>
  </p:normalViewPr>
  <p:slideViewPr>
    <p:cSldViewPr>
      <p:cViewPr varScale="1">
        <p:scale>
          <a:sx n="82" d="100"/>
          <a:sy n="82" d="100"/>
        </p:scale>
        <p:origin x="-141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pPr>
              <a:defRPr/>
            </a:pPr>
            <a:endParaRPr lang="en-GB"/>
          </a:p>
        </p:txBody>
      </p:sp>
      <p:sp>
        <p:nvSpPr>
          <p:cNvPr id="19" name="Espace réservé du pied de page 18"/>
          <p:cNvSpPr>
            <a:spLocks noGrp="1"/>
          </p:cNvSpPr>
          <p:nvPr>
            <p:ph type="ftr" sz="quarter" idx="11"/>
          </p:nvPr>
        </p:nvSpPr>
        <p:spPr/>
        <p:txBody>
          <a:bodyPr/>
          <a:lstStyle/>
          <a:p>
            <a:pPr>
              <a:defRPr/>
            </a:pPr>
            <a:endParaRPr lang="en-GB"/>
          </a:p>
        </p:txBody>
      </p:sp>
      <p:sp>
        <p:nvSpPr>
          <p:cNvPr id="27" name="Espace réservé du numéro de diapositive 26"/>
          <p:cNvSpPr>
            <a:spLocks noGrp="1"/>
          </p:cNvSpPr>
          <p:nvPr>
            <p:ph type="sldNum" sz="quarter" idx="12"/>
          </p:nvPr>
        </p:nvSpPr>
        <p:spPr/>
        <p:txBody>
          <a:bodyPr/>
          <a:lstStyle/>
          <a:p>
            <a:pPr>
              <a:defRPr/>
            </a:pPr>
            <a:fld id="{F1E7752D-A9B4-4819-A6D2-C1C793BE0F6C}" type="slidenum">
              <a:rPr lang="en-GB" smtClean="0"/>
              <a:pPr>
                <a:defRPr/>
              </a:pPr>
              <a:t>‹N°›</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en-GB"/>
          </a:p>
        </p:txBody>
      </p:sp>
      <p:sp>
        <p:nvSpPr>
          <p:cNvPr id="5" name="Espace réservé du pied de page 4"/>
          <p:cNvSpPr>
            <a:spLocks noGrp="1"/>
          </p:cNvSpPr>
          <p:nvPr>
            <p:ph type="ftr" sz="quarter" idx="11"/>
          </p:nvPr>
        </p:nvSpPr>
        <p:spPr/>
        <p:txBody>
          <a:bodyPr/>
          <a:lstStyle/>
          <a:p>
            <a:pPr>
              <a:defRPr/>
            </a:pPr>
            <a:endParaRPr lang="en-GB"/>
          </a:p>
        </p:txBody>
      </p:sp>
      <p:sp>
        <p:nvSpPr>
          <p:cNvPr id="6" name="Espace réservé du numéro de diapositive 5"/>
          <p:cNvSpPr>
            <a:spLocks noGrp="1"/>
          </p:cNvSpPr>
          <p:nvPr>
            <p:ph type="sldNum" sz="quarter" idx="12"/>
          </p:nvPr>
        </p:nvSpPr>
        <p:spPr/>
        <p:txBody>
          <a:bodyPr/>
          <a:lstStyle/>
          <a:p>
            <a:pPr>
              <a:defRPr/>
            </a:pPr>
            <a:fld id="{79E44389-D0DB-4F17-9A33-0EB0B402ED6F}" type="slidenum">
              <a:rPr lang="en-GB" smtClean="0"/>
              <a:pPr>
                <a:defRPr/>
              </a:pPr>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en-GB"/>
          </a:p>
        </p:txBody>
      </p:sp>
      <p:sp>
        <p:nvSpPr>
          <p:cNvPr id="5" name="Espace réservé du pied de page 4"/>
          <p:cNvSpPr>
            <a:spLocks noGrp="1"/>
          </p:cNvSpPr>
          <p:nvPr>
            <p:ph type="ftr" sz="quarter" idx="11"/>
          </p:nvPr>
        </p:nvSpPr>
        <p:spPr/>
        <p:txBody>
          <a:bodyPr/>
          <a:lstStyle/>
          <a:p>
            <a:pPr>
              <a:defRPr/>
            </a:pPr>
            <a:endParaRPr lang="en-GB"/>
          </a:p>
        </p:txBody>
      </p:sp>
      <p:sp>
        <p:nvSpPr>
          <p:cNvPr id="6" name="Espace réservé du numéro de diapositive 5"/>
          <p:cNvSpPr>
            <a:spLocks noGrp="1"/>
          </p:cNvSpPr>
          <p:nvPr>
            <p:ph type="sldNum" sz="quarter" idx="12"/>
          </p:nvPr>
        </p:nvSpPr>
        <p:spPr/>
        <p:txBody>
          <a:bodyPr/>
          <a:lstStyle/>
          <a:p>
            <a:pPr>
              <a:defRPr/>
            </a:pPr>
            <a:fld id="{FA7795CD-11A3-4888-B4A7-4D8ACE11B123}" type="slidenum">
              <a:rPr lang="en-GB" smtClean="0"/>
              <a:pPr>
                <a:defRPr/>
              </a:pPr>
              <a:t>‹N°›</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en-GB"/>
          </a:p>
        </p:txBody>
      </p:sp>
      <p:sp>
        <p:nvSpPr>
          <p:cNvPr id="5" name="Espace réservé du pied de page 4"/>
          <p:cNvSpPr>
            <a:spLocks noGrp="1"/>
          </p:cNvSpPr>
          <p:nvPr>
            <p:ph type="ftr" sz="quarter" idx="11"/>
          </p:nvPr>
        </p:nvSpPr>
        <p:spPr/>
        <p:txBody>
          <a:bodyPr/>
          <a:lstStyle/>
          <a:p>
            <a:pPr>
              <a:defRPr/>
            </a:pPr>
            <a:endParaRPr lang="en-GB"/>
          </a:p>
        </p:txBody>
      </p:sp>
      <p:sp>
        <p:nvSpPr>
          <p:cNvPr id="6" name="Espace réservé du numéro de diapositive 5"/>
          <p:cNvSpPr>
            <a:spLocks noGrp="1"/>
          </p:cNvSpPr>
          <p:nvPr>
            <p:ph type="sldNum" sz="quarter" idx="12"/>
          </p:nvPr>
        </p:nvSpPr>
        <p:spPr/>
        <p:txBody>
          <a:bodyPr/>
          <a:lstStyle/>
          <a:p>
            <a:pPr>
              <a:defRPr/>
            </a:pPr>
            <a:fld id="{D9E871F9-B9DF-4A56-9C50-9C6C2EDDA6FF}" type="slidenum">
              <a:rPr lang="en-GB" smtClean="0"/>
              <a:pPr>
                <a:defRPr/>
              </a:pPr>
              <a:t>‹N°›</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pPr>
              <a:defRPr/>
            </a:pPr>
            <a:endParaRPr lang="en-GB"/>
          </a:p>
        </p:txBody>
      </p:sp>
      <p:sp>
        <p:nvSpPr>
          <p:cNvPr id="5" name="Espace réservé du pied de page 4"/>
          <p:cNvSpPr>
            <a:spLocks noGrp="1"/>
          </p:cNvSpPr>
          <p:nvPr>
            <p:ph type="ftr" sz="quarter" idx="11"/>
          </p:nvPr>
        </p:nvSpPr>
        <p:spPr/>
        <p:txBody>
          <a:bodyPr/>
          <a:lstStyle/>
          <a:p>
            <a:pPr>
              <a:defRPr/>
            </a:pPr>
            <a:endParaRPr lang="en-GB"/>
          </a:p>
        </p:txBody>
      </p:sp>
      <p:sp>
        <p:nvSpPr>
          <p:cNvPr id="6" name="Espace réservé du numéro de diapositive 5"/>
          <p:cNvSpPr>
            <a:spLocks noGrp="1"/>
          </p:cNvSpPr>
          <p:nvPr>
            <p:ph type="sldNum" sz="quarter" idx="12"/>
          </p:nvPr>
        </p:nvSpPr>
        <p:spPr/>
        <p:txBody>
          <a:bodyPr/>
          <a:lstStyle/>
          <a:p>
            <a:pPr>
              <a:defRPr/>
            </a:pPr>
            <a:fld id="{393D238D-B317-4951-B6D0-67D1C46D2030}" type="slidenum">
              <a:rPr lang="en-GB" smtClean="0"/>
              <a:pPr>
                <a:defRPr/>
              </a:pPr>
              <a:t>‹N°›</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endParaRPr lang="en-GB"/>
          </a:p>
        </p:txBody>
      </p:sp>
      <p:sp>
        <p:nvSpPr>
          <p:cNvPr id="6" name="Espace réservé du pied de page 5"/>
          <p:cNvSpPr>
            <a:spLocks noGrp="1"/>
          </p:cNvSpPr>
          <p:nvPr>
            <p:ph type="ftr" sz="quarter" idx="11"/>
          </p:nvPr>
        </p:nvSpPr>
        <p:spPr/>
        <p:txBody>
          <a:bodyPr/>
          <a:lstStyle/>
          <a:p>
            <a:pPr>
              <a:defRPr/>
            </a:pPr>
            <a:endParaRPr lang="en-GB"/>
          </a:p>
        </p:txBody>
      </p:sp>
      <p:sp>
        <p:nvSpPr>
          <p:cNvPr id="7" name="Espace réservé du numéro de diapositive 6"/>
          <p:cNvSpPr>
            <a:spLocks noGrp="1"/>
          </p:cNvSpPr>
          <p:nvPr>
            <p:ph type="sldNum" sz="quarter" idx="12"/>
          </p:nvPr>
        </p:nvSpPr>
        <p:spPr/>
        <p:txBody>
          <a:bodyPr/>
          <a:lstStyle/>
          <a:p>
            <a:pPr>
              <a:defRPr/>
            </a:pPr>
            <a:fld id="{F38B8C78-A3DD-49B9-A0ED-7F3846A3DB44}" type="slidenum">
              <a:rPr lang="en-GB" smtClean="0"/>
              <a:pPr>
                <a:defRPr/>
              </a:pPr>
              <a:t>‹N°›</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pPr>
              <a:defRPr/>
            </a:pPr>
            <a:endParaRPr lang="en-GB"/>
          </a:p>
        </p:txBody>
      </p:sp>
      <p:sp>
        <p:nvSpPr>
          <p:cNvPr id="8" name="Espace réservé du pied de page 7"/>
          <p:cNvSpPr>
            <a:spLocks noGrp="1"/>
          </p:cNvSpPr>
          <p:nvPr>
            <p:ph type="ftr" sz="quarter" idx="11"/>
          </p:nvPr>
        </p:nvSpPr>
        <p:spPr/>
        <p:txBody>
          <a:bodyPr/>
          <a:lstStyle/>
          <a:p>
            <a:pPr>
              <a:defRPr/>
            </a:pPr>
            <a:endParaRPr lang="en-GB"/>
          </a:p>
        </p:txBody>
      </p:sp>
      <p:sp>
        <p:nvSpPr>
          <p:cNvPr id="9" name="Espace réservé du numéro de diapositive 8"/>
          <p:cNvSpPr>
            <a:spLocks noGrp="1"/>
          </p:cNvSpPr>
          <p:nvPr>
            <p:ph type="sldNum" sz="quarter" idx="12"/>
          </p:nvPr>
        </p:nvSpPr>
        <p:spPr/>
        <p:txBody>
          <a:bodyPr/>
          <a:lstStyle/>
          <a:p>
            <a:pPr>
              <a:defRPr/>
            </a:pPr>
            <a:fld id="{CCC71AE4-53C3-4747-9C33-9B5CF1E5E072}" type="slidenum">
              <a:rPr lang="en-GB" smtClean="0"/>
              <a:pPr>
                <a:defRPr/>
              </a:pPr>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pPr>
              <a:defRPr/>
            </a:pPr>
            <a:endParaRPr lang="en-GB"/>
          </a:p>
        </p:txBody>
      </p:sp>
      <p:sp>
        <p:nvSpPr>
          <p:cNvPr id="4" name="Espace réservé du pied de page 3"/>
          <p:cNvSpPr>
            <a:spLocks noGrp="1"/>
          </p:cNvSpPr>
          <p:nvPr>
            <p:ph type="ftr" sz="quarter" idx="11"/>
          </p:nvPr>
        </p:nvSpPr>
        <p:spPr/>
        <p:txBody>
          <a:bodyPr/>
          <a:lstStyle/>
          <a:p>
            <a:pPr>
              <a:defRPr/>
            </a:pPr>
            <a:endParaRPr lang="en-GB"/>
          </a:p>
        </p:txBody>
      </p:sp>
      <p:sp>
        <p:nvSpPr>
          <p:cNvPr id="5" name="Espace réservé du numéro de diapositive 4"/>
          <p:cNvSpPr>
            <a:spLocks noGrp="1"/>
          </p:cNvSpPr>
          <p:nvPr>
            <p:ph type="sldNum" sz="quarter" idx="12"/>
          </p:nvPr>
        </p:nvSpPr>
        <p:spPr/>
        <p:txBody>
          <a:bodyPr/>
          <a:lstStyle/>
          <a:p>
            <a:pPr>
              <a:defRPr/>
            </a:pPr>
            <a:fld id="{41355DDC-4CB1-4430-A616-CEE714D11248}" type="slidenum">
              <a:rPr lang="en-GB" smtClean="0"/>
              <a:pPr>
                <a:defRPr/>
              </a:pPr>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endParaRPr lang="en-GB"/>
          </a:p>
        </p:txBody>
      </p:sp>
      <p:sp>
        <p:nvSpPr>
          <p:cNvPr id="3" name="Espace réservé du pied de page 2"/>
          <p:cNvSpPr>
            <a:spLocks noGrp="1"/>
          </p:cNvSpPr>
          <p:nvPr>
            <p:ph type="ftr" sz="quarter" idx="11"/>
          </p:nvPr>
        </p:nvSpPr>
        <p:spPr/>
        <p:txBody>
          <a:bodyPr/>
          <a:lstStyle/>
          <a:p>
            <a:pPr>
              <a:defRPr/>
            </a:pPr>
            <a:endParaRPr lang="en-GB"/>
          </a:p>
        </p:txBody>
      </p:sp>
      <p:sp>
        <p:nvSpPr>
          <p:cNvPr id="4" name="Espace réservé du numéro de diapositive 3"/>
          <p:cNvSpPr>
            <a:spLocks noGrp="1"/>
          </p:cNvSpPr>
          <p:nvPr>
            <p:ph type="sldNum" sz="quarter" idx="12"/>
          </p:nvPr>
        </p:nvSpPr>
        <p:spPr/>
        <p:txBody>
          <a:bodyPr/>
          <a:lstStyle/>
          <a:p>
            <a:pPr>
              <a:defRPr/>
            </a:pPr>
            <a:fld id="{319AB7CB-5FA9-439B-99E8-B5329E6DFB88}" type="slidenum">
              <a:rPr lang="en-GB" smtClean="0"/>
              <a:pPr>
                <a:defRPr/>
              </a:pPr>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endParaRPr lang="en-GB"/>
          </a:p>
        </p:txBody>
      </p:sp>
      <p:sp>
        <p:nvSpPr>
          <p:cNvPr id="6" name="Espace réservé du pied de page 5"/>
          <p:cNvSpPr>
            <a:spLocks noGrp="1"/>
          </p:cNvSpPr>
          <p:nvPr>
            <p:ph type="ftr" sz="quarter" idx="11"/>
          </p:nvPr>
        </p:nvSpPr>
        <p:spPr/>
        <p:txBody>
          <a:bodyPr/>
          <a:lstStyle/>
          <a:p>
            <a:pPr>
              <a:defRPr/>
            </a:pPr>
            <a:endParaRPr lang="en-GB"/>
          </a:p>
        </p:txBody>
      </p:sp>
      <p:sp>
        <p:nvSpPr>
          <p:cNvPr id="7" name="Espace réservé du numéro de diapositive 6"/>
          <p:cNvSpPr>
            <a:spLocks noGrp="1"/>
          </p:cNvSpPr>
          <p:nvPr>
            <p:ph type="sldNum" sz="quarter" idx="12"/>
          </p:nvPr>
        </p:nvSpPr>
        <p:spPr/>
        <p:txBody>
          <a:bodyPr/>
          <a:lstStyle/>
          <a:p>
            <a:pPr>
              <a:defRPr/>
            </a:pPr>
            <a:fld id="{45C85586-1AE2-4E71-A8DA-9CC2C8FF205A}" type="slidenum">
              <a:rPr lang="en-GB" smtClean="0"/>
              <a:pPr>
                <a:defRPr/>
              </a:pPr>
              <a:t>‹N°›</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pPr>
              <a:defRPr/>
            </a:pPr>
            <a:endParaRPr lang="en-GB"/>
          </a:p>
        </p:txBody>
      </p:sp>
      <p:sp>
        <p:nvSpPr>
          <p:cNvPr id="6" name="Espace réservé du pied de page 5"/>
          <p:cNvSpPr>
            <a:spLocks noGrp="1"/>
          </p:cNvSpPr>
          <p:nvPr>
            <p:ph type="ftr" sz="quarter" idx="11"/>
          </p:nvPr>
        </p:nvSpPr>
        <p:spPr/>
        <p:txBody>
          <a:bodyPr/>
          <a:lstStyle/>
          <a:p>
            <a:pPr>
              <a:defRPr/>
            </a:pPr>
            <a:endParaRPr lang="en-GB"/>
          </a:p>
        </p:txBody>
      </p:sp>
      <p:sp>
        <p:nvSpPr>
          <p:cNvPr id="7" name="Espace réservé du numéro de diapositive 6"/>
          <p:cNvSpPr>
            <a:spLocks noGrp="1"/>
          </p:cNvSpPr>
          <p:nvPr>
            <p:ph type="sldNum" sz="quarter" idx="12"/>
          </p:nvPr>
        </p:nvSpPr>
        <p:spPr>
          <a:xfrm>
            <a:off x="8077200" y="6356350"/>
            <a:ext cx="609600" cy="365125"/>
          </a:xfrm>
        </p:spPr>
        <p:txBody>
          <a:bodyPr/>
          <a:lstStyle/>
          <a:p>
            <a:pPr>
              <a:defRPr/>
            </a:pPr>
            <a:fld id="{7099618D-CB98-431B-91E7-19CF0B45BFD0}" type="slidenum">
              <a:rPr lang="en-GB" smtClean="0"/>
              <a:pPr>
                <a:defRPr/>
              </a:pPr>
              <a:t>‹N°›</a:t>
            </a:fld>
            <a:endParaRPr lang="en-GB"/>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5A8ECED-1707-41F3-AD54-39A0C2C39A0A}" type="slidenum">
              <a:rPr lang="en-GB" smtClean="0"/>
              <a:pPr>
                <a:defRPr/>
              </a:pPr>
              <a:t>‹N°›</a:t>
            </a:fld>
            <a:endParaRPr lang="en-GB"/>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533400"/>
            <a:ext cx="3033706" cy="1385888"/>
          </a:xfrm>
          <a:solidFill>
            <a:schemeClr val="accent6">
              <a:lumMod val="20000"/>
              <a:lumOff val="80000"/>
            </a:schemeClr>
          </a:solidFill>
        </p:spPr>
        <p:txBody>
          <a:bodyPr>
            <a:normAutofit fontScale="90000"/>
          </a:bodyPr>
          <a:lstStyle/>
          <a:p>
            <a:pPr eaLnBrk="1" hangingPunct="1">
              <a:defRPr/>
            </a:pPr>
            <a:r>
              <a:rPr kumimoji="1" lang="en-US" altLang="zh-CN" sz="3200" b="1" dirty="0" smtClean="0">
                <a:solidFill>
                  <a:srgbClr val="FF0000"/>
                </a:solidFill>
                <a:effectLst>
                  <a:outerShdw blurRad="38100" dist="38100" dir="2700000" algn="tl">
                    <a:srgbClr val="000000">
                      <a:alpha val="43137"/>
                    </a:srgbClr>
                  </a:outerShdw>
                </a:effectLst>
                <a:ea typeface="宋体" charset="-122"/>
              </a:rPr>
              <a:t>SOCIOLINGUISTICS</a:t>
            </a:r>
            <a:r>
              <a:rPr kumimoji="1" lang="en-US" altLang="zh-CN" sz="3200" dirty="0" smtClean="0">
                <a:ea typeface="宋体" charset="-122"/>
              </a:rPr>
              <a:t/>
            </a:r>
            <a:br>
              <a:rPr kumimoji="1" lang="en-US" altLang="zh-CN" sz="3200" dirty="0" smtClean="0">
                <a:ea typeface="宋体" charset="-122"/>
              </a:rPr>
            </a:br>
            <a:endParaRPr kumimoji="1" lang="en-US" sz="3200" dirty="0" smtClean="0">
              <a:ea typeface="宋体" charset="-122"/>
            </a:endParaRPr>
          </a:p>
        </p:txBody>
      </p:sp>
      <p:sp>
        <p:nvSpPr>
          <p:cNvPr id="3075" name="Rectangle 3"/>
          <p:cNvSpPr>
            <a:spLocks noGrp="1" noChangeArrowheads="1"/>
          </p:cNvSpPr>
          <p:nvPr>
            <p:ph type="subTitle" idx="1"/>
          </p:nvPr>
        </p:nvSpPr>
        <p:spPr>
          <a:xfrm>
            <a:off x="428625" y="3886200"/>
            <a:ext cx="7343775" cy="1752600"/>
          </a:xfrm>
          <a:solidFill>
            <a:schemeClr val="accent6">
              <a:lumMod val="20000"/>
              <a:lumOff val="80000"/>
            </a:schemeClr>
          </a:solidFill>
        </p:spPr>
        <p:txBody>
          <a:bodyPr>
            <a:normAutofit fontScale="85000" lnSpcReduction="10000"/>
          </a:bodyPr>
          <a:lstStyle/>
          <a:p>
            <a:pPr algn="ctr" eaLnBrk="1" hangingPunct="1"/>
            <a:r>
              <a:rPr kumimoji="1" lang="en-US" altLang="zh-TW" sz="5400" b="1" smtClean="0">
                <a:solidFill>
                  <a:srgbClr val="C00000"/>
                </a:solidFill>
                <a:latin typeface="Arial" charset="0"/>
                <a:ea typeface="PMingLiU" charset="-120"/>
              </a:rPr>
              <a:t>S 2.4. Language </a:t>
            </a:r>
            <a:r>
              <a:rPr kumimoji="1" lang="en-US" altLang="zh-TW" sz="5400" b="1" dirty="0" smtClean="0">
                <a:solidFill>
                  <a:srgbClr val="C00000"/>
                </a:solidFill>
                <a:latin typeface="Arial" charset="0"/>
                <a:ea typeface="PMingLiU" charset="-120"/>
              </a:rPr>
              <a:t>Planning &amp; Language Policy</a:t>
            </a:r>
            <a:endParaRPr kumimoji="1" lang="en-US" sz="2800"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53120"/>
          </a:xfrm>
        </p:spPr>
        <p:txBody>
          <a:bodyPr/>
          <a:lstStyle/>
          <a:p>
            <a:pPr algn="just">
              <a:buNone/>
            </a:pPr>
            <a:r>
              <a:rPr lang="en-US" sz="28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If we see even mundane personal language, and people adjusting speech as they talk with others, as instances of LP this would bring into question a key assumption of many definitions that LP involves only deliberate or intended change to language from public authorities</a:t>
            </a:r>
            <a:endParaRPr lang="fr-FR"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142852"/>
            <a:ext cx="8858312" cy="6500858"/>
          </a:xfrm>
        </p:spPr>
        <p:txBody>
          <a:bodyPr>
            <a:normAutofit/>
          </a:bodyPr>
          <a:lstStyle/>
          <a:p>
            <a:pPr algn="just">
              <a:buNone/>
            </a:pPr>
            <a:r>
              <a:rPr lang="en-US" sz="2400" dirty="0" smtClean="0">
                <a:latin typeface="Times New Roman" pitchFamily="18" charset="0"/>
                <a:cs typeface="Times New Roman" pitchFamily="18" charset="0"/>
              </a:rPr>
              <a:t>               It would also have major implications for teaching and ordinary classroom language, especially language used by teachers to model correct language for students. </a:t>
            </a:r>
          </a:p>
          <a:p>
            <a:pPr algn="just">
              <a:buNone/>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Restrictive early definitions have been challenged so that today there is a wider array of understandings of what counts as LP: </a:t>
            </a:r>
            <a:r>
              <a:rPr lang="en-US" sz="2400" b="1" dirty="0" smtClean="0">
                <a:solidFill>
                  <a:srgbClr val="C00000"/>
                </a:solidFill>
                <a:latin typeface="Times New Roman" pitchFamily="18" charset="0"/>
                <a:cs typeface="Times New Roman" pitchFamily="18" charset="0"/>
              </a:rPr>
              <a:t>ranging from LP as a sub-set of rational and technical public policy to a view of language change happening through speaker attitudes to language in ordinary communication. This range becomes apparent if we look at the activity of LP.</a:t>
            </a:r>
          </a:p>
          <a:p>
            <a:pPr>
              <a:buNone/>
            </a:pPr>
            <a:endParaRPr lang="fr-FR"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1027"/>
          <p:cNvSpPr>
            <a:spLocks noGrp="1" noChangeArrowheads="1"/>
          </p:cNvSpPr>
          <p:nvPr>
            <p:ph idx="1"/>
          </p:nvPr>
        </p:nvSpPr>
        <p:spPr>
          <a:xfrm>
            <a:off x="142844" y="285728"/>
            <a:ext cx="8812244" cy="6357982"/>
          </a:xfrm>
          <a:solidFill>
            <a:srgbClr val="FF0000"/>
          </a:solidFill>
        </p:spPr>
        <p:txBody>
          <a:bodyPr>
            <a:normAutofit lnSpcReduction="10000"/>
          </a:bodyPr>
          <a:lstStyle/>
          <a:p>
            <a:pPr algn="just">
              <a:buNone/>
            </a:pPr>
            <a:r>
              <a:rPr lang="en-US" sz="2400"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 recent systematization by </a:t>
            </a:r>
            <a:r>
              <a:rPr lang="en-US" sz="2800" dirty="0" err="1" smtClean="0">
                <a:latin typeface="Times New Roman" pitchFamily="18" charset="0"/>
                <a:cs typeface="Times New Roman" pitchFamily="18" charset="0"/>
              </a:rPr>
              <a:t>Hornberger</a:t>
            </a:r>
            <a:r>
              <a:rPr lang="en-US" sz="2800" dirty="0" smtClean="0">
                <a:latin typeface="Times New Roman" pitchFamily="18" charset="0"/>
                <a:cs typeface="Times New Roman" pitchFamily="18" charset="0"/>
              </a:rPr>
              <a:t> (2006) brings together various definitions into an </a:t>
            </a:r>
            <a:r>
              <a:rPr lang="en-US"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'integrative framework'</a:t>
            </a:r>
            <a:r>
              <a:rPr lang="en-US" sz="2800" dirty="0" smtClean="0">
                <a:latin typeface="Times New Roman" pitchFamily="18" charset="0"/>
                <a:cs typeface="Times New Roman" pitchFamily="18" charset="0"/>
              </a:rPr>
              <a:t> for LP. </a:t>
            </a:r>
          </a:p>
          <a:p>
            <a:pPr algn="just">
              <a:buNone/>
            </a:pP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            This specifies </a:t>
            </a:r>
            <a:r>
              <a:rPr lang="en-US"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three categories of activity </a:t>
            </a:r>
            <a:r>
              <a:rPr lang="en-US" sz="2800" dirty="0" smtClean="0">
                <a:latin typeface="Times New Roman" pitchFamily="18" charset="0"/>
                <a:cs typeface="Times New Roman" pitchFamily="18" charset="0"/>
              </a:rPr>
              <a:t>that count as LP: </a:t>
            </a:r>
            <a:r>
              <a:rPr lang="en-US"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status, acquisition and corpus; </a:t>
            </a:r>
            <a:r>
              <a:rPr lang="en-US" sz="2800" dirty="0" smtClean="0">
                <a:latin typeface="Times New Roman" pitchFamily="18" charset="0"/>
                <a:cs typeface="Times New Roman" pitchFamily="18" charset="0"/>
              </a:rPr>
              <a:t>and two approaches: </a:t>
            </a:r>
            <a:r>
              <a:rPr lang="en-US" sz="2800" b="1" i="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policy planning</a:t>
            </a:r>
            <a:r>
              <a:rPr lang="en-US" sz="2800" i="1" dirty="0" smtClean="0">
                <a:latin typeface="Times New Roman" pitchFamily="18" charset="0"/>
                <a:cs typeface="Times New Roman" pitchFamily="18" charset="0"/>
              </a:rPr>
              <a:t> (when the focus of activity is on the form of language) </a:t>
            </a:r>
            <a:r>
              <a:rPr lang="en-US" sz="2800" dirty="0" smtClean="0">
                <a:latin typeface="Times New Roman" pitchFamily="18" charset="0"/>
                <a:cs typeface="Times New Roman" pitchFamily="18" charset="0"/>
              </a:rPr>
              <a:t>and </a:t>
            </a:r>
            <a:r>
              <a:rPr lang="en-US" sz="2800" b="1" i="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cultivation planning </a:t>
            </a:r>
            <a:r>
              <a:rPr lang="en-US" sz="2800" i="1" dirty="0" smtClean="0">
                <a:latin typeface="Times New Roman" pitchFamily="18" charset="0"/>
                <a:cs typeface="Times New Roman" pitchFamily="18" charset="0"/>
              </a:rPr>
              <a:t>(when the focus shifts to language function). </a:t>
            </a:r>
          </a:p>
          <a:p>
            <a:pPr algn="just">
              <a:buNone/>
            </a:pPr>
            <a:endParaRPr lang="en-US" sz="2800" i="1" dirty="0" smtClean="0">
              <a:latin typeface="Times New Roman" pitchFamily="18" charset="0"/>
              <a:cs typeface="Times New Roman" pitchFamily="18" charset="0"/>
            </a:endParaRPr>
          </a:p>
          <a:p>
            <a:pPr algn="just">
              <a:buFontTx/>
              <a:buChar char="-"/>
            </a:pPr>
            <a:r>
              <a:rPr lang="en-US" sz="2800" b="1" i="1" dirty="0" smtClean="0">
                <a:effectLst>
                  <a:outerShdw blurRad="38100" dist="38100" dir="2700000" algn="tl">
                    <a:srgbClr val="000000">
                      <a:alpha val="43137"/>
                    </a:srgbClr>
                  </a:outerShdw>
                </a:effectLst>
                <a:latin typeface="Times New Roman" pitchFamily="18" charset="0"/>
                <a:cs typeface="Times New Roman" pitchFamily="18" charset="0"/>
              </a:rPr>
              <a:t>Status</a:t>
            </a:r>
            <a:r>
              <a:rPr lang="en-US" sz="2800" i="1" dirty="0" smtClean="0">
                <a:latin typeface="Times New Roman" pitchFamily="18" charset="0"/>
                <a:cs typeface="Times New Roman" pitchFamily="18" charset="0"/>
              </a:rPr>
              <a:t> planning is 'about uses </a:t>
            </a:r>
            <a:r>
              <a:rPr lang="en-US" sz="2800" dirty="0" smtClean="0">
                <a:latin typeface="Times New Roman" pitchFamily="18" charset="0"/>
                <a:cs typeface="Times New Roman" pitchFamily="18" charset="0"/>
              </a:rPr>
              <a:t>of language', </a:t>
            </a:r>
          </a:p>
          <a:p>
            <a:pPr algn="just">
              <a:buFontTx/>
              <a:buChar char="-"/>
            </a:pPr>
            <a:r>
              <a:rPr lang="en-US" sz="2800" b="1" i="1" dirty="0" smtClean="0">
                <a:effectLst>
                  <a:outerShdw blurRad="38100" dist="38100" dir="2700000" algn="tl">
                    <a:srgbClr val="000000">
                      <a:alpha val="43137"/>
                    </a:srgbClr>
                  </a:outerShdw>
                </a:effectLst>
                <a:latin typeface="Times New Roman" pitchFamily="18" charset="0"/>
                <a:cs typeface="Times New Roman" pitchFamily="18" charset="0"/>
              </a:rPr>
              <a:t>acquisition</a:t>
            </a:r>
            <a:r>
              <a:rPr lang="en-US" sz="2800" i="1" dirty="0" smtClean="0">
                <a:latin typeface="Times New Roman" pitchFamily="18" charset="0"/>
                <a:cs typeface="Times New Roman" pitchFamily="18" charset="0"/>
              </a:rPr>
              <a:t> planning about 'users of language' and…</a:t>
            </a:r>
          </a:p>
          <a:p>
            <a:pPr algn="just">
              <a:buFontTx/>
              <a:buChar char="-"/>
            </a:pPr>
            <a:r>
              <a:rPr lang="en-US" sz="2800" i="1" dirty="0" smtClean="0">
                <a:latin typeface="Times New Roman" pitchFamily="18" charset="0"/>
                <a:cs typeface="Times New Roman" pitchFamily="18" charset="0"/>
              </a:rPr>
              <a:t> </a:t>
            </a:r>
            <a:r>
              <a:rPr lang="en-US" sz="2800" b="1" i="1" dirty="0" smtClean="0">
                <a:effectLst>
                  <a:outerShdw blurRad="38100" dist="38100" dir="2700000" algn="tl">
                    <a:srgbClr val="000000">
                      <a:alpha val="43137"/>
                    </a:srgbClr>
                  </a:outerShdw>
                </a:effectLst>
                <a:latin typeface="Times New Roman" pitchFamily="18" charset="0"/>
                <a:cs typeface="Times New Roman" pitchFamily="18" charset="0"/>
              </a:rPr>
              <a:t>corpus</a:t>
            </a:r>
            <a:r>
              <a:rPr lang="en-US" sz="2800" i="1" dirty="0" smtClean="0">
                <a:latin typeface="Times New Roman" pitchFamily="18" charset="0"/>
                <a:cs typeface="Times New Roman" pitchFamily="18" charset="0"/>
              </a:rPr>
              <a:t> planning 'about language'.</a:t>
            </a:r>
          </a:p>
          <a:p>
            <a:pPr algn="just">
              <a:buNone/>
            </a:pPr>
            <a:r>
              <a:rPr lang="en-US" sz="2800" dirty="0" smtClean="0">
                <a:latin typeface="Times New Roman" pitchFamily="18" charset="0"/>
                <a:cs typeface="Times New Roman" pitchFamily="18" charset="0"/>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85728"/>
            <a:ext cx="9144000" cy="6572272"/>
          </a:xfrm>
        </p:spPr>
        <p:txBody>
          <a:bodyPr>
            <a:normAutofit/>
          </a:bodyPr>
          <a:lstStyle/>
          <a:p>
            <a:pPr algn="just">
              <a:buNone/>
            </a:pPr>
            <a:r>
              <a:rPr lang="en-US" sz="2800" dirty="0" smtClean="0"/>
              <a:t>               </a:t>
            </a:r>
            <a:r>
              <a:rPr lang="en-US" sz="2800" dirty="0" smtClean="0">
                <a:latin typeface="Times New Roman" pitchFamily="18" charset="0"/>
                <a:cs typeface="Times New Roman" pitchFamily="18" charset="0"/>
              </a:rPr>
              <a:t>In practice these activities and approaches are often inseparable. </a:t>
            </a:r>
          </a:p>
          <a:p>
            <a:pPr algn="just">
              <a:buNone/>
            </a:pPr>
            <a:r>
              <a:rPr lang="en-US"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 Formal status planning</a:t>
            </a:r>
            <a:r>
              <a:rPr lang="en-US" sz="2800" dirty="0" smtClean="0">
                <a:latin typeface="Times New Roman" pitchFamily="18" charset="0"/>
                <a:cs typeface="Times New Roman" pitchFamily="18" charset="0"/>
              </a:rPr>
              <a:t> is dependent on </a:t>
            </a:r>
            <a:r>
              <a:rPr lang="en-US" sz="2800" dirty="0" smtClean="0">
                <a:solidFill>
                  <a:srgbClr val="C00000"/>
                </a:solidFill>
                <a:latin typeface="Times New Roman" pitchFamily="18" charset="0"/>
                <a:cs typeface="Times New Roman" pitchFamily="18" charset="0"/>
              </a:rPr>
              <a:t>sovereignty</a:t>
            </a:r>
            <a:r>
              <a:rPr lang="en-US" sz="2800" dirty="0" smtClean="0">
                <a:latin typeface="Times New Roman" pitchFamily="18" charset="0"/>
                <a:cs typeface="Times New Roman" pitchFamily="18" charset="0"/>
              </a:rPr>
              <a:t> (exclusive legal power) and </a:t>
            </a:r>
            <a:r>
              <a:rPr lang="en-US" sz="2800" dirty="0" smtClean="0">
                <a:solidFill>
                  <a:srgbClr val="C00000"/>
                </a:solidFill>
                <a:latin typeface="Times New Roman" pitchFamily="18" charset="0"/>
                <a:cs typeface="Times New Roman" pitchFamily="18" charset="0"/>
              </a:rPr>
              <a:t>jurisdiction</a:t>
            </a:r>
            <a:r>
              <a:rPr lang="en-US" sz="2800" dirty="0" smtClean="0">
                <a:latin typeface="Times New Roman" pitchFamily="18" charset="0"/>
                <a:cs typeface="Times New Roman" pitchFamily="18" charset="0"/>
              </a:rPr>
              <a:t> (delegated legal power). </a:t>
            </a:r>
          </a:p>
          <a:p>
            <a:pPr algn="just">
              <a:buNone/>
            </a:pP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              Ultimately, the status of a language refers to its legal standing and public functions and is typically ascribed via public texts, such as constitutional provisions of sovereign nations. </a:t>
            </a:r>
            <a:r>
              <a:rPr lang="en-US" sz="2800" dirty="0" smtClean="0">
                <a:solidFill>
                  <a:srgbClr val="C00000"/>
                </a:solidFill>
                <a:latin typeface="Times New Roman" pitchFamily="18" charset="0"/>
                <a:cs typeface="Times New Roman" pitchFamily="18" charset="0"/>
              </a:rPr>
              <a:t>Status planning</a:t>
            </a:r>
            <a:r>
              <a:rPr lang="en-US" sz="2800" dirty="0" smtClean="0">
                <a:latin typeface="Times New Roman" pitchFamily="18" charset="0"/>
                <a:cs typeface="Times New Roman" pitchFamily="18" charset="0"/>
              </a:rPr>
              <a:t> is mostly done by people with formal power who produce public texts such as regulations, laws, constitutional provisions and authoritative reports. </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just">
              <a:buNone/>
            </a:pPr>
            <a:r>
              <a:rPr lang="en-US" sz="3600" dirty="0" smtClean="0">
                <a:latin typeface="Times New Roman" pitchFamily="18" charset="0"/>
                <a:cs typeface="Times New Roman" pitchFamily="18" charset="0"/>
              </a:rPr>
              <a:t>                The </a:t>
            </a:r>
            <a:r>
              <a:rPr lang="en-US" sz="3600" dirty="0" smtClean="0">
                <a:solidFill>
                  <a:srgbClr val="C00000"/>
                </a:solidFill>
                <a:latin typeface="Times New Roman" pitchFamily="18" charset="0"/>
                <a:cs typeface="Times New Roman" pitchFamily="18" charset="0"/>
              </a:rPr>
              <a:t>goals of status planning are often dictated by interests of nations, as perceived by elites, and stress national cohesion and cultural continuity over a given sovereign territory.</a:t>
            </a:r>
          </a:p>
          <a:p>
            <a:pPr algn="just">
              <a:buNone/>
            </a:pPr>
            <a:endParaRPr lang="fr-FR"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1027"/>
          <p:cNvSpPr>
            <a:spLocks noGrp="1" noChangeArrowheads="1"/>
          </p:cNvSpPr>
          <p:nvPr>
            <p:ph idx="1"/>
          </p:nvPr>
        </p:nvSpPr>
        <p:spPr>
          <a:xfrm>
            <a:off x="142844" y="571481"/>
            <a:ext cx="9001155" cy="5905520"/>
          </a:xfrm>
        </p:spPr>
        <p:txBody>
          <a:bodyPr>
            <a:normAutofit/>
          </a:bodyPr>
          <a:lstStyle/>
          <a:p>
            <a:pPr algn="just">
              <a:buNone/>
            </a:pPr>
            <a:r>
              <a:rPr lang="en-US" sz="2000" dirty="0" smtClean="0"/>
              <a:t> </a:t>
            </a:r>
          </a:p>
          <a:p>
            <a:pPr algn="just">
              <a:buNone/>
            </a:pPr>
            <a:r>
              <a:rPr lang="en-US" sz="2000" dirty="0" smtClean="0"/>
              <a:t>              </a:t>
            </a:r>
            <a:r>
              <a:rPr lang="en-US"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B-</a:t>
            </a:r>
            <a:r>
              <a:rPr lang="en-US" sz="2000" dirty="0" smtClean="0"/>
              <a:t> </a:t>
            </a:r>
            <a:r>
              <a:rPr lang="en-US" sz="2800" b="1" dirty="0" smtClean="0">
                <a:solidFill>
                  <a:srgbClr val="C00000"/>
                </a:solidFill>
                <a:latin typeface="Times New Roman" pitchFamily="18" charset="0"/>
                <a:cs typeface="Times New Roman" pitchFamily="18" charset="0"/>
              </a:rPr>
              <a:t>Corpus planning</a:t>
            </a:r>
            <a:r>
              <a:rPr lang="en-US" sz="2800" dirty="0" smtClean="0">
                <a:latin typeface="Times New Roman" pitchFamily="18" charset="0"/>
                <a:cs typeface="Times New Roman" pitchFamily="18" charset="0"/>
              </a:rPr>
              <a:t>, which deals with what is internal to a language, is as widespread as status planning but is often in </a:t>
            </a:r>
            <a:r>
              <a:rPr lang="en-US" sz="2800" dirty="0" smtClean="0">
                <a:solidFill>
                  <a:srgbClr val="C00000"/>
                </a:solidFill>
                <a:latin typeface="Times New Roman" pitchFamily="18" charset="0"/>
                <a:cs typeface="Times New Roman" pitchFamily="18" charset="0"/>
              </a:rPr>
              <a:t>the hands of professional linguists </a:t>
            </a:r>
            <a:r>
              <a:rPr lang="en-US" sz="2800" dirty="0" smtClean="0">
                <a:latin typeface="Times New Roman" pitchFamily="18" charset="0"/>
                <a:cs typeface="Times New Roman" pitchFamily="18" charset="0"/>
              </a:rPr>
              <a:t>in collaboration with </a:t>
            </a:r>
            <a:r>
              <a:rPr lang="en-US" sz="2800" dirty="0" smtClean="0">
                <a:solidFill>
                  <a:srgbClr val="C00000"/>
                </a:solidFill>
                <a:latin typeface="Times New Roman" pitchFamily="18" charset="0"/>
                <a:cs typeface="Times New Roman" pitchFamily="18" charset="0"/>
              </a:rPr>
              <a:t>'ordinary‘</a:t>
            </a:r>
            <a:r>
              <a:rPr lang="en-US" sz="2800" dirty="0" smtClean="0">
                <a:latin typeface="Times New Roman" pitchFamily="18" charset="0"/>
                <a:cs typeface="Times New Roman" pitchFamily="18" charset="0"/>
              </a:rPr>
              <a:t> speakers. </a:t>
            </a:r>
          </a:p>
          <a:p>
            <a:pPr algn="just">
              <a:buNone/>
            </a:pP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             The work involves proposing modifications to the internal resources of a language, which can include devising a new, or modifying an existing, writing system, or linking an existing writing system with an external one.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1027"/>
          <p:cNvSpPr>
            <a:spLocks noGrp="1" noChangeArrowheads="1"/>
          </p:cNvSpPr>
          <p:nvPr>
            <p:ph idx="1"/>
          </p:nvPr>
        </p:nvSpPr>
        <p:spPr>
          <a:xfrm>
            <a:off x="142845" y="142852"/>
            <a:ext cx="9001156" cy="6572296"/>
          </a:xfrm>
        </p:spPr>
        <p:txBody>
          <a:bodyPr>
            <a:normAutofit/>
          </a:bodyPr>
          <a:lstStyle/>
          <a:p>
            <a:pPr algn="just">
              <a:lnSpc>
                <a:spcPct val="170000"/>
              </a:lnSpc>
              <a:buNone/>
            </a:pPr>
            <a:r>
              <a:rPr lang="en-US" sz="2400" dirty="0" smtClean="0"/>
              <a:t>            </a:t>
            </a:r>
            <a:r>
              <a:rPr lang="en-US" sz="2400" b="1" dirty="0" smtClean="0">
                <a:solidFill>
                  <a:srgbClr val="C00000"/>
                </a:solidFill>
                <a:latin typeface="Times New Roman" pitchFamily="18" charset="0"/>
                <a:cs typeface="Times New Roman" pitchFamily="18" charset="0"/>
              </a:rPr>
              <a:t>Corpus work </a:t>
            </a:r>
            <a:r>
              <a:rPr lang="en-US" sz="2400" dirty="0" smtClean="0">
                <a:latin typeface="Times New Roman" pitchFamily="18" charset="0"/>
                <a:cs typeface="Times New Roman" pitchFamily="18" charset="0"/>
              </a:rPr>
              <a:t>often involves </a:t>
            </a:r>
            <a:r>
              <a:rPr lang="en-US" sz="2400" dirty="0" smtClean="0">
                <a:solidFill>
                  <a:srgbClr val="C00000"/>
                </a:solidFill>
                <a:latin typeface="Times New Roman" pitchFamily="18" charset="0"/>
                <a:cs typeface="Times New Roman" pitchFamily="18" charset="0"/>
              </a:rPr>
              <a:t>expanding vocabulary to introduce scientific or technical terms, or standardizing existing spelling in alphabet systems to make them more phonetic, or codifying expressions to reduce variation</a:t>
            </a:r>
            <a:r>
              <a:rPr lang="en-US" sz="2400" dirty="0" smtClean="0">
                <a:latin typeface="Times New Roman" pitchFamily="18" charset="0"/>
                <a:cs typeface="Times New Roman" pitchFamily="18" charset="0"/>
              </a:rPr>
              <a:t>. </a:t>
            </a:r>
          </a:p>
          <a:p>
            <a:pPr algn="just">
              <a:lnSpc>
                <a:spcPct val="170000"/>
              </a:lnSpc>
              <a:buNone/>
            </a:pPr>
            <a:endParaRPr lang="en-US" sz="2400" dirty="0" smtClean="0">
              <a:latin typeface="Times New Roman" pitchFamily="18" charset="0"/>
              <a:cs typeface="Times New Roman" pitchFamily="18" charset="0"/>
            </a:endParaRPr>
          </a:p>
          <a:p>
            <a:pPr algn="just">
              <a:lnSpc>
                <a:spcPct val="170000"/>
              </a:lnSpc>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All languages change to absorb new, information and changed  meanings, making corpus change, planned and unplanned, universal and constant. Governments drive corpus change to pursue goals of national re-construction or reclamation for endangered languages but so do social movements with political ambitions who want to change the world through words, what is said as well as how it is said.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fontScale="92500"/>
          </a:bodyPr>
          <a:lstStyle/>
          <a:p>
            <a:pPr algn="just">
              <a:lnSpc>
                <a:spcPct val="170000"/>
              </a:lnSpc>
              <a:buNone/>
            </a:pPr>
            <a:r>
              <a:rPr lang="en-US" sz="2800" dirty="0" smtClean="0">
                <a:latin typeface="Times New Roman" pitchFamily="18" charset="0"/>
                <a:cs typeface="Times New Roman" pitchFamily="18" charset="0"/>
              </a:rPr>
              <a:t>              Examples  include University campus speech codes to promote anti-racism and counter-sexism, making corpus planning a tool of ideology to change political belief via discourse. </a:t>
            </a:r>
          </a:p>
          <a:p>
            <a:pPr algn="just">
              <a:lnSpc>
                <a:spcPct val="170000"/>
              </a:lnSpc>
              <a:buNone/>
            </a:pPr>
            <a:endParaRPr lang="en-US" sz="2800" dirty="0" smtClean="0">
              <a:latin typeface="Times New Roman" pitchFamily="18" charset="0"/>
              <a:cs typeface="Times New Roman" pitchFamily="18" charset="0"/>
            </a:endParaRPr>
          </a:p>
          <a:p>
            <a:pPr algn="just">
              <a:lnSpc>
                <a:spcPct val="170000"/>
              </a:lnSpc>
              <a:buNone/>
            </a:pPr>
            <a:r>
              <a:rPr lang="en-US" sz="2800" dirty="0" smtClean="0">
                <a:latin typeface="Times New Roman" pitchFamily="18" charset="0"/>
                <a:cs typeface="Times New Roman" pitchFamily="18" charset="0"/>
              </a:rPr>
              <a:t>          This kind of activity is motivated by a </a:t>
            </a:r>
            <a:r>
              <a:rPr lang="en-US" sz="2800" dirty="0" err="1" smtClean="0">
                <a:latin typeface="Times New Roman" pitchFamily="18" charset="0"/>
                <a:cs typeface="Times New Roman" pitchFamily="18" charset="0"/>
              </a:rPr>
              <a:t>performative</a:t>
            </a:r>
            <a:r>
              <a:rPr lang="en-US" sz="2800" dirty="0" smtClean="0">
                <a:latin typeface="Times New Roman" pitchFamily="18" charset="0"/>
                <a:cs typeface="Times New Roman" pitchFamily="18" charset="0"/>
              </a:rPr>
              <a:t> view of language; the principle that language as discourse enacts social identities and helps to form our subjective idea of ourselves and the groups we belong to (Butler, 1997). </a:t>
            </a:r>
          </a:p>
          <a:p>
            <a:pPr>
              <a:buNone/>
            </a:pP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214313" y="214290"/>
            <a:ext cx="8740775" cy="6429420"/>
          </a:xfrm>
          <a:solidFill>
            <a:schemeClr val="bg1"/>
          </a:solidFill>
        </p:spPr>
        <p:txBody>
          <a:bodyPr/>
          <a:lstStyle/>
          <a:p>
            <a:pPr algn="just">
              <a:buNone/>
            </a:pPr>
            <a:r>
              <a:rPr lang="en-GB" sz="2800" b="1" dirty="0" smtClean="0">
                <a:solidFill>
                  <a:srgbClr val="C00000"/>
                </a:solidFill>
                <a:latin typeface="Times New Roman" pitchFamily="18" charset="0"/>
                <a:ea typeface="PMingLiU" charset="-120"/>
              </a:rPr>
              <a:t>                C- </a:t>
            </a:r>
            <a:r>
              <a:rPr lang="en-US" sz="2800" b="1" dirty="0" smtClean="0">
                <a:solidFill>
                  <a:srgbClr val="C00000"/>
                </a:solidFill>
                <a:latin typeface="Times New Roman" pitchFamily="18" charset="0"/>
                <a:cs typeface="Times New Roman" pitchFamily="18" charset="0"/>
              </a:rPr>
              <a:t>Acquisition planning </a:t>
            </a:r>
            <a:r>
              <a:rPr lang="en-US" sz="2800" i="1" dirty="0" smtClean="0">
                <a:latin typeface="Times New Roman" pitchFamily="18" charset="0"/>
                <a:cs typeface="Times New Roman" pitchFamily="18" charset="0"/>
              </a:rPr>
              <a:t>typically describes language teaching policies (Cooper,1989). </a:t>
            </a:r>
            <a:r>
              <a:rPr lang="en-US" sz="2800" dirty="0" smtClean="0">
                <a:latin typeface="Times New Roman" pitchFamily="18" charset="0"/>
                <a:cs typeface="Times New Roman" pitchFamily="18" charset="0"/>
              </a:rPr>
              <a:t>Foreign/second-language instruction can be motivated by humanistic rationales, responses to the needs and rights of minorities, calculations about economic interest, or assessments about security and geo- political anxieties.   </a:t>
            </a:r>
          </a:p>
          <a:p>
            <a:pPr algn="just">
              <a:buNone/>
            </a:pPr>
            <a:r>
              <a:rPr lang="en-US" sz="2800" dirty="0" smtClean="0">
                <a:latin typeface="Times New Roman" pitchFamily="18" charset="0"/>
                <a:cs typeface="Times New Roman" pitchFamily="18" charset="0"/>
              </a:rPr>
              <a:t>    </a:t>
            </a:r>
          </a:p>
          <a:p>
            <a:pPr algn="just">
              <a:buNone/>
            </a:pPr>
            <a:r>
              <a:rPr lang="en-US" sz="2800" dirty="0" smtClean="0">
                <a:latin typeface="Times New Roman" pitchFamily="18" charset="0"/>
                <a:cs typeface="Times New Roman" pitchFamily="18" charset="0"/>
              </a:rPr>
              <a:t>               International comparisons of literacy standards have also influenced literacy teaching policies in many countries.</a:t>
            </a:r>
            <a:endParaRPr lang="en-US" sz="2800" dirty="0" smtClean="0">
              <a:latin typeface="Times New Roman" pitchFamily="18" charset="0"/>
              <a:ea typeface="PMingLiU" charset="-12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142845" y="142852"/>
            <a:ext cx="8812244" cy="6500858"/>
          </a:xfrm>
        </p:spPr>
        <p:txBody>
          <a:bodyPr>
            <a:noAutofit/>
          </a:bodyPr>
          <a:lstStyle/>
          <a:p>
            <a:pPr algn="just">
              <a:lnSpc>
                <a:spcPct val="170000"/>
              </a:lnSpc>
              <a:buNone/>
            </a:pPr>
            <a:r>
              <a:rPr lang="en-US" sz="2800" b="1" i="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C-1- Usage planning</a:t>
            </a:r>
            <a:r>
              <a:rPr lang="en-US" sz="2800" i="1" dirty="0" smtClean="0">
                <a:latin typeface="Times New Roman" pitchFamily="18" charset="0"/>
                <a:cs typeface="Times New Roman" pitchFamily="18" charset="0"/>
              </a:rPr>
              <a:t> involves increasing the domains in which a language is used. </a:t>
            </a:r>
          </a:p>
          <a:p>
            <a:pPr algn="just">
              <a:lnSpc>
                <a:spcPct val="170000"/>
              </a:lnSpc>
              <a:buNone/>
            </a:pPr>
            <a:r>
              <a:rPr lang="en-US" sz="2800" i="1" dirty="0" smtClean="0">
                <a:latin typeface="Times New Roman" pitchFamily="18" charset="0"/>
                <a:cs typeface="Times New Roman" pitchFamily="18" charset="0"/>
              </a:rPr>
              <a:t>            Usage planning </a:t>
            </a:r>
            <a:r>
              <a:rPr lang="en-US" sz="2800" dirty="0" smtClean="0">
                <a:latin typeface="Times New Roman" pitchFamily="18" charset="0"/>
                <a:cs typeface="Times New Roman" pitchFamily="18" charset="0"/>
              </a:rPr>
              <a:t>occurs mostly in opposition to a dominant language after political change or is done to regenerate dying languages. </a:t>
            </a:r>
            <a:endParaRPr lang="en-US" sz="2800" i="1" dirty="0" smtClean="0">
              <a:latin typeface="Times New Roman" pitchFamily="18" charset="0"/>
              <a:cs typeface="Times New Roman" pitchFamily="18" charset="0"/>
            </a:endParaRPr>
          </a:p>
          <a:p>
            <a:pPr algn="just">
              <a:lnSpc>
                <a:spcPct val="170000"/>
              </a:lnSpc>
              <a:buNone/>
            </a:pPr>
            <a:r>
              <a:rPr lang="en-US" sz="2800" i="1"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8"/>
          <p:cNvSpPr txBox="1">
            <a:spLocks noChangeArrowheads="1"/>
          </p:cNvSpPr>
          <p:nvPr/>
        </p:nvSpPr>
        <p:spPr bwMode="auto">
          <a:xfrm>
            <a:off x="1447800" y="2286000"/>
            <a:ext cx="3276600" cy="368300"/>
          </a:xfrm>
          <a:prstGeom prst="rect">
            <a:avLst/>
          </a:prstGeom>
          <a:noFill/>
          <a:ln w="9525">
            <a:noFill/>
            <a:miter lim="800000"/>
            <a:headEnd/>
            <a:tailEnd/>
          </a:ln>
        </p:spPr>
        <p:txBody>
          <a:bodyPr>
            <a:spAutoFit/>
          </a:bodyPr>
          <a:lstStyle/>
          <a:p>
            <a:pPr>
              <a:spcBef>
                <a:spcPct val="50000"/>
              </a:spcBef>
            </a:pPr>
            <a:endParaRPr lang="en-US"/>
          </a:p>
        </p:txBody>
      </p:sp>
      <p:sp>
        <p:nvSpPr>
          <p:cNvPr id="5124" name="Text Box 9"/>
          <p:cNvSpPr txBox="1">
            <a:spLocks noChangeArrowheads="1"/>
          </p:cNvSpPr>
          <p:nvPr/>
        </p:nvSpPr>
        <p:spPr bwMode="auto">
          <a:xfrm>
            <a:off x="4419600" y="2514600"/>
            <a:ext cx="184150" cy="368300"/>
          </a:xfrm>
          <a:prstGeom prst="rect">
            <a:avLst/>
          </a:prstGeom>
          <a:noFill/>
          <a:ln w="9525">
            <a:noFill/>
            <a:miter lim="800000"/>
            <a:headEnd/>
            <a:tailEnd/>
          </a:ln>
        </p:spPr>
        <p:txBody>
          <a:bodyPr wrap="none">
            <a:spAutoFit/>
          </a:bodyPr>
          <a:lstStyle/>
          <a:p>
            <a:endParaRPr lang="en-US"/>
          </a:p>
        </p:txBody>
      </p:sp>
      <p:sp>
        <p:nvSpPr>
          <p:cNvPr id="5125" name="Text Box 10"/>
          <p:cNvSpPr txBox="1">
            <a:spLocks noChangeArrowheads="1"/>
          </p:cNvSpPr>
          <p:nvPr/>
        </p:nvSpPr>
        <p:spPr bwMode="auto">
          <a:xfrm>
            <a:off x="142875" y="357166"/>
            <a:ext cx="8858250" cy="5909310"/>
          </a:xfrm>
          <a:prstGeom prst="rect">
            <a:avLst/>
          </a:prstGeom>
          <a:noFill/>
          <a:ln w="9525">
            <a:noFill/>
            <a:miter lim="800000"/>
            <a:headEnd/>
            <a:tailEnd/>
          </a:ln>
        </p:spPr>
        <p:txBody>
          <a:bodyPr wrap="square">
            <a:spAutoFit/>
          </a:bodyPr>
          <a:lstStyle/>
          <a:p>
            <a:r>
              <a:rPr lang="en-GB" sz="2800" dirty="0">
                <a:ea typeface="PMingLiU" charset="-120"/>
                <a:cs typeface="Times New Roman" pitchFamily="18" charset="0"/>
              </a:rPr>
              <a:t> </a:t>
            </a:r>
            <a:r>
              <a:rPr lang="fr-FR" sz="2800" b="1" dirty="0" smtClean="0"/>
              <a:t>Introduction </a:t>
            </a:r>
          </a:p>
          <a:p>
            <a:endParaRPr lang="fr-FR" sz="2800" b="1" dirty="0" smtClean="0"/>
          </a:p>
          <a:p>
            <a:endParaRPr lang="fr-FR" sz="2800" b="1" dirty="0" smtClean="0"/>
          </a:p>
          <a:p>
            <a:pPr algn="just">
              <a:lnSpc>
                <a:spcPct val="150000"/>
              </a:lnSpc>
            </a:pPr>
            <a:r>
              <a:rPr lang="en-US" sz="2800" dirty="0" smtClean="0"/>
              <a:t>          There is no generally accepted or standard definition of LP. A frequently quoted but controversial definition is Cooper's: </a:t>
            </a:r>
            <a:r>
              <a:rPr lang="en-US" sz="2800" b="1" dirty="0" smtClean="0">
                <a:solidFill>
                  <a:srgbClr val="C00000"/>
                </a:solidFill>
              </a:rPr>
              <a:t>'Language planning refers to deliberate efforts to influence the behaviour of others with respect to the acquisition, structure, or functional allocation of their language codes’ </a:t>
            </a:r>
            <a:r>
              <a:rPr lang="en-US" sz="2800" dirty="0" smtClean="0"/>
              <a:t>(1989). </a:t>
            </a:r>
            <a:endParaRPr lang="en-US" sz="2800" dirty="0">
              <a:ea typeface="PMingLiU" charset="-12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53120"/>
          </a:xfrm>
        </p:spPr>
        <p:txBody>
          <a:bodyPr/>
          <a:lstStyle/>
          <a:p>
            <a:pPr algn="just">
              <a:lnSpc>
                <a:spcPct val="150000"/>
              </a:lnSpc>
              <a:buNone/>
            </a:pPr>
            <a:r>
              <a:rPr lang="en-US" sz="2400" b="1" i="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C-2- Prestige planning: </a:t>
            </a:r>
            <a:r>
              <a:rPr lang="en-US" sz="2400" i="1" dirty="0" smtClean="0">
                <a:latin typeface="Times New Roman" pitchFamily="18" charset="0"/>
                <a:cs typeface="Times New Roman" pitchFamily="18" charset="0"/>
              </a:rPr>
              <a:t>aesthetic or intellectual regard of a linguistic </a:t>
            </a:r>
            <a:r>
              <a:rPr lang="en-US" sz="2400" dirty="0" smtClean="0">
                <a:latin typeface="Times New Roman" pitchFamily="18" charset="0"/>
                <a:cs typeface="Times New Roman" pitchFamily="18" charset="0"/>
              </a:rPr>
              <a:t>code. Many of today's major languages have benefited from prestige planning by poets, philosophers and religious figures. Esteem is conferred on a language in proportion to the quality and extent of its important works of literature. </a:t>
            </a:r>
          </a:p>
          <a:p>
            <a:pPr>
              <a:buNone/>
            </a:pP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142844" y="142852"/>
            <a:ext cx="8812244" cy="6500858"/>
          </a:xfrm>
        </p:spPr>
        <p:txBody>
          <a:bodyPr>
            <a:normAutofit/>
          </a:bodyPr>
          <a:lstStyle/>
          <a:p>
            <a:pPr algn="just">
              <a:buNone/>
            </a:pPr>
            <a:r>
              <a:rPr lang="en-US" sz="2800" dirty="0" smtClean="0">
                <a:latin typeface="Times New Roman" pitchFamily="18" charset="0"/>
                <a:cs typeface="Times New Roman" pitchFamily="18" charset="0"/>
              </a:rPr>
              <a:t>              Many dialects of standardized languages have benefited by a change in esteem (informal status) because of authoritative works by poets, novelists or scientists. </a:t>
            </a:r>
          </a:p>
          <a:p>
            <a:pPr algn="just">
              <a:buNone/>
            </a:pP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               Noted works help standardize the language (corpus) and gain admiration for it (status). This isolated work of individuals is sometimes organized within official academies created to support literature production for individual languages. However, literature is not the only source of prestige.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824558"/>
          </a:xfrm>
        </p:spPr>
        <p:txBody>
          <a:bodyPr/>
          <a:lstStyle/>
          <a:p>
            <a:pPr algn="just">
              <a:buNone/>
            </a:pPr>
            <a:r>
              <a:rPr lang="en-US" sz="2400" dirty="0" smtClean="0">
                <a:latin typeface="Times New Roman" pitchFamily="18" charset="0"/>
                <a:cs typeface="Times New Roman" pitchFamily="18" charset="0"/>
              </a:rPr>
              <a:t>             What is admired in speech can be what disrupts and undermines traditional notions of correctness or formal rules of appropriateness. But sometimes they are challenged by subversive modes of talk, music and performance create images and behaviours that produce community and identity for particular groups rather than any intrinsic or objective value.</a:t>
            </a:r>
          </a:p>
          <a:p>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110310"/>
          </a:xfrm>
        </p:spPr>
        <p:txBody>
          <a:bodyPr>
            <a:normAutofit/>
          </a:bodyPr>
          <a:lstStyle/>
          <a:p>
            <a:pPr>
              <a:buNone/>
            </a:pPr>
            <a:endParaRPr lang="en-US" sz="2400" dirty="0" smtClean="0"/>
          </a:p>
          <a:p>
            <a:pPr algn="just">
              <a:buNone/>
            </a:pPr>
            <a:r>
              <a:rPr lang="en-US" sz="2400" dirty="0" smtClean="0"/>
              <a:t>                A distinctive, and controversial, category of LP relates to the links between discourse and ideology. Some LP scholars dispute, whether attitude and ideology formation through discourse can be included under LP at all.</a:t>
            </a:r>
          </a:p>
          <a:p>
            <a:pPr algn="just">
              <a:buNone/>
            </a:pPr>
            <a:endParaRPr lang="en-US" sz="2400" dirty="0" smtClean="0"/>
          </a:p>
          <a:p>
            <a:pPr algn="just">
              <a:buNone/>
            </a:pPr>
            <a:endParaRPr lang="en-US" sz="2400" dirty="0" smtClean="0"/>
          </a:p>
          <a:p>
            <a:pPr algn="just">
              <a:buNone/>
            </a:pPr>
            <a:r>
              <a:rPr lang="en-US" sz="2400" dirty="0" smtClean="0"/>
              <a:t>            </a:t>
            </a:r>
            <a:r>
              <a:rPr lang="en-US" sz="2400" i="1" dirty="0" smtClean="0"/>
              <a:t>Discourse planning has a range of meanings. The most straightforward </a:t>
            </a:r>
            <a:r>
              <a:rPr lang="en-US" sz="2400" dirty="0" smtClean="0"/>
              <a:t>refers to education to develop persuasive or assertive ways of expression, such as to help young people participate in society and accomplish personal goals through effective communication. </a:t>
            </a:r>
          </a:p>
          <a:p>
            <a:pPr algn="just">
              <a:buNone/>
            </a:pPr>
            <a:r>
              <a:rPr lang="en-US" sz="2400" dirty="0" smtClean="0"/>
              <a:t>               </a:t>
            </a: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14290"/>
            <a:ext cx="8786874" cy="6429420"/>
          </a:xfrm>
        </p:spPr>
        <p:txBody>
          <a:bodyPr/>
          <a:lstStyle/>
          <a:p>
            <a:pPr algn="just">
              <a:buNone/>
            </a:pPr>
            <a:r>
              <a:rPr lang="fr-FR" dirty="0" smtClean="0"/>
              <a:t>                      </a:t>
            </a:r>
            <a:r>
              <a:rPr lang="en-US" sz="2800" dirty="0" smtClean="0"/>
              <a:t>Participation in public life relies on language abilities to express opinion, progress economically, prevent exploitation or abuse, explore identity and make connections. </a:t>
            </a:r>
          </a:p>
          <a:p>
            <a:pPr algn="just">
              <a:buNone/>
            </a:pPr>
            <a:endParaRPr lang="en-US" sz="2800" dirty="0" smtClean="0"/>
          </a:p>
          <a:p>
            <a:pPr algn="just">
              <a:buNone/>
            </a:pPr>
            <a:r>
              <a:rPr lang="en-US" sz="2800" dirty="0" smtClean="0"/>
              <a:t>            Discourse planning, in its worst sense, however, means propaganda or brain washing rather than persuasion or self- expression. </a:t>
            </a:r>
          </a:p>
          <a:p>
            <a:pPr algn="just">
              <a:buNone/>
            </a:pPr>
            <a:endParaRPr lang="en-US" sz="2800" dirty="0" smtClean="0"/>
          </a:p>
          <a:p>
            <a:pPr algn="just">
              <a:buNone/>
            </a:pPr>
            <a:r>
              <a:rPr lang="en-US" sz="2800" dirty="0" smtClean="0"/>
              <a:t>           Both extremes refer to how individuals deploy persuasive talk or writing to modify or reinforce worldview and attitudes</a:t>
            </a:r>
          </a:p>
          <a:p>
            <a:pPr>
              <a:buNone/>
            </a:pPr>
            <a:endParaRPr lang="fr-FR" dirty="0" smtClean="0"/>
          </a:p>
          <a:p>
            <a:pPr>
              <a:buNone/>
            </a:pP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9600" b="1" dirty="0" err="1" smtClean="0">
                <a:latin typeface="Aharoni" pitchFamily="2" charset="-79"/>
                <a:cs typeface="Aharoni" pitchFamily="2" charset="-79"/>
              </a:rPr>
              <a:t>Thank</a:t>
            </a:r>
            <a:r>
              <a:rPr lang="fr-FR" sz="9600" b="1" dirty="0" smtClean="0">
                <a:latin typeface="Aharoni" pitchFamily="2" charset="-79"/>
                <a:cs typeface="Aharoni" pitchFamily="2" charset="-79"/>
              </a:rPr>
              <a:t> </a:t>
            </a:r>
            <a:r>
              <a:rPr lang="fr-FR" sz="9600" b="1" dirty="0" err="1" smtClean="0">
                <a:latin typeface="Aharoni" pitchFamily="2" charset="-79"/>
                <a:cs typeface="Aharoni" pitchFamily="2" charset="-79"/>
              </a:rPr>
              <a:t>you</a:t>
            </a:r>
            <a:endParaRPr lang="fr-FR" sz="9600" b="1" dirty="0">
              <a:latin typeface="Aharoni" pitchFamily="2" charset="-79"/>
              <a:cs typeface="Aharoni" pitchFamily="2"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85728"/>
            <a:ext cx="8786874" cy="6357982"/>
          </a:xfrm>
        </p:spPr>
        <p:txBody>
          <a:bodyPr>
            <a:normAutofit fontScale="92500" lnSpcReduction="10000"/>
          </a:bodyPr>
          <a:lstStyle/>
          <a:p>
            <a:pPr algn="just">
              <a:buNone/>
            </a:pPr>
            <a:r>
              <a:rPr lang="fr-FR" dirty="0" smtClean="0"/>
              <a:t>            </a:t>
            </a:r>
            <a:r>
              <a:rPr lang="en-US" sz="3600" dirty="0" smtClean="0">
                <a:latin typeface="Times New Roman" pitchFamily="18" charset="0"/>
                <a:cs typeface="Times New Roman" pitchFamily="18" charset="0"/>
              </a:rPr>
              <a:t>However, other definitions include existing practices and attitudes alongside policies: </a:t>
            </a:r>
          </a:p>
          <a:p>
            <a:pPr algn="just">
              <a:buNone/>
            </a:pPr>
            <a:endParaRPr lang="en-US" sz="2400" dirty="0" smtClean="0"/>
          </a:p>
          <a:p>
            <a:pPr algn="just">
              <a:lnSpc>
                <a:spcPct val="150000"/>
              </a:lnSpc>
              <a:buNone/>
            </a:pPr>
            <a:r>
              <a:rPr lang="en-US" sz="32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'Language policy can be defined as the combination of official decisions and prevailing public practices related to language education and use' </a:t>
            </a:r>
            <a:r>
              <a:rPr lang="en-US" sz="3200" dirty="0" smtClean="0">
                <a:latin typeface="Times New Roman" pitchFamily="18" charset="0"/>
                <a:cs typeface="Times New Roman" pitchFamily="18" charset="0"/>
              </a:rPr>
              <a:t>(Mc </a:t>
            </a:r>
            <a:r>
              <a:rPr lang="en-US" sz="3200" dirty="0" err="1" smtClean="0">
                <a:latin typeface="Times New Roman" pitchFamily="18" charset="0"/>
                <a:cs typeface="Times New Roman" pitchFamily="18" charset="0"/>
              </a:rPr>
              <a:t>Groarty</a:t>
            </a:r>
            <a:r>
              <a:rPr lang="en-US" sz="3200" dirty="0" smtClean="0">
                <a:latin typeface="Times New Roman" pitchFamily="18" charset="0"/>
                <a:cs typeface="Times New Roman" pitchFamily="18" charset="0"/>
              </a:rPr>
              <a:t>, 1997); while others restrict the scope of LP to procedural calculations: </a:t>
            </a:r>
            <a:r>
              <a:rPr lang="en-US" sz="32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'The match of national language capacity to need' </a:t>
            </a:r>
            <a:r>
              <a:rPr lang="en-US" sz="3200" dirty="0" smtClean="0">
                <a:latin typeface="Times New Roman" pitchFamily="18" charset="0"/>
                <a:cs typeface="Times New Roman" pitchFamily="18" charset="0"/>
              </a:rPr>
              <a:t>(Brecht &amp; </a:t>
            </a:r>
            <a:r>
              <a:rPr lang="fr-FR" sz="3200" dirty="0" smtClean="0">
                <a:latin typeface="Times New Roman" pitchFamily="18" charset="0"/>
                <a:cs typeface="Times New Roman" pitchFamily="18" charset="0"/>
              </a:rPr>
              <a:t>Walton, 1993).</a:t>
            </a:r>
            <a:endParaRPr lang="en-US" sz="3200" dirty="0" smtClean="0">
              <a:latin typeface="Times New Roman" pitchFamily="18" charset="0"/>
              <a:ea typeface="PMingLiU" charset="-120"/>
              <a:cs typeface="Times New Roman" pitchFamily="18" charset="0"/>
            </a:endParaRPr>
          </a:p>
          <a:p>
            <a:pPr>
              <a:buNone/>
            </a:pPr>
            <a:endParaRPr lang="fr-FR" sz="3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6"/>
          <p:cNvSpPr txBox="1">
            <a:spLocks noChangeArrowheads="1"/>
          </p:cNvSpPr>
          <p:nvPr/>
        </p:nvSpPr>
        <p:spPr bwMode="auto">
          <a:xfrm>
            <a:off x="0" y="0"/>
            <a:ext cx="9144000" cy="6186309"/>
          </a:xfrm>
          <a:prstGeom prst="rect">
            <a:avLst/>
          </a:prstGeom>
          <a:noFill/>
          <a:ln w="9525">
            <a:noFill/>
            <a:miter lim="800000"/>
            <a:headEnd/>
            <a:tailEnd/>
          </a:ln>
        </p:spPr>
        <p:txBody>
          <a:bodyPr wrap="square">
            <a:spAutoFit/>
          </a:bodyPr>
          <a:lstStyle/>
          <a:p>
            <a:pPr algn="just"/>
            <a:r>
              <a:rPr lang="en-US" sz="3600" dirty="0" smtClean="0"/>
              <a:t>     Many definitions try to reconcile the decision making power of officials with the expertise of sociolinguists. </a:t>
            </a:r>
          </a:p>
          <a:p>
            <a:endParaRPr lang="en-US" sz="3600" dirty="0" smtClean="0"/>
          </a:p>
          <a:p>
            <a:pPr algn="just"/>
            <a:r>
              <a:rPr lang="en-US" sz="3600" dirty="0" smtClean="0"/>
              <a:t>         Rubin and </a:t>
            </a:r>
            <a:r>
              <a:rPr lang="en-US" sz="3600" dirty="0" err="1" smtClean="0"/>
              <a:t>Jernudd</a:t>
            </a:r>
            <a:r>
              <a:rPr lang="en-US" sz="3600" dirty="0" smtClean="0"/>
              <a:t> (1971) call LP </a:t>
            </a:r>
            <a:r>
              <a:rPr lang="en-US" sz="3600" b="1" dirty="0" smtClean="0">
                <a:solidFill>
                  <a:srgbClr val="C00000"/>
                </a:solidFill>
                <a:effectLst>
                  <a:outerShdw blurRad="38100" dist="38100" dir="2700000" algn="tl">
                    <a:srgbClr val="000000">
                      <a:alpha val="43137"/>
                    </a:srgbClr>
                  </a:outerShdw>
                </a:effectLst>
              </a:rPr>
              <a:t>'normative intervention' </a:t>
            </a:r>
            <a:r>
              <a:rPr lang="en-US" sz="3600" dirty="0" smtClean="0"/>
              <a:t>by those empowered to decide, guided by specialist sociolinguists whose research provides alternative courses of action. </a:t>
            </a:r>
          </a:p>
          <a:p>
            <a:pPr algn="just"/>
            <a:endParaRPr lang="en-US" sz="3600" dirty="0" smtClean="0"/>
          </a:p>
          <a:p>
            <a:pPr algn="just"/>
            <a:r>
              <a:rPr lang="en-US" sz="3600" dirty="0" smtClean="0"/>
              <a:t>       </a:t>
            </a:r>
            <a:endParaRPr lang="en-US" sz="3600" b="1" dirty="0">
              <a:solidFill>
                <a:srgbClr val="C00000"/>
              </a:solidFill>
              <a:latin typeface="Times New Roman" pitchFamily="18" charset="0"/>
              <a:ea typeface="PMingLiU" charset="-12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895996"/>
          </a:xfrm>
        </p:spPr>
        <p:txBody>
          <a:bodyPr>
            <a:normAutofit/>
          </a:bodyPr>
          <a:lstStyle/>
          <a:p>
            <a:pPr algn="just">
              <a:buNone/>
            </a:pPr>
            <a:r>
              <a:rPr lang="en-US" sz="3200" dirty="0" smtClean="0"/>
              <a:t>               This approach reflects modernist political thinking with clear divisions between the realms of knowledge, power and action. </a:t>
            </a:r>
          </a:p>
          <a:p>
            <a:pPr algn="just">
              <a:buNone/>
            </a:pPr>
            <a:endParaRPr lang="en-US" sz="3200" b="1" dirty="0" smtClean="0">
              <a:solidFill>
                <a:srgbClr val="C00000"/>
              </a:solidFill>
              <a:latin typeface="Times New Roman" pitchFamily="18" charset="0"/>
              <a:cs typeface="Times New Roman" pitchFamily="18" charset="0"/>
            </a:endParaRPr>
          </a:p>
          <a:p>
            <a:pPr algn="just">
              <a:buNone/>
            </a:pPr>
            <a:r>
              <a:rPr lang="en-US" sz="3200" b="1" dirty="0" smtClean="0">
                <a:solidFill>
                  <a:srgbClr val="C00000"/>
                </a:solidFill>
                <a:latin typeface="Times New Roman" pitchFamily="18" charset="0"/>
                <a:cs typeface="Times New Roman" pitchFamily="18" charset="0"/>
              </a:rPr>
              <a:t>            Troubling attempts to devise stable definitions of LP is the tendency of language questions to tap into conflicting interests (ethnic, national, cultural and ideological) and power (hard and soft). </a:t>
            </a:r>
            <a:endParaRPr lang="en-US" sz="3200" b="1" dirty="0" smtClean="0">
              <a:solidFill>
                <a:srgbClr val="C00000"/>
              </a:solidFill>
              <a:latin typeface="Times New Roman" pitchFamily="18" charset="0"/>
              <a:ea typeface="PMingLiU" charset="-120"/>
              <a:cs typeface="Times New Roman" pitchFamily="18" charset="0"/>
            </a:endParaRPr>
          </a:p>
          <a:p>
            <a:pPr>
              <a:buNone/>
            </a:pPr>
            <a:endParaRPr lang="fr-FR"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lgn="just">
              <a:buNone/>
            </a:pPr>
            <a:r>
              <a:rPr lang="fr-FR" dirty="0" smtClean="0"/>
              <a:t>          </a:t>
            </a:r>
            <a:r>
              <a:rPr lang="fr-FR" dirty="0" err="1" smtClean="0"/>
              <a:t>Both</a:t>
            </a:r>
            <a:r>
              <a:rPr lang="fr-FR" dirty="0" smtClean="0"/>
              <a:t>  </a:t>
            </a:r>
            <a:r>
              <a:rPr lang="en-US" sz="2400" dirty="0" smtClean="0"/>
              <a:t>Rubin and </a:t>
            </a:r>
            <a:r>
              <a:rPr lang="en-US" sz="2400" dirty="0" err="1" smtClean="0"/>
              <a:t>Jernudd</a:t>
            </a:r>
            <a:r>
              <a:rPr lang="en-US" sz="2400" dirty="0" smtClean="0"/>
              <a:t>  acknowledged that interests do represent obstacles to a 'science' of LP, but not all language planners have been so flexible. </a:t>
            </a:r>
          </a:p>
          <a:p>
            <a:pPr algn="just">
              <a:buNone/>
            </a:pPr>
            <a:endParaRPr lang="en-US" sz="2400" dirty="0" smtClean="0"/>
          </a:p>
          <a:p>
            <a:pPr algn="just">
              <a:buNone/>
            </a:pPr>
            <a:r>
              <a:rPr lang="en-US" sz="2400" dirty="0" smtClean="0"/>
              <a:t>           </a:t>
            </a:r>
            <a:r>
              <a:rPr lang="en-US" sz="2400" dirty="0" err="1" smtClean="0"/>
              <a:t>Tauli</a:t>
            </a:r>
            <a:r>
              <a:rPr lang="en-US" sz="2400" dirty="0" smtClean="0"/>
              <a:t> (1984), for example, asserted </a:t>
            </a:r>
            <a:r>
              <a:rPr lang="en-US" sz="2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that the planner is a scientist who produces technically valid conclusions about language problems. </a:t>
            </a:r>
          </a:p>
          <a:p>
            <a:pPr algn="just">
              <a:buNone/>
            </a:pPr>
            <a:endParaRPr lang="en-US" sz="2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endParaRPr lang="en-US" sz="2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endParaRPr lang="en-US" sz="2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r>
              <a:rPr lang="en-US" sz="2400" dirty="0" smtClean="0"/>
              <a:t>           In this view, the </a:t>
            </a:r>
            <a:r>
              <a:rPr lang="en-US" sz="2400" b="1" dirty="0" smtClean="0">
                <a:solidFill>
                  <a:srgbClr val="C00000"/>
                </a:solidFill>
                <a:effectLst>
                  <a:outerShdw blurRad="38100" dist="38100" dir="2700000" algn="tl">
                    <a:srgbClr val="000000">
                      <a:alpha val="43137"/>
                    </a:srgbClr>
                  </a:outerShdw>
                </a:effectLst>
              </a:rPr>
              <a:t>recommendations of language planners should always prevail over the preferences of language users, insisting that scientific criteria of efficiency, modernity and instrumentalism should prevail over 'nostalgia and sentiment'.</a:t>
            </a:r>
            <a:endParaRPr lang="en-US" sz="2400" b="1" dirty="0" smtClean="0">
              <a:solidFill>
                <a:srgbClr val="C00000"/>
              </a:solidFill>
              <a:effectLst>
                <a:outerShdw blurRad="38100" dist="38100" dir="2700000" algn="tl">
                  <a:srgbClr val="000000">
                    <a:alpha val="43137"/>
                  </a:srgbClr>
                </a:outerShdw>
              </a:effectLst>
              <a:ea typeface="PMingLiU" charset="-120"/>
              <a:cs typeface="Times New Roman" pitchFamily="18" charset="0"/>
            </a:endParaRPr>
          </a:p>
          <a:p>
            <a:pPr algn="just">
              <a:buNone/>
            </a:pPr>
            <a:endParaRPr lang="fr-FR" b="1" dirty="0">
              <a:solidFill>
                <a:srgbClr val="C00000"/>
              </a:solidFill>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7"/>
          <p:cNvSpPr>
            <a:spLocks noGrp="1" noChangeArrowheads="1"/>
          </p:cNvSpPr>
          <p:nvPr>
            <p:ph idx="1"/>
          </p:nvPr>
        </p:nvSpPr>
        <p:spPr>
          <a:xfrm>
            <a:off x="0" y="0"/>
            <a:ext cx="9143999" cy="6858000"/>
          </a:xfrm>
        </p:spPr>
        <p:txBody>
          <a:bodyPr>
            <a:normAutofit/>
          </a:bodyPr>
          <a:lstStyle/>
          <a:p>
            <a:pPr algn="just">
              <a:lnSpc>
                <a:spcPct val="150000"/>
              </a:lnSpc>
              <a:buNone/>
            </a:pPr>
            <a:r>
              <a:rPr lang="en-US" sz="2800" dirty="0" smtClean="0"/>
              <a:t>       </a:t>
            </a:r>
            <a:r>
              <a:rPr lang="en-US" sz="2800" dirty="0" smtClean="0">
                <a:latin typeface="Times New Roman" pitchFamily="18" charset="0"/>
                <a:cs typeface="Times New Roman" pitchFamily="18" charset="0"/>
              </a:rPr>
              <a:t>In reality there are few occasions when LP is unproblematic. Perhaps one example is the Swedish Academy, many of whose rulings on terminology or spelling change have been readily adopted by teachers, publishers, editors and the general public. </a:t>
            </a:r>
          </a:p>
          <a:p>
            <a:pPr algn="just">
              <a:lnSpc>
                <a:spcPct val="150000"/>
              </a:lnSpc>
              <a:buNone/>
            </a:pPr>
            <a:endParaRPr lang="en-US" sz="2800" dirty="0" smtClean="0">
              <a:latin typeface="Times New Roman" pitchFamily="18" charset="0"/>
              <a:cs typeface="Times New Roman" pitchFamily="18" charset="0"/>
            </a:endParaRPr>
          </a:p>
          <a:p>
            <a:pPr algn="just">
              <a:lnSpc>
                <a:spcPct val="150000"/>
              </a:lnSpc>
              <a:buNone/>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Dahlstedt</a:t>
            </a:r>
            <a:r>
              <a:rPr lang="en-US" sz="2800" dirty="0" smtClean="0">
                <a:latin typeface="Times New Roman" pitchFamily="18" charset="0"/>
                <a:cs typeface="Times New Roman" pitchFamily="18" charset="0"/>
              </a:rPr>
              <a:t> (1976) attributes </a:t>
            </a:r>
            <a:r>
              <a:rPr lang="en-US" sz="2800" b="1" dirty="0" smtClean="0">
                <a:solidFill>
                  <a:srgbClr val="C00000"/>
                </a:solidFill>
                <a:latin typeface="Times New Roman" pitchFamily="18" charset="0"/>
                <a:cs typeface="Times New Roman" pitchFamily="18" charset="0"/>
              </a:rPr>
              <a:t>this professional credibility to a national ideology, which accepts that language change should be rational, efficient and expert-driven. </a:t>
            </a:r>
            <a:endParaRPr lang="en-US" sz="2800" b="1" dirty="0" smtClean="0">
              <a:solidFill>
                <a:srgbClr val="C00000"/>
              </a:solidFill>
              <a:latin typeface="Times New Roman" pitchFamily="18" charset="0"/>
              <a:ea typeface="PMingLiU" charset="-12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85728"/>
            <a:ext cx="8786874" cy="6357982"/>
          </a:xfrm>
        </p:spPr>
        <p:txBody>
          <a:bodyPr>
            <a:normAutofit/>
          </a:bodyPr>
          <a:lstStyle/>
          <a:p>
            <a:pPr algn="just">
              <a:lnSpc>
                <a:spcPct val="200000"/>
              </a:lnSpc>
              <a:buNone/>
            </a:pPr>
            <a:r>
              <a:rPr lang="en-US" sz="2400" dirty="0" smtClean="0"/>
              <a:t>           </a:t>
            </a:r>
            <a:r>
              <a:rPr lang="en-US" sz="2800" dirty="0" smtClean="0">
                <a:latin typeface="Times New Roman" pitchFamily="18" charset="0"/>
                <a:cs typeface="Times New Roman" pitchFamily="18" charset="0"/>
              </a:rPr>
              <a:t>There is often consultation with ordinary language users but rarely overt government involvement. The critical factor here is the decisive role of language attitudes, but these are subject to change, with research showing that mass migration and globalization are destabilizing aspects of the Swedish approach (Boyd, 2007).</a:t>
            </a:r>
            <a:endParaRPr lang="fr-FR"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p:cNvSpPr>
            <a:spLocks noGrp="1" noChangeArrowheads="1"/>
          </p:cNvSpPr>
          <p:nvPr>
            <p:ph idx="1"/>
          </p:nvPr>
        </p:nvSpPr>
        <p:spPr>
          <a:xfrm>
            <a:off x="142844" y="142852"/>
            <a:ext cx="9001156" cy="6500858"/>
          </a:xfrm>
        </p:spPr>
        <p:txBody>
          <a:bodyPr>
            <a:normAutofit/>
          </a:bodyPr>
          <a:lstStyle/>
          <a:p>
            <a:pPr algn="just">
              <a:buNone/>
            </a:pPr>
            <a:r>
              <a:rPr lang="en-US" sz="24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Some proposals about the scope of LP go much further and include individual language behaviours in models of LP. </a:t>
            </a:r>
          </a:p>
          <a:p>
            <a:pPr algn="just">
              <a:buNone/>
            </a:pPr>
            <a:endParaRPr lang="en-US" sz="3200" dirty="0" smtClean="0">
              <a:latin typeface="Times New Roman" pitchFamily="18" charset="0"/>
              <a:cs typeface="Times New Roman" pitchFamily="18" charset="0"/>
            </a:endParaRPr>
          </a:p>
          <a:p>
            <a:pPr algn="just">
              <a:buNone/>
            </a:pPr>
            <a:r>
              <a:rPr lang="en-US" sz="3200" dirty="0" smtClean="0">
                <a:latin typeface="Times New Roman" pitchFamily="18" charset="0"/>
                <a:cs typeface="Times New Roman" pitchFamily="18" charset="0"/>
              </a:rPr>
              <a:t>             </a:t>
            </a:r>
            <a:r>
              <a:rPr lang="en-US" sz="3200" b="1" dirty="0" smtClean="0">
                <a:solidFill>
                  <a:srgbClr val="C00000"/>
                </a:solidFill>
                <a:latin typeface="Times New Roman" pitchFamily="18" charset="0"/>
                <a:cs typeface="Times New Roman" pitchFamily="18" charset="0"/>
              </a:rPr>
              <a:t>The inclusion of an individual's language choices and behaviour, such as self-correction, personal verbal monitoring and management of one's expressive alternatives takes LP into radically new territory with links to human consciousness and social psychology</a:t>
            </a:r>
            <a:r>
              <a:rPr lang="en-US" sz="3200" dirty="0" smtClean="0">
                <a:latin typeface="Times New Roman" pitchFamily="18" charset="0"/>
                <a:cs typeface="Times New Roman" pitchFamily="18" charset="0"/>
              </a:rPr>
              <a:t>. </a:t>
            </a:r>
          </a:p>
          <a:p>
            <a:pPr algn="just">
              <a:buNone/>
            </a:pPr>
            <a:endParaRPr lang="en-US" sz="2400" dirty="0" smtClean="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2033</TotalTime>
  <Words>1547</Words>
  <Application>Microsoft PowerPoint</Application>
  <PresentationFormat>Affichage à l'écran (4:3)</PresentationFormat>
  <Paragraphs>85</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Débit</vt:lpstr>
      <vt:lpstr>SOCIOLINGUISTICS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vector>
  </TitlesOfParts>
  <Company>The Hong Kong Institute of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HKIEd</dc:creator>
  <cp:lastModifiedBy>HP</cp:lastModifiedBy>
  <cp:revision>55</cp:revision>
  <dcterms:created xsi:type="dcterms:W3CDTF">2004-03-09T04:16:37Z</dcterms:created>
  <dcterms:modified xsi:type="dcterms:W3CDTF">2019-07-07T13:20:23Z</dcterms:modified>
</cp:coreProperties>
</file>