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7"/>
  </p:notesMasterIdLst>
  <p:sldIdLst>
    <p:sldId id="291" r:id="rId2"/>
    <p:sldId id="292" r:id="rId3"/>
    <p:sldId id="293" r:id="rId4"/>
    <p:sldId id="294" r:id="rId5"/>
    <p:sldId id="295" r:id="rId6"/>
    <p:sldId id="296" r:id="rId7"/>
    <p:sldId id="306" r:id="rId8"/>
    <p:sldId id="307" r:id="rId9"/>
    <p:sldId id="308" r:id="rId10"/>
    <p:sldId id="299" r:id="rId11"/>
    <p:sldId id="300" r:id="rId12"/>
    <p:sldId id="301" r:id="rId13"/>
    <p:sldId id="302" r:id="rId14"/>
    <p:sldId id="303" r:id="rId15"/>
    <p:sldId id="304" r:id="rId16"/>
  </p:sldIdLst>
  <p:sldSz cx="9144000" cy="6858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20531" y="0"/>
            <a:ext cx="2921582" cy="493633"/>
          </a:xfrm>
          <a:prstGeom prst="rect">
            <a:avLst/>
          </a:prstGeom>
        </p:spPr>
        <p:txBody>
          <a:bodyPr vert="horz" lIns="91440" tIns="45720" rIns="91440" bIns="45720" rtlCol="1"/>
          <a:lstStyle>
            <a:lvl1pPr algn="r">
              <a:defRPr sz="1200"/>
            </a:lvl1pPr>
          </a:lstStyle>
          <a:p>
            <a:endParaRPr lang="fr-FR" dirty="0"/>
          </a:p>
        </p:txBody>
      </p:sp>
      <p:sp>
        <p:nvSpPr>
          <p:cNvPr id="3" name="Espace réservé de la date 2"/>
          <p:cNvSpPr>
            <a:spLocks noGrp="1"/>
          </p:cNvSpPr>
          <p:nvPr>
            <p:ph type="dt" idx="1"/>
          </p:nvPr>
        </p:nvSpPr>
        <p:spPr>
          <a:xfrm>
            <a:off x="1561" y="0"/>
            <a:ext cx="2921582" cy="493633"/>
          </a:xfrm>
          <a:prstGeom prst="rect">
            <a:avLst/>
          </a:prstGeom>
        </p:spPr>
        <p:txBody>
          <a:bodyPr vert="horz" lIns="91440" tIns="45720" rIns="91440" bIns="45720" rtlCol="1"/>
          <a:lstStyle>
            <a:lvl1pPr algn="l">
              <a:defRPr sz="1200"/>
            </a:lvl1pPr>
          </a:lstStyle>
          <a:p>
            <a:fld id="{061821BE-7636-4183-942D-AFC37F758089}" type="datetimeFigureOut">
              <a:rPr lang="fr-FR" smtClean="0"/>
              <a:t>22/03/2022</a:t>
            </a:fld>
            <a:endParaRPr lang="fr-FR" dirty="0"/>
          </a:p>
        </p:txBody>
      </p:sp>
      <p:sp>
        <p:nvSpPr>
          <p:cNvPr id="4" name="Espace réservé de l'image des diapositives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1" anchor="ctr"/>
          <a:lstStyle/>
          <a:p>
            <a:endParaRPr lang="fr-FR" dirty="0"/>
          </a:p>
        </p:txBody>
      </p:sp>
      <p:sp>
        <p:nvSpPr>
          <p:cNvPr id="5" name="Espace réservé des commentaires 4"/>
          <p:cNvSpPr>
            <a:spLocks noGrp="1"/>
          </p:cNvSpPr>
          <p:nvPr>
            <p:ph type="body" sz="quarter" idx="3"/>
          </p:nvPr>
        </p:nvSpPr>
        <p:spPr>
          <a:xfrm>
            <a:off x="674212" y="4689515"/>
            <a:ext cx="5393690" cy="4442698"/>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3820531" y="9377316"/>
            <a:ext cx="2921582" cy="493633"/>
          </a:xfrm>
          <a:prstGeom prst="rect">
            <a:avLst/>
          </a:prstGeom>
        </p:spPr>
        <p:txBody>
          <a:bodyPr vert="horz" lIns="91440" tIns="45720" rIns="91440" bIns="45720" rtlCol="1" anchor="b"/>
          <a:lstStyle>
            <a:lvl1pPr algn="r">
              <a:defRPr sz="1200"/>
            </a:lvl1pPr>
          </a:lstStyle>
          <a:p>
            <a:endParaRPr lang="fr-FR" dirty="0"/>
          </a:p>
        </p:txBody>
      </p:sp>
      <p:sp>
        <p:nvSpPr>
          <p:cNvPr id="7" name="Espace réservé du numéro de diapositive 6"/>
          <p:cNvSpPr>
            <a:spLocks noGrp="1"/>
          </p:cNvSpPr>
          <p:nvPr>
            <p:ph type="sldNum" sz="quarter" idx="5"/>
          </p:nvPr>
        </p:nvSpPr>
        <p:spPr>
          <a:xfrm>
            <a:off x="1561" y="9377316"/>
            <a:ext cx="2921582" cy="493633"/>
          </a:xfrm>
          <a:prstGeom prst="rect">
            <a:avLst/>
          </a:prstGeom>
        </p:spPr>
        <p:txBody>
          <a:bodyPr vert="horz" lIns="91440" tIns="45720" rIns="91440" bIns="45720" rtlCol="1" anchor="b"/>
          <a:lstStyle>
            <a:lvl1pPr algn="l">
              <a:defRPr sz="1200"/>
            </a:lvl1pPr>
          </a:lstStyle>
          <a:p>
            <a:fld id="{D654F515-0055-4495-99CE-0F6B0B8DAAF6}" type="slidenum">
              <a:rPr lang="fr-FR" smtClean="0"/>
              <a:t>‹N°›</a:t>
            </a:fld>
            <a:endParaRPr lang="fr-FR" dirty="0"/>
          </a:p>
        </p:txBody>
      </p:sp>
    </p:spTree>
    <p:extLst>
      <p:ext uri="{BB962C8B-B14F-4D97-AF65-F5344CB8AC3E}">
        <p14:creationId xmlns:p14="http://schemas.microsoft.com/office/powerpoint/2010/main" val="307981558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654F515-0055-4495-99CE-0F6B0B8DAAF6}" type="slidenum">
              <a:rPr lang="fr-FR" smtClean="0"/>
              <a:t>3</a:t>
            </a:fld>
            <a:endParaRPr lang="fr-FR" dirty="0"/>
          </a:p>
        </p:txBody>
      </p:sp>
    </p:spTree>
    <p:extLst>
      <p:ext uri="{BB962C8B-B14F-4D97-AF65-F5344CB8AC3E}">
        <p14:creationId xmlns:p14="http://schemas.microsoft.com/office/powerpoint/2010/main" val="2185747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fr-FR" smtClean="0"/>
              <a:t>Modifiez le style du titre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5" name="Date Placeholder 14"/>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16" name="Slide Number Placeholder 15"/>
          <p:cNvSpPr>
            <a:spLocks noGrp="1"/>
          </p:cNvSpPr>
          <p:nvPr>
            <p:ph type="sldNum" sz="quarter" idx="11"/>
          </p:nvPr>
        </p:nvSpPr>
        <p:spPr/>
        <p:txBody>
          <a:bodyPr/>
          <a:lstStyle/>
          <a:p>
            <a:fld id="{CF4668DC-857F-487D-BFFA-8C0CA5037977}" type="slidenum">
              <a:rPr lang="fr-BE" smtClean="0"/>
              <a:t>‹N°›</a:t>
            </a:fld>
            <a:endParaRPr lang="fr-BE" dirty="0"/>
          </a:p>
        </p:txBody>
      </p:sp>
      <p:sp>
        <p:nvSpPr>
          <p:cNvPr id="17" name="Footer Placeholder 16"/>
          <p:cNvSpPr>
            <a:spLocks noGrp="1"/>
          </p:cNvSpPr>
          <p:nvPr>
            <p:ph type="ftr" sz="quarter" idx="12"/>
          </p:nvPr>
        </p:nvSpPr>
        <p:spPr/>
        <p:txBody>
          <a:bodyPr/>
          <a:lstStyle/>
          <a:p>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Title 12"/>
          <p:cNvSpPr>
            <a:spLocks noGrp="1"/>
          </p:cNvSpPr>
          <p:nvPr>
            <p:ph type="title"/>
          </p:nvPr>
        </p:nvSpPr>
        <p:spPr/>
        <p:txBody>
          <a:bodyPr/>
          <a:lstStyle/>
          <a:p>
            <a:r>
              <a:rPr lang="fr-FR" smtClean="0"/>
              <a:t>Modifiez le style du titre</a:t>
            </a:r>
            <a:endParaRPr lang="en-US"/>
          </a:p>
        </p:txBody>
      </p:sp>
      <p:sp>
        <p:nvSpPr>
          <p:cNvPr id="14" name="Date Placeholder 13"/>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15" name="Slide Number Placeholder 14"/>
          <p:cNvSpPr>
            <a:spLocks noGrp="1"/>
          </p:cNvSpPr>
          <p:nvPr>
            <p:ph type="sldNum" sz="quarter" idx="11"/>
          </p:nvPr>
        </p:nvSpPr>
        <p:spPr/>
        <p:txBody>
          <a:bodyPr/>
          <a:lstStyle/>
          <a:p>
            <a:fld id="{CF4668DC-857F-487D-BFFA-8C0CA5037977}" type="slidenum">
              <a:rPr lang="fr-BE" smtClean="0"/>
              <a:t>‹N°›</a:t>
            </a:fld>
            <a:endParaRPr lang="fr-BE" dirty="0"/>
          </a:p>
        </p:txBody>
      </p:sp>
      <p:sp>
        <p:nvSpPr>
          <p:cNvPr id="16" name="Footer Placeholder 15"/>
          <p:cNvSpPr>
            <a:spLocks noGrp="1"/>
          </p:cNvSpPr>
          <p:nvPr>
            <p:ph type="ftr" sz="quarter" idx="12"/>
          </p:nvPr>
        </p:nvSpPr>
        <p:spPr/>
        <p:txBody>
          <a:bodyPr/>
          <a:lstStyle/>
          <a:p>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2" name="Date Placeholder 11"/>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13" name="Slide Number Placeholder 12"/>
          <p:cNvSpPr>
            <a:spLocks noGrp="1"/>
          </p:cNvSpPr>
          <p:nvPr>
            <p:ph type="sldNum" sz="quarter" idx="11"/>
          </p:nvPr>
        </p:nvSpPr>
        <p:spPr/>
        <p:txBody>
          <a:bodyPr/>
          <a:lstStyle/>
          <a:p>
            <a:fld id="{CF4668DC-857F-487D-BFFA-8C0CA5037977}" type="slidenum">
              <a:rPr lang="fr-BE" smtClean="0"/>
              <a:t>‹N°›</a:t>
            </a:fld>
            <a:endParaRPr lang="fr-BE" dirty="0"/>
          </a:p>
        </p:txBody>
      </p:sp>
      <p:sp>
        <p:nvSpPr>
          <p:cNvPr id="14" name="Footer Placeholder 13"/>
          <p:cNvSpPr>
            <a:spLocks noGrp="1"/>
          </p:cNvSpPr>
          <p:nvPr>
            <p:ph type="ftr" sz="quarter" idx="12"/>
          </p:nvPr>
        </p:nvSpPr>
        <p:spPr/>
        <p:txBody>
          <a:bodyPr/>
          <a:lstStyle/>
          <a:p>
            <a:endParaRPr lang="fr-BE"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fr-FR" smtClean="0"/>
              <a:t>Modifiez le style du titre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9" name="Slide Number Placeholder 8"/>
          <p:cNvSpPr>
            <a:spLocks noGrp="1"/>
          </p:cNvSpPr>
          <p:nvPr>
            <p:ph type="sldNum" sz="quarter" idx="11"/>
          </p:nvPr>
        </p:nvSpPr>
        <p:spPr/>
        <p:txBody>
          <a:bodyPr/>
          <a:lstStyle/>
          <a:p>
            <a:fld id="{CF4668DC-857F-487D-BFFA-8C0CA5037977}" type="slidenum">
              <a:rPr lang="fr-BE" smtClean="0"/>
              <a:t>‹N°›</a:t>
            </a:fld>
            <a:endParaRPr lang="fr-BE" dirty="0"/>
          </a:p>
        </p:txBody>
      </p:sp>
      <p:sp>
        <p:nvSpPr>
          <p:cNvPr id="10" name="Footer Placeholder 9"/>
          <p:cNvSpPr>
            <a:spLocks noGrp="1"/>
          </p:cNvSpPr>
          <p:nvPr>
            <p:ph type="ftr" sz="quarter" idx="12"/>
          </p:nvPr>
        </p:nvSpPr>
        <p:spPr/>
        <p:txBody>
          <a:bodyPr/>
          <a:lstStyle/>
          <a:p>
            <a:endParaRPr lang="fr-BE" dirty="0"/>
          </a:p>
        </p:txBody>
      </p:sp>
      <p:sp>
        <p:nvSpPr>
          <p:cNvPr id="11" name="Title 10"/>
          <p:cNvSpPr>
            <a:spLocks noGrp="1"/>
          </p:cNvSpPr>
          <p:nvPr>
            <p:ph type="title"/>
          </p:nvPr>
        </p:nvSpPr>
        <p:spPr/>
        <p:txBody>
          <a:bodyPr/>
          <a:lstStyle/>
          <a:p>
            <a:r>
              <a:rPr lang="fr-FR" smtClean="0"/>
              <a:t>Modifiez le style du titre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fr-FR" smtClean="0"/>
              <a:t>Modifiez le style du titre</a:t>
            </a:r>
            <a:endParaRPr lang="en-US" dirty="0"/>
          </a:p>
        </p:txBody>
      </p:sp>
      <p:sp>
        <p:nvSpPr>
          <p:cNvPr id="14" name="Date Placeholder 13"/>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15" name="Slide Number Placeholder 14"/>
          <p:cNvSpPr>
            <a:spLocks noGrp="1"/>
          </p:cNvSpPr>
          <p:nvPr>
            <p:ph type="sldNum" sz="quarter" idx="11"/>
          </p:nvPr>
        </p:nvSpPr>
        <p:spPr/>
        <p:txBody>
          <a:bodyPr/>
          <a:lstStyle/>
          <a:p>
            <a:fld id="{CF4668DC-857F-487D-BFFA-8C0CA5037977}" type="slidenum">
              <a:rPr lang="fr-BE" smtClean="0"/>
              <a:t>‹N°›</a:t>
            </a:fld>
            <a:endParaRPr lang="fr-BE" dirty="0"/>
          </a:p>
        </p:txBody>
      </p:sp>
      <p:sp>
        <p:nvSpPr>
          <p:cNvPr id="16" name="Footer Placeholder 15"/>
          <p:cNvSpPr>
            <a:spLocks noGrp="1"/>
          </p:cNvSpPr>
          <p:nvPr>
            <p:ph type="ftr" sz="quarter" idx="12"/>
          </p:nvPr>
        </p:nvSpPr>
        <p:spPr/>
        <p:txBody>
          <a:bodyPr/>
          <a:lstStyle/>
          <a:p>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7" name="Date Placeholder 6"/>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8" name="Slide Number Placeholder 7"/>
          <p:cNvSpPr>
            <a:spLocks noGrp="1"/>
          </p:cNvSpPr>
          <p:nvPr>
            <p:ph type="sldNum" sz="quarter" idx="11"/>
          </p:nvPr>
        </p:nvSpPr>
        <p:spPr/>
        <p:txBody>
          <a:bodyPr/>
          <a:lstStyle/>
          <a:p>
            <a:fld id="{CF4668DC-857F-487D-BFFA-8C0CA5037977}" type="slidenum">
              <a:rPr lang="fr-BE" smtClean="0"/>
              <a:t>‹N°›</a:t>
            </a:fld>
            <a:endParaRPr lang="fr-BE" dirty="0"/>
          </a:p>
        </p:txBody>
      </p:sp>
      <p:sp>
        <p:nvSpPr>
          <p:cNvPr id="9" name="Footer Placeholder 8"/>
          <p:cNvSpPr>
            <a:spLocks noGrp="1"/>
          </p:cNvSpPr>
          <p:nvPr>
            <p:ph type="ftr" sz="quarter" idx="12"/>
          </p:nvPr>
        </p:nvSpPr>
        <p:spPr/>
        <p:txBody>
          <a:bodyPr/>
          <a:lstStyle/>
          <a:p>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6" name="Slide Number Placeholder 5"/>
          <p:cNvSpPr>
            <a:spLocks noGrp="1"/>
          </p:cNvSpPr>
          <p:nvPr>
            <p:ph type="sldNum" sz="quarter" idx="11"/>
          </p:nvPr>
        </p:nvSpPr>
        <p:spPr/>
        <p:txBody>
          <a:bodyPr/>
          <a:lstStyle/>
          <a:p>
            <a:fld id="{CF4668DC-857F-487D-BFFA-8C0CA5037977}" type="slidenum">
              <a:rPr lang="fr-BE" smtClean="0"/>
              <a:t>‹N°›</a:t>
            </a:fld>
            <a:endParaRPr lang="fr-BE" dirty="0"/>
          </a:p>
        </p:txBody>
      </p:sp>
      <p:sp>
        <p:nvSpPr>
          <p:cNvPr id="7" name="Footer Placeholder 6"/>
          <p:cNvSpPr>
            <a:spLocks noGrp="1"/>
          </p:cNvSpPr>
          <p:nvPr>
            <p:ph type="ftr" sz="quarter" idx="12"/>
          </p:nvPr>
        </p:nvSpPr>
        <p:spPr/>
        <p:txBody>
          <a:bodyPr/>
          <a:lstStyle/>
          <a:p>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5" name="Date Placeholder 14"/>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16" name="Slide Number Placeholder 15"/>
          <p:cNvSpPr>
            <a:spLocks noGrp="1"/>
          </p:cNvSpPr>
          <p:nvPr>
            <p:ph type="sldNum" sz="quarter" idx="11"/>
          </p:nvPr>
        </p:nvSpPr>
        <p:spPr/>
        <p:txBody>
          <a:bodyPr/>
          <a:lstStyle/>
          <a:p>
            <a:fld id="{CF4668DC-857F-487D-BFFA-8C0CA5037977}" type="slidenum">
              <a:rPr lang="fr-BE" smtClean="0"/>
              <a:t>‹N°›</a:t>
            </a:fld>
            <a:endParaRPr lang="fr-BE" dirty="0"/>
          </a:p>
        </p:txBody>
      </p:sp>
      <p:sp>
        <p:nvSpPr>
          <p:cNvPr id="17" name="Footer Placeholder 16"/>
          <p:cNvSpPr>
            <a:spLocks noGrp="1"/>
          </p:cNvSpPr>
          <p:nvPr>
            <p:ph type="ftr" sz="quarter" idx="12"/>
          </p:nvPr>
        </p:nvSpPr>
        <p:spPr/>
        <p:txBody>
          <a:bodyPr/>
          <a:lstStyle/>
          <a:p>
            <a:endParaRPr lang="fr-BE" dirty="0"/>
          </a:p>
        </p:txBody>
      </p:sp>
      <p:sp>
        <p:nvSpPr>
          <p:cNvPr id="18" name="Title 17"/>
          <p:cNvSpPr>
            <a:spLocks noGrp="1"/>
          </p:cNvSpPr>
          <p:nvPr>
            <p:ph type="title"/>
          </p:nvPr>
        </p:nvSpPr>
        <p:spPr/>
        <p:txBody>
          <a:bodyPr/>
          <a:lstStyle/>
          <a:p>
            <a:r>
              <a:rPr lang="fr-FR" smtClean="0"/>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fr-FR" smtClean="0"/>
              <a:t>Modifiez le style du titre</a:t>
            </a:r>
            <a:endParaRPr lang="en-US"/>
          </a:p>
        </p:txBody>
      </p:sp>
      <p:sp>
        <p:nvSpPr>
          <p:cNvPr id="13" name="Date Placeholder 12"/>
          <p:cNvSpPr>
            <a:spLocks noGrp="1"/>
          </p:cNvSpPr>
          <p:nvPr>
            <p:ph type="dt" sz="half" idx="10"/>
          </p:nvPr>
        </p:nvSpPr>
        <p:spPr/>
        <p:txBody>
          <a:bodyPr/>
          <a:lstStyle/>
          <a:p>
            <a:fld id="{AA309A6D-C09C-4548-B29A-6CF363A7E532}" type="datetimeFigureOut">
              <a:rPr lang="fr-FR" smtClean="0"/>
              <a:t>22/03/2022</a:t>
            </a:fld>
            <a:endParaRPr lang="fr-BE" dirty="0"/>
          </a:p>
        </p:txBody>
      </p:sp>
      <p:sp>
        <p:nvSpPr>
          <p:cNvPr id="14" name="Slide Number Placeholder 13"/>
          <p:cNvSpPr>
            <a:spLocks noGrp="1"/>
          </p:cNvSpPr>
          <p:nvPr>
            <p:ph type="sldNum" sz="quarter" idx="11"/>
          </p:nvPr>
        </p:nvSpPr>
        <p:spPr/>
        <p:txBody>
          <a:bodyPr/>
          <a:lstStyle/>
          <a:p>
            <a:fld id="{CF4668DC-857F-487D-BFFA-8C0CA5037977}" type="slidenum">
              <a:rPr lang="fr-BE" smtClean="0"/>
              <a:t>‹N°›</a:t>
            </a:fld>
            <a:endParaRPr lang="fr-BE" dirty="0"/>
          </a:p>
        </p:txBody>
      </p:sp>
      <p:sp>
        <p:nvSpPr>
          <p:cNvPr id="15" name="Footer Placeholder 14"/>
          <p:cNvSpPr>
            <a:spLocks noGrp="1"/>
          </p:cNvSpPr>
          <p:nvPr>
            <p:ph type="ftr" sz="quarter" idx="12"/>
          </p:nvPr>
        </p:nvSpPr>
        <p:spPr/>
        <p:txBody>
          <a:bodyPr/>
          <a:lstStyle/>
          <a:p>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fr-FR" smtClean="0"/>
              <a:t>Modifiez le style du titre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A309A6D-C09C-4548-B29A-6CF363A7E532}" type="datetimeFigureOut">
              <a:rPr lang="fr-FR" smtClean="0"/>
              <a:t>22/03/2022</a:t>
            </a:fld>
            <a:endParaRPr lang="fr-BE"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fr-BE"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F4668DC-857F-487D-BFFA-8C0CA5037977}" type="slidenum">
              <a:rPr lang="fr-BE" smtClean="0"/>
              <a:t>‹N°›</a:t>
            </a:fld>
            <a:endParaRPr lang="fr-BE"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9555" y="1484784"/>
            <a:ext cx="8424936" cy="2246769"/>
          </a:xfrm>
          <a:prstGeom prst="rect">
            <a:avLst/>
          </a:prstGeom>
        </p:spPr>
        <p:txBody>
          <a:bodyPr wrap="square">
            <a:spAutoFit/>
          </a:bodyPr>
          <a:lstStyle/>
          <a:p>
            <a:r>
              <a:rPr lang="fr-FR" sz="2800" dirty="0"/>
              <a:t>L’enseignant-chercheur et l’étudiant ne sont pas les seuls acteurs de l’Université. Ils sont étroitement associés au personnel administratif et technique des établissements qui, tout comme eux, a des droits qu’accompagnent des obligations.</a:t>
            </a:r>
          </a:p>
        </p:txBody>
      </p:sp>
      <p:sp>
        <p:nvSpPr>
          <p:cNvPr id="4" name="Rectangle 3"/>
          <p:cNvSpPr/>
          <p:nvPr/>
        </p:nvSpPr>
        <p:spPr>
          <a:xfrm>
            <a:off x="827584" y="566160"/>
            <a:ext cx="6912768" cy="646331"/>
          </a:xfrm>
          <a:prstGeom prst="rect">
            <a:avLst/>
          </a:prstGeom>
        </p:spPr>
        <p:txBody>
          <a:bodyPr wrap="square">
            <a:spAutoFit/>
          </a:bodyPr>
          <a:lstStyle/>
          <a:p>
            <a:pPr algn="ctr"/>
            <a:r>
              <a:rPr lang="fr-FR" b="1" dirty="0" smtClean="0">
                <a:solidFill>
                  <a:srgbClr val="FFC000"/>
                </a:solidFill>
              </a:rPr>
              <a:t>PERSONNEL </a:t>
            </a:r>
            <a:r>
              <a:rPr lang="fr-FR" b="1" dirty="0">
                <a:solidFill>
                  <a:srgbClr val="FFC000"/>
                </a:solidFill>
              </a:rPr>
              <a:t>ADMINISTRATIF ET </a:t>
            </a:r>
            <a:r>
              <a:rPr lang="fr-FR" b="1" dirty="0" smtClean="0">
                <a:solidFill>
                  <a:srgbClr val="FFC000"/>
                </a:solidFill>
              </a:rPr>
              <a:t>TECHNIQUE</a:t>
            </a:r>
          </a:p>
          <a:p>
            <a:pPr algn="ctr"/>
            <a:r>
              <a:rPr lang="ar-DZ" b="1" dirty="0" smtClean="0">
                <a:solidFill>
                  <a:srgbClr val="FFC000"/>
                </a:solidFill>
              </a:rPr>
              <a:t>الطاقم الإداري و التقني </a:t>
            </a:r>
            <a:endParaRPr lang="fr-FR" b="1" dirty="0">
              <a:solidFill>
                <a:srgbClr val="FFC000"/>
              </a:solidFill>
            </a:endParaRPr>
          </a:p>
        </p:txBody>
      </p:sp>
    </p:spTree>
    <p:extLst>
      <p:ext uri="{BB962C8B-B14F-4D97-AF65-F5344CB8AC3E}">
        <p14:creationId xmlns:p14="http://schemas.microsoft.com/office/powerpoint/2010/main" val="594809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77470"/>
          <a:stretch/>
        </p:blipFill>
        <p:spPr bwMode="auto">
          <a:xfrm>
            <a:off x="434262" y="404664"/>
            <a:ext cx="8208963" cy="537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56001" y="1484784"/>
            <a:ext cx="8208912" cy="1815882"/>
          </a:xfrm>
          <a:prstGeom prst="rect">
            <a:avLst/>
          </a:prstGeom>
        </p:spPr>
        <p:txBody>
          <a:bodyPr wrap="square">
            <a:spAutoFit/>
          </a:bodyPr>
          <a:lstStyle/>
          <a:p>
            <a:r>
              <a:rPr lang="fr-FR" sz="2800" dirty="0" smtClean="0"/>
              <a:t>La propriété </a:t>
            </a:r>
            <a:r>
              <a:rPr lang="fr-FR" sz="2800" dirty="0"/>
              <a:t>intellectuelle </a:t>
            </a:r>
            <a:r>
              <a:rPr lang="fr-FR" sz="2800" dirty="0" smtClean="0"/>
              <a:t>regroupe :</a:t>
            </a:r>
          </a:p>
          <a:p>
            <a:endParaRPr lang="fr-FR" sz="2800" dirty="0"/>
          </a:p>
          <a:p>
            <a:pPr marL="457200" indent="-457200">
              <a:buFont typeface="Arial" pitchFamily="34" charset="0"/>
              <a:buChar char="•"/>
            </a:pPr>
            <a:r>
              <a:rPr lang="fr-FR" sz="2800" dirty="0" smtClean="0">
                <a:solidFill>
                  <a:srgbClr val="00B050"/>
                </a:solidFill>
              </a:rPr>
              <a:t> </a:t>
            </a:r>
            <a:r>
              <a:rPr lang="fr-FR" sz="2800" dirty="0">
                <a:solidFill>
                  <a:srgbClr val="00B050"/>
                </a:solidFill>
              </a:rPr>
              <a:t>la propriété </a:t>
            </a:r>
            <a:r>
              <a:rPr lang="fr-FR" sz="2800" dirty="0" smtClean="0">
                <a:solidFill>
                  <a:srgbClr val="00B050"/>
                </a:solidFill>
              </a:rPr>
              <a:t>industrielle </a:t>
            </a:r>
          </a:p>
          <a:p>
            <a:pPr marL="457200" indent="-457200">
              <a:buFont typeface="Arial" pitchFamily="34" charset="0"/>
              <a:buChar char="•"/>
            </a:pPr>
            <a:r>
              <a:rPr lang="fr-FR" sz="2800" dirty="0" smtClean="0">
                <a:solidFill>
                  <a:srgbClr val="00B050"/>
                </a:solidFill>
              </a:rPr>
              <a:t>la </a:t>
            </a:r>
            <a:r>
              <a:rPr lang="fr-FR" sz="2800" dirty="0">
                <a:solidFill>
                  <a:srgbClr val="00B050"/>
                </a:solidFill>
              </a:rPr>
              <a:t>propriété littéraire et artistique..</a:t>
            </a:r>
          </a:p>
        </p:txBody>
      </p:sp>
    </p:spTree>
    <p:extLst>
      <p:ext uri="{BB962C8B-B14F-4D97-AF65-F5344CB8AC3E}">
        <p14:creationId xmlns:p14="http://schemas.microsoft.com/office/powerpoint/2010/main" val="141906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1484784"/>
            <a:ext cx="8025457" cy="1384995"/>
          </a:xfrm>
          <a:prstGeom prst="rect">
            <a:avLst/>
          </a:prstGeom>
        </p:spPr>
        <p:txBody>
          <a:bodyPr wrap="square">
            <a:spAutoFit/>
          </a:bodyPr>
          <a:lstStyle/>
          <a:p>
            <a:r>
              <a:rPr lang="fr-FR" sz="2800" dirty="0"/>
              <a:t>La propriété industrielle a plus spécifiquement </a:t>
            </a:r>
          </a:p>
          <a:p>
            <a:r>
              <a:rPr lang="fr-FR" sz="2800" dirty="0"/>
              <a:t>pour objet la protection et la valorisation des </a:t>
            </a:r>
          </a:p>
          <a:p>
            <a:r>
              <a:rPr lang="fr-FR" sz="2800" dirty="0"/>
              <a:t>inventions, des innovations et des créations</a:t>
            </a:r>
          </a:p>
        </p:txBody>
      </p:sp>
      <p:sp>
        <p:nvSpPr>
          <p:cNvPr id="5" name="Rectangle 4"/>
          <p:cNvSpPr/>
          <p:nvPr/>
        </p:nvSpPr>
        <p:spPr>
          <a:xfrm>
            <a:off x="2123728" y="620688"/>
            <a:ext cx="4142481" cy="523220"/>
          </a:xfrm>
          <a:prstGeom prst="rect">
            <a:avLst/>
          </a:prstGeom>
        </p:spPr>
        <p:txBody>
          <a:bodyPr wrap="none">
            <a:spAutoFit/>
          </a:bodyPr>
          <a:lstStyle/>
          <a:p>
            <a:r>
              <a:rPr lang="fr-FR" sz="2800" dirty="0">
                <a:solidFill>
                  <a:srgbClr val="FFC000"/>
                </a:solidFill>
              </a:rPr>
              <a:t>La propriété industrielle </a:t>
            </a:r>
          </a:p>
        </p:txBody>
      </p:sp>
    </p:spTree>
    <p:extLst>
      <p:ext uri="{BB962C8B-B14F-4D97-AF65-F5344CB8AC3E}">
        <p14:creationId xmlns:p14="http://schemas.microsoft.com/office/powerpoint/2010/main" val="384339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60648"/>
            <a:ext cx="8496944" cy="6124754"/>
          </a:xfrm>
          <a:prstGeom prst="rect">
            <a:avLst/>
          </a:prstGeom>
        </p:spPr>
        <p:txBody>
          <a:bodyPr wrap="square">
            <a:spAutoFit/>
          </a:bodyPr>
          <a:lstStyle/>
          <a:p>
            <a:pPr algn="ctr"/>
            <a:r>
              <a:rPr lang="fr-FR" sz="2800" dirty="0">
                <a:solidFill>
                  <a:srgbClr val="FFC000"/>
                </a:solidFill>
              </a:rPr>
              <a:t>Règles de citation des références (ouvrages, articles </a:t>
            </a:r>
            <a:r>
              <a:rPr lang="fr-FR" sz="2800" dirty="0" smtClean="0">
                <a:solidFill>
                  <a:srgbClr val="FFC000"/>
                </a:solidFill>
              </a:rPr>
              <a:t>scientifiques</a:t>
            </a:r>
            <a:r>
              <a:rPr lang="fr-FR" sz="2800" dirty="0">
                <a:solidFill>
                  <a:srgbClr val="FFC000"/>
                </a:solidFill>
              </a:rPr>
              <a:t>,  communications dans un congrès, </a:t>
            </a:r>
            <a:r>
              <a:rPr lang="fr-FR" sz="2800" dirty="0" smtClean="0">
                <a:solidFill>
                  <a:srgbClr val="FFC000"/>
                </a:solidFill>
              </a:rPr>
              <a:t>thèses</a:t>
            </a:r>
            <a:r>
              <a:rPr lang="fr-FR" sz="2800" dirty="0">
                <a:solidFill>
                  <a:srgbClr val="FFC000"/>
                </a:solidFill>
              </a:rPr>
              <a:t>, mémoires</a:t>
            </a:r>
          </a:p>
          <a:p>
            <a:r>
              <a:rPr lang="fr-FR" sz="2800" dirty="0"/>
              <a:t>• Lors de la rédaction du travail, il </a:t>
            </a:r>
            <a:r>
              <a:rPr lang="fr-FR" sz="2800" dirty="0">
                <a:solidFill>
                  <a:srgbClr val="00B050"/>
                </a:solidFill>
              </a:rPr>
              <a:t>est indispensable </a:t>
            </a:r>
          </a:p>
          <a:p>
            <a:r>
              <a:rPr lang="fr-FR" sz="2800" dirty="0">
                <a:solidFill>
                  <a:srgbClr val="00B050"/>
                </a:solidFill>
              </a:rPr>
              <a:t>de citer les références</a:t>
            </a:r>
            <a:r>
              <a:rPr lang="fr-FR" sz="2800" dirty="0"/>
              <a:t> de tous les documents </a:t>
            </a:r>
          </a:p>
          <a:p>
            <a:r>
              <a:rPr lang="fr-FR" sz="2800" dirty="0"/>
              <a:t>utilisés. </a:t>
            </a:r>
          </a:p>
          <a:p>
            <a:r>
              <a:rPr lang="fr-FR" sz="2800" dirty="0"/>
              <a:t>• En effet, pour une question de propriété </a:t>
            </a:r>
          </a:p>
          <a:p>
            <a:r>
              <a:rPr lang="fr-FR" sz="2800" dirty="0"/>
              <a:t>intellectuelle et de droit d’auteur, </a:t>
            </a:r>
            <a:r>
              <a:rPr lang="fr-FR" sz="2800" dirty="0">
                <a:solidFill>
                  <a:srgbClr val="00B050"/>
                </a:solidFill>
              </a:rPr>
              <a:t>on ne peut </a:t>
            </a:r>
            <a:r>
              <a:rPr lang="fr-FR" sz="2800" dirty="0" smtClean="0">
                <a:solidFill>
                  <a:srgbClr val="00B050"/>
                </a:solidFill>
              </a:rPr>
              <a:t>pas</a:t>
            </a:r>
            <a:endParaRPr lang="fr-FR" sz="2800" dirty="0">
              <a:solidFill>
                <a:srgbClr val="00B050"/>
              </a:solidFill>
            </a:endParaRPr>
          </a:p>
          <a:p>
            <a:r>
              <a:rPr lang="fr-FR" sz="2800" dirty="0">
                <a:solidFill>
                  <a:srgbClr val="00B050"/>
                </a:solidFill>
              </a:rPr>
              <a:t>reprendre des idées ou citations d’autrui et les </a:t>
            </a:r>
          </a:p>
          <a:p>
            <a:r>
              <a:rPr lang="fr-FR" sz="2800" dirty="0">
                <a:solidFill>
                  <a:srgbClr val="00B050"/>
                </a:solidFill>
              </a:rPr>
              <a:t>insérer dans le texte, sans citer la source </a:t>
            </a:r>
            <a:r>
              <a:rPr lang="fr-FR" sz="2800" dirty="0"/>
              <a:t>selon les </a:t>
            </a:r>
          </a:p>
          <a:p>
            <a:r>
              <a:rPr lang="fr-FR" sz="2800" dirty="0"/>
              <a:t>normes en vigueur au sein de l’institution. </a:t>
            </a:r>
          </a:p>
          <a:p>
            <a:r>
              <a:rPr lang="fr-FR" sz="2800" dirty="0"/>
              <a:t>• Il en est de même pour tous les documents </a:t>
            </a:r>
          </a:p>
          <a:p>
            <a:r>
              <a:rPr lang="fr-FR" sz="2800" dirty="0"/>
              <a:t>disponibles sur Internet. </a:t>
            </a:r>
          </a:p>
          <a:p>
            <a:r>
              <a:rPr lang="fr-FR" sz="2800" dirty="0"/>
              <a:t>• Si non il est considéré comme du plagiat</a:t>
            </a:r>
          </a:p>
        </p:txBody>
      </p:sp>
    </p:spTree>
    <p:extLst>
      <p:ext uri="{BB962C8B-B14F-4D97-AF65-F5344CB8AC3E}">
        <p14:creationId xmlns:p14="http://schemas.microsoft.com/office/powerpoint/2010/main" val="1642787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78806" y="260648"/>
            <a:ext cx="1285929" cy="523220"/>
          </a:xfrm>
          <a:prstGeom prst="rect">
            <a:avLst/>
          </a:prstGeom>
        </p:spPr>
        <p:txBody>
          <a:bodyPr wrap="none">
            <a:spAutoFit/>
          </a:bodyPr>
          <a:lstStyle/>
          <a:p>
            <a:r>
              <a:rPr lang="fr-FR" sz="2800" dirty="0">
                <a:solidFill>
                  <a:srgbClr val="FFC000"/>
                </a:solidFill>
              </a:rPr>
              <a:t>Plagiat</a:t>
            </a:r>
          </a:p>
        </p:txBody>
      </p:sp>
      <p:sp>
        <p:nvSpPr>
          <p:cNvPr id="5" name="Rectangle 4"/>
          <p:cNvSpPr/>
          <p:nvPr/>
        </p:nvSpPr>
        <p:spPr>
          <a:xfrm>
            <a:off x="683568" y="908720"/>
            <a:ext cx="8136904" cy="3970318"/>
          </a:xfrm>
          <a:prstGeom prst="rect">
            <a:avLst/>
          </a:prstGeom>
        </p:spPr>
        <p:txBody>
          <a:bodyPr wrap="square">
            <a:spAutoFit/>
          </a:bodyPr>
          <a:lstStyle/>
          <a:p>
            <a:r>
              <a:rPr lang="fr-FR" sz="2800" dirty="0"/>
              <a:t>• </a:t>
            </a:r>
            <a:r>
              <a:rPr lang="fr-FR" sz="2800" dirty="0" smtClean="0"/>
              <a:t>Le  </a:t>
            </a:r>
            <a:r>
              <a:rPr lang="fr-FR" sz="2800" dirty="0"/>
              <a:t>plagiat  c’est  d’utiliser  les  idées,</a:t>
            </a:r>
          </a:p>
          <a:p>
            <a:r>
              <a:rPr lang="fr-FR" sz="2800" dirty="0"/>
              <a:t>propos, parties d’œuvres d’autrui et de les insérer</a:t>
            </a:r>
          </a:p>
          <a:p>
            <a:r>
              <a:rPr lang="fr-FR" sz="2800" dirty="0"/>
              <a:t>dans son propre travail sans citer la source</a:t>
            </a:r>
            <a:r>
              <a:rPr lang="fr-FR" sz="2800" dirty="0" smtClean="0"/>
              <a:t>.</a:t>
            </a:r>
          </a:p>
          <a:p>
            <a:endParaRPr lang="fr-FR" sz="2800" dirty="0"/>
          </a:p>
          <a:p>
            <a:r>
              <a:rPr lang="fr-FR" sz="2800" dirty="0"/>
              <a:t>• Il existe plusieurs formes de plagiat</a:t>
            </a:r>
            <a:r>
              <a:rPr lang="fr-FR" sz="2800" dirty="0" smtClean="0"/>
              <a:t>,</a:t>
            </a:r>
          </a:p>
          <a:p>
            <a:endParaRPr lang="fr-FR" sz="2800" dirty="0"/>
          </a:p>
          <a:p>
            <a:r>
              <a:rPr lang="fr-FR" sz="2800" dirty="0"/>
              <a:t>• La   plus   grave  étant   de   se   faire   passer   </a:t>
            </a:r>
            <a:r>
              <a:rPr lang="fr-FR" sz="2800" dirty="0" smtClean="0"/>
              <a:t>pour l’auteur  </a:t>
            </a:r>
            <a:r>
              <a:rPr lang="fr-FR" sz="2800" dirty="0"/>
              <a:t>d’un  travail  alors  qu’il  a  été  réalisé  </a:t>
            </a:r>
            <a:r>
              <a:rPr lang="fr-FR" sz="2800" dirty="0" smtClean="0"/>
              <a:t>par quelqu’un </a:t>
            </a:r>
            <a:r>
              <a:rPr lang="fr-FR" sz="2800" dirty="0"/>
              <a:t>d’autre.</a:t>
            </a:r>
          </a:p>
        </p:txBody>
      </p:sp>
    </p:spTree>
    <p:extLst>
      <p:ext uri="{BB962C8B-B14F-4D97-AF65-F5344CB8AC3E}">
        <p14:creationId xmlns:p14="http://schemas.microsoft.com/office/powerpoint/2010/main" val="2753999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696" y="332656"/>
            <a:ext cx="5464958" cy="523220"/>
          </a:xfrm>
          <a:prstGeom prst="rect">
            <a:avLst/>
          </a:prstGeom>
        </p:spPr>
        <p:txBody>
          <a:bodyPr wrap="none">
            <a:spAutoFit/>
          </a:bodyPr>
          <a:lstStyle/>
          <a:p>
            <a:r>
              <a:rPr lang="fr-FR" sz="2800" dirty="0">
                <a:solidFill>
                  <a:srgbClr val="FFC000"/>
                </a:solidFill>
              </a:rPr>
              <a:t>Les différentes formes de plagiat:</a:t>
            </a:r>
          </a:p>
        </p:txBody>
      </p:sp>
      <p:sp>
        <p:nvSpPr>
          <p:cNvPr id="5" name="Rectangle 4"/>
          <p:cNvSpPr/>
          <p:nvPr/>
        </p:nvSpPr>
        <p:spPr>
          <a:xfrm>
            <a:off x="0" y="594266"/>
            <a:ext cx="8572777" cy="5262979"/>
          </a:xfrm>
          <a:prstGeom prst="rect">
            <a:avLst/>
          </a:prstGeom>
        </p:spPr>
        <p:txBody>
          <a:bodyPr wrap="square">
            <a:spAutoFit/>
          </a:bodyPr>
          <a:lstStyle/>
          <a:p>
            <a:pPr algn="just"/>
            <a:endParaRPr lang="fr-FR" sz="2400" dirty="0" smtClean="0"/>
          </a:p>
          <a:p>
            <a:pPr marL="285750" indent="-285750" algn="just">
              <a:buFont typeface="Arial" pitchFamily="34" charset="0"/>
              <a:buChar char="•"/>
            </a:pPr>
            <a:r>
              <a:rPr lang="fr-FR" sz="2400" dirty="0" smtClean="0"/>
              <a:t>Reprendre   </a:t>
            </a:r>
            <a:r>
              <a:rPr lang="fr-FR" sz="2400" dirty="0"/>
              <a:t>une   citation   telle   quelle,   </a:t>
            </a:r>
            <a:r>
              <a:rPr lang="fr-FR" sz="2400" dirty="0" smtClean="0"/>
              <a:t>sans guillemets</a:t>
            </a:r>
            <a:r>
              <a:rPr lang="fr-FR" sz="2400" dirty="0"/>
              <a:t>,   sans   mentionner   l’auteur   et   </a:t>
            </a:r>
            <a:r>
              <a:rPr lang="fr-FR" sz="2400" dirty="0" smtClean="0"/>
              <a:t>la source</a:t>
            </a:r>
          </a:p>
          <a:p>
            <a:pPr marL="285750" indent="-285750" algn="just">
              <a:buFont typeface="Arial" pitchFamily="34" charset="0"/>
              <a:buChar char="•"/>
            </a:pPr>
            <a:endParaRPr lang="fr-FR" sz="2400" dirty="0" smtClean="0"/>
          </a:p>
          <a:p>
            <a:pPr marL="285750" indent="-285750" algn="just">
              <a:buFont typeface="Arial" pitchFamily="34" charset="0"/>
              <a:buChar char="•"/>
            </a:pPr>
            <a:r>
              <a:rPr lang="fr-FR" sz="2400" dirty="0" smtClean="0"/>
              <a:t>Reprendre     une     idée     générale     en     la paraphrasant   (reformuler   avec   ses   propres mots,    en    utilisant    des    synonymes),    sans mentionner l’auteur et la source </a:t>
            </a:r>
          </a:p>
          <a:p>
            <a:pPr marL="285750" indent="-285750" algn="just">
              <a:buFont typeface="Arial" pitchFamily="34" charset="0"/>
              <a:buChar char="•"/>
            </a:pPr>
            <a:endParaRPr lang="fr-FR" sz="2400" dirty="0" smtClean="0"/>
          </a:p>
          <a:p>
            <a:pPr marL="285750" indent="-285750" algn="just">
              <a:buFont typeface="Arial" pitchFamily="34" charset="0"/>
              <a:buChar char="•"/>
            </a:pPr>
            <a:r>
              <a:rPr lang="fr-FR" sz="2400" dirty="0" smtClean="0"/>
              <a:t>Effectuer </a:t>
            </a:r>
            <a:r>
              <a:rPr lang="fr-FR" sz="2400" dirty="0"/>
              <a:t>des copier/coller depuis Internet ou</a:t>
            </a:r>
          </a:p>
          <a:p>
            <a:pPr algn="just"/>
            <a:r>
              <a:rPr lang="fr-FR" sz="2400" dirty="0"/>
              <a:t>recopier un extrait d’une œuvre imprimée sans</a:t>
            </a:r>
          </a:p>
          <a:p>
            <a:pPr algn="just"/>
            <a:r>
              <a:rPr lang="fr-FR" sz="2400" dirty="0"/>
              <a:t>citer la </a:t>
            </a:r>
            <a:r>
              <a:rPr lang="fr-FR" sz="2400" dirty="0" smtClean="0"/>
              <a:t>source</a:t>
            </a:r>
          </a:p>
          <a:p>
            <a:pPr algn="just"/>
            <a:endParaRPr lang="fr-FR" sz="2400" dirty="0"/>
          </a:p>
          <a:p>
            <a:pPr marL="285750" indent="-285750" algn="just">
              <a:buFont typeface="Arial" pitchFamily="34" charset="0"/>
              <a:buChar char="•"/>
            </a:pPr>
            <a:r>
              <a:rPr lang="fr-FR" sz="2400" dirty="0" smtClean="0"/>
              <a:t>Traduire  </a:t>
            </a:r>
            <a:r>
              <a:rPr lang="fr-FR" sz="2400" dirty="0"/>
              <a:t>un  texte  sans  mentionner  l’auteur</a:t>
            </a:r>
          </a:p>
          <a:p>
            <a:pPr algn="just"/>
            <a:r>
              <a:rPr lang="fr-FR" sz="2400" dirty="0"/>
              <a:t>original</a:t>
            </a:r>
          </a:p>
        </p:txBody>
      </p:sp>
    </p:spTree>
    <p:extLst>
      <p:ext uri="{BB962C8B-B14F-4D97-AF65-F5344CB8AC3E}">
        <p14:creationId xmlns:p14="http://schemas.microsoft.com/office/powerpoint/2010/main" val="2282742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03848" y="188640"/>
            <a:ext cx="2244525" cy="523220"/>
          </a:xfrm>
          <a:prstGeom prst="rect">
            <a:avLst/>
          </a:prstGeom>
        </p:spPr>
        <p:txBody>
          <a:bodyPr wrap="none">
            <a:spAutoFit/>
          </a:bodyPr>
          <a:lstStyle/>
          <a:p>
            <a:r>
              <a:rPr lang="fr-FR" sz="2800" dirty="0">
                <a:solidFill>
                  <a:srgbClr val="FFC000"/>
                </a:solidFill>
              </a:rPr>
              <a:t>Les citations:</a:t>
            </a:r>
          </a:p>
        </p:txBody>
      </p:sp>
      <p:sp>
        <p:nvSpPr>
          <p:cNvPr id="5" name="Rectangle 4"/>
          <p:cNvSpPr/>
          <p:nvPr/>
        </p:nvSpPr>
        <p:spPr>
          <a:xfrm>
            <a:off x="323528" y="1052736"/>
            <a:ext cx="8568952" cy="4401205"/>
          </a:xfrm>
          <a:prstGeom prst="rect">
            <a:avLst/>
          </a:prstGeom>
        </p:spPr>
        <p:txBody>
          <a:bodyPr wrap="square">
            <a:spAutoFit/>
          </a:bodyPr>
          <a:lstStyle/>
          <a:p>
            <a:r>
              <a:rPr lang="fr-FR" sz="2800" dirty="0"/>
              <a:t>• Citations    directes:    Les    citations    directes</a:t>
            </a:r>
          </a:p>
          <a:p>
            <a:r>
              <a:rPr lang="fr-FR" sz="2800" dirty="0"/>
              <a:t>reprennent   mot   pour   mot   les   propos   de</a:t>
            </a:r>
          </a:p>
          <a:p>
            <a:r>
              <a:rPr lang="fr-FR" sz="2800" dirty="0"/>
              <a:t>l’auteur , entre selon Newton: </a:t>
            </a:r>
            <a:r>
              <a:rPr lang="fr-FR" sz="2800" dirty="0" smtClean="0"/>
              <a:t>()</a:t>
            </a:r>
          </a:p>
          <a:p>
            <a:endParaRPr lang="fr-FR" sz="2800" dirty="0"/>
          </a:p>
          <a:p>
            <a:r>
              <a:rPr lang="fr-FR" sz="2800" dirty="0"/>
              <a:t>• Citations  indirectes:  Les  citations  indirectes • Citations  indirectes:  Les  citations  indirectes</a:t>
            </a:r>
          </a:p>
          <a:p>
            <a:r>
              <a:rPr lang="fr-FR" sz="2800" dirty="0"/>
              <a:t>consistent       à       paraphraser,       c’est-à-dire</a:t>
            </a:r>
          </a:p>
          <a:p>
            <a:r>
              <a:rPr lang="fr-FR" sz="2800" dirty="0"/>
              <a:t>rapporter les propos de l’auteur d’origine avec</a:t>
            </a:r>
          </a:p>
          <a:p>
            <a:r>
              <a:rPr lang="fr-FR" sz="2800" dirty="0"/>
              <a:t>vos propres mots, citer : la référence.</a:t>
            </a:r>
          </a:p>
          <a:p>
            <a:r>
              <a:rPr lang="fr-FR" sz="2800" dirty="0"/>
              <a:t>Selon </a:t>
            </a:r>
            <a:r>
              <a:rPr lang="fr-FR" sz="2800" dirty="0" err="1"/>
              <a:t>Zadeh</a:t>
            </a:r>
            <a:r>
              <a:rPr lang="fr-FR" sz="2800" dirty="0"/>
              <a:t>, (référence) puis l’idée</a:t>
            </a:r>
          </a:p>
        </p:txBody>
      </p:sp>
    </p:spTree>
    <p:extLst>
      <p:ext uri="{BB962C8B-B14F-4D97-AF65-F5344CB8AC3E}">
        <p14:creationId xmlns:p14="http://schemas.microsoft.com/office/powerpoint/2010/main" val="312623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02359"/>
            <a:ext cx="8568952" cy="5816977"/>
          </a:xfrm>
          <a:prstGeom prst="rect">
            <a:avLst/>
          </a:prstGeom>
        </p:spPr>
        <p:txBody>
          <a:bodyPr wrap="square">
            <a:spAutoFit/>
          </a:bodyPr>
          <a:lstStyle/>
          <a:p>
            <a:r>
              <a:rPr lang="fr-FR" b="1" dirty="0" smtClean="0">
                <a:solidFill>
                  <a:srgbClr val="FFC000"/>
                </a:solidFill>
              </a:rPr>
              <a:t>1. LES DROITS DU PERSONNEL ADMINISTRATIF ET TECHNIQUE</a:t>
            </a:r>
            <a:endParaRPr lang="fr-FR" dirty="0" smtClean="0">
              <a:solidFill>
                <a:srgbClr val="FFC000"/>
              </a:solidFill>
            </a:endParaRPr>
          </a:p>
          <a:p>
            <a:endParaRPr lang="fr-FR" dirty="0" smtClean="0"/>
          </a:p>
          <a:p>
            <a:pPr marL="342900" indent="-342900">
              <a:buFont typeface="Arial" pitchFamily="34" charset="0"/>
              <a:buChar char="•"/>
            </a:pPr>
            <a:r>
              <a:rPr lang="fr-FR" sz="2400" dirty="0" smtClean="0"/>
              <a:t>doit être traité </a:t>
            </a:r>
            <a:r>
              <a:rPr lang="fr-FR" sz="2400" dirty="0" smtClean="0">
                <a:solidFill>
                  <a:srgbClr val="00B050"/>
                </a:solidFill>
              </a:rPr>
              <a:t>avec respect, considération, et équité </a:t>
            </a:r>
            <a:r>
              <a:rPr lang="fr-FR" sz="2400" dirty="0" smtClean="0"/>
              <a:t>au même titre que l’ensemble des acteurs de l’enseignement supérieur. </a:t>
            </a:r>
          </a:p>
          <a:p>
            <a:pPr marL="342900" indent="-342900">
              <a:buFont typeface="Arial" pitchFamily="34" charset="0"/>
              <a:buChar char="•"/>
            </a:pPr>
            <a:endParaRPr lang="fr-FR" sz="2400" dirty="0" smtClean="0"/>
          </a:p>
          <a:p>
            <a:pPr marL="342900" indent="-342900">
              <a:buFont typeface="Arial" pitchFamily="34" charset="0"/>
              <a:buChar char="•"/>
            </a:pPr>
            <a:r>
              <a:rPr lang="fr-FR" sz="2400" dirty="0" smtClean="0"/>
              <a:t>a droit, lors des examens de recrutement, de l’évaluation, de nominations et de promotion, </a:t>
            </a:r>
            <a:r>
              <a:rPr lang="fr-FR" sz="2400" dirty="0" smtClean="0">
                <a:solidFill>
                  <a:srgbClr val="00B050"/>
                </a:solidFill>
              </a:rPr>
              <a:t>à un traitement objectif et impartial. </a:t>
            </a:r>
          </a:p>
          <a:p>
            <a:pPr marL="342900" indent="-342900">
              <a:buFont typeface="Arial" pitchFamily="34" charset="0"/>
              <a:buChar char="•"/>
            </a:pPr>
            <a:endParaRPr lang="fr-FR" sz="2400" dirty="0" smtClean="0"/>
          </a:p>
          <a:p>
            <a:pPr marL="342900" indent="-342900">
              <a:buFont typeface="Arial" pitchFamily="34" charset="0"/>
              <a:buChar char="•"/>
            </a:pPr>
            <a:r>
              <a:rPr lang="fr-FR" sz="2400" dirty="0" smtClean="0">
                <a:solidFill>
                  <a:srgbClr val="00B050"/>
                </a:solidFill>
              </a:rPr>
              <a:t>ne doit subir aucun harcèlement ni aucune discrimination </a:t>
            </a:r>
            <a:r>
              <a:rPr lang="fr-FR" sz="2400" dirty="0" smtClean="0"/>
              <a:t>dans l’évolution de sa carrière. </a:t>
            </a:r>
          </a:p>
          <a:p>
            <a:pPr marL="342900" indent="-342900">
              <a:buFont typeface="Arial" pitchFamily="34" charset="0"/>
              <a:buChar char="•"/>
            </a:pPr>
            <a:r>
              <a:rPr lang="fr-FR" sz="2400" dirty="0" smtClean="0">
                <a:solidFill>
                  <a:srgbClr val="00B050"/>
                </a:solidFill>
              </a:rPr>
              <a:t>bénéficie de conditions adéquates qui lui permettent d’accomplir au mieux sa mission .</a:t>
            </a:r>
            <a:endParaRPr lang="fr-FR" sz="2400" dirty="0" smtClean="0"/>
          </a:p>
          <a:p>
            <a:pPr marL="342900" indent="-342900">
              <a:buFont typeface="Arial" pitchFamily="34" charset="0"/>
              <a:buChar char="•"/>
            </a:pPr>
            <a:r>
              <a:rPr lang="fr-FR" sz="2400" dirty="0" smtClean="0"/>
              <a:t>bénéficient </a:t>
            </a:r>
            <a:r>
              <a:rPr lang="fr-FR" sz="2400" dirty="0"/>
              <a:t>des </a:t>
            </a:r>
            <a:r>
              <a:rPr lang="fr-FR" sz="2400" dirty="0" smtClean="0"/>
              <a:t>dispositifs de formation continue et d’amélioration constante de ses qualifications.</a:t>
            </a:r>
            <a:endParaRPr lang="fr-FR" sz="2400" dirty="0"/>
          </a:p>
        </p:txBody>
      </p:sp>
    </p:spTree>
    <p:extLst>
      <p:ext uri="{BB962C8B-B14F-4D97-AF65-F5344CB8AC3E}">
        <p14:creationId xmlns:p14="http://schemas.microsoft.com/office/powerpoint/2010/main" val="370058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58117"/>
            <a:ext cx="8424936" cy="4801314"/>
          </a:xfrm>
          <a:prstGeom prst="rect">
            <a:avLst/>
          </a:prstGeom>
        </p:spPr>
        <p:txBody>
          <a:bodyPr wrap="square">
            <a:spAutoFit/>
          </a:bodyPr>
          <a:lstStyle/>
          <a:p>
            <a:r>
              <a:rPr lang="en-US" b="1" dirty="0">
                <a:solidFill>
                  <a:srgbClr val="FFC000"/>
                </a:solidFill>
              </a:rPr>
              <a:t>2. LES OBLIGATIONS DU PERSONNEL </a:t>
            </a:r>
            <a:r>
              <a:rPr lang="fr-FR" b="1" dirty="0">
                <a:solidFill>
                  <a:srgbClr val="FFC000"/>
                </a:solidFill>
              </a:rPr>
              <a:t>A</a:t>
            </a:r>
            <a:r>
              <a:rPr lang="en-US" b="1" dirty="0" smtClean="0">
                <a:solidFill>
                  <a:srgbClr val="FFC000"/>
                </a:solidFill>
              </a:rPr>
              <a:t>DMINISTRATIF </a:t>
            </a:r>
            <a:r>
              <a:rPr lang="en-US" b="1" dirty="0">
                <a:solidFill>
                  <a:srgbClr val="FFC000"/>
                </a:solidFill>
              </a:rPr>
              <a:t>ET </a:t>
            </a:r>
            <a:r>
              <a:rPr lang="en-US" b="1" dirty="0" smtClean="0">
                <a:solidFill>
                  <a:srgbClr val="FFC000"/>
                </a:solidFill>
              </a:rPr>
              <a:t>TECHNIQUE</a:t>
            </a:r>
          </a:p>
          <a:p>
            <a:endParaRPr lang="en-US" sz="2400" dirty="0"/>
          </a:p>
          <a:p>
            <a:pPr marL="342900" indent="-342900">
              <a:buFont typeface="Arial" pitchFamily="34" charset="0"/>
              <a:buChar char="•"/>
            </a:pPr>
            <a:r>
              <a:rPr lang="en-US" sz="2400" dirty="0" smtClean="0"/>
              <a:t>La </a:t>
            </a:r>
            <a:r>
              <a:rPr lang="en-US" sz="2400" dirty="0"/>
              <a:t>mission du personnel </a:t>
            </a:r>
            <a:r>
              <a:rPr lang="fr-FR" sz="2400" dirty="0" smtClean="0"/>
              <a:t>administratif</a:t>
            </a:r>
            <a:r>
              <a:rPr lang="en-US" sz="2400" dirty="0" smtClean="0"/>
              <a:t> </a:t>
            </a:r>
            <a:r>
              <a:rPr lang="en-US" sz="2400" dirty="0"/>
              <a:t>et technique </a:t>
            </a:r>
            <a:r>
              <a:rPr lang="fr-FR" sz="2400" dirty="0" smtClean="0"/>
              <a:t>est</a:t>
            </a:r>
            <a:r>
              <a:rPr lang="en-US" sz="2400" dirty="0" smtClean="0"/>
              <a:t> </a:t>
            </a:r>
            <a:r>
              <a:rPr lang="en-US" sz="2400" dirty="0"/>
              <a:t>de </a:t>
            </a:r>
            <a:r>
              <a:rPr lang="fr-FR" sz="2400" dirty="0" smtClean="0"/>
              <a:t>réunir</a:t>
            </a:r>
            <a:r>
              <a:rPr lang="en-US" sz="2400" dirty="0" smtClean="0"/>
              <a:t> </a:t>
            </a:r>
            <a:r>
              <a:rPr lang="en-US" sz="2400" dirty="0"/>
              <a:t>les </a:t>
            </a:r>
            <a:r>
              <a:rPr lang="en-US" sz="2400" dirty="0">
                <a:solidFill>
                  <a:srgbClr val="00B050"/>
                </a:solidFill>
              </a:rPr>
              <a:t>conditions </a:t>
            </a:r>
            <a:r>
              <a:rPr lang="fr-FR" sz="2400" dirty="0" smtClean="0">
                <a:solidFill>
                  <a:srgbClr val="00B050"/>
                </a:solidFill>
              </a:rPr>
              <a:t>optimales</a:t>
            </a:r>
            <a:r>
              <a:rPr lang="en-US" sz="2400" dirty="0" smtClean="0">
                <a:solidFill>
                  <a:srgbClr val="00B050"/>
                </a:solidFill>
              </a:rPr>
              <a:t> </a:t>
            </a:r>
            <a:r>
              <a:rPr lang="fr-FR" sz="2400" dirty="0" smtClean="0"/>
              <a:t>permettant</a:t>
            </a:r>
            <a:r>
              <a:rPr lang="en-US" sz="2400" dirty="0" smtClean="0"/>
              <a:t> </a:t>
            </a:r>
            <a:r>
              <a:rPr lang="en-US" sz="2400" dirty="0"/>
              <a:t>à </a:t>
            </a:r>
            <a:r>
              <a:rPr lang="fr-FR" sz="2400" dirty="0" smtClean="0"/>
              <a:t>l’enseignant</a:t>
            </a:r>
            <a:r>
              <a:rPr lang="en-US" sz="2400" dirty="0" smtClean="0"/>
              <a:t> </a:t>
            </a:r>
            <a:r>
              <a:rPr lang="fr-FR" sz="2400" dirty="0" smtClean="0"/>
              <a:t>chercheur</a:t>
            </a:r>
            <a:r>
              <a:rPr lang="en-US" sz="2400" dirty="0" smtClean="0"/>
              <a:t> </a:t>
            </a:r>
            <a:r>
              <a:rPr lang="fr-FR" sz="2400" dirty="0" smtClean="0"/>
              <a:t>de s’acquitter</a:t>
            </a:r>
            <a:r>
              <a:rPr lang="en-US" sz="2400" dirty="0" smtClean="0"/>
              <a:t> </a:t>
            </a:r>
            <a:r>
              <a:rPr lang="en-US" sz="2400" dirty="0"/>
              <a:t>au mieux de sa fonction d’enseignement et de recherche, et à l’étudiant de réussir son parcours universitaire</a:t>
            </a:r>
            <a:r>
              <a:rPr lang="en-US" sz="2400" dirty="0" smtClean="0"/>
              <a:t>.</a:t>
            </a:r>
          </a:p>
          <a:p>
            <a:pPr marL="342900" indent="-342900">
              <a:buFont typeface="Arial" pitchFamily="34" charset="0"/>
              <a:buChar char="•"/>
            </a:pPr>
            <a:endParaRPr lang="en-US" sz="2400" dirty="0" smtClean="0"/>
          </a:p>
          <a:p>
            <a:pPr marL="342900" indent="-342900">
              <a:buFont typeface="Arial" pitchFamily="34" charset="0"/>
              <a:buChar char="•"/>
            </a:pPr>
            <a:r>
              <a:rPr lang="en-US" sz="2400" dirty="0" smtClean="0"/>
              <a:t>L</a:t>
            </a:r>
            <a:r>
              <a:rPr lang="fr-FR" sz="2400" dirty="0" smtClean="0"/>
              <a:t>a </a:t>
            </a:r>
            <a:r>
              <a:rPr lang="en-US" sz="2400" dirty="0" smtClean="0"/>
              <a:t>mission </a:t>
            </a:r>
            <a:r>
              <a:rPr lang="en-US" sz="2400" dirty="0"/>
              <a:t>de service </a:t>
            </a:r>
            <a:r>
              <a:rPr lang="en-US" sz="2400" dirty="0" smtClean="0"/>
              <a:t>public, </a:t>
            </a:r>
            <a:r>
              <a:rPr lang="en-US" sz="2400" dirty="0"/>
              <a:t>doit être accomplie dans le respect des </a:t>
            </a:r>
            <a:r>
              <a:rPr lang="fr-FR" sz="2400" dirty="0" smtClean="0"/>
              <a:t>valeurs</a:t>
            </a:r>
            <a:r>
              <a:rPr lang="en-US" sz="2400" dirty="0" smtClean="0"/>
              <a:t> </a:t>
            </a:r>
            <a:r>
              <a:rPr lang="en-US" sz="2400" dirty="0"/>
              <a:t>fondamentales de la </a:t>
            </a:r>
            <a:r>
              <a:rPr lang="en-US" sz="2400" dirty="0" err="1"/>
              <a:t>fonction</a:t>
            </a:r>
            <a:r>
              <a:rPr lang="en-US" sz="2400" dirty="0"/>
              <a:t> </a:t>
            </a:r>
            <a:r>
              <a:rPr lang="en-US" sz="2400" dirty="0" err="1" smtClean="0"/>
              <a:t>publique</a:t>
            </a:r>
            <a:endParaRPr lang="en-US" sz="2400" dirty="0" smtClean="0"/>
          </a:p>
          <a:p>
            <a:pPr marL="342900" indent="-342900">
              <a:buFont typeface="Arial" pitchFamily="34" charset="0"/>
              <a:buChar char="•"/>
            </a:pPr>
            <a:endParaRPr lang="en-US" sz="2400" dirty="0">
              <a:solidFill>
                <a:srgbClr val="00B050"/>
              </a:solidFill>
            </a:endParaRPr>
          </a:p>
          <a:p>
            <a:pPr marL="342900" indent="-342900">
              <a:buFont typeface="Arial" pitchFamily="34" charset="0"/>
              <a:buChar char="•"/>
            </a:pPr>
            <a:r>
              <a:rPr lang="fr-FR" sz="2400" dirty="0" smtClean="0">
                <a:solidFill>
                  <a:srgbClr val="00B050"/>
                </a:solidFill>
              </a:rPr>
              <a:t>Impartialité</a:t>
            </a:r>
            <a:r>
              <a:rPr lang="en-US" sz="2400" dirty="0" smtClean="0">
                <a:solidFill>
                  <a:srgbClr val="00B050"/>
                </a:solidFill>
              </a:rPr>
              <a:t>, intégrité</a:t>
            </a:r>
            <a:r>
              <a:rPr lang="en-US" sz="2400" dirty="0">
                <a:solidFill>
                  <a:srgbClr val="00B050"/>
                </a:solidFill>
              </a:rPr>
              <a:t>, de respect, de confidentialité, de transparence et de loyauté. </a:t>
            </a:r>
          </a:p>
        </p:txBody>
      </p:sp>
    </p:spTree>
    <p:extLst>
      <p:ext uri="{BB962C8B-B14F-4D97-AF65-F5344CB8AC3E}">
        <p14:creationId xmlns:p14="http://schemas.microsoft.com/office/powerpoint/2010/main" val="3927788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836712"/>
            <a:ext cx="8568952" cy="1569660"/>
          </a:xfrm>
          <a:prstGeom prst="rect">
            <a:avLst/>
          </a:prstGeom>
        </p:spPr>
        <p:txBody>
          <a:bodyPr wrap="square">
            <a:spAutoFit/>
          </a:bodyPr>
          <a:lstStyle/>
          <a:p>
            <a:r>
              <a:rPr lang="en-US" sz="2400" b="1" dirty="0">
                <a:solidFill>
                  <a:srgbClr val="00B050"/>
                </a:solidFill>
              </a:rPr>
              <a:t>- La </a:t>
            </a:r>
            <a:r>
              <a:rPr lang="en-US" sz="2400" b="1" dirty="0" smtClean="0">
                <a:solidFill>
                  <a:srgbClr val="00B050"/>
                </a:solidFill>
              </a:rPr>
              <a:t>competence:</a:t>
            </a:r>
            <a:r>
              <a:rPr lang="en-US" sz="2400" dirty="0" smtClean="0">
                <a:solidFill>
                  <a:srgbClr val="00B050"/>
                </a:solidFill>
              </a:rPr>
              <a:t> </a:t>
            </a:r>
            <a:r>
              <a:rPr lang="en-US" sz="2400" dirty="0"/>
              <a:t>Le personnel </a:t>
            </a:r>
            <a:r>
              <a:rPr lang="fr-FR" sz="2400" dirty="0" smtClean="0"/>
              <a:t>administratif</a:t>
            </a:r>
            <a:r>
              <a:rPr lang="en-US" sz="2400" dirty="0" smtClean="0"/>
              <a:t> </a:t>
            </a:r>
            <a:r>
              <a:rPr lang="en-US" sz="2400" dirty="0"/>
              <a:t>et technique </a:t>
            </a:r>
            <a:r>
              <a:rPr lang="fr-FR" sz="2400" dirty="0" smtClean="0"/>
              <a:t>doit être compétant </a:t>
            </a:r>
            <a:r>
              <a:rPr lang="en-US" sz="2400" dirty="0" smtClean="0"/>
              <a:t>. </a:t>
            </a:r>
            <a:r>
              <a:rPr lang="en-US" sz="2400" dirty="0"/>
              <a:t>Il </a:t>
            </a:r>
            <a:r>
              <a:rPr lang="fr-FR" sz="2400" dirty="0" smtClean="0"/>
              <a:t>est</a:t>
            </a:r>
            <a:r>
              <a:rPr lang="en-US" sz="2400" dirty="0" smtClean="0"/>
              <a:t> </a:t>
            </a:r>
            <a:r>
              <a:rPr lang="fr-FR" sz="2400" dirty="0" smtClean="0"/>
              <a:t>responsable</a:t>
            </a:r>
            <a:r>
              <a:rPr lang="en-US" sz="2400" dirty="0" smtClean="0"/>
              <a:t> de ses </a:t>
            </a:r>
            <a:r>
              <a:rPr lang="fr-FR" sz="2400" dirty="0" smtClean="0"/>
              <a:t>décisions</a:t>
            </a:r>
            <a:r>
              <a:rPr lang="en-US" sz="2400" dirty="0" smtClean="0"/>
              <a:t> </a:t>
            </a:r>
            <a:r>
              <a:rPr lang="en-US" sz="2400" dirty="0"/>
              <a:t>et de ses </a:t>
            </a:r>
            <a:r>
              <a:rPr lang="fr-FR" sz="2400" dirty="0" smtClean="0"/>
              <a:t>actes</a:t>
            </a:r>
            <a:r>
              <a:rPr lang="en-US" sz="2400" dirty="0" smtClean="0"/>
              <a:t> </a:t>
            </a:r>
            <a:r>
              <a:rPr lang="fr-FR" sz="2400" dirty="0" smtClean="0"/>
              <a:t>ainsi</a:t>
            </a:r>
            <a:r>
              <a:rPr lang="en-US" sz="2400" dirty="0" smtClean="0"/>
              <a:t> </a:t>
            </a:r>
            <a:r>
              <a:rPr lang="en-US" sz="2400" dirty="0"/>
              <a:t>que de </a:t>
            </a:r>
            <a:r>
              <a:rPr lang="fr-FR" sz="2400" dirty="0" smtClean="0"/>
              <a:t>l’utilisation</a:t>
            </a:r>
            <a:r>
              <a:rPr lang="en-US" sz="2400" dirty="0" smtClean="0"/>
              <a:t> </a:t>
            </a:r>
            <a:r>
              <a:rPr lang="fr-FR" sz="2400" dirty="0" smtClean="0"/>
              <a:t>judicieuse</a:t>
            </a:r>
            <a:r>
              <a:rPr lang="en-US" sz="2400" dirty="0" smtClean="0"/>
              <a:t> </a:t>
            </a:r>
            <a:r>
              <a:rPr lang="en-US" sz="2400" dirty="0"/>
              <a:t>des </a:t>
            </a:r>
            <a:r>
              <a:rPr lang="fr-FR" sz="2400" dirty="0" smtClean="0"/>
              <a:t>ressources</a:t>
            </a:r>
            <a:r>
              <a:rPr lang="en-US" sz="2400" dirty="0" smtClean="0"/>
              <a:t> </a:t>
            </a:r>
            <a:r>
              <a:rPr lang="en-US" sz="2400" dirty="0"/>
              <a:t>et de </a:t>
            </a:r>
            <a:r>
              <a:rPr lang="fr-FR" sz="2400" dirty="0" smtClean="0"/>
              <a:t>l’information</a:t>
            </a:r>
            <a:r>
              <a:rPr lang="en-US" sz="2400" dirty="0" smtClean="0"/>
              <a:t> </a:t>
            </a:r>
            <a:r>
              <a:rPr lang="fr-FR" sz="2400" dirty="0" smtClean="0"/>
              <a:t>mises</a:t>
            </a:r>
            <a:r>
              <a:rPr lang="en-US" sz="2400" dirty="0" smtClean="0"/>
              <a:t> </a:t>
            </a:r>
            <a:r>
              <a:rPr lang="en-US" sz="2400" dirty="0"/>
              <a:t>à sa disposition.</a:t>
            </a:r>
          </a:p>
        </p:txBody>
      </p:sp>
      <p:sp>
        <p:nvSpPr>
          <p:cNvPr id="5" name="Rectangle 4"/>
          <p:cNvSpPr/>
          <p:nvPr/>
        </p:nvSpPr>
        <p:spPr>
          <a:xfrm>
            <a:off x="479819" y="2780928"/>
            <a:ext cx="8400386" cy="1200329"/>
          </a:xfrm>
          <a:prstGeom prst="rect">
            <a:avLst/>
          </a:prstGeom>
        </p:spPr>
        <p:txBody>
          <a:bodyPr wrap="square">
            <a:spAutoFit/>
          </a:bodyPr>
          <a:lstStyle/>
          <a:p>
            <a:r>
              <a:rPr lang="fr-FR" sz="2400" dirty="0"/>
              <a:t>- </a:t>
            </a:r>
            <a:r>
              <a:rPr lang="fr-FR" sz="2400" b="1" dirty="0">
                <a:solidFill>
                  <a:srgbClr val="00B050"/>
                </a:solidFill>
              </a:rPr>
              <a:t>L’impartialité </a:t>
            </a:r>
            <a:r>
              <a:rPr lang="fr-FR" sz="2400" b="1" dirty="0" smtClean="0">
                <a:solidFill>
                  <a:srgbClr val="00B050"/>
                </a:solidFill>
              </a:rPr>
              <a:t>: </a:t>
            </a:r>
            <a:r>
              <a:rPr lang="fr-FR" sz="2400" dirty="0" smtClean="0"/>
              <a:t>doit faire </a:t>
            </a:r>
            <a:r>
              <a:rPr lang="fr-FR" sz="2400" dirty="0"/>
              <a:t>preuve de neutralité et d’objectivité</a:t>
            </a:r>
            <a:r>
              <a:rPr lang="fr-FR" sz="2400" dirty="0" smtClean="0"/>
              <a:t>. </a:t>
            </a:r>
            <a:r>
              <a:rPr lang="fr-FR" sz="2400" dirty="0"/>
              <a:t>Il remplit ses fonctions </a:t>
            </a:r>
            <a:r>
              <a:rPr lang="fr-FR" sz="2400" dirty="0">
                <a:solidFill>
                  <a:srgbClr val="00B050"/>
                </a:solidFill>
              </a:rPr>
              <a:t>sans considérations partisanes et évite toute forme de discrimination.</a:t>
            </a:r>
          </a:p>
        </p:txBody>
      </p:sp>
    </p:spTree>
    <p:extLst>
      <p:ext uri="{BB962C8B-B14F-4D97-AF65-F5344CB8AC3E}">
        <p14:creationId xmlns:p14="http://schemas.microsoft.com/office/powerpoint/2010/main" val="8870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260648"/>
            <a:ext cx="8208912" cy="1938992"/>
          </a:xfrm>
          <a:prstGeom prst="rect">
            <a:avLst/>
          </a:prstGeom>
        </p:spPr>
        <p:txBody>
          <a:bodyPr wrap="square">
            <a:spAutoFit/>
          </a:bodyPr>
          <a:lstStyle/>
          <a:p>
            <a:r>
              <a:rPr lang="fr-FR" sz="2400" b="1" smtClean="0">
                <a:solidFill>
                  <a:srgbClr val="00B050"/>
                </a:solidFill>
              </a:rPr>
              <a:t>- L’intégrité: </a:t>
            </a:r>
            <a:r>
              <a:rPr lang="fr-FR" sz="2400" smtClean="0"/>
              <a:t>Le personnel administratif et technique se conduit d’une manière juste et honnête. Il évite de se mettre dans une situation où il se rendrait redevable à quiconque pourrait l’influencer indûment dans l’exercice de ses fonctions.</a:t>
            </a:r>
            <a:endParaRPr lang="fr-FR" sz="2400"/>
          </a:p>
        </p:txBody>
      </p:sp>
      <p:sp>
        <p:nvSpPr>
          <p:cNvPr id="5" name="Rectangle 4"/>
          <p:cNvSpPr/>
          <p:nvPr/>
        </p:nvSpPr>
        <p:spPr>
          <a:xfrm>
            <a:off x="539552" y="2333685"/>
            <a:ext cx="8496944" cy="1569660"/>
          </a:xfrm>
          <a:prstGeom prst="rect">
            <a:avLst/>
          </a:prstGeom>
        </p:spPr>
        <p:txBody>
          <a:bodyPr wrap="square">
            <a:spAutoFit/>
          </a:bodyPr>
          <a:lstStyle/>
          <a:p>
            <a:r>
              <a:rPr lang="fr-FR" sz="2400" b="1" dirty="0" smtClean="0">
                <a:solidFill>
                  <a:srgbClr val="00B050"/>
                </a:solidFill>
              </a:rPr>
              <a:t>- Le respect : </a:t>
            </a:r>
            <a:r>
              <a:rPr lang="fr-FR" sz="2400" dirty="0" smtClean="0"/>
              <a:t>dans l’exercice de ses fonctions il doit respecter les domaines de compétence de chacun. Ainsi, ce personnel doit s’interdire toute ingérence dans les actes pédagogiques et scientifiques. </a:t>
            </a:r>
            <a:endParaRPr lang="fr-FR" sz="2400" dirty="0"/>
          </a:p>
        </p:txBody>
      </p:sp>
    </p:spTree>
    <p:extLst>
      <p:ext uri="{BB962C8B-B14F-4D97-AF65-F5344CB8AC3E}">
        <p14:creationId xmlns:p14="http://schemas.microsoft.com/office/powerpoint/2010/main" val="283425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8568952" cy="1200329"/>
          </a:xfrm>
          <a:prstGeom prst="rect">
            <a:avLst/>
          </a:prstGeom>
        </p:spPr>
        <p:txBody>
          <a:bodyPr wrap="square">
            <a:spAutoFit/>
          </a:bodyPr>
          <a:lstStyle/>
          <a:p>
            <a:r>
              <a:rPr lang="en-US" sz="2400" b="1" dirty="0">
                <a:solidFill>
                  <a:srgbClr val="00B050"/>
                </a:solidFill>
              </a:rPr>
              <a:t>- La </a:t>
            </a:r>
            <a:r>
              <a:rPr lang="fr-FR" sz="2400" b="1" dirty="0" smtClean="0">
                <a:solidFill>
                  <a:srgbClr val="00B050"/>
                </a:solidFill>
              </a:rPr>
              <a:t>confidentialité</a:t>
            </a:r>
            <a:r>
              <a:rPr lang="en-US" sz="2400" dirty="0" smtClean="0">
                <a:solidFill>
                  <a:srgbClr val="00B050"/>
                </a:solidFill>
              </a:rPr>
              <a:t>: </a:t>
            </a:r>
            <a:r>
              <a:rPr lang="en-US" sz="2400" dirty="0" smtClean="0"/>
              <a:t>Les</a:t>
            </a:r>
            <a:r>
              <a:rPr lang="en-US" sz="2400" dirty="0" smtClean="0">
                <a:solidFill>
                  <a:srgbClr val="00B050"/>
                </a:solidFill>
              </a:rPr>
              <a:t> </a:t>
            </a:r>
            <a:r>
              <a:rPr lang="en-US" sz="2400" dirty="0"/>
              <a:t>dossiers </a:t>
            </a:r>
            <a:r>
              <a:rPr lang="fr-FR" sz="2400" dirty="0" smtClean="0"/>
              <a:t>administratifs</a:t>
            </a:r>
            <a:r>
              <a:rPr lang="en-US" sz="2400" dirty="0" smtClean="0"/>
              <a:t>, </a:t>
            </a:r>
            <a:r>
              <a:rPr lang="en-US" sz="2400" dirty="0"/>
              <a:t>techniques, </a:t>
            </a:r>
            <a:r>
              <a:rPr lang="fr-FR" sz="2400" dirty="0" smtClean="0"/>
              <a:t>pédagogiques</a:t>
            </a:r>
            <a:r>
              <a:rPr lang="en-US" sz="2400" dirty="0" smtClean="0"/>
              <a:t> </a:t>
            </a:r>
            <a:r>
              <a:rPr lang="en-US" sz="2400" dirty="0"/>
              <a:t>et </a:t>
            </a:r>
            <a:r>
              <a:rPr lang="fr-FR" sz="2400" dirty="0" smtClean="0"/>
              <a:t>scientifiques</a:t>
            </a:r>
            <a:r>
              <a:rPr lang="en-US" sz="2400" dirty="0" smtClean="0"/>
              <a:t> </a:t>
            </a:r>
            <a:r>
              <a:rPr lang="fr-FR" sz="2400" dirty="0" smtClean="0"/>
              <a:t>doivent</a:t>
            </a:r>
            <a:r>
              <a:rPr lang="en-US" sz="2400" dirty="0" smtClean="0"/>
              <a:t> </a:t>
            </a:r>
            <a:r>
              <a:rPr lang="fr-FR" sz="2400" dirty="0" smtClean="0"/>
              <a:t>être</a:t>
            </a:r>
            <a:r>
              <a:rPr lang="en-US" sz="2400" dirty="0" smtClean="0"/>
              <a:t> </a:t>
            </a:r>
            <a:r>
              <a:rPr lang="fr-FR" sz="2400" dirty="0" smtClean="0"/>
              <a:t>soumis</a:t>
            </a:r>
            <a:r>
              <a:rPr lang="en-US" sz="2400" dirty="0" smtClean="0"/>
              <a:t> </a:t>
            </a:r>
            <a:r>
              <a:rPr lang="en-US" sz="2400" dirty="0"/>
              <a:t>à </a:t>
            </a:r>
            <a:r>
              <a:rPr lang="en-US" sz="2400" dirty="0" smtClean="0"/>
              <a:t>l’obligation de confidentialité</a:t>
            </a:r>
            <a:r>
              <a:rPr lang="en-US" sz="2400" dirty="0"/>
              <a:t>.</a:t>
            </a:r>
          </a:p>
        </p:txBody>
      </p:sp>
      <p:sp>
        <p:nvSpPr>
          <p:cNvPr id="5" name="Rectangle 4"/>
          <p:cNvSpPr/>
          <p:nvPr/>
        </p:nvSpPr>
        <p:spPr>
          <a:xfrm>
            <a:off x="467544" y="2242574"/>
            <a:ext cx="8064896" cy="1938992"/>
          </a:xfrm>
          <a:prstGeom prst="rect">
            <a:avLst/>
          </a:prstGeom>
        </p:spPr>
        <p:txBody>
          <a:bodyPr wrap="square">
            <a:spAutoFit/>
          </a:bodyPr>
          <a:lstStyle/>
          <a:p>
            <a:r>
              <a:rPr lang="fr-FR" sz="2400" b="1" smtClean="0">
                <a:solidFill>
                  <a:srgbClr val="00B050"/>
                </a:solidFill>
              </a:rPr>
              <a:t>- La transparence</a:t>
            </a:r>
            <a:r>
              <a:rPr lang="fr-FR" sz="2400" smtClean="0">
                <a:solidFill>
                  <a:srgbClr val="00B050"/>
                </a:solidFill>
              </a:rPr>
              <a:t>: </a:t>
            </a:r>
            <a:r>
              <a:rPr lang="fr-FR" sz="2400" smtClean="0"/>
              <a:t>Le personnel accomplit ses fonctions et les différents actes qui en découlent d’une façon qui permette la bonne circulation de l’information utile aux membres de la communauté universitaire, la vérification des bonnes pratiquesprofessionnelles et leur traçabilité.</a:t>
            </a:r>
            <a:endParaRPr lang="fr-FR" sz="2400"/>
          </a:p>
        </p:txBody>
      </p:sp>
    </p:spTree>
    <p:extLst>
      <p:ext uri="{BB962C8B-B14F-4D97-AF65-F5344CB8AC3E}">
        <p14:creationId xmlns:p14="http://schemas.microsoft.com/office/powerpoint/2010/main" val="254081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8221" y="28175"/>
            <a:ext cx="8568952" cy="6001643"/>
          </a:xfrm>
          <a:prstGeom prst="rect">
            <a:avLst/>
          </a:prstGeom>
        </p:spPr>
        <p:txBody>
          <a:bodyPr wrap="square">
            <a:spAutoFit/>
          </a:bodyPr>
          <a:lstStyle/>
          <a:p>
            <a:pPr marL="342900" indent="-342900">
              <a:buAutoNum type="arabicPeriod"/>
            </a:pPr>
            <a:r>
              <a:rPr lang="fr-FR" sz="2400" b="1" dirty="0" smtClean="0">
                <a:solidFill>
                  <a:srgbClr val="FFC000"/>
                </a:solidFill>
              </a:rPr>
              <a:t>LES </a:t>
            </a:r>
            <a:r>
              <a:rPr lang="fr-FR" sz="2400" b="1" dirty="0">
                <a:solidFill>
                  <a:srgbClr val="FFC000"/>
                </a:solidFill>
              </a:rPr>
              <a:t>DROITS DE </a:t>
            </a:r>
            <a:r>
              <a:rPr lang="fr-FR" sz="2400" b="1" dirty="0" smtClean="0">
                <a:solidFill>
                  <a:srgbClr val="FFC000"/>
                </a:solidFill>
              </a:rPr>
              <a:t>L’ENSEIGNANT-CHERCHEUR</a:t>
            </a:r>
          </a:p>
          <a:p>
            <a:pPr marL="342900" indent="-342900">
              <a:buFont typeface="Arial" pitchFamily="34" charset="0"/>
              <a:buChar char="•"/>
            </a:pPr>
            <a:r>
              <a:rPr lang="fr-FR" sz="2400" b="1" dirty="0" smtClean="0">
                <a:solidFill>
                  <a:srgbClr val="FFC000"/>
                </a:solidFill>
              </a:rPr>
              <a:t> </a:t>
            </a:r>
            <a:r>
              <a:rPr lang="fr-FR" sz="2400" dirty="0" smtClean="0"/>
              <a:t>l’accès </a:t>
            </a:r>
            <a:r>
              <a:rPr lang="fr-FR" sz="2400" dirty="0"/>
              <a:t>à la profession d’enseignant-chercheur sur la seule base des </a:t>
            </a:r>
            <a:r>
              <a:rPr lang="fr-FR" sz="2400" dirty="0">
                <a:solidFill>
                  <a:srgbClr val="00B050"/>
                </a:solidFill>
              </a:rPr>
              <a:t>qualifications universitaires et de l’expérience</a:t>
            </a:r>
            <a:r>
              <a:rPr lang="fr-FR" sz="2400" dirty="0"/>
              <a:t> requises.</a:t>
            </a:r>
          </a:p>
          <a:p>
            <a:pPr marL="342900" indent="-342900">
              <a:buFont typeface="Arial" pitchFamily="34" charset="0"/>
              <a:buChar char="•"/>
            </a:pPr>
            <a:r>
              <a:rPr lang="fr-FR" sz="2400" dirty="0"/>
              <a:t> </a:t>
            </a:r>
            <a:r>
              <a:rPr lang="fr-FR" sz="2400" dirty="0" smtClean="0"/>
              <a:t>garantir </a:t>
            </a:r>
            <a:r>
              <a:rPr lang="fr-FR" sz="2400" dirty="0"/>
              <a:t>à l’enseignant- chercheur le droit d’enseigner à </a:t>
            </a:r>
            <a:r>
              <a:rPr lang="fr-FR" sz="2400" dirty="0">
                <a:solidFill>
                  <a:srgbClr val="00B050"/>
                </a:solidFill>
              </a:rPr>
              <a:t>l’abri de toute ingérence</a:t>
            </a:r>
            <a:r>
              <a:rPr lang="fr-FR" sz="2400" dirty="0"/>
              <a:t>, dès lors qu’il respecte les principes de l’éthique et de la déontologie.</a:t>
            </a:r>
          </a:p>
          <a:p>
            <a:r>
              <a:rPr lang="fr-FR" sz="2400" dirty="0"/>
              <a:t> </a:t>
            </a:r>
          </a:p>
          <a:p>
            <a:pPr marL="285750" indent="-285750">
              <a:buFont typeface="Arial" pitchFamily="34" charset="0"/>
              <a:buChar char="•"/>
            </a:pPr>
            <a:r>
              <a:rPr lang="fr-FR" sz="2400" dirty="0"/>
              <a:t>L’</a:t>
            </a:r>
            <a:r>
              <a:rPr lang="fr-FR" sz="2400" dirty="0">
                <a:solidFill>
                  <a:srgbClr val="00B050"/>
                </a:solidFill>
              </a:rPr>
              <a:t>évaluation</a:t>
            </a:r>
            <a:r>
              <a:rPr lang="fr-FR" sz="2400" dirty="0"/>
              <a:t> doit porter uniquement sur les </a:t>
            </a:r>
            <a:r>
              <a:rPr lang="fr-FR" sz="2400" dirty="0">
                <a:solidFill>
                  <a:srgbClr val="00B050"/>
                </a:solidFill>
              </a:rPr>
              <a:t>critères académiques</a:t>
            </a:r>
            <a:r>
              <a:rPr lang="fr-FR" sz="2400" dirty="0"/>
              <a:t> d’appréciation des activités d’enseignement et de </a:t>
            </a:r>
            <a:r>
              <a:rPr lang="fr-FR" sz="2400" dirty="0" smtClean="0"/>
              <a:t>recherche.</a:t>
            </a:r>
            <a:endParaRPr lang="fr-FR" sz="2400" dirty="0"/>
          </a:p>
          <a:p>
            <a:r>
              <a:rPr lang="fr-FR" sz="2400" dirty="0"/>
              <a:t> </a:t>
            </a:r>
          </a:p>
          <a:p>
            <a:pPr marL="285750" indent="-285750">
              <a:buFont typeface="Arial" pitchFamily="34" charset="0"/>
              <a:buChar char="•"/>
            </a:pPr>
            <a:r>
              <a:rPr lang="fr-FR" sz="2400" dirty="0" smtClean="0"/>
              <a:t>IL doit  bénéficier </a:t>
            </a:r>
            <a:r>
              <a:rPr lang="fr-FR" sz="2400" dirty="0"/>
              <a:t>de conditions de travail adéquates ainsi que des moyens pédagogiques et scientifiques nécessaires </a:t>
            </a:r>
            <a:endParaRPr lang="fr-FR" sz="2400" dirty="0" smtClean="0"/>
          </a:p>
          <a:p>
            <a:pPr marL="285750" indent="-285750">
              <a:buFont typeface="Arial" pitchFamily="34" charset="0"/>
              <a:buChar char="•"/>
            </a:pPr>
            <a:r>
              <a:rPr lang="fr-FR" sz="2400" dirty="0" smtClean="0"/>
              <a:t>bénéficier </a:t>
            </a:r>
            <a:r>
              <a:rPr lang="fr-FR" sz="2400" dirty="0"/>
              <a:t>d’une formation permanente </a:t>
            </a:r>
            <a:r>
              <a:rPr lang="fr-FR" sz="2400" dirty="0" smtClean="0"/>
              <a:t>et d’un </a:t>
            </a:r>
            <a:r>
              <a:rPr lang="fr-FR" sz="2400" dirty="0"/>
              <a:t>recyclage périodique de ses connaissances.</a:t>
            </a:r>
          </a:p>
        </p:txBody>
      </p:sp>
    </p:spTree>
    <p:extLst>
      <p:ext uri="{BB962C8B-B14F-4D97-AF65-F5344CB8AC3E}">
        <p14:creationId xmlns:p14="http://schemas.microsoft.com/office/powerpoint/2010/main" val="1524399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698" y="0"/>
            <a:ext cx="9036496" cy="6001643"/>
          </a:xfrm>
          <a:prstGeom prst="rect">
            <a:avLst/>
          </a:prstGeom>
        </p:spPr>
        <p:txBody>
          <a:bodyPr wrap="square">
            <a:spAutoFit/>
          </a:bodyPr>
          <a:lstStyle/>
          <a:p>
            <a:r>
              <a:rPr lang="fr-FR" sz="2400" dirty="0">
                <a:solidFill>
                  <a:srgbClr val="FFC000"/>
                </a:solidFill>
              </a:rPr>
              <a:t>2. LES OBLIGATIONS DE L’ENSEIGNANT-CHERCHEUR</a:t>
            </a:r>
          </a:p>
          <a:p>
            <a:pPr marL="342900" indent="-342900">
              <a:buFont typeface="Arial" pitchFamily="34" charset="0"/>
              <a:buChar char="•"/>
            </a:pPr>
            <a:r>
              <a:rPr lang="fr-FR" sz="2400" dirty="0" smtClean="0"/>
              <a:t>S’efforcer </a:t>
            </a:r>
            <a:r>
              <a:rPr lang="fr-FR" sz="2400" dirty="0"/>
              <a:t>de se conformer à des </a:t>
            </a:r>
            <a:r>
              <a:rPr lang="fr-FR" sz="2400" dirty="0" smtClean="0"/>
              <a:t>normes et </a:t>
            </a:r>
            <a:r>
              <a:rPr lang="fr-FR" sz="2400" dirty="0" err="1" smtClean="0"/>
              <a:t>critéres</a:t>
            </a:r>
            <a:r>
              <a:rPr lang="fr-FR" sz="2400" dirty="0" smtClean="0"/>
              <a:t>.</a:t>
            </a:r>
          </a:p>
          <a:p>
            <a:pPr marL="342900" indent="-342900">
              <a:buFont typeface="Arial" pitchFamily="34" charset="0"/>
              <a:buChar char="•"/>
            </a:pPr>
            <a:endParaRPr lang="fr-FR" sz="2400" dirty="0"/>
          </a:p>
          <a:p>
            <a:pPr marL="342900" indent="-342900">
              <a:buFont typeface="Arial" pitchFamily="34" charset="0"/>
              <a:buChar char="•"/>
            </a:pPr>
            <a:r>
              <a:rPr lang="fr-FR" sz="2400" dirty="0" smtClean="0"/>
              <a:t>Veiller </a:t>
            </a:r>
            <a:r>
              <a:rPr lang="fr-FR" sz="2400" dirty="0"/>
              <a:t>au respect de la confidentialité du contenu des délibérations et débats tenus au sein des différentes </a:t>
            </a:r>
            <a:r>
              <a:rPr lang="fr-FR" sz="2400" dirty="0" smtClean="0"/>
              <a:t>instances.</a:t>
            </a:r>
          </a:p>
          <a:p>
            <a:pPr marL="342900" indent="-342900">
              <a:buFont typeface="Arial" pitchFamily="34" charset="0"/>
              <a:buChar char="•"/>
            </a:pPr>
            <a:endParaRPr lang="fr-FR" sz="2400" dirty="0"/>
          </a:p>
          <a:p>
            <a:pPr marL="342900" indent="-342900">
              <a:buFont typeface="Arial" pitchFamily="34" charset="0"/>
              <a:buChar char="•"/>
            </a:pPr>
            <a:r>
              <a:rPr lang="fr-FR" sz="2400" dirty="0" smtClean="0"/>
              <a:t>Faire </a:t>
            </a:r>
            <a:r>
              <a:rPr lang="fr-FR" sz="2400" dirty="0"/>
              <a:t>preuve de conscience professionnelle dans l’accomplissement de ses taches</a:t>
            </a:r>
            <a:r>
              <a:rPr lang="fr-FR" sz="2400" dirty="0" smtClean="0"/>
              <a:t>.</a:t>
            </a:r>
          </a:p>
          <a:p>
            <a:pPr marL="342900" indent="-342900">
              <a:buFont typeface="Arial" pitchFamily="34" charset="0"/>
              <a:buChar char="•"/>
            </a:pPr>
            <a:endParaRPr lang="fr-FR" sz="2400" dirty="0" smtClean="0"/>
          </a:p>
          <a:p>
            <a:pPr marL="342900" indent="-342900">
              <a:buFont typeface="Arial" pitchFamily="34" charset="0"/>
              <a:buChar char="•"/>
            </a:pPr>
            <a:r>
              <a:rPr lang="fr-FR" sz="2400" dirty="0" smtClean="0"/>
              <a:t>Consacrer </a:t>
            </a:r>
            <a:r>
              <a:rPr lang="fr-FR" sz="2400" dirty="0"/>
              <a:t>le principe de transparence et celui du droit de recours.</a:t>
            </a:r>
          </a:p>
          <a:p>
            <a:pPr marL="342900" indent="-342900">
              <a:buFont typeface="Arial" pitchFamily="34" charset="0"/>
              <a:buChar char="•"/>
            </a:pPr>
            <a:r>
              <a:rPr lang="fr-FR" sz="2400" dirty="0" smtClean="0"/>
              <a:t>Ne </a:t>
            </a:r>
            <a:r>
              <a:rPr lang="fr-FR" sz="2400" dirty="0"/>
              <a:t>pas abuser du pouvoir que lui confère sa profession</a:t>
            </a:r>
            <a:r>
              <a:rPr lang="fr-FR" sz="2400" dirty="0" smtClean="0"/>
              <a:t>.</a:t>
            </a:r>
          </a:p>
          <a:p>
            <a:pPr marL="342900" indent="-342900">
              <a:buFont typeface="Arial" pitchFamily="34" charset="0"/>
              <a:buChar char="•"/>
            </a:pPr>
            <a:endParaRPr lang="fr-FR" sz="2400" dirty="0"/>
          </a:p>
          <a:p>
            <a:pPr marL="342900" indent="-342900">
              <a:buFont typeface="Arial" pitchFamily="34" charset="0"/>
              <a:buChar char="•"/>
            </a:pPr>
            <a:r>
              <a:rPr lang="fr-FR" sz="2400" dirty="0" smtClean="0"/>
              <a:t>S’abstenir </a:t>
            </a:r>
            <a:r>
              <a:rPr lang="fr-FR" sz="2400" dirty="0"/>
              <a:t>d’utiliser son statut d’universitaire et d’engager la responsabilité de l’université à des fins purement personnelles.</a:t>
            </a:r>
          </a:p>
          <a:p>
            <a:pPr marL="342900" indent="-342900">
              <a:buFont typeface="Arial" pitchFamily="34" charset="0"/>
              <a:buChar char="•"/>
            </a:pPr>
            <a:r>
              <a:rPr lang="fr-FR" sz="2400" dirty="0" smtClean="0"/>
              <a:t>Gérer </a:t>
            </a:r>
            <a:r>
              <a:rPr lang="fr-FR" sz="2400" dirty="0"/>
              <a:t>honnêtement tous les fonds qui lui sont </a:t>
            </a:r>
            <a:r>
              <a:rPr lang="fr-FR" sz="2400" dirty="0" smtClean="0"/>
              <a:t>confiés</a:t>
            </a:r>
            <a:endParaRPr lang="fr-FR" sz="2400" dirty="0"/>
          </a:p>
        </p:txBody>
      </p:sp>
    </p:spTree>
    <p:extLst>
      <p:ext uri="{BB962C8B-B14F-4D97-AF65-F5344CB8AC3E}">
        <p14:creationId xmlns:p14="http://schemas.microsoft.com/office/powerpoint/2010/main" val="1551678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7441741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Élémentaire">
  <a:themeElements>
    <a:clrScheme name="Exécutif">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Élémentaire">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Élémentaire">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3147</TotalTime>
  <Words>882</Words>
  <Application>Microsoft Office PowerPoint</Application>
  <PresentationFormat>Affichage à l'écran (4:3)</PresentationFormat>
  <Paragraphs>96</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Élémentaire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Machines Spéciales</dc:title>
  <dc:creator>Tarek</dc:creator>
  <cp:lastModifiedBy>Tarek</cp:lastModifiedBy>
  <cp:revision>80</cp:revision>
  <cp:lastPrinted>2022-03-18T19:41:10Z</cp:lastPrinted>
  <dcterms:created xsi:type="dcterms:W3CDTF">2020-02-20T08:15:59Z</dcterms:created>
  <dcterms:modified xsi:type="dcterms:W3CDTF">2022-03-22T16:09:09Z</dcterms:modified>
</cp:coreProperties>
</file>