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12/01/2021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12/01/2021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12/01/2021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12/01/2021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12/01/2021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12/01/2021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12/01/2021</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12/01/2021</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12/01/2021</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12/01/2021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12/01/2021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12/01/2021</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smtClean="0"/>
              <a:t>SÉLECTION ET AMÉLIORATION GÉNÉTIQUE</a:t>
            </a:r>
            <a:r>
              <a:rPr lang="fr-FR" dirty="0" smtClean="0"/>
              <a:t> </a:t>
            </a:r>
            <a:endParaRPr lang="fr-FR" dirty="0"/>
          </a:p>
        </p:txBody>
      </p:sp>
      <p:sp>
        <p:nvSpPr>
          <p:cNvPr id="3" name="Sous-titre 2"/>
          <p:cNvSpPr>
            <a:spLocks noGrp="1"/>
          </p:cNvSpPr>
          <p:nvPr>
            <p:ph type="subTitle" idx="1"/>
          </p:nvPr>
        </p:nvSpPr>
        <p:spPr/>
        <p:txBody>
          <a:bodyPr/>
          <a:lstStyle/>
          <a:p>
            <a:r>
              <a:rPr lang="fr-FR" dirty="0" smtClean="0"/>
              <a:t>DEBECHE EL HAOUAS</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229600" cy="5911873"/>
          </a:xfrm>
        </p:spPr>
        <p:txBody>
          <a:bodyPr/>
          <a:lstStyle/>
          <a:p>
            <a:pPr algn="just">
              <a:buNone/>
            </a:pPr>
            <a:r>
              <a:rPr lang="fr-FR" dirty="0" smtClean="0"/>
              <a:t>	Les deux sexes ont donc des contributions génétiques différentes et s'ils sont en fréquence égale (sex-ratio équilibrée), le sexe homogamétique détient pour les gènes concernés les 2/3 du pool génétique de la population, et le sexe hétérogamétique 1/3 seulement.</a:t>
            </a:r>
          </a:p>
          <a:p>
            <a:pPr algn="just">
              <a:buNone/>
            </a:pPr>
            <a:r>
              <a:rPr lang="fr-FR" dirty="0" smtClean="0"/>
              <a:t>	Homogamétique 		</a:t>
            </a:r>
            <a:r>
              <a:rPr lang="fr-FR" dirty="0" err="1" smtClean="0"/>
              <a:t>Hétérogamitique</a:t>
            </a:r>
            <a:endParaRPr lang="fr-FR" dirty="0" smtClean="0"/>
          </a:p>
          <a:p>
            <a:pPr>
              <a:buNone/>
            </a:pPr>
            <a:r>
              <a:rPr lang="fr-FR" dirty="0" smtClean="0"/>
              <a:t>		xx				</a:t>
            </a:r>
            <a:r>
              <a:rPr lang="fr-FR" dirty="0" err="1" smtClean="0"/>
              <a:t>xy</a:t>
            </a:r>
            <a:endParaRPr lang="fr-FR" dirty="0" smtClean="0"/>
          </a:p>
          <a:p>
            <a:pPr>
              <a:buNone/>
            </a:pPr>
            <a:r>
              <a:rPr lang="fr-FR" dirty="0" smtClean="0"/>
              <a:t>		2x				1x	</a:t>
            </a:r>
            <a:r>
              <a:rPr lang="fr-FR" dirty="0" smtClean="0">
                <a:sym typeface="Wingdings" pitchFamily="2" charset="2"/>
              </a:rPr>
              <a:t> 	3x</a:t>
            </a:r>
          </a:p>
          <a:p>
            <a:pPr>
              <a:buNone/>
            </a:pPr>
            <a:r>
              <a:rPr lang="fr-FR" dirty="0" smtClean="0">
                <a:sym typeface="Wingdings" pitchFamily="2" charset="2"/>
              </a:rPr>
              <a:t>		2/3				1/3</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229600" cy="5911873"/>
          </a:xfrm>
        </p:spPr>
        <p:txBody>
          <a:bodyPr>
            <a:normAutofit lnSpcReduction="10000"/>
          </a:bodyPr>
          <a:lstStyle/>
          <a:p>
            <a:pPr>
              <a:buNone/>
            </a:pPr>
            <a:r>
              <a:rPr lang="fr-FR" b="1" dirty="0" smtClean="0"/>
              <a:t>	l'exemple classique du daltonisme</a:t>
            </a:r>
            <a:r>
              <a:rPr lang="fr-FR" dirty="0" smtClean="0"/>
              <a:t> chez l'homme qui est dû à une mutation récessive sur un gène porté par</a:t>
            </a:r>
            <a:r>
              <a:rPr lang="fr-FR" b="1" i="1" dirty="0" smtClean="0"/>
              <a:t> X</a:t>
            </a:r>
            <a:r>
              <a:rPr lang="fr-FR" dirty="0" smtClean="0"/>
              <a:t>.</a:t>
            </a:r>
          </a:p>
          <a:p>
            <a:r>
              <a:rPr lang="fr-FR" dirty="0" smtClean="0"/>
              <a:t>En Europe, la fréquence de l'allèle récessif est de l'ordre de 0,04. Par conséquent l'anomalie est fréquente chez les hommes (4%) mais très rare chez les femmes (0,16%). En revanche, la fréquence des </a:t>
            </a:r>
            <a:r>
              <a:rPr lang="fr-FR" dirty="0" err="1" smtClean="0"/>
              <a:t>hétérozyotes</a:t>
            </a:r>
            <a:r>
              <a:rPr lang="fr-FR" dirty="0" smtClean="0"/>
              <a:t> est élevée chez les femmes (de l'ordre de 8%). </a:t>
            </a:r>
          </a:p>
          <a:p>
            <a:r>
              <a:rPr lang="fr-FR" dirty="0" smtClean="0"/>
              <a:t>Rappelons que ces femmes ont une chance sur deux de transmettre l'anomalie à chacun de leurs descendants mâles ! </a:t>
            </a:r>
          </a:p>
          <a:p>
            <a:pPr>
              <a:buNone/>
            </a:pP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5840435"/>
          </a:xfrm>
        </p:spPr>
        <p:txBody>
          <a:bodyPr>
            <a:normAutofit/>
          </a:bodyPr>
          <a:lstStyle/>
          <a:p>
            <a:pPr>
              <a:buNone/>
            </a:pPr>
            <a:r>
              <a:rPr lang="fr-FR" b="1" dirty="0" smtClean="0"/>
              <a:t>Gènes létaux et gènes indésirables.</a:t>
            </a:r>
          </a:p>
          <a:p>
            <a:pPr>
              <a:buNone/>
            </a:pPr>
            <a:endParaRPr lang="fr-FR" b="1" dirty="0" smtClean="0"/>
          </a:p>
          <a:p>
            <a:pPr>
              <a:buNone/>
            </a:pPr>
            <a:r>
              <a:rPr lang="fr-FR" b="1" dirty="0" smtClean="0"/>
              <a:t>Gènes létaux</a:t>
            </a:r>
            <a:endParaRPr lang="fr-FR" dirty="0" smtClean="0"/>
          </a:p>
          <a:p>
            <a:pPr>
              <a:buNone/>
            </a:pPr>
            <a:r>
              <a:rPr lang="fr-FR" dirty="0" smtClean="0"/>
              <a:t>	Lorsque l'expression d'un allèle d'un gène provoque la mort de l'individu en empêchant le déroulement normal d'une séquence métabolique fondamentale pour l'organisme, on dit alors qu'il est </a:t>
            </a:r>
            <a:r>
              <a:rPr lang="fr-FR" b="1" dirty="0" smtClean="0"/>
              <a:t>létal</a:t>
            </a:r>
            <a:r>
              <a:rPr lang="fr-FR" dirty="0" smtClean="0"/>
              <a:t>. L'allèle létal peut être soit dominant soit récessif.</a:t>
            </a:r>
          </a:p>
          <a:p>
            <a:pPr>
              <a:buNone/>
            </a:pP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5840435"/>
          </a:xfrm>
        </p:spPr>
        <p:txBody>
          <a:bodyPr/>
          <a:lstStyle/>
          <a:p>
            <a:pPr>
              <a:buNone/>
            </a:pPr>
            <a:r>
              <a:rPr lang="fr-FR" dirty="0" smtClean="0"/>
              <a:t>	</a:t>
            </a:r>
          </a:p>
          <a:p>
            <a:pPr>
              <a:buNone/>
            </a:pPr>
            <a:r>
              <a:rPr lang="fr-FR" dirty="0" smtClean="0"/>
              <a:t>	Chez l'homme, la plupart des allèles létaux influencent le développement de l'embryon et agissent </a:t>
            </a:r>
            <a:r>
              <a:rPr lang="fr-FR" b="1" i="1" dirty="0" smtClean="0"/>
              <a:t>in utero</a:t>
            </a:r>
            <a:r>
              <a:rPr lang="fr-FR" dirty="0" smtClean="0"/>
              <a:t>, causant alors sa </a:t>
            </a:r>
            <a:r>
              <a:rPr lang="fr-FR" b="1" dirty="0" smtClean="0"/>
              <a:t>mort</a:t>
            </a:r>
            <a:r>
              <a:rPr lang="fr-FR" dirty="0" smtClean="0"/>
              <a:t>, soit par </a:t>
            </a:r>
            <a:r>
              <a:rPr lang="fr-FR" b="1" dirty="0" smtClean="0"/>
              <a:t>anomalie de fécondation</a:t>
            </a:r>
            <a:r>
              <a:rPr lang="fr-FR" dirty="0" smtClean="0"/>
              <a:t>, soit par </a:t>
            </a:r>
            <a:r>
              <a:rPr lang="fr-FR" b="1" dirty="0" smtClean="0"/>
              <a:t>fausse-couche </a:t>
            </a:r>
            <a:r>
              <a:rPr lang="fr-FR" dirty="0" smtClean="0"/>
              <a:t>ou chez le rat, par </a:t>
            </a:r>
            <a:r>
              <a:rPr lang="fr-FR" b="1" dirty="0" smtClean="0"/>
              <a:t>résorption</a:t>
            </a:r>
            <a:r>
              <a:rPr lang="fr-FR" dirty="0" smtClean="0"/>
              <a:t> des fœtus touchés. Il arrive cependant que des nourrissons naissent à terme et meurent en bas-âge.</a:t>
            </a:r>
          </a:p>
          <a:p>
            <a:pPr>
              <a:buNone/>
            </a:pPr>
            <a:endParaRPr lang="fr-FR"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lstStyle/>
          <a:p>
            <a:pPr>
              <a:buNone/>
            </a:pPr>
            <a:r>
              <a:rPr lang="fr-FR" b="1" dirty="0" smtClean="0"/>
              <a:t>Gènes indésirables.</a:t>
            </a:r>
          </a:p>
          <a:p>
            <a:pPr>
              <a:buNone/>
            </a:pPr>
            <a:r>
              <a:rPr lang="fr-FR" dirty="0" smtClean="0"/>
              <a:t>	D’autres maladies sont dues à la présence, au sein du noyau des cellules, de gènes « défectueux ». Que ce défaut soit acquis ou hérité, on parle de maladie génétique. En effet, lorsqu’un gène est défectueux, toute la chaîne de fabrication des protéines est touchée.</a:t>
            </a: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072230"/>
          </a:xfrm>
        </p:spPr>
        <p:txBody>
          <a:bodyPr>
            <a:normAutofit fontScale="85000" lnSpcReduction="10000"/>
          </a:bodyPr>
          <a:lstStyle/>
          <a:p>
            <a:r>
              <a:rPr lang="fr-FR" b="1" dirty="0" smtClean="0"/>
              <a:t>Exemples de maladie :</a:t>
            </a:r>
            <a:endParaRPr lang="fr-FR" dirty="0" smtClean="0"/>
          </a:p>
          <a:p>
            <a:pPr>
              <a:buNone/>
            </a:pPr>
            <a:r>
              <a:rPr lang="fr-FR" dirty="0" smtClean="0"/>
              <a:t>- Hypercholestérolémie familiale : maladie due à une anomalie du gène du récepteur pour le LDL cholestérol.</a:t>
            </a:r>
          </a:p>
          <a:p>
            <a:pPr>
              <a:buNone/>
            </a:pPr>
            <a:r>
              <a:rPr lang="fr-FR" dirty="0" smtClean="0"/>
              <a:t>- Achondroplasie : nanisme dû à une mutation dans le gène FGFR3.</a:t>
            </a:r>
          </a:p>
          <a:p>
            <a:pPr>
              <a:buNone/>
            </a:pPr>
            <a:r>
              <a:rPr lang="fr-FR" dirty="0" smtClean="0"/>
              <a:t>- Maladie de </a:t>
            </a:r>
            <a:r>
              <a:rPr lang="fr-FR" dirty="0" err="1" smtClean="0"/>
              <a:t>Marfan</a:t>
            </a:r>
            <a:r>
              <a:rPr lang="fr-FR" dirty="0" smtClean="0"/>
              <a:t>: affection touchant notamment le squelette, l'</a:t>
            </a:r>
            <a:r>
              <a:rPr lang="fr-FR" dirty="0" err="1" smtClean="0"/>
              <a:t>oeil</a:t>
            </a:r>
            <a:r>
              <a:rPr lang="fr-FR" dirty="0" smtClean="0"/>
              <a:t>, les gros vaisseaux et due à des mutations dans le gène de la </a:t>
            </a:r>
            <a:r>
              <a:rPr lang="fr-FR" dirty="0" err="1" smtClean="0"/>
              <a:t>fibrilline</a:t>
            </a:r>
            <a:r>
              <a:rPr lang="fr-FR" dirty="0" smtClean="0"/>
              <a:t> 1.</a:t>
            </a:r>
          </a:p>
          <a:p>
            <a:pPr>
              <a:buNone/>
            </a:pPr>
            <a:r>
              <a:rPr lang="fr-FR" dirty="0" smtClean="0"/>
              <a:t>- Certaines prédispositions pour les cancers se transmettent comme des caractères dominants; c'est le cas, par exemple, de 10% des cancers du sein, de certains cancers du colon, des formes familiales de cancers médullaires de la thyroïde et des formes familiales de rétinoblastome (cancer de la rétine de l'enfant).</a:t>
            </a:r>
          </a:p>
          <a:p>
            <a:pPr>
              <a:buNone/>
            </a:pP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t>Objectifs de l’enseignement</a:t>
            </a:r>
            <a:r>
              <a:rPr lang="fr-FR" dirty="0" smtClean="0"/>
              <a:t> : </a:t>
            </a:r>
            <a:endParaRPr lang="fr-FR" dirty="0"/>
          </a:p>
        </p:txBody>
      </p:sp>
      <p:sp>
        <p:nvSpPr>
          <p:cNvPr id="3" name="Espace réservé du contenu 2"/>
          <p:cNvSpPr>
            <a:spLocks noGrp="1"/>
          </p:cNvSpPr>
          <p:nvPr>
            <p:ph idx="1"/>
          </p:nvPr>
        </p:nvSpPr>
        <p:spPr/>
        <p:txBody>
          <a:bodyPr>
            <a:normAutofit/>
          </a:bodyPr>
          <a:lstStyle/>
          <a:p>
            <a:pPr algn="just">
              <a:buNone/>
            </a:pPr>
            <a:r>
              <a:rPr lang="fr-FR" dirty="0" smtClean="0"/>
              <a:t>	L’amélioration des performances consiste à agir sur:- </a:t>
            </a:r>
          </a:p>
          <a:p>
            <a:pPr algn="just">
              <a:buNone/>
            </a:pPr>
            <a:r>
              <a:rPr lang="fr-FR" dirty="0" smtClean="0"/>
              <a:t>-		le milieu </a:t>
            </a:r>
          </a:p>
          <a:p>
            <a:pPr algn="just">
              <a:buNone/>
            </a:pPr>
            <a:r>
              <a:rPr lang="fr-FR" dirty="0" smtClean="0"/>
              <a:t>- 		la valeur génétique additive des animaux d’élevage. (l’</a:t>
            </a:r>
            <a:r>
              <a:rPr lang="fr-FR" dirty="0" err="1" smtClean="0"/>
              <a:t>inbreeding</a:t>
            </a:r>
            <a:r>
              <a:rPr lang="fr-FR" dirty="0" smtClean="0"/>
              <a:t> ou l’</a:t>
            </a:r>
            <a:r>
              <a:rPr lang="fr-FR" dirty="0" err="1" smtClean="0"/>
              <a:t>outbreeding</a:t>
            </a:r>
            <a:r>
              <a:rPr lang="fr-FR" dirty="0" smtClean="0"/>
              <a:t>)</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PC\Desktop\index.jpg"/>
          <p:cNvPicPr>
            <a:picLocks noGrp="1" noChangeAspect="1" noChangeArrowheads="1"/>
          </p:cNvPicPr>
          <p:nvPr>
            <p:ph idx="1"/>
          </p:nvPr>
        </p:nvPicPr>
        <p:blipFill>
          <a:blip r:embed="rId2"/>
          <a:srcRect/>
          <a:stretch>
            <a:fillRect/>
          </a:stretch>
        </p:blipFill>
        <p:spPr bwMode="auto">
          <a:xfrm>
            <a:off x="214282" y="1285860"/>
            <a:ext cx="8640028" cy="4500594"/>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154230"/>
          </a:xfrm>
        </p:spPr>
        <p:txBody>
          <a:bodyPr>
            <a:normAutofit/>
          </a:bodyPr>
          <a:lstStyle/>
          <a:p>
            <a:r>
              <a:rPr lang="fr-FR" b="1" dirty="0" smtClean="0"/>
              <a:t>Chapitre 1: Génétique qualitative et intérêts en sciences agronomiques .</a:t>
            </a:r>
            <a:endParaRPr lang="fr-FR" dirty="0"/>
          </a:p>
        </p:txBody>
      </p:sp>
      <p:sp>
        <p:nvSpPr>
          <p:cNvPr id="3" name="Espace réservé du contenu 2"/>
          <p:cNvSpPr>
            <a:spLocks noGrp="1"/>
          </p:cNvSpPr>
          <p:nvPr>
            <p:ph idx="1"/>
          </p:nvPr>
        </p:nvSpPr>
        <p:spPr>
          <a:xfrm>
            <a:off x="785786" y="2500306"/>
            <a:ext cx="7901014" cy="3625857"/>
          </a:xfrm>
        </p:spPr>
        <p:txBody>
          <a:bodyPr>
            <a:normAutofit/>
          </a:bodyPr>
          <a:lstStyle/>
          <a:p>
            <a:pPr>
              <a:buNone/>
            </a:pPr>
            <a:r>
              <a:rPr lang="fr-FR" b="1" dirty="0" smtClean="0"/>
              <a:t>- Lexique de génétique</a:t>
            </a:r>
            <a:endParaRPr lang="fr-FR" dirty="0" smtClean="0"/>
          </a:p>
          <a:p>
            <a:pPr>
              <a:buNone/>
            </a:pPr>
            <a:r>
              <a:rPr lang="fr-FR" b="1" dirty="0" smtClean="0"/>
              <a:t>ALLÈLES :</a:t>
            </a:r>
            <a:r>
              <a:rPr lang="fr-FR" dirty="0" smtClean="0"/>
              <a:t> Différentes version d’un gène, dues à des changements de la séquence nucléotidique .</a:t>
            </a:r>
          </a:p>
          <a:p>
            <a:pPr>
              <a:buNone/>
            </a:pPr>
            <a:r>
              <a:rPr lang="fr-FR" b="1" dirty="0" smtClean="0"/>
              <a:t>LOCUS :</a:t>
            </a:r>
            <a:r>
              <a:rPr lang="fr-FR" dirty="0" smtClean="0"/>
              <a:t> Point précis du chromosome occupé par un gène donné.</a:t>
            </a:r>
          </a:p>
          <a:p>
            <a:pPr>
              <a:buNone/>
            </a:pP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5840435"/>
          </a:xfrm>
        </p:spPr>
        <p:txBody>
          <a:bodyPr>
            <a:normAutofit fontScale="85000" lnSpcReduction="20000"/>
          </a:bodyPr>
          <a:lstStyle/>
          <a:p>
            <a:r>
              <a:rPr lang="fr-FR" b="1" dirty="0" smtClean="0"/>
              <a:t>Interactions entre gènes allèles.</a:t>
            </a:r>
          </a:p>
          <a:p>
            <a:pPr>
              <a:buNone/>
            </a:pPr>
            <a:endParaRPr lang="fr-FR" b="1" dirty="0" smtClean="0"/>
          </a:p>
          <a:p>
            <a:r>
              <a:rPr lang="ar-SA" dirty="0" smtClean="0"/>
              <a:t> </a:t>
            </a:r>
            <a:r>
              <a:rPr lang="fr-FR" dirty="0" smtClean="0"/>
              <a:t>L'allèle A est dit </a:t>
            </a:r>
            <a:r>
              <a:rPr lang="fr-FR" b="1" dirty="0" smtClean="0"/>
              <a:t>dominant</a:t>
            </a:r>
            <a:r>
              <a:rPr lang="fr-FR" dirty="0" smtClean="0"/>
              <a:t> sur l'allèle B si les phénotypes associés au génotype homozygote AA et hétérozygote AB sont identiques; l'allèle B est dit alors récessif</a:t>
            </a:r>
            <a:r>
              <a:rPr lang="ar-SA" dirty="0" smtClean="0"/>
              <a:t>.</a:t>
            </a:r>
            <a:r>
              <a:rPr lang="fr-FR" dirty="0" smtClean="0"/>
              <a:t> </a:t>
            </a:r>
          </a:p>
          <a:p>
            <a:pPr>
              <a:buNone/>
            </a:pPr>
            <a:endParaRPr lang="fr-FR" dirty="0" smtClean="0"/>
          </a:p>
          <a:p>
            <a:pPr algn="l"/>
            <a:r>
              <a:rPr lang="ar-SA" dirty="0" smtClean="0"/>
              <a:t>    </a:t>
            </a:r>
            <a:r>
              <a:rPr lang="fr-FR" dirty="0" smtClean="0"/>
              <a:t>Si le phénotype d'un sujet AB est intermédiaire entre ceux résultant de AA et de BB, les allèles A et B sont dits </a:t>
            </a:r>
            <a:r>
              <a:rPr lang="fr-FR" b="1" dirty="0" smtClean="0"/>
              <a:t>semi-dominants</a:t>
            </a:r>
            <a:r>
              <a:rPr lang="ar-SA" dirty="0" smtClean="0"/>
              <a:t>.</a:t>
            </a:r>
            <a:r>
              <a:rPr lang="fr-FR" dirty="0" smtClean="0"/>
              <a:t> </a:t>
            </a:r>
          </a:p>
          <a:p>
            <a:pPr algn="l"/>
            <a:endParaRPr lang="fr-FR" dirty="0" smtClean="0"/>
          </a:p>
          <a:p>
            <a:pPr algn="l"/>
            <a:r>
              <a:rPr lang="fr-FR" dirty="0" smtClean="0"/>
              <a:t>    Si le sujet AB exprime à la fois ce qui est observé pour le génotype AA et pour celui BB, les 2 allèles sont dits </a:t>
            </a:r>
            <a:r>
              <a:rPr lang="fr-FR" b="1" dirty="0" err="1" smtClean="0"/>
              <a:t>co</a:t>
            </a:r>
            <a:r>
              <a:rPr lang="fr-FR" b="1" dirty="0" smtClean="0"/>
              <a:t>-dominants</a:t>
            </a:r>
            <a:r>
              <a:rPr lang="fr-FR" dirty="0" smtClean="0"/>
              <a:t> (c'est le cas des groupes sanguins A et B).</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5840435"/>
          </a:xfrm>
        </p:spPr>
        <p:txBody>
          <a:bodyPr>
            <a:normAutofit fontScale="92500" lnSpcReduction="20000"/>
          </a:bodyPr>
          <a:lstStyle/>
          <a:p>
            <a:r>
              <a:rPr lang="fr-FR" b="1" dirty="0" smtClean="0"/>
              <a:t>Exemple :</a:t>
            </a:r>
            <a:r>
              <a:rPr lang="fr-FR" dirty="0" smtClean="0"/>
              <a:t> </a:t>
            </a:r>
          </a:p>
          <a:p>
            <a:r>
              <a:rPr lang="fr-FR" dirty="0" smtClean="0"/>
              <a:t>L’allèle A et l'allèle B sont dominants, alors que l'allèle O est récessif. En génétique, le terme récessif a le sens de «caché» ou de «qui ne se manifeste pas». Il se rapporte au caractère, dont l'apparition est masquée par un autre caractère. Un gène dominant s'impose par rapport à un gène récessif dans la manifestation du caractère</a:t>
            </a:r>
            <a:r>
              <a:rPr lang="ar-SA" dirty="0" smtClean="0"/>
              <a:t>.</a:t>
            </a:r>
            <a:endParaRPr lang="fr-FR" dirty="0" smtClean="0"/>
          </a:p>
          <a:p>
            <a:pPr>
              <a:buNone/>
            </a:pPr>
            <a:r>
              <a:rPr lang="fr-FR" dirty="0" smtClean="0"/>
              <a:t> </a:t>
            </a:r>
          </a:p>
          <a:p>
            <a:r>
              <a:rPr lang="fr-FR" dirty="0" smtClean="0"/>
              <a:t>Les 3 allèles peuvent déterminer 4 groupes sanguins différents. Ici tu peux voir toutes les combinaisons </a:t>
            </a:r>
            <a:r>
              <a:rPr lang="fr-FR" dirty="0" err="1" smtClean="0"/>
              <a:t>alléliques</a:t>
            </a:r>
            <a:r>
              <a:rPr lang="fr-FR" dirty="0" smtClean="0"/>
              <a:t> possibles et ainsi déterminer pour chaque combinaison le groupe sanguin de l'enfant</a:t>
            </a:r>
            <a:r>
              <a:rPr lang="ar-SA" dirty="0" smtClean="0"/>
              <a:t>:</a:t>
            </a:r>
            <a:endParaRPr lang="fr-FR" dirty="0" smtClean="0"/>
          </a:p>
          <a:p>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6215106"/>
          </a:xfrm>
        </p:spPr>
        <p:txBody>
          <a:bodyPr>
            <a:normAutofit fontScale="85000" lnSpcReduction="20000"/>
          </a:bodyPr>
          <a:lstStyle/>
          <a:p>
            <a:pPr lvl="0"/>
            <a:r>
              <a:rPr lang="fr-FR" dirty="0" smtClean="0"/>
              <a:t>A et A donnent le génotype AA, ce qui signifie au niveau du phénotype, le groupe sanguin A</a:t>
            </a:r>
            <a:r>
              <a:rPr lang="ar-SA" dirty="0" smtClean="0"/>
              <a:t>.</a:t>
            </a:r>
            <a:endParaRPr lang="fr-FR" dirty="0" smtClean="0"/>
          </a:p>
          <a:p>
            <a:pPr lvl="0"/>
            <a:r>
              <a:rPr lang="fr-FR" dirty="0" smtClean="0"/>
              <a:t>B et B donnent le génotype BB, ce qui signifie au niveau du phénotype, le groupe sanguin B</a:t>
            </a:r>
            <a:r>
              <a:rPr lang="ar-SA" dirty="0" smtClean="0"/>
              <a:t>.</a:t>
            </a:r>
            <a:endParaRPr lang="fr-FR" dirty="0" smtClean="0"/>
          </a:p>
          <a:p>
            <a:pPr lvl="0"/>
            <a:r>
              <a:rPr lang="fr-FR" dirty="0" smtClean="0"/>
              <a:t>O et O donnent le génotype OO, ce qui signifie au niveau du phénotype, le groupe sanguin O</a:t>
            </a:r>
            <a:r>
              <a:rPr lang="ar-SA" dirty="0" smtClean="0"/>
              <a:t>.</a:t>
            </a:r>
            <a:endParaRPr lang="fr-FR" dirty="0" smtClean="0"/>
          </a:p>
          <a:p>
            <a:pPr lvl="0"/>
            <a:r>
              <a:rPr lang="fr-FR" dirty="0" smtClean="0"/>
              <a:t>A et B donnent le génotype AB, ce qui signifie au niveau du phénotype, le groupe sanguin AB, étant donné que A et B sont dominants</a:t>
            </a:r>
            <a:r>
              <a:rPr lang="ar-SA" dirty="0" smtClean="0"/>
              <a:t>.</a:t>
            </a:r>
            <a:endParaRPr lang="fr-FR" dirty="0" smtClean="0"/>
          </a:p>
          <a:p>
            <a:pPr lvl="0"/>
            <a:r>
              <a:rPr lang="fr-FR" dirty="0" smtClean="0"/>
              <a:t>A et O donnent le génotype AO, ce qui signifie au niveau du phénotype, le groupe sanguin A, parce que A est dominant</a:t>
            </a:r>
            <a:r>
              <a:rPr lang="ar-SA" dirty="0" smtClean="0"/>
              <a:t>.</a:t>
            </a:r>
            <a:endParaRPr lang="fr-FR" dirty="0" smtClean="0"/>
          </a:p>
          <a:p>
            <a:pPr lvl="0"/>
            <a:r>
              <a:rPr lang="fr-FR" dirty="0" smtClean="0"/>
              <a:t>B et O donnent le génotype BO, ce qui signifie au niveau du phénotype, le groupe sanguin B, parce que B est dominant</a:t>
            </a:r>
            <a:r>
              <a:rPr lang="ar-SA" dirty="0" smtClean="0"/>
              <a:t>.</a:t>
            </a:r>
            <a:endParaRPr lang="fr-FR" dirty="0" smtClean="0"/>
          </a:p>
          <a:p>
            <a:pPr>
              <a:buNone/>
            </a:pPr>
            <a:r>
              <a:rPr lang="fr-FR" dirty="0" smtClean="0"/>
              <a:t>Finalement, cela signifie qu'il y a 3 allèles, 6 génotypes et 4 phénotypes.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4290"/>
            <a:ext cx="8229600" cy="5911873"/>
          </a:xfrm>
        </p:spPr>
        <p:txBody>
          <a:bodyPr/>
          <a:lstStyle/>
          <a:p>
            <a:pPr lvl="0"/>
            <a:r>
              <a:rPr lang="en-US" b="1" dirty="0" err="1" smtClean="0"/>
              <a:t>Génétique</a:t>
            </a:r>
            <a:r>
              <a:rPr lang="en-US" b="1" dirty="0" smtClean="0"/>
              <a:t> </a:t>
            </a:r>
            <a:r>
              <a:rPr lang="en-US" b="1" dirty="0" err="1" smtClean="0"/>
              <a:t>liée</a:t>
            </a:r>
            <a:r>
              <a:rPr lang="en-US" b="1" dirty="0" smtClean="0"/>
              <a:t> au </a:t>
            </a:r>
            <a:r>
              <a:rPr lang="en-US" b="1" dirty="0" err="1" smtClean="0"/>
              <a:t>sexe</a:t>
            </a:r>
            <a:r>
              <a:rPr lang="en-US" b="1" dirty="0" smtClean="0"/>
              <a:t>.</a:t>
            </a:r>
            <a:endParaRPr lang="fr-FR" dirty="0" smtClean="0"/>
          </a:p>
          <a:p>
            <a:r>
              <a:rPr lang="fr-FR" dirty="0" smtClean="0"/>
              <a:t>L'étude des gènes liés au sexe est importante car chez certains organismes, ils constituent une grande partie de l'ADN codant. C'est par exemple le cas chez la Drosophile dont plus d'un tiers des gènes sont portés par le chromosome X.</a:t>
            </a:r>
          </a:p>
          <a:p>
            <a:r>
              <a:rPr lang="fr-FR" dirty="0" smtClean="0"/>
              <a:t>Pour les caractères portés par les chromosomes sexuels, les deux sexes ont des constitutions génétiques différentes et il faut distinguer:</a:t>
            </a:r>
          </a:p>
          <a:p>
            <a:pPr>
              <a:buNone/>
            </a:pP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2852"/>
            <a:ext cx="8229600" cy="5983311"/>
          </a:xfrm>
        </p:spPr>
        <p:txBody>
          <a:bodyPr>
            <a:normAutofit/>
          </a:bodyPr>
          <a:lstStyle/>
          <a:p>
            <a:r>
              <a:rPr lang="fr-FR" dirty="0" smtClean="0"/>
              <a:t>le </a:t>
            </a:r>
            <a:r>
              <a:rPr lang="fr-FR" b="1" dirty="0" smtClean="0"/>
              <a:t>sexe homogamétique</a:t>
            </a:r>
            <a:r>
              <a:rPr lang="fr-FR" dirty="0" smtClean="0"/>
              <a:t> qui porte les deux mêmes chromosomes sexuels (femme </a:t>
            </a:r>
            <a:r>
              <a:rPr lang="fr-FR" b="1" i="1" dirty="0" smtClean="0"/>
              <a:t>XX</a:t>
            </a:r>
            <a:r>
              <a:rPr lang="fr-FR" dirty="0" smtClean="0"/>
              <a:t> chez les mammifères, certains insectes dont la drosophile ; mâle </a:t>
            </a:r>
            <a:r>
              <a:rPr lang="fr-FR" b="1" i="1" dirty="0" smtClean="0"/>
              <a:t>ZZ</a:t>
            </a:r>
            <a:r>
              <a:rPr lang="fr-FR" dirty="0" smtClean="0"/>
              <a:t> chez certains crustacés et papillons). Ce sexe est donc diploïde pour ce chromosome.</a:t>
            </a:r>
          </a:p>
          <a:p>
            <a:r>
              <a:rPr lang="fr-FR" dirty="0" smtClean="0"/>
              <a:t>le </a:t>
            </a:r>
            <a:r>
              <a:rPr lang="fr-FR" b="1" dirty="0" smtClean="0"/>
              <a:t>sexe hétérogamétique</a:t>
            </a:r>
            <a:r>
              <a:rPr lang="fr-FR" dirty="0" smtClean="0"/>
              <a:t>, qui porte deux chromosomes sexuels différents (mâles </a:t>
            </a:r>
            <a:r>
              <a:rPr lang="fr-FR" b="1" i="1" dirty="0" smtClean="0"/>
              <a:t>XY</a:t>
            </a:r>
            <a:r>
              <a:rPr lang="fr-FR" dirty="0" smtClean="0"/>
              <a:t> chez les mammifères, femelles </a:t>
            </a:r>
            <a:r>
              <a:rPr lang="fr-FR" b="1" i="1" dirty="0" smtClean="0"/>
              <a:t>WZ</a:t>
            </a:r>
            <a:r>
              <a:rPr lang="fr-FR" dirty="0" smtClean="0"/>
              <a:t> chez les crustacés et papillons). </a:t>
            </a:r>
          </a:p>
          <a:p>
            <a:pPr>
              <a:buNone/>
            </a:pPr>
            <a:endParaRPr lang="fr-FR"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401</Words>
  <PresentationFormat>Affichage à l'écran (4:3)</PresentationFormat>
  <Paragraphs>54</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SÉLECTION ET AMÉLIORATION GÉNÉTIQUE </vt:lpstr>
      <vt:lpstr>Objectifs de l’enseignement : </vt:lpstr>
      <vt:lpstr>Diapositive 3</vt:lpstr>
      <vt:lpstr>Chapitre 1: Génétique qualitative et intérêts en sciences agronomiques .</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SÉLECTION ET AMÉLIORATION GÉNÉTIQUE </dc:title>
  <dc:creator>PC</dc:creator>
  <cp:lastModifiedBy>PC</cp:lastModifiedBy>
  <cp:revision>8</cp:revision>
  <dcterms:created xsi:type="dcterms:W3CDTF">2021-01-12T18:47:53Z</dcterms:created>
  <dcterms:modified xsi:type="dcterms:W3CDTF">2021-01-12T19:46:54Z</dcterms:modified>
</cp:coreProperties>
</file>