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32" r:id="rId1"/>
    <p:sldMasterId id="2147484644" r:id="rId2"/>
  </p:sldMasterIdLst>
  <p:notesMasterIdLst>
    <p:notesMasterId r:id="rId37"/>
  </p:notesMasterIdLst>
  <p:sldIdLst>
    <p:sldId id="282" r:id="rId3"/>
    <p:sldId id="283" r:id="rId4"/>
    <p:sldId id="284" r:id="rId5"/>
    <p:sldId id="285" r:id="rId6"/>
    <p:sldId id="286" r:id="rId7"/>
    <p:sldId id="287" r:id="rId8"/>
    <p:sldId id="288" r:id="rId9"/>
    <p:sldId id="289" r:id="rId10"/>
    <p:sldId id="290" r:id="rId11"/>
    <p:sldId id="291" r:id="rId12"/>
    <p:sldId id="292" r:id="rId13"/>
    <p:sldId id="262" r:id="rId14"/>
    <p:sldId id="298" r:id="rId15"/>
    <p:sldId id="263" r:id="rId16"/>
    <p:sldId id="299" r:id="rId17"/>
    <p:sldId id="264" r:id="rId18"/>
    <p:sldId id="293" r:id="rId19"/>
    <p:sldId id="266" r:id="rId20"/>
    <p:sldId id="295" r:id="rId21"/>
    <p:sldId id="281" r:id="rId22"/>
    <p:sldId id="267" r:id="rId23"/>
    <p:sldId id="296" r:id="rId24"/>
    <p:sldId id="297" r:id="rId25"/>
    <p:sldId id="268" r:id="rId26"/>
    <p:sldId id="294" r:id="rId27"/>
    <p:sldId id="280" r:id="rId28"/>
    <p:sldId id="279" r:id="rId29"/>
    <p:sldId id="271" r:id="rId30"/>
    <p:sldId id="272" r:id="rId31"/>
    <p:sldId id="273" r:id="rId32"/>
    <p:sldId id="274" r:id="rId33"/>
    <p:sldId id="275" r:id="rId34"/>
    <p:sldId id="276" r:id="rId35"/>
    <p:sldId id="277"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444" autoAdjust="0"/>
  </p:normalViewPr>
  <p:slideViewPr>
    <p:cSldViewPr>
      <p:cViewPr>
        <p:scale>
          <a:sx n="75" d="100"/>
          <a:sy n="75" d="100"/>
        </p:scale>
        <p:origin x="-258" y="18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E2D324-580C-4D45-85C6-A5F414477158}" type="datetimeFigureOut">
              <a:rPr lang="fr-FR" smtClean="0"/>
              <a:pPr/>
              <a:t>11/10/2019</a:t>
            </a:fld>
            <a:endParaRPr lang="en-GB"/>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0B74C-48DF-40DF-B9C5-71103E3DCB27}" type="slidenum">
              <a:rPr lang="en-GB" smtClean="0"/>
              <a:pPr/>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D3F0B74C-48DF-40DF-B9C5-71103E3DCB27}"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F0B74C-48DF-40DF-B9C5-71103E3DCB27}" type="slidenum">
              <a:rPr lang="en-GB" smtClean="0"/>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E2DD2E71-6108-401A-8038-D52C0B93B99D}" type="datetimeFigureOut">
              <a:rPr lang="fr-FR" smtClean="0"/>
              <a:pPr/>
              <a:t>11/10/2019</a:t>
            </a:fld>
            <a:endParaRPr lang="fr-FR" dirty="0"/>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fr-FR" dirty="0"/>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extLst/>
          </a:lstStyle>
          <a:p>
            <a:endParaRPr lang="fr-FR" dirty="0"/>
          </a:p>
        </p:txBody>
      </p:sp>
      <p:sp>
        <p:nvSpPr>
          <p:cNvPr id="6" name="عنصر نائب لرقم الشريحة 5"/>
          <p:cNvSpPr>
            <a:spLocks noGrp="1"/>
          </p:cNvSpPr>
          <p:nvPr>
            <p:ph type="sldNum" sz="quarter" idx="12"/>
          </p:nvPr>
        </p:nvSpPr>
        <p:spPr/>
        <p:txBody>
          <a:bodyPr/>
          <a:lstStyle>
            <a:extLst/>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extLst/>
          </a:lstStyle>
          <a:p>
            <a:endParaRPr lang="fr-FR" dirty="0"/>
          </a:p>
        </p:txBody>
      </p:sp>
      <p:sp>
        <p:nvSpPr>
          <p:cNvPr id="6" name="عنصر نائب لرقم الشريحة 5"/>
          <p:cNvSpPr>
            <a:spLocks noGrp="1"/>
          </p:cNvSpPr>
          <p:nvPr>
            <p:ph type="sldNum" sz="quarter" idx="12"/>
          </p:nvPr>
        </p:nvSpPr>
        <p:spPr/>
        <p:txBody>
          <a:bodyPr/>
          <a:lstStyle>
            <a:extLst/>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تاريخ 4"/>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6" name="عنصر نائب للتذييل 5"/>
          <p:cNvSpPr>
            <a:spLocks noGrp="1"/>
          </p:cNvSpPr>
          <p:nvPr>
            <p:ph type="ftr" sz="quarter" idx="11"/>
          </p:nvPr>
        </p:nvSpPr>
        <p:spPr/>
        <p:txBody>
          <a:bodyPr/>
          <a:lstStyle/>
          <a:p>
            <a:endParaRPr lang="fr-FR" dirty="0"/>
          </a:p>
        </p:txBody>
      </p:sp>
      <p:sp>
        <p:nvSpPr>
          <p:cNvPr id="7" name="عنصر نائب لرقم الشريحة 6"/>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7" name="عنصر نائب للتاريخ 6"/>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8" name="عنصر نائب للتذييل 7"/>
          <p:cNvSpPr>
            <a:spLocks noGrp="1"/>
          </p:cNvSpPr>
          <p:nvPr>
            <p:ph type="ftr" sz="quarter" idx="11"/>
          </p:nvPr>
        </p:nvSpPr>
        <p:spPr/>
        <p:txBody>
          <a:bodyPr/>
          <a:lstStyle/>
          <a:p>
            <a:endParaRPr lang="fr-FR" dirty="0"/>
          </a:p>
        </p:txBody>
      </p:sp>
      <p:sp>
        <p:nvSpPr>
          <p:cNvPr id="9" name="عنصر نائب لرقم الشريحة 8"/>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تاريخ 2"/>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4" name="عنصر نائب للتذييل 3"/>
          <p:cNvSpPr>
            <a:spLocks noGrp="1"/>
          </p:cNvSpPr>
          <p:nvPr>
            <p:ph type="ftr" sz="quarter" idx="11"/>
          </p:nvPr>
        </p:nvSpPr>
        <p:spPr/>
        <p:txBody>
          <a:bodyPr/>
          <a:lstStyle/>
          <a:p>
            <a:endParaRPr lang="fr-FR" dirty="0"/>
          </a:p>
        </p:txBody>
      </p:sp>
      <p:sp>
        <p:nvSpPr>
          <p:cNvPr id="5" name="عنصر نائب لرقم الشريحة 4"/>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3" name="عنصر نائب للتذييل 2"/>
          <p:cNvSpPr>
            <a:spLocks noGrp="1"/>
          </p:cNvSpPr>
          <p:nvPr>
            <p:ph type="ftr" sz="quarter" idx="11"/>
          </p:nvPr>
        </p:nvSpPr>
        <p:spPr/>
        <p:txBody>
          <a:bodyPr/>
          <a:lstStyle/>
          <a:p>
            <a:endParaRPr lang="fr-FR" dirty="0"/>
          </a:p>
        </p:txBody>
      </p:sp>
      <p:sp>
        <p:nvSpPr>
          <p:cNvPr id="4" name="عنصر نائب لرقم الشريحة 3"/>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6" name="عنصر نائب للتذييل 5"/>
          <p:cNvSpPr>
            <a:spLocks noGrp="1"/>
          </p:cNvSpPr>
          <p:nvPr>
            <p:ph type="ftr" sz="quarter" idx="11"/>
          </p:nvPr>
        </p:nvSpPr>
        <p:spPr/>
        <p:txBody>
          <a:bodyPr/>
          <a:lstStyle/>
          <a:p>
            <a:endParaRPr lang="fr-FR" dirty="0"/>
          </a:p>
        </p:txBody>
      </p:sp>
      <p:sp>
        <p:nvSpPr>
          <p:cNvPr id="7" name="عنصر نائب لرقم الشريحة 6"/>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extLst/>
          </a:lstStyle>
          <a:p>
            <a:endParaRPr lang="fr-FR" dirty="0"/>
          </a:p>
        </p:txBody>
      </p:sp>
      <p:sp>
        <p:nvSpPr>
          <p:cNvPr id="6" name="عنصر نائب لرقم الشريحة 5"/>
          <p:cNvSpPr>
            <a:spLocks noGrp="1"/>
          </p:cNvSpPr>
          <p:nvPr>
            <p:ph type="sldNum" sz="quarter" idx="12"/>
          </p:nvPr>
        </p:nvSpPr>
        <p:spPr/>
        <p:txBody>
          <a:bodyPr/>
          <a:lstStyle>
            <a:extLst/>
          </a:lstStyle>
          <a:p>
            <a:fld id="{E5E6872E-DB52-4585-92F0-ABC656D4A364}" type="slidenum">
              <a:rPr lang="fr-FR" smtClean="0"/>
              <a:pPr/>
              <a:t>‹N°›</a:t>
            </a:fld>
            <a:endParaRPr lang="fr-FR" dirty="0"/>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6" name="عنصر نائب للتذييل 5"/>
          <p:cNvSpPr>
            <a:spLocks noGrp="1"/>
          </p:cNvSpPr>
          <p:nvPr>
            <p:ph type="ftr" sz="quarter" idx="11"/>
          </p:nvPr>
        </p:nvSpPr>
        <p:spPr/>
        <p:txBody>
          <a:bodyPr/>
          <a:lstStyle/>
          <a:p>
            <a:endParaRPr lang="fr-FR" dirty="0"/>
          </a:p>
        </p:txBody>
      </p:sp>
      <p:sp>
        <p:nvSpPr>
          <p:cNvPr id="7" name="عنصر نائب لرقم الشريحة 6"/>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p>
            <a:endParaRPr lang="fr-FR" dirty="0"/>
          </a:p>
        </p:txBody>
      </p:sp>
      <p:sp>
        <p:nvSpPr>
          <p:cNvPr id="6" name="عنصر نائب لرقم الشريحة 5"/>
          <p:cNvSpPr>
            <a:spLocks noGrp="1"/>
          </p:cNvSpPr>
          <p:nvPr>
            <p:ph type="sldNum" sz="quarter" idx="12"/>
          </p:nvPr>
        </p:nvSpPr>
        <p:spPr/>
        <p:txBody>
          <a:bodyPr/>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11"/>
          </p:nvPr>
        </p:nvSpPr>
        <p:spPr/>
        <p:txBody>
          <a:bodyPr/>
          <a:lstStyle>
            <a:extLst/>
          </a:lstStyle>
          <a:p>
            <a:endParaRPr lang="fr-FR" dirty="0"/>
          </a:p>
        </p:txBody>
      </p:sp>
      <p:sp>
        <p:nvSpPr>
          <p:cNvPr id="6" name="عنصر نائب لرقم الشريحة 5"/>
          <p:cNvSpPr>
            <a:spLocks noGrp="1"/>
          </p:cNvSpPr>
          <p:nvPr>
            <p:ph type="sldNum" sz="quarter" idx="12"/>
          </p:nvPr>
        </p:nvSpPr>
        <p:spPr/>
        <p:txBody>
          <a:bodyPr/>
          <a:lstStyle>
            <a:extLst/>
          </a:lstStyle>
          <a:p>
            <a:fld id="{E5E6872E-DB52-4585-92F0-ABC656D4A364}" type="slidenum">
              <a:rPr lang="fr-FR" smtClean="0"/>
              <a:pPr/>
              <a:t>‹N°›</a:t>
            </a:fld>
            <a:endParaRPr lang="fr-FR" dirty="0"/>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6" name="عنصر نائب للتذييل 5"/>
          <p:cNvSpPr>
            <a:spLocks noGrp="1"/>
          </p:cNvSpPr>
          <p:nvPr>
            <p:ph type="ftr" sz="quarter" idx="11"/>
          </p:nvPr>
        </p:nvSpPr>
        <p:spPr/>
        <p:txBody>
          <a:bodyPr/>
          <a:lstStyle>
            <a:extLst/>
          </a:lstStyle>
          <a:p>
            <a:endParaRPr lang="fr-FR" dirty="0"/>
          </a:p>
        </p:txBody>
      </p:sp>
      <p:sp>
        <p:nvSpPr>
          <p:cNvPr id="7" name="عنصر نائب لرقم الشريحة 6"/>
          <p:cNvSpPr>
            <a:spLocks noGrp="1"/>
          </p:cNvSpPr>
          <p:nvPr>
            <p:ph type="sldNum" sz="quarter" idx="12"/>
          </p:nvPr>
        </p:nvSpPr>
        <p:spPr/>
        <p:txBody>
          <a:bodyPr/>
          <a:lstStyle>
            <a:extLst/>
          </a:lstStyle>
          <a:p>
            <a:fld id="{E5E6872E-DB52-4585-92F0-ABC656D4A364}" type="slidenum">
              <a:rPr lang="fr-FR" smtClean="0"/>
              <a:pPr/>
              <a:t>‹N°›</a:t>
            </a:fld>
            <a:endParaRPr lang="fr-FR" dirty="0"/>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8" name="عنصر نائب للتذييل 7"/>
          <p:cNvSpPr>
            <a:spLocks noGrp="1"/>
          </p:cNvSpPr>
          <p:nvPr>
            <p:ph type="ftr" sz="quarter" idx="11"/>
          </p:nvPr>
        </p:nvSpPr>
        <p:spPr/>
        <p:txBody>
          <a:bodyPr/>
          <a:lstStyle>
            <a:extLst/>
          </a:lstStyle>
          <a:p>
            <a:endParaRPr lang="fr-FR" dirty="0"/>
          </a:p>
        </p:txBody>
      </p:sp>
      <p:sp>
        <p:nvSpPr>
          <p:cNvPr id="9" name="عنصر نائب لرقم الشريحة 8"/>
          <p:cNvSpPr>
            <a:spLocks noGrp="1"/>
          </p:cNvSpPr>
          <p:nvPr>
            <p:ph type="sldNum" sz="quarter" idx="12"/>
          </p:nvPr>
        </p:nvSpPr>
        <p:spPr/>
        <p:txBody>
          <a:bodyPr/>
          <a:lstStyle>
            <a:extLst/>
          </a:lstStyle>
          <a:p>
            <a:fld id="{E5E6872E-DB52-4585-92F0-ABC656D4A364}"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4" name="عنصر نائب للتذييل 3"/>
          <p:cNvSpPr>
            <a:spLocks noGrp="1"/>
          </p:cNvSpPr>
          <p:nvPr>
            <p:ph type="ftr" sz="quarter" idx="11"/>
          </p:nvPr>
        </p:nvSpPr>
        <p:spPr/>
        <p:txBody>
          <a:bodyPr/>
          <a:lstStyle>
            <a:extLst/>
          </a:lstStyle>
          <a:p>
            <a:endParaRPr lang="fr-FR" dirty="0"/>
          </a:p>
        </p:txBody>
      </p:sp>
      <p:sp>
        <p:nvSpPr>
          <p:cNvPr id="5" name="عنصر نائب لرقم الشريحة 4"/>
          <p:cNvSpPr>
            <a:spLocks noGrp="1"/>
          </p:cNvSpPr>
          <p:nvPr>
            <p:ph type="sldNum" sz="quarter" idx="12"/>
          </p:nvPr>
        </p:nvSpPr>
        <p:spPr/>
        <p:txBody>
          <a:bodyPr/>
          <a:lstStyle>
            <a:extLst/>
          </a:lstStyle>
          <a:p>
            <a:fld id="{E5E6872E-DB52-4585-92F0-ABC656D4A364}" type="slidenum">
              <a:rPr lang="fr-FR" smtClean="0"/>
              <a:pPr/>
              <a:t>‹N°›</a:t>
            </a:fld>
            <a:endParaRPr lang="fr-FR" dirty="0"/>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E2DD2E71-6108-401A-8038-D52C0B93B99D}" type="datetimeFigureOut">
              <a:rPr lang="fr-FR" smtClean="0"/>
              <a:pPr/>
              <a:t>11/10/2019</a:t>
            </a:fld>
            <a:endParaRPr lang="fr-FR" dirty="0"/>
          </a:p>
        </p:txBody>
      </p:sp>
      <p:sp>
        <p:nvSpPr>
          <p:cNvPr id="3" name="عنصر نائب للتذييل 2"/>
          <p:cNvSpPr>
            <a:spLocks noGrp="1"/>
          </p:cNvSpPr>
          <p:nvPr>
            <p:ph type="ftr" sz="quarter" idx="11"/>
          </p:nvPr>
        </p:nvSpPr>
        <p:spPr/>
        <p:txBody>
          <a:bodyPr/>
          <a:lstStyle>
            <a:extLst/>
          </a:lstStyle>
          <a:p>
            <a:endParaRPr lang="fr-FR" dirty="0"/>
          </a:p>
        </p:txBody>
      </p:sp>
      <p:sp>
        <p:nvSpPr>
          <p:cNvPr id="4" name="عنصر نائب لرقم الشريحة 3"/>
          <p:cNvSpPr>
            <a:spLocks noGrp="1"/>
          </p:cNvSpPr>
          <p:nvPr>
            <p:ph type="sldNum" sz="quarter" idx="12"/>
          </p:nvPr>
        </p:nvSpPr>
        <p:spPr/>
        <p:txBody>
          <a:bodyPr/>
          <a:lstStyle>
            <a:extLst/>
          </a:lstStyle>
          <a:p>
            <a:fld id="{E5E6872E-DB52-4585-92F0-ABC656D4A364}" type="slidenum">
              <a:rPr lang="fr-FR" smtClean="0"/>
              <a:pPr/>
              <a:t>‹N°›</a:t>
            </a:fld>
            <a:endParaRPr lang="fr-FR" dirty="0"/>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E2DD2E71-6108-401A-8038-D52C0B93B99D}" type="datetimeFigureOut">
              <a:rPr lang="fr-FR" smtClean="0"/>
              <a:pPr/>
              <a:t>11/10/2019</a:t>
            </a:fld>
            <a:endParaRPr lang="fr-FR" dirty="0"/>
          </a:p>
        </p:txBody>
      </p:sp>
      <p:sp>
        <p:nvSpPr>
          <p:cNvPr id="6" name="عنصر نائب للتذييل 5"/>
          <p:cNvSpPr>
            <a:spLocks noGrp="1"/>
          </p:cNvSpPr>
          <p:nvPr>
            <p:ph type="ftr" sz="quarter" idx="11"/>
          </p:nvPr>
        </p:nvSpPr>
        <p:spPr/>
        <p:txBody>
          <a:bodyPr/>
          <a:lstStyle>
            <a:extLst/>
          </a:lstStyle>
          <a:p>
            <a:endParaRPr lang="fr-FR" dirty="0"/>
          </a:p>
        </p:txBody>
      </p:sp>
      <p:sp>
        <p:nvSpPr>
          <p:cNvPr id="7" name="عنصر نائب لرقم الشريحة 6"/>
          <p:cNvSpPr>
            <a:spLocks noGrp="1"/>
          </p:cNvSpPr>
          <p:nvPr>
            <p:ph type="sldNum" sz="quarter" idx="12"/>
          </p:nvPr>
        </p:nvSpPr>
        <p:spPr/>
        <p:txBody>
          <a:bodyPr/>
          <a:lstStyle>
            <a:extLst/>
          </a:lstStyle>
          <a:p>
            <a:fld id="{E5E6872E-DB52-4585-92F0-ABC656D4A364}"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E2DD2E71-6108-401A-8038-D52C0B93B99D}" type="datetimeFigureOut">
              <a:rPr lang="fr-FR" smtClean="0"/>
              <a:pPr/>
              <a:t>11/10/2019</a:t>
            </a:fld>
            <a:endParaRPr lang="fr-FR" dirty="0"/>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dirty="0"/>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E5E6872E-DB52-4585-92F0-ABC656D4A364}" type="slidenum">
              <a:rPr lang="fr-FR" smtClean="0"/>
              <a:pPr/>
              <a:t>‹N°›</a:t>
            </a:fld>
            <a:endParaRPr lang="fr-FR" dirty="0"/>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DD2E71-6108-401A-8038-D52C0B93B99D}" type="datetimeFigureOut">
              <a:rPr lang="fr-FR" smtClean="0"/>
              <a:pPr/>
              <a:t>11/10/2019</a:t>
            </a:fld>
            <a:endParaRPr lang="fr-FR" dirty="0"/>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dirty="0"/>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E6872E-DB52-4585-92F0-ABC656D4A364}"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 id="2147484638" r:id="rId6"/>
    <p:sldLayoutId id="2147484639" r:id="rId7"/>
    <p:sldLayoutId id="2147484640" r:id="rId8"/>
    <p:sldLayoutId id="2147484641" r:id="rId9"/>
    <p:sldLayoutId id="2147484642" r:id="rId10"/>
    <p:sldLayoutId id="2147484643" r:id="rId11"/>
  </p:sldLayoutIdLst>
  <p:transition>
    <p:wedg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D2E71-6108-401A-8038-D52C0B93B99D}" type="datetimeFigureOut">
              <a:rPr lang="fr-FR" smtClean="0"/>
              <a:pPr/>
              <a:t>11/10/2019</a:t>
            </a:fld>
            <a:endParaRPr lang="fr-FR"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6872E-DB52-4585-92F0-ABC656D4A364}"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4645" r:id="rId1"/>
    <p:sldLayoutId id="2147484646" r:id="rId2"/>
    <p:sldLayoutId id="2147484647" r:id="rId3"/>
    <p:sldLayoutId id="2147484648" r:id="rId4"/>
    <p:sldLayoutId id="2147484649" r:id="rId5"/>
    <p:sldLayoutId id="2147484650" r:id="rId6"/>
    <p:sldLayoutId id="2147484651" r:id="rId7"/>
    <p:sldLayoutId id="2147484652" r:id="rId8"/>
    <p:sldLayoutId id="2147484653" r:id="rId9"/>
    <p:sldLayoutId id="2147484654" r:id="rId10"/>
    <p:sldLayoutId id="2147484655"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s://www.time4writing.com/writing-resources/narrative-essays/"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literarydevices.net/theme/" TargetMode="External"/><Relationship Id="rId2" Type="http://schemas.openxmlformats.org/officeDocument/2006/relationships/hyperlink" Target="https://literarydevices.net/character/" TargetMode="External"/><Relationship Id="rId1" Type="http://schemas.openxmlformats.org/officeDocument/2006/relationships/slideLayout" Target="../slideLayouts/slideLayout18.xml"/><Relationship Id="rId5" Type="http://schemas.openxmlformats.org/officeDocument/2006/relationships/hyperlink" Target="https://literarydevices.net/thesis-statement/" TargetMode="External"/><Relationship Id="rId4" Type="http://schemas.openxmlformats.org/officeDocument/2006/relationships/hyperlink" Target="https://literarydevices.net/dialogu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time4writing.com/writing-resources/descriptive-essay/"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literarydevices.net/imagery/"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www.time4writing.com/writing-resources/expository-essay/"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literarydevices.net/body-paragraph/"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s://literarydevices.net/audience/"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hyperlink" Target="https://literarydevices.net/concluding-remarks/" TargetMode="External"/><Relationship Id="rId3" Type="http://schemas.openxmlformats.org/officeDocument/2006/relationships/hyperlink" Target="https://literarydevices.net/background-information/" TargetMode="External"/><Relationship Id="rId7" Type="http://schemas.openxmlformats.org/officeDocument/2006/relationships/hyperlink" Target="https://literarydevices.net/thesis/" TargetMode="External"/><Relationship Id="rId2" Type="http://schemas.openxmlformats.org/officeDocument/2006/relationships/hyperlink" Target="https://literarydevices.net/hook/" TargetMode="External"/><Relationship Id="rId1" Type="http://schemas.openxmlformats.org/officeDocument/2006/relationships/slideLayout" Target="../slideLayouts/slideLayout17.xml"/><Relationship Id="rId6" Type="http://schemas.openxmlformats.org/officeDocument/2006/relationships/hyperlink" Target="https://literarydevices.net/transition/" TargetMode="External"/><Relationship Id="rId5" Type="http://schemas.openxmlformats.org/officeDocument/2006/relationships/hyperlink" Target="https://literarydevices.net/sentence/" TargetMode="External"/><Relationship Id="rId4" Type="http://schemas.openxmlformats.org/officeDocument/2006/relationships/hyperlink" Target="https://literarydevices.net/thesis-statemen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s://www.eapfoundation.com/writing/essays/problemsolution/" TargetMode="External"/><Relationship Id="rId2" Type="http://schemas.openxmlformats.org/officeDocument/2006/relationships/hyperlink" Target="https://www.eapfoundation.com/writing/essays/cande/"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595313"/>
            <a:ext cx="8763000" cy="1446212"/>
          </a:xfrm>
        </p:spPr>
        <p:txBody>
          <a:bodyPr>
            <a:normAutofit/>
          </a:bodyPr>
          <a:lstStyle/>
          <a:p>
            <a:pPr algn="ctr" eaLnBrk="1" hangingPunct="1">
              <a:defRPr/>
            </a:pPr>
            <a:r>
              <a:rPr lang="en-US" b="1" dirty="0" smtClean="0">
                <a:effectLst>
                  <a:outerShdw blurRad="38100" dist="38100" dir="2700000" algn="tl">
                    <a:srgbClr val="C0C0C0"/>
                  </a:outerShdw>
                </a:effectLst>
              </a:rPr>
              <a:t/>
            </a:r>
            <a:br>
              <a:rPr lang="en-US" b="1" dirty="0" smtClean="0">
                <a:effectLst>
                  <a:outerShdw blurRad="38100" dist="38100" dir="2700000" algn="tl">
                    <a:srgbClr val="C0C0C0"/>
                  </a:outerShdw>
                </a:effectLst>
              </a:rPr>
            </a:br>
            <a:r>
              <a:rPr lang="en-US" b="1" u="sng" dirty="0" smtClean="0">
                <a:effectLst>
                  <a:outerShdw blurRad="38100" dist="38100" dir="2700000" algn="tl">
                    <a:srgbClr val="C0C0C0"/>
                  </a:outerShdw>
                </a:effectLst>
              </a:rPr>
              <a:t>Academic Essay</a:t>
            </a:r>
          </a:p>
        </p:txBody>
      </p:sp>
      <p:pic>
        <p:nvPicPr>
          <p:cNvPr id="2059" name="Picture 11" descr="C:\WINDOWS\Application Data\Microsoft\Media Catalog\Downloaded Clips\cl0\PE01718_.wmf"/>
          <p:cNvPicPr>
            <a:picLocks noChangeAspect="1" noChangeArrowheads="1"/>
          </p:cNvPicPr>
          <p:nvPr/>
        </p:nvPicPr>
        <p:blipFill>
          <a:blip r:embed="rId2" cstate="print"/>
          <a:srcRect/>
          <a:stretch>
            <a:fillRect/>
          </a:stretch>
        </p:blipFill>
        <p:spPr bwMode="auto">
          <a:xfrm>
            <a:off x="2667000" y="2362200"/>
            <a:ext cx="3581400" cy="3468688"/>
          </a:xfrm>
          <a:prstGeom prst="rect">
            <a:avLst/>
          </a:prstGeom>
          <a:noFill/>
          <a:ln w="9525">
            <a:noFill/>
            <a:miter lim="800000"/>
            <a:headEnd/>
            <a:tailEnd/>
          </a:ln>
        </p:spPr>
      </p:pic>
      <p:sp>
        <p:nvSpPr>
          <p:cNvPr id="2060" name="Text Box 12"/>
          <p:cNvSpPr txBox="1">
            <a:spLocks noChangeArrowheads="1"/>
          </p:cNvSpPr>
          <p:nvPr/>
        </p:nvSpPr>
        <p:spPr bwMode="auto">
          <a:xfrm>
            <a:off x="1447800" y="3505200"/>
            <a:ext cx="1905000" cy="365125"/>
          </a:xfrm>
          <a:prstGeom prst="rect">
            <a:avLst/>
          </a:prstGeom>
          <a:solidFill>
            <a:schemeClr val="accent1"/>
          </a:solidFill>
          <a:ln w="28575">
            <a:solidFill>
              <a:schemeClr val="tx1"/>
            </a:solidFill>
            <a:miter lim="800000"/>
            <a:headEnd/>
            <a:tailEnd/>
          </a:ln>
        </p:spPr>
        <p:txBody>
          <a:bodyPr>
            <a:spAutoFit/>
          </a:bodyPr>
          <a:lstStyle/>
          <a:p>
            <a:pPr algn="ctr">
              <a:spcBef>
                <a:spcPct val="50000"/>
              </a:spcBef>
            </a:pPr>
            <a:r>
              <a:rPr lang="en-US" sz="1600" b="1">
                <a:solidFill>
                  <a:schemeClr val="folHlink"/>
                </a:solidFill>
              </a:rPr>
              <a:t>Introduction</a:t>
            </a:r>
          </a:p>
        </p:txBody>
      </p:sp>
      <p:sp>
        <p:nvSpPr>
          <p:cNvPr id="2061" name="Text Box 13"/>
          <p:cNvSpPr txBox="1">
            <a:spLocks noChangeArrowheads="1"/>
          </p:cNvSpPr>
          <p:nvPr/>
        </p:nvSpPr>
        <p:spPr bwMode="auto">
          <a:xfrm>
            <a:off x="5562600" y="3048000"/>
            <a:ext cx="1905000" cy="365125"/>
          </a:xfrm>
          <a:prstGeom prst="rect">
            <a:avLst/>
          </a:prstGeom>
          <a:solidFill>
            <a:schemeClr val="accent1"/>
          </a:solidFill>
          <a:ln w="28575">
            <a:solidFill>
              <a:schemeClr val="tx1"/>
            </a:solidFill>
            <a:miter lim="800000"/>
            <a:headEnd/>
            <a:tailEnd/>
          </a:ln>
        </p:spPr>
        <p:txBody>
          <a:bodyPr>
            <a:spAutoFit/>
          </a:bodyPr>
          <a:lstStyle/>
          <a:p>
            <a:pPr algn="ctr">
              <a:spcBef>
                <a:spcPct val="50000"/>
              </a:spcBef>
            </a:pPr>
            <a:r>
              <a:rPr lang="en-US" sz="1600" b="1">
                <a:solidFill>
                  <a:schemeClr val="tx2"/>
                </a:solidFill>
              </a:rPr>
              <a:t>Conclusion</a:t>
            </a:r>
          </a:p>
        </p:txBody>
      </p:sp>
      <p:sp>
        <p:nvSpPr>
          <p:cNvPr id="2062" name="Text Box 14"/>
          <p:cNvSpPr txBox="1">
            <a:spLocks noChangeArrowheads="1"/>
          </p:cNvSpPr>
          <p:nvPr/>
        </p:nvSpPr>
        <p:spPr bwMode="auto">
          <a:xfrm>
            <a:off x="3124200" y="5029200"/>
            <a:ext cx="1905000" cy="609600"/>
          </a:xfrm>
          <a:prstGeom prst="rect">
            <a:avLst/>
          </a:prstGeom>
          <a:solidFill>
            <a:schemeClr val="accent1"/>
          </a:solidFill>
          <a:ln w="28575">
            <a:solidFill>
              <a:schemeClr val="tx1"/>
            </a:solidFill>
            <a:miter lim="800000"/>
            <a:headEnd/>
            <a:tailEnd/>
          </a:ln>
        </p:spPr>
        <p:txBody>
          <a:bodyPr>
            <a:spAutoFit/>
          </a:bodyPr>
          <a:lstStyle/>
          <a:p>
            <a:pPr algn="ctr">
              <a:spcBef>
                <a:spcPct val="50000"/>
              </a:spcBef>
            </a:pPr>
            <a:r>
              <a:rPr lang="en-US" sz="1600" b="1"/>
              <a:t>Body Paragraphs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059"/>
                                        </p:tgtEl>
                                        <p:attrNameLst>
                                          <p:attrName>style.visibility</p:attrName>
                                        </p:attrNameLst>
                                      </p:cBhvr>
                                      <p:to>
                                        <p:strVal val="visible"/>
                                      </p:to>
                                    </p:set>
                                    <p:animEffect transition="in" filter="checkerboard(across)">
                                      <p:cBhvr>
                                        <p:cTn id="7" dur="500"/>
                                        <p:tgtEl>
                                          <p:spTgt spid="2059"/>
                                        </p:tgtEl>
                                      </p:cBhvr>
                                    </p:animEffect>
                                  </p:childTnLst>
                                </p:cTn>
                              </p:par>
                            </p:childTnLst>
                          </p:cTn>
                        </p:par>
                        <p:par>
                          <p:cTn id="8" fill="hold">
                            <p:stCondLst>
                              <p:cond delay="500"/>
                            </p:stCondLst>
                            <p:childTnLst>
                              <p:par>
                                <p:cTn id="9" presetID="1" presetClass="entr" presetSubtype="0" fill="hold" grpId="0" nodeType="afterEffect">
                                  <p:stCondLst>
                                    <p:cond delay="1000"/>
                                  </p:stCondLst>
                                  <p:childTnLst>
                                    <p:set>
                                      <p:cBhvr>
                                        <p:cTn id="10" dur="1" fill="hold">
                                          <p:stCondLst>
                                            <p:cond delay="499"/>
                                          </p:stCondLst>
                                        </p:cTn>
                                        <p:tgtEl>
                                          <p:spTgt spid="2060"/>
                                        </p:tgtEl>
                                        <p:attrNameLst>
                                          <p:attrName>style.visibility</p:attrName>
                                        </p:attrNameLst>
                                      </p:cBhvr>
                                      <p:to>
                                        <p:strVal val="visible"/>
                                      </p:to>
                                    </p:set>
                                  </p:childTnLst>
                                </p:cTn>
                              </p:par>
                            </p:childTnLst>
                          </p:cTn>
                        </p:par>
                        <p:par>
                          <p:cTn id="11" fill="hold">
                            <p:stCondLst>
                              <p:cond delay="2000"/>
                            </p:stCondLst>
                            <p:childTnLst>
                              <p:par>
                                <p:cTn id="12" presetID="1" presetClass="entr" presetSubtype="0" fill="hold" grpId="0" nodeType="afterEffect">
                                  <p:stCondLst>
                                    <p:cond delay="1000"/>
                                  </p:stCondLst>
                                  <p:childTnLst>
                                    <p:set>
                                      <p:cBhvr>
                                        <p:cTn id="13" dur="1" fill="hold">
                                          <p:stCondLst>
                                            <p:cond delay="499"/>
                                          </p:stCondLst>
                                        </p:cTn>
                                        <p:tgtEl>
                                          <p:spTgt spid="2061"/>
                                        </p:tgtEl>
                                        <p:attrNameLst>
                                          <p:attrName>style.visibility</p:attrName>
                                        </p:attrNameLst>
                                      </p:cBhvr>
                                      <p:to>
                                        <p:strVal val="visible"/>
                                      </p:to>
                                    </p:set>
                                  </p:childTnLst>
                                </p:cTn>
                              </p:par>
                            </p:childTnLst>
                          </p:cTn>
                        </p:par>
                        <p:par>
                          <p:cTn id="14" fill="hold">
                            <p:stCondLst>
                              <p:cond delay="3500"/>
                            </p:stCondLst>
                            <p:childTnLst>
                              <p:par>
                                <p:cTn id="15" presetID="1" presetClass="entr" presetSubtype="0" fill="hold" grpId="0" nodeType="afterEffect">
                                  <p:stCondLst>
                                    <p:cond delay="1000"/>
                                  </p:stCondLst>
                                  <p:childTnLst>
                                    <p:set>
                                      <p:cBhvr>
                                        <p:cTn id="16" dur="1" fill="hold">
                                          <p:stCondLst>
                                            <p:cond delay="499"/>
                                          </p:stCondLst>
                                        </p:cTn>
                                        <p:tgtEl>
                                          <p:spTgt spid="2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autoUpdateAnimBg="0"/>
      <p:bldP spid="2061" grpId="0" animBg="1" autoUpdateAnimBg="0"/>
      <p:bldP spid="206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bwMode="auto">
          <a:xfrm>
            <a:off x="457200" y="1752600"/>
            <a:ext cx="8305800" cy="3886200"/>
          </a:xfrm>
          <a:prstGeom prst="horizontalScroll">
            <a:avLst/>
          </a:prstGeom>
          <a:solidFill>
            <a:schemeClr val="accent2">
              <a:lumMod val="90000"/>
            </a:schemeClr>
          </a:solidFill>
          <a:ln w="9525" cap="flat" cmpd="sng" algn="ctr">
            <a:solidFill>
              <a:schemeClr val="tx1"/>
            </a:solidFill>
            <a:prstDash val="solid"/>
            <a:miter lim="800000"/>
            <a:headEnd type="none" w="med" len="med"/>
            <a:tailEnd type="none" w="med" len="med"/>
          </a:ln>
          <a:effectLst/>
        </p:spPr>
        <p:txBody>
          <a:bodyPr wrap="none"/>
          <a:lstStyle/>
          <a:p>
            <a:pPr>
              <a:defRPr/>
            </a:pPr>
            <a:r>
              <a:rPr lang="fr-FR" dirty="0">
                <a:solidFill>
                  <a:schemeClr val="tx1">
                    <a:lumMod val="95000"/>
                    <a:lumOff val="5000"/>
                  </a:schemeClr>
                </a:solidFill>
              </a:rPr>
              <a:t>  </a:t>
            </a:r>
          </a:p>
          <a:p>
            <a:pPr>
              <a:defRPr/>
            </a:pPr>
            <a:endParaRPr lang="fr-FR" dirty="0">
              <a:solidFill>
                <a:schemeClr val="tx1">
                  <a:lumMod val="95000"/>
                  <a:lumOff val="5000"/>
                </a:schemeClr>
              </a:solidFill>
            </a:endParaRPr>
          </a:p>
          <a:p>
            <a:pPr>
              <a:defRPr/>
            </a:pPr>
            <a:endParaRPr lang="fr-FR" dirty="0">
              <a:solidFill>
                <a:schemeClr val="tx1">
                  <a:lumMod val="95000"/>
                  <a:lumOff val="5000"/>
                </a:schemeClr>
              </a:solidFill>
            </a:endParaRPr>
          </a:p>
          <a:p>
            <a:pPr algn="ctr">
              <a:defRPr/>
            </a:pPr>
            <a:r>
              <a:rPr lang="fr-FR" sz="8000" dirty="0">
                <a:solidFill>
                  <a:schemeClr val="tx1">
                    <a:lumMod val="95000"/>
                    <a:lumOff val="5000"/>
                  </a:schemeClr>
                </a:solidFill>
                <a:latin typeface="Traditional Arabic" pitchFamily="18" charset="-78"/>
                <a:cs typeface="Traditional Arabic" pitchFamily="18" charset="-78"/>
              </a:rPr>
              <a:t>Types of </a:t>
            </a:r>
            <a:r>
              <a:rPr lang="fr-FR" sz="8000" dirty="0" err="1">
                <a:solidFill>
                  <a:schemeClr val="tx1">
                    <a:lumMod val="95000"/>
                    <a:lumOff val="5000"/>
                  </a:schemeClr>
                </a:solidFill>
                <a:latin typeface="Traditional Arabic" pitchFamily="18" charset="-78"/>
                <a:cs typeface="Traditional Arabic" pitchFamily="18" charset="-78"/>
              </a:rPr>
              <a:t>Essays</a:t>
            </a:r>
            <a:endParaRPr lang="fr-FR" sz="8000" dirty="0">
              <a:solidFill>
                <a:schemeClr val="tx1">
                  <a:lumMod val="95000"/>
                  <a:lumOff val="5000"/>
                </a:schemeClr>
              </a:solidFill>
              <a:latin typeface="Traditional Arabic" pitchFamily="18" charset="-78"/>
              <a:cs typeface="Traditional Arabic" pitchFamily="18" charset="-78"/>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Espace réservé du contenu 3" descr="10-types-of-essay.jpg"/>
          <p:cNvPicPr>
            <a:picLocks noGrp="1" noChangeAspect="1"/>
          </p:cNvPicPr>
          <p:nvPr>
            <p:ph idx="1"/>
          </p:nvPr>
        </p:nvPicPr>
        <p:blipFill>
          <a:blip r:embed="rId2" cstate="print"/>
          <a:srcRect/>
          <a:stretch>
            <a:fillRect/>
          </a:stretch>
        </p:blipFill>
        <p:spPr>
          <a:xfrm>
            <a:off x="152400" y="1447800"/>
            <a:ext cx="8870950" cy="3352800"/>
          </a:xfrm>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1. Narrative </a:t>
            </a:r>
            <a:r>
              <a:rPr lang="en-US" b="1" dirty="0" smtClean="0"/>
              <a:t>Essay: </a:t>
            </a:r>
            <a:r>
              <a:rPr lang="en-US" b="1" dirty="0" smtClean="0"/>
              <a:t>Telling a Story</a:t>
            </a:r>
            <a:endParaRPr lang="en-GB" dirty="0"/>
          </a:p>
        </p:txBody>
      </p:sp>
      <p:sp>
        <p:nvSpPr>
          <p:cNvPr id="3" name="عنصر نائب للمحتوى 2"/>
          <p:cNvSpPr>
            <a:spLocks noGrp="1"/>
          </p:cNvSpPr>
          <p:nvPr>
            <p:ph idx="1"/>
          </p:nvPr>
        </p:nvSpPr>
        <p:spPr/>
        <p:txBody>
          <a:bodyPr>
            <a:normAutofit fontScale="85000" lnSpcReduction="20000"/>
          </a:bodyPr>
          <a:lstStyle/>
          <a:p>
            <a:pPr algn="just">
              <a:buNone/>
            </a:pPr>
            <a:r>
              <a:rPr lang="en-US" dirty="0" smtClean="0"/>
              <a:t/>
            </a:r>
            <a:br>
              <a:rPr lang="en-US" dirty="0" smtClean="0"/>
            </a:br>
            <a:r>
              <a:rPr lang="en-US" dirty="0" smtClean="0"/>
              <a:t>In a </a:t>
            </a:r>
            <a:r>
              <a:rPr lang="en-US" b="1" dirty="0" smtClean="0">
                <a:hlinkClick r:id="rId2"/>
              </a:rPr>
              <a:t>narrative essay</a:t>
            </a:r>
            <a:r>
              <a:rPr lang="en-US" dirty="0" smtClean="0"/>
              <a:t>, the writer tells a story about a real-life experience. While telling a story may sound easy to do, the narrative essay challenges students to think and write about themselves. When writing a narrative essay, writers should try to involve the reader by making the story as vivid as possible. The fact that narrative essays are usually written in the first person helps engage the reader. “I” sentences give readers a feeling of being part of the story. A well-crafted narrative essay will also build towards drawing a conclusion or making a personal statement.</a:t>
            </a:r>
            <a:endParaRPr lang="en-GB"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584200"/>
          </a:xfrm>
          <a:prstGeom prst="rect">
            <a:avLst/>
          </a:prstGeom>
        </p:spPr>
        <p:txBody>
          <a:bodyPr>
            <a:spAutoFit/>
          </a:bodyPr>
          <a:lstStyle/>
          <a:p>
            <a:pPr algn="ctr">
              <a:buFont typeface="Wingdings" pitchFamily="2" charset="2"/>
              <a:buChar char="Ø"/>
              <a:defRPr/>
            </a:pPr>
            <a:r>
              <a:rPr lang="en-US" sz="3200" b="1" u="sng" dirty="0">
                <a:solidFill>
                  <a:schemeClr val="tx2">
                    <a:lumMod val="75000"/>
                  </a:schemeClr>
                </a:solidFill>
                <a:effectLst>
                  <a:outerShdw blurRad="38100" dist="38100" dir="2700000" algn="tl">
                    <a:srgbClr val="000000">
                      <a:alpha val="43137"/>
                    </a:srgbClr>
                  </a:outerShdw>
                </a:effectLst>
              </a:rPr>
              <a:t>Elements of a Narrative Essay</a:t>
            </a:r>
          </a:p>
        </p:txBody>
      </p:sp>
      <p:sp>
        <p:nvSpPr>
          <p:cNvPr id="3" name="Rectangle 2"/>
          <p:cNvSpPr/>
          <p:nvPr/>
        </p:nvSpPr>
        <p:spPr>
          <a:xfrm>
            <a:off x="152400" y="1371600"/>
            <a:ext cx="8763000" cy="2031325"/>
          </a:xfrm>
          <a:prstGeom prst="rect">
            <a:avLst/>
          </a:prstGeom>
        </p:spPr>
        <p:txBody>
          <a:bodyPr>
            <a:spAutoFit/>
          </a:bodyPr>
          <a:lstStyle/>
          <a:p>
            <a:pPr algn="just">
              <a:defRPr/>
            </a:pPr>
            <a:r>
              <a:rPr lang="en-US" dirty="0"/>
              <a:t>A narrative essay has three required elements: </a:t>
            </a:r>
            <a:r>
              <a:rPr lang="en-US" dirty="0">
                <a:hlinkClick r:id="rId2"/>
              </a:rPr>
              <a:t>character</a:t>
            </a:r>
            <a:r>
              <a:rPr lang="en-US" dirty="0"/>
              <a:t>, </a:t>
            </a:r>
            <a:r>
              <a:rPr lang="en-US" dirty="0">
                <a:hlinkClick r:id="rId3"/>
              </a:rPr>
              <a:t>theme</a:t>
            </a:r>
            <a:r>
              <a:rPr lang="en-US" dirty="0"/>
              <a:t>, and </a:t>
            </a:r>
            <a:r>
              <a:rPr lang="en-US" dirty="0">
                <a:hlinkClick r:id="rId4"/>
              </a:rPr>
              <a:t>dialogue</a:t>
            </a:r>
            <a:r>
              <a:rPr lang="en-US" dirty="0"/>
              <a:t>.</a:t>
            </a:r>
          </a:p>
          <a:p>
            <a:pPr algn="just">
              <a:defRPr/>
            </a:pPr>
            <a:endParaRPr lang="en-US" b="1" dirty="0"/>
          </a:p>
          <a:p>
            <a:pPr algn="just">
              <a:buFont typeface="Wingdings" pitchFamily="2" charset="2"/>
              <a:buChar char="v"/>
              <a:defRPr/>
            </a:pPr>
            <a:r>
              <a:rPr lang="en-US" b="1" dirty="0">
                <a:solidFill>
                  <a:schemeClr val="tx2">
                    <a:lumMod val="75000"/>
                  </a:schemeClr>
                </a:solidFill>
              </a:rPr>
              <a:t>Character</a:t>
            </a:r>
            <a:endParaRPr lang="en-US" dirty="0">
              <a:solidFill>
                <a:schemeClr val="tx2">
                  <a:lumMod val="75000"/>
                </a:schemeClr>
              </a:solidFill>
            </a:endParaRPr>
          </a:p>
          <a:p>
            <a:pPr algn="just">
              <a:defRPr/>
            </a:pPr>
            <a:r>
              <a:rPr lang="en-US" dirty="0"/>
              <a:t>Characters are an important part of a narrative essay. </a:t>
            </a:r>
            <a:r>
              <a:rPr lang="en-US" dirty="0"/>
              <a:t>Even if the essay is autobiographical in nature, the person writing the essay is a character involving some other characters who act, behave, and do like all other characters presented in stories and novels</a:t>
            </a:r>
            <a:r>
              <a:rPr lang="en-US" dirty="0" smtClean="0"/>
              <a:t>.</a:t>
            </a:r>
          </a:p>
          <a:p>
            <a:pPr>
              <a:defRPr/>
            </a:pPr>
            <a:endParaRPr lang="en-US" dirty="0"/>
          </a:p>
        </p:txBody>
      </p:sp>
      <p:sp>
        <p:nvSpPr>
          <p:cNvPr id="4" name="Rectangle 3"/>
          <p:cNvSpPr/>
          <p:nvPr/>
        </p:nvSpPr>
        <p:spPr>
          <a:xfrm>
            <a:off x="152400" y="3200400"/>
            <a:ext cx="8686800" cy="2585323"/>
          </a:xfrm>
          <a:prstGeom prst="rect">
            <a:avLst/>
          </a:prstGeom>
        </p:spPr>
        <p:txBody>
          <a:bodyPr wrap="square">
            <a:spAutoFit/>
          </a:bodyPr>
          <a:lstStyle/>
          <a:p>
            <a:pPr algn="just">
              <a:buFont typeface="Wingdings" pitchFamily="2" charset="2"/>
              <a:buChar char="v"/>
              <a:defRPr/>
            </a:pPr>
            <a:r>
              <a:rPr lang="en-US" b="1" dirty="0" smtClean="0">
                <a:solidFill>
                  <a:schemeClr val="tx2">
                    <a:lumMod val="75000"/>
                  </a:schemeClr>
                </a:solidFill>
              </a:rPr>
              <a:t>Theme or Motif</a:t>
            </a:r>
            <a:endParaRPr lang="en-US" dirty="0" smtClean="0">
              <a:solidFill>
                <a:schemeClr val="tx2">
                  <a:lumMod val="75000"/>
                </a:schemeClr>
              </a:solidFill>
            </a:endParaRPr>
          </a:p>
          <a:p>
            <a:pPr algn="just">
              <a:defRPr/>
            </a:pPr>
            <a:r>
              <a:rPr lang="en-US" dirty="0" smtClean="0"/>
              <a:t>A narrative essay revolves around a theme or a motif. This theme or motif is presented in its </a:t>
            </a:r>
            <a:r>
              <a:rPr lang="en-US" dirty="0" smtClean="0">
                <a:hlinkClick r:id="rId5"/>
              </a:rPr>
              <a:t>thesis statement</a:t>
            </a:r>
            <a:r>
              <a:rPr lang="en-US" dirty="0" smtClean="0"/>
              <a:t>, which breaks it down into three distinct evidences. These three distinct evidences are then further elaborated through characters in body paragraphs.</a:t>
            </a:r>
          </a:p>
          <a:p>
            <a:pPr algn="just">
              <a:defRPr/>
            </a:pPr>
            <a:endParaRPr lang="en-US" b="1" dirty="0" smtClean="0"/>
          </a:p>
          <a:p>
            <a:pPr algn="just">
              <a:buFont typeface="Wingdings" pitchFamily="2" charset="2"/>
              <a:buChar char="v"/>
              <a:defRPr/>
            </a:pPr>
            <a:r>
              <a:rPr lang="en-US" b="1" dirty="0" smtClean="0">
                <a:solidFill>
                  <a:schemeClr val="tx2">
                    <a:lumMod val="75000"/>
                  </a:schemeClr>
                </a:solidFill>
              </a:rPr>
              <a:t>Dialogue</a:t>
            </a:r>
            <a:endParaRPr lang="en-US" dirty="0" smtClean="0">
              <a:solidFill>
                <a:schemeClr val="tx2">
                  <a:lumMod val="75000"/>
                </a:schemeClr>
              </a:solidFill>
            </a:endParaRPr>
          </a:p>
          <a:p>
            <a:pPr algn="just">
              <a:defRPr/>
            </a:pPr>
            <a:r>
              <a:rPr lang="en-US" dirty="0" smtClean="0"/>
              <a:t>Dialogue is used to capture the conversation between characters. In a narrative essay, dialogue is the third important element, without which the characters lose their worth and </a:t>
            </a:r>
            <a:r>
              <a:rPr lang="en-US" dirty="0" smtClean="0"/>
              <a:t>liveliness.</a:t>
            </a:r>
            <a:endParaRPr lang="en-US"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20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2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b="1" dirty="0" smtClean="0"/>
              <a:t>2. Descriptive </a:t>
            </a:r>
            <a:r>
              <a:rPr lang="en-US" sz="3600" b="1" dirty="0" smtClean="0"/>
              <a:t>Essay: </a:t>
            </a:r>
            <a:r>
              <a:rPr lang="en-US" sz="3600" b="1" dirty="0" smtClean="0"/>
              <a:t>Painting a Picture</a:t>
            </a:r>
            <a:endParaRPr lang="en-GB" sz="3600" dirty="0"/>
          </a:p>
        </p:txBody>
      </p:sp>
      <p:sp>
        <p:nvSpPr>
          <p:cNvPr id="3" name="عنصر نائب للمحتوى 2"/>
          <p:cNvSpPr>
            <a:spLocks noGrp="1"/>
          </p:cNvSpPr>
          <p:nvPr>
            <p:ph idx="1"/>
          </p:nvPr>
        </p:nvSpPr>
        <p:spPr>
          <a:xfrm>
            <a:off x="457200" y="1447800"/>
            <a:ext cx="8229600" cy="4525963"/>
          </a:xfrm>
        </p:spPr>
        <p:txBody>
          <a:bodyPr>
            <a:normAutofit fontScale="77500" lnSpcReduction="20000"/>
          </a:bodyPr>
          <a:lstStyle/>
          <a:p>
            <a:pPr algn="just">
              <a:buNone/>
            </a:pPr>
            <a:r>
              <a:rPr lang="en-US" dirty="0" smtClean="0"/>
              <a:t/>
            </a:r>
            <a:br>
              <a:rPr lang="en-US" dirty="0" smtClean="0"/>
            </a:br>
            <a:r>
              <a:rPr lang="en-US" dirty="0" smtClean="0"/>
              <a:t>A cousin of the narrative essay, a </a:t>
            </a:r>
            <a:r>
              <a:rPr lang="en-US" b="1" dirty="0" smtClean="0">
                <a:hlinkClick r:id="rId2"/>
              </a:rPr>
              <a:t>descriptive essay</a:t>
            </a:r>
            <a:r>
              <a:rPr lang="en-US" dirty="0" smtClean="0"/>
              <a:t> paints a picture with words. A writer might describe a person, place, object, or even memory of special significance. In a descriptive essay, the writer should show, not tell, through the use of colorful words and sensory details. The best descriptive essays appeal to the reader’s emotions, with a result that is highly evocative. </a:t>
            </a:r>
            <a:r>
              <a:rPr lang="en-US" dirty="0" smtClean="0">
                <a:solidFill>
                  <a:srgbClr val="FF0000"/>
                </a:solidFill>
              </a:rPr>
              <a:t>For example</a:t>
            </a:r>
            <a:r>
              <a:rPr lang="en-US" dirty="0" smtClean="0"/>
              <a:t>, if you want to write a descriptive essay about your trip to the park, you would give great detail about what you experienced: how the grass felt beneath your feet, what the park benches looked like, and anything else the reader would need to feel as if he were there.</a:t>
            </a:r>
            <a:endParaRPr lang="en-GB"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763000" cy="3416320"/>
          </a:xfrm>
          <a:prstGeom prst="rect">
            <a:avLst/>
          </a:prstGeom>
        </p:spPr>
        <p:txBody>
          <a:bodyPr>
            <a:spAutoFit/>
          </a:bodyPr>
          <a:lstStyle/>
          <a:p>
            <a:pPr algn="ctr">
              <a:buFont typeface="Wingdings" pitchFamily="2" charset="2"/>
              <a:buChar char="Ø"/>
              <a:defRPr/>
            </a:pPr>
            <a:r>
              <a:rPr lang="en-US" sz="3600" b="1" u="sng" dirty="0">
                <a:solidFill>
                  <a:schemeClr val="tx2">
                    <a:lumMod val="75000"/>
                  </a:schemeClr>
                </a:solidFill>
                <a:effectLst>
                  <a:outerShdw blurRad="38100" dist="38100" dir="2700000" algn="tl">
                    <a:srgbClr val="000000">
                      <a:alpha val="43137"/>
                    </a:srgbClr>
                  </a:outerShdw>
                </a:effectLst>
              </a:rPr>
              <a:t>Qualities of a Descriptive Essay</a:t>
            </a:r>
          </a:p>
          <a:p>
            <a:pPr>
              <a:buFont typeface="Arial" pitchFamily="34" charset="0"/>
              <a:buChar char="•"/>
              <a:defRPr/>
            </a:pPr>
            <a:endParaRPr lang="en-US" dirty="0"/>
          </a:p>
          <a:p>
            <a:pPr>
              <a:buFont typeface="Arial" pitchFamily="34" charset="0"/>
              <a:buChar char="•"/>
              <a:defRPr/>
            </a:pPr>
            <a:endParaRPr lang="en-US" dirty="0"/>
          </a:p>
          <a:p>
            <a:pPr>
              <a:buFont typeface="Arial" pitchFamily="34" charset="0"/>
              <a:buChar char="•"/>
              <a:defRPr/>
            </a:pPr>
            <a:endParaRPr lang="en-US" dirty="0"/>
          </a:p>
          <a:p>
            <a:pPr algn="just">
              <a:buFont typeface="Arial" pitchFamily="34" charset="0"/>
              <a:buChar char="•"/>
              <a:defRPr/>
            </a:pPr>
            <a:r>
              <a:rPr lang="en-US" b="1" dirty="0"/>
              <a:t>Clear and Concise</a:t>
            </a:r>
          </a:p>
          <a:p>
            <a:pPr algn="just">
              <a:buFont typeface="Arial" pitchFamily="34" charset="0"/>
              <a:buChar char="•"/>
              <a:defRPr/>
            </a:pPr>
            <a:r>
              <a:rPr lang="en-US" b="1" dirty="0"/>
              <a:t>Use of Images</a:t>
            </a:r>
          </a:p>
          <a:p>
            <a:pPr algn="just">
              <a:buFont typeface="Arial" pitchFamily="34" charset="0"/>
              <a:buChar char="•"/>
              <a:defRPr/>
            </a:pPr>
            <a:r>
              <a:rPr lang="en-US" b="1" dirty="0"/>
              <a:t>Use of Five Senses</a:t>
            </a:r>
          </a:p>
          <a:p>
            <a:pPr algn="just">
              <a:defRPr/>
            </a:pPr>
            <a:endParaRPr lang="en-US" dirty="0"/>
          </a:p>
          <a:p>
            <a:pPr algn="just">
              <a:defRPr/>
            </a:pPr>
            <a:r>
              <a:rPr lang="en-US" dirty="0"/>
              <a:t>As far as clear and concise language is concerned, it is necessary to describe things precisely. </a:t>
            </a:r>
            <a:r>
              <a:rPr lang="en-US" dirty="0">
                <a:hlinkClick r:id="rId2"/>
              </a:rPr>
              <a:t>Imagery</a:t>
            </a:r>
            <a:r>
              <a:rPr lang="en-US" dirty="0"/>
              <a:t> is used to make things seem real and remarkable. The use of the five senses creates the imagery, or a mental picture, for each reader.</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2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20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20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t>3. Expository </a:t>
            </a:r>
            <a:r>
              <a:rPr lang="en-US" b="1" dirty="0" smtClean="0"/>
              <a:t>Essay: </a:t>
            </a:r>
            <a:r>
              <a:rPr lang="en-US" b="1" dirty="0" smtClean="0"/>
              <a:t>Just the Facts</a:t>
            </a:r>
            <a:endParaRPr lang="en-GB" dirty="0"/>
          </a:p>
        </p:txBody>
      </p:sp>
      <p:sp>
        <p:nvSpPr>
          <p:cNvPr id="3" name="عنصر نائب للمحتوى 2"/>
          <p:cNvSpPr>
            <a:spLocks noGrp="1"/>
          </p:cNvSpPr>
          <p:nvPr>
            <p:ph idx="1"/>
          </p:nvPr>
        </p:nvSpPr>
        <p:spPr>
          <a:xfrm>
            <a:off x="457200" y="1447800"/>
            <a:ext cx="8229600" cy="4525963"/>
          </a:xfrm>
        </p:spPr>
        <p:txBody>
          <a:bodyPr>
            <a:normAutofit fontScale="92500" lnSpcReduction="20000"/>
          </a:bodyPr>
          <a:lstStyle/>
          <a:p>
            <a:pPr algn="just">
              <a:buNone/>
            </a:pPr>
            <a:r>
              <a:rPr lang="en-US" dirty="0" smtClean="0"/>
              <a:t/>
            </a:r>
            <a:br>
              <a:rPr lang="en-US" dirty="0" smtClean="0"/>
            </a:br>
            <a:r>
              <a:rPr lang="en-US" dirty="0" smtClean="0"/>
              <a:t>The </a:t>
            </a:r>
            <a:r>
              <a:rPr lang="en-US" b="1" dirty="0" smtClean="0">
                <a:hlinkClick r:id="rId2"/>
              </a:rPr>
              <a:t>expository essay</a:t>
            </a:r>
            <a:r>
              <a:rPr lang="en-US" dirty="0" smtClean="0"/>
              <a:t> is an informative piece of writing that presents a balanced analysis of a topic. In an expository essay, the writer explains or defines a topic, using facts, statistics, and examples. Expository writing encompasses a wide range of essay variations, such as the comparison and contrast essay, the cause and effect essay, and the “how to” or process essay. Because expository essays are based on facts and not personal feelings, writers </a:t>
            </a:r>
            <a:r>
              <a:rPr lang="en-US" dirty="0" smtClean="0"/>
              <a:t>do not </a:t>
            </a:r>
            <a:r>
              <a:rPr lang="en-US" dirty="0" smtClean="0"/>
              <a:t>reveal their emotions or write in the first person</a:t>
            </a:r>
            <a:r>
              <a:rPr lang="en-US" dirty="0" smtClean="0"/>
              <a:t>.</a:t>
            </a:r>
            <a:endParaRPr lang="en-GB"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350375" cy="646113"/>
          </a:xfrm>
          <a:prstGeom prst="rect">
            <a:avLst/>
          </a:prstGeom>
        </p:spPr>
        <p:txBody>
          <a:bodyPr>
            <a:spAutoFit/>
          </a:bodyPr>
          <a:lstStyle/>
          <a:p>
            <a:pPr algn="ctr">
              <a:buFont typeface="Wingdings" pitchFamily="2" charset="2"/>
              <a:buChar char="Ø"/>
              <a:defRPr/>
            </a:pPr>
            <a:r>
              <a:rPr lang="fr-FR" sz="3600" b="1" dirty="0" err="1">
                <a:solidFill>
                  <a:schemeClr val="tx2">
                    <a:lumMod val="75000"/>
                  </a:schemeClr>
                </a:solidFill>
                <a:effectLst>
                  <a:outerShdw blurRad="38100" dist="38100" dir="2700000" algn="tl">
                    <a:srgbClr val="000000">
                      <a:alpha val="43137"/>
                    </a:srgbClr>
                  </a:outerShdw>
                </a:effectLst>
              </a:rPr>
              <a:t>Constructing</a:t>
            </a:r>
            <a:r>
              <a:rPr lang="fr-FR" sz="3600" b="1" dirty="0">
                <a:solidFill>
                  <a:schemeClr val="tx2">
                    <a:lumMod val="75000"/>
                  </a:schemeClr>
                </a:solidFill>
                <a:effectLst>
                  <a:outerShdw blurRad="38100" dist="38100" dir="2700000" algn="tl">
                    <a:srgbClr val="000000">
                      <a:alpha val="43137"/>
                    </a:srgbClr>
                  </a:outerShdw>
                </a:effectLst>
              </a:rPr>
              <a:t> an </a:t>
            </a:r>
            <a:r>
              <a:rPr lang="fr-FR" sz="3600" b="1" dirty="0" err="1" smtClean="0">
                <a:solidFill>
                  <a:schemeClr val="tx2">
                    <a:lumMod val="75000"/>
                  </a:schemeClr>
                </a:solidFill>
                <a:effectLst>
                  <a:outerShdw blurRad="38100" dist="38100" dir="2700000" algn="tl">
                    <a:srgbClr val="000000">
                      <a:alpha val="43137"/>
                    </a:srgbClr>
                  </a:outerShdw>
                </a:effectLst>
              </a:rPr>
              <a:t>Expository</a:t>
            </a:r>
            <a:r>
              <a:rPr lang="fr-FR" sz="3600" b="1" dirty="0" smtClean="0">
                <a:solidFill>
                  <a:schemeClr val="tx2">
                    <a:lumMod val="75000"/>
                  </a:schemeClr>
                </a:solidFill>
                <a:effectLst>
                  <a:outerShdw blurRad="38100" dist="38100" dir="2700000" algn="tl">
                    <a:srgbClr val="000000">
                      <a:alpha val="43137"/>
                    </a:srgbClr>
                  </a:outerShdw>
                </a:effectLst>
              </a:rPr>
              <a:t> </a:t>
            </a:r>
            <a:r>
              <a:rPr lang="fr-FR" sz="3600" b="1" dirty="0" err="1">
                <a:solidFill>
                  <a:schemeClr val="tx2">
                    <a:lumMod val="75000"/>
                  </a:schemeClr>
                </a:solidFill>
                <a:effectLst>
                  <a:outerShdw blurRad="38100" dist="38100" dir="2700000" algn="tl">
                    <a:srgbClr val="000000">
                      <a:alpha val="43137"/>
                    </a:srgbClr>
                  </a:outerShdw>
                </a:effectLst>
              </a:rPr>
              <a:t>E</a:t>
            </a:r>
            <a:r>
              <a:rPr lang="fr-FR" sz="3600" b="1" dirty="0" err="1" smtClean="0">
                <a:solidFill>
                  <a:schemeClr val="tx2">
                    <a:lumMod val="75000"/>
                  </a:schemeClr>
                </a:solidFill>
                <a:effectLst>
                  <a:outerShdw blurRad="38100" dist="38100" dir="2700000" algn="tl">
                    <a:srgbClr val="000000">
                      <a:alpha val="43137"/>
                    </a:srgbClr>
                  </a:outerShdw>
                </a:effectLst>
              </a:rPr>
              <a:t>ssay</a:t>
            </a:r>
            <a:r>
              <a:rPr lang="fr-FR" sz="3600" b="1" dirty="0" smtClean="0">
                <a:solidFill>
                  <a:schemeClr val="tx2">
                    <a:lumMod val="75000"/>
                  </a:schemeClr>
                </a:solidFill>
                <a:effectLst>
                  <a:outerShdw blurRad="38100" dist="38100" dir="2700000" algn="tl">
                    <a:srgbClr val="000000">
                      <a:alpha val="43137"/>
                    </a:srgbClr>
                  </a:outerShdw>
                </a:effectLst>
              </a:rPr>
              <a:t>  </a:t>
            </a:r>
            <a:endParaRPr lang="fr-FR" sz="3600" b="1" dirty="0">
              <a:solidFill>
                <a:schemeClr val="tx2">
                  <a:lumMod val="75000"/>
                </a:schemeClr>
              </a:solidFill>
              <a:effectLst>
                <a:outerShdw blurRad="38100" dist="38100" dir="2700000" algn="tl">
                  <a:srgbClr val="000000">
                    <a:alpha val="43137"/>
                  </a:srgbClr>
                </a:outerShdw>
              </a:effectLst>
            </a:endParaRPr>
          </a:p>
        </p:txBody>
      </p:sp>
      <p:pic>
        <p:nvPicPr>
          <p:cNvPr id="15363" name="Image 2" descr="expository-essay-outline_image_1483544919.png"/>
          <p:cNvPicPr>
            <a:picLocks noChangeAspect="1"/>
          </p:cNvPicPr>
          <p:nvPr/>
        </p:nvPicPr>
        <p:blipFill>
          <a:blip r:embed="rId2" cstate="print"/>
          <a:srcRect/>
          <a:stretch>
            <a:fillRect/>
          </a:stretch>
        </p:blipFill>
        <p:spPr bwMode="auto">
          <a:xfrm>
            <a:off x="533400" y="1295400"/>
            <a:ext cx="7924800" cy="5280025"/>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4000" b="1" dirty="0" smtClean="0"/>
              <a:t>4</a:t>
            </a:r>
            <a:r>
              <a:rPr lang="en-US" sz="4000" b="1" dirty="0" smtClean="0"/>
              <a:t>. Argumentative Essay</a:t>
            </a:r>
            <a:endParaRPr lang="en-GB" sz="4000" dirty="0"/>
          </a:p>
        </p:txBody>
      </p:sp>
      <p:sp>
        <p:nvSpPr>
          <p:cNvPr id="3" name="عنصر نائب للمحتوى 2"/>
          <p:cNvSpPr>
            <a:spLocks noGrp="1"/>
          </p:cNvSpPr>
          <p:nvPr>
            <p:ph idx="1"/>
          </p:nvPr>
        </p:nvSpPr>
        <p:spPr>
          <a:xfrm>
            <a:off x="457200" y="1447800"/>
            <a:ext cx="8305800" cy="4800600"/>
          </a:xfrm>
        </p:spPr>
        <p:txBody>
          <a:bodyPr>
            <a:normAutofit fontScale="92500" lnSpcReduction="10000"/>
          </a:bodyPr>
          <a:lstStyle/>
          <a:p>
            <a:pPr marL="0" indent="0" algn="just">
              <a:buNone/>
            </a:pPr>
            <a:r>
              <a:rPr lang="en-US" dirty="0" smtClean="0"/>
              <a:t>An </a:t>
            </a:r>
            <a:r>
              <a:rPr lang="en-US" dirty="0" smtClean="0"/>
              <a:t>argumentative essay is meant to present arguments in </a:t>
            </a:r>
            <a:r>
              <a:rPr lang="en-US" dirty="0" smtClean="0"/>
              <a:t>favor </a:t>
            </a:r>
            <a:r>
              <a:rPr lang="en-US" dirty="0" smtClean="0"/>
              <a:t>of something. It </a:t>
            </a:r>
            <a:r>
              <a:rPr lang="en-US" dirty="0" smtClean="0"/>
              <a:t>may have some</a:t>
            </a:r>
            <a:r>
              <a:rPr lang="en-US" dirty="0" smtClean="0"/>
              <a:t> </a:t>
            </a:r>
            <a:r>
              <a:rPr lang="en-US" dirty="0" smtClean="0">
                <a:hlinkClick r:id="rId3"/>
              </a:rPr>
              <a:t>body </a:t>
            </a:r>
            <a:r>
              <a:rPr lang="en-US" dirty="0" smtClean="0">
                <a:hlinkClick r:id="rId3"/>
              </a:rPr>
              <a:t>paragrap</a:t>
            </a:r>
            <a:r>
              <a:rPr lang="en-US" dirty="0" smtClean="0">
                <a:hlinkClick r:id="rId3"/>
              </a:rPr>
              <a:t>hs</a:t>
            </a:r>
            <a:r>
              <a:rPr lang="en-US" dirty="0" smtClean="0"/>
              <a:t> </a:t>
            </a:r>
            <a:r>
              <a:rPr lang="en-US" dirty="0" smtClean="0"/>
              <a:t>to </a:t>
            </a:r>
            <a:r>
              <a:rPr lang="en-US" dirty="0" smtClean="0"/>
              <a:t>present </a:t>
            </a:r>
            <a:r>
              <a:rPr lang="en-US" dirty="0" smtClean="0"/>
              <a:t>the opposite </a:t>
            </a:r>
            <a:r>
              <a:rPr lang="en-US" dirty="0" smtClean="0"/>
              <a:t>arguments</a:t>
            </a:r>
            <a:r>
              <a:rPr lang="en-US" dirty="0" smtClean="0"/>
              <a:t>. </a:t>
            </a:r>
            <a:r>
              <a:rPr lang="en-US" dirty="0" smtClean="0"/>
              <a:t>Argumentative </a:t>
            </a:r>
            <a:r>
              <a:rPr lang="en-US" dirty="0" smtClean="0"/>
              <a:t>essay writing requires the ability of the author to show that he makes conclusions according to definite facts and not </a:t>
            </a:r>
            <a:r>
              <a:rPr lang="en-US" dirty="0" smtClean="0"/>
              <a:t>according to personal assumptions. </a:t>
            </a:r>
            <a:endParaRPr lang="en-US" dirty="0" smtClean="0"/>
          </a:p>
          <a:p>
            <a:pPr algn="just">
              <a:buNone/>
            </a:pPr>
            <a:endParaRPr lang="en-US" u="sng" dirty="0" smtClean="0">
              <a:solidFill>
                <a:srgbClr val="FF0000"/>
              </a:solidFill>
            </a:endParaRPr>
          </a:p>
          <a:p>
            <a:pPr marL="63500" indent="0" algn="just">
              <a:buNone/>
            </a:pPr>
            <a:r>
              <a:rPr lang="en-US" b="1" i="1" u="sng" dirty="0" smtClean="0">
                <a:solidFill>
                  <a:srgbClr val="FF0000"/>
                </a:solidFill>
              </a:rPr>
              <a:t>Note:</a:t>
            </a:r>
            <a:r>
              <a:rPr lang="en-US" b="1" i="1" dirty="0" smtClean="0"/>
              <a:t>  </a:t>
            </a:r>
            <a:r>
              <a:rPr lang="en-US" dirty="0" smtClean="0"/>
              <a:t>A persuasive essay is meant to convince the target </a:t>
            </a:r>
            <a:r>
              <a:rPr lang="en-US" dirty="0" smtClean="0">
                <a:hlinkClick r:id="rId4"/>
              </a:rPr>
              <a:t>audience</a:t>
            </a:r>
            <a:r>
              <a:rPr lang="en-US" dirty="0" smtClean="0"/>
              <a:t> to do something or not do something.</a:t>
            </a:r>
          </a:p>
          <a:p>
            <a:pPr>
              <a:buNone/>
            </a:pPr>
            <a:endParaRPr lang="en-US" u="sng" dirty="0" smtClean="0">
              <a:solidFill>
                <a:srgbClr val="FF0000"/>
              </a:solidFill>
            </a:endParaRPr>
          </a:p>
          <a:p>
            <a:pPr>
              <a:buNone/>
            </a:pPr>
            <a:endParaRPr lang="en-US" u="sng" dirty="0" smtClean="0">
              <a:solidFill>
                <a:srgbClr val="FF0000"/>
              </a:solidFill>
            </a:endParaRPr>
          </a:p>
          <a:p>
            <a:pPr>
              <a:buNone/>
            </a:pPr>
            <a:endParaRPr lang="en-GB"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Espace réservé du contenu 5" descr="téléchargement.jpg"/>
          <p:cNvPicPr>
            <a:picLocks noGrp="1" noChangeAspect="1"/>
          </p:cNvPicPr>
          <p:nvPr>
            <p:ph idx="1"/>
          </p:nvPr>
        </p:nvPicPr>
        <p:blipFill>
          <a:blip r:embed="rId2" cstate="print"/>
          <a:srcRect/>
          <a:stretch>
            <a:fillRect/>
          </a:stretch>
        </p:blipFill>
        <p:spPr>
          <a:xfrm>
            <a:off x="0" y="0"/>
            <a:ext cx="9144000" cy="6400800"/>
          </a:xfr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Text Box 5"/>
          <p:cNvSpPr txBox="1">
            <a:spLocks noChangeArrowheads="1"/>
          </p:cNvSpPr>
          <p:nvPr/>
        </p:nvSpPr>
        <p:spPr bwMode="auto">
          <a:xfrm>
            <a:off x="533400" y="533400"/>
            <a:ext cx="8382000" cy="646331"/>
          </a:xfrm>
          <a:prstGeom prst="rect">
            <a:avLst/>
          </a:prstGeom>
          <a:noFill/>
          <a:ln w="9525">
            <a:noFill/>
            <a:miter lim="800000"/>
            <a:headEnd/>
            <a:tailEnd/>
          </a:ln>
        </p:spPr>
        <p:txBody>
          <a:bodyPr>
            <a:spAutoFit/>
          </a:bodyPr>
          <a:lstStyle/>
          <a:p>
            <a:pPr algn="ctr">
              <a:spcBef>
                <a:spcPct val="50000"/>
              </a:spcBef>
            </a:pPr>
            <a:r>
              <a:rPr lang="en-US" sz="3600" b="1" dirty="0"/>
              <a:t>What is an </a:t>
            </a:r>
            <a:r>
              <a:rPr lang="en-US" sz="3600" b="1" u="sng" dirty="0">
                <a:solidFill>
                  <a:schemeClr val="hlink"/>
                </a:solidFill>
              </a:rPr>
              <a:t>essay</a:t>
            </a:r>
            <a:r>
              <a:rPr lang="en-US" sz="3600" b="1" dirty="0"/>
              <a:t> ?</a:t>
            </a:r>
          </a:p>
        </p:txBody>
      </p:sp>
      <p:sp>
        <p:nvSpPr>
          <p:cNvPr id="1035" name="Rectangle 11"/>
          <p:cNvSpPr>
            <a:spLocks noGrp="1" noChangeArrowheads="1"/>
          </p:cNvSpPr>
          <p:nvPr>
            <p:ph idx="1"/>
          </p:nvPr>
        </p:nvSpPr>
        <p:spPr>
          <a:xfrm>
            <a:off x="381000" y="1447800"/>
            <a:ext cx="8610600" cy="4572000"/>
          </a:xfrm>
          <a:noFill/>
        </p:spPr>
        <p:txBody>
          <a:bodyPr/>
          <a:lstStyle/>
          <a:p>
            <a:pPr indent="0" algn="just" eaLnBrk="1" hangingPunct="1">
              <a:buFont typeface="Wingdings" pitchFamily="2" charset="2"/>
              <a:buNone/>
            </a:pPr>
            <a:r>
              <a:rPr lang="en-US" sz="2000" b="1" dirty="0" smtClean="0"/>
              <a:t>An essay is a piece of writing that usually has five or </a:t>
            </a:r>
            <a:r>
              <a:rPr lang="en-US" sz="2000" b="1" dirty="0" smtClean="0"/>
              <a:t>more paragraphs</a:t>
            </a:r>
            <a:r>
              <a:rPr lang="en-US" sz="2000" b="1" dirty="0" smtClean="0"/>
              <a:t>. An </a:t>
            </a:r>
            <a:r>
              <a:rPr lang="en-US" sz="2000" b="1" dirty="0" smtClean="0"/>
              <a:t>essay is </a:t>
            </a:r>
            <a:r>
              <a:rPr lang="en-US" sz="2000" b="1" dirty="0" smtClean="0"/>
              <a:t>written about one topic that </a:t>
            </a:r>
            <a:r>
              <a:rPr lang="en-US" sz="2000" b="1" dirty="0" smtClean="0"/>
              <a:t>has several </a:t>
            </a:r>
            <a:r>
              <a:rPr lang="en-US" sz="2000" b="1" dirty="0" smtClean="0"/>
              <a:t>main points.  The main points are introduced in </a:t>
            </a:r>
            <a:r>
              <a:rPr lang="en-US" sz="2000" b="1" dirty="0" smtClean="0"/>
              <a:t>an </a:t>
            </a:r>
            <a:r>
              <a:rPr lang="en-US" sz="2000" b="1" dirty="0" smtClean="0">
                <a:solidFill>
                  <a:srgbClr val="0070C0"/>
                </a:solidFill>
              </a:rPr>
              <a:t>introductory </a:t>
            </a:r>
            <a:r>
              <a:rPr lang="en-US" sz="2000" b="1" dirty="0" smtClean="0">
                <a:solidFill>
                  <a:srgbClr val="0070C0"/>
                </a:solidFill>
              </a:rPr>
              <a:t>paragraph</a:t>
            </a:r>
            <a:r>
              <a:rPr lang="en-US" sz="2000" b="1" dirty="0" smtClean="0"/>
              <a:t> and supported in </a:t>
            </a:r>
            <a:r>
              <a:rPr lang="en-US" sz="2000" b="1" dirty="0" smtClean="0">
                <a:solidFill>
                  <a:srgbClr val="0070C0"/>
                </a:solidFill>
              </a:rPr>
              <a:t>body paragraphs</a:t>
            </a:r>
            <a:r>
              <a:rPr lang="en-US" sz="2000" b="1" dirty="0" smtClean="0"/>
              <a:t> </a:t>
            </a:r>
            <a:r>
              <a:rPr lang="en-US" sz="2000" b="1" dirty="0" smtClean="0"/>
              <a:t>The </a:t>
            </a:r>
            <a:r>
              <a:rPr lang="en-US" sz="2000" b="1" dirty="0" smtClean="0">
                <a:solidFill>
                  <a:srgbClr val="0070C0"/>
                </a:solidFill>
              </a:rPr>
              <a:t>conclusion</a:t>
            </a:r>
            <a:r>
              <a:rPr lang="en-US" sz="2000" b="1" dirty="0" smtClean="0"/>
              <a:t> is the last paragraph</a:t>
            </a:r>
            <a:r>
              <a:rPr lang="en-US" sz="2000" b="1" dirty="0" smtClean="0">
                <a:solidFill>
                  <a:schemeClr val="tx2"/>
                </a:solidFill>
              </a:rPr>
              <a:t>.</a:t>
            </a:r>
          </a:p>
        </p:txBody>
      </p:sp>
      <p:sp>
        <p:nvSpPr>
          <p:cNvPr id="1038" name="Rectangle 14"/>
          <p:cNvSpPr>
            <a:spLocks noChangeArrowheads="1"/>
          </p:cNvSpPr>
          <p:nvPr/>
        </p:nvSpPr>
        <p:spPr bwMode="auto">
          <a:xfrm>
            <a:off x="4495800" y="3276600"/>
            <a:ext cx="2057400" cy="2743200"/>
          </a:xfrm>
          <a:prstGeom prst="rect">
            <a:avLst/>
          </a:prstGeom>
          <a:solidFill>
            <a:schemeClr val="accent1"/>
          </a:solidFill>
          <a:ln w="28575">
            <a:solidFill>
              <a:schemeClr val="tx1"/>
            </a:solidFill>
            <a:miter lim="800000"/>
            <a:headEnd/>
            <a:tailEnd/>
          </a:ln>
        </p:spPr>
        <p:txBody>
          <a:bodyPr wrap="none" anchor="ctr"/>
          <a:lstStyle/>
          <a:p>
            <a:endParaRPr lang="fr-FR"/>
          </a:p>
        </p:txBody>
      </p:sp>
      <p:grpSp>
        <p:nvGrpSpPr>
          <p:cNvPr id="2" name="Group 23"/>
          <p:cNvGrpSpPr>
            <a:grpSpLocks/>
          </p:cNvGrpSpPr>
          <p:nvPr/>
        </p:nvGrpSpPr>
        <p:grpSpPr bwMode="auto">
          <a:xfrm>
            <a:off x="2209800" y="3276600"/>
            <a:ext cx="2057400" cy="2743200"/>
            <a:chOff x="1392" y="2448"/>
            <a:chExt cx="1152" cy="1344"/>
          </a:xfrm>
        </p:grpSpPr>
        <p:sp>
          <p:nvSpPr>
            <p:cNvPr id="4109" name="Rectangle 13"/>
            <p:cNvSpPr>
              <a:spLocks noChangeArrowheads="1"/>
            </p:cNvSpPr>
            <p:nvPr/>
          </p:nvSpPr>
          <p:spPr bwMode="auto">
            <a:xfrm>
              <a:off x="1392" y="2448"/>
              <a:ext cx="1152" cy="1344"/>
            </a:xfrm>
            <a:prstGeom prst="rect">
              <a:avLst/>
            </a:prstGeom>
            <a:solidFill>
              <a:schemeClr val="accent1"/>
            </a:solidFill>
            <a:ln w="28575">
              <a:solidFill>
                <a:schemeClr val="tx1"/>
              </a:solidFill>
              <a:miter lim="800000"/>
              <a:headEnd/>
              <a:tailEnd/>
            </a:ln>
          </p:spPr>
          <p:txBody>
            <a:bodyPr wrap="none" anchor="ctr"/>
            <a:lstStyle/>
            <a:p>
              <a:endParaRPr lang="fr-FR"/>
            </a:p>
          </p:txBody>
        </p:sp>
        <p:sp>
          <p:nvSpPr>
            <p:cNvPr id="4110" name="Text Box 15"/>
            <p:cNvSpPr txBox="1">
              <a:spLocks noChangeArrowheads="1"/>
            </p:cNvSpPr>
            <p:nvPr/>
          </p:nvSpPr>
          <p:spPr bwMode="auto">
            <a:xfrm>
              <a:off x="1632" y="2448"/>
              <a:ext cx="624" cy="154"/>
            </a:xfrm>
            <a:prstGeom prst="rect">
              <a:avLst/>
            </a:prstGeom>
            <a:noFill/>
            <a:ln w="9525">
              <a:noFill/>
              <a:miter lim="800000"/>
              <a:headEnd/>
              <a:tailEnd/>
            </a:ln>
          </p:spPr>
          <p:txBody>
            <a:bodyPr>
              <a:spAutoFit/>
            </a:bodyPr>
            <a:lstStyle/>
            <a:p>
              <a:pPr algn="ctr">
                <a:spcBef>
                  <a:spcPct val="50000"/>
                </a:spcBef>
              </a:pPr>
              <a:r>
                <a:rPr lang="en-US" sz="1000" u="sng"/>
                <a:t>Essay</a:t>
              </a:r>
            </a:p>
          </p:txBody>
        </p:sp>
      </p:grpSp>
      <p:sp>
        <p:nvSpPr>
          <p:cNvPr id="1041" name="Text Box 17"/>
          <p:cNvSpPr txBox="1">
            <a:spLocks noChangeArrowheads="1"/>
          </p:cNvSpPr>
          <p:nvPr/>
        </p:nvSpPr>
        <p:spPr bwMode="auto">
          <a:xfrm>
            <a:off x="2286000" y="4191000"/>
            <a:ext cx="1600200" cy="482600"/>
          </a:xfrm>
          <a:prstGeom prst="rect">
            <a:avLst/>
          </a:prstGeom>
          <a:solidFill>
            <a:srgbClr val="FFFF99"/>
          </a:solidFill>
          <a:ln w="9525">
            <a:solidFill>
              <a:schemeClr val="tx1"/>
            </a:solidFill>
            <a:miter lim="800000"/>
            <a:headEnd/>
            <a:tailEnd/>
          </a:ln>
        </p:spPr>
        <p:txBody>
          <a:bodyPr>
            <a:spAutoFit/>
          </a:bodyPr>
          <a:lstStyle/>
          <a:p>
            <a:pPr algn="ctr">
              <a:spcBef>
                <a:spcPct val="50000"/>
              </a:spcBef>
            </a:pPr>
            <a:r>
              <a:rPr lang="en-US" sz="1000" dirty="0"/>
              <a:t>Introduction</a:t>
            </a:r>
          </a:p>
          <a:p>
            <a:pPr algn="ctr">
              <a:spcBef>
                <a:spcPct val="50000"/>
              </a:spcBef>
            </a:pPr>
            <a:r>
              <a:rPr lang="en-US" sz="1000" dirty="0"/>
              <a:t>_____________</a:t>
            </a:r>
          </a:p>
        </p:txBody>
      </p:sp>
      <p:grpSp>
        <p:nvGrpSpPr>
          <p:cNvPr id="3" name="Group 24"/>
          <p:cNvGrpSpPr>
            <a:grpSpLocks/>
          </p:cNvGrpSpPr>
          <p:nvPr/>
        </p:nvGrpSpPr>
        <p:grpSpPr bwMode="auto">
          <a:xfrm>
            <a:off x="2286000" y="4114800"/>
            <a:ext cx="3886200" cy="1778000"/>
            <a:chOff x="1440" y="2592"/>
            <a:chExt cx="2448" cy="1120"/>
          </a:xfrm>
        </p:grpSpPr>
        <p:sp>
          <p:nvSpPr>
            <p:cNvPr id="4106" name="Text Box 18"/>
            <p:cNvSpPr txBox="1">
              <a:spLocks noChangeArrowheads="1"/>
            </p:cNvSpPr>
            <p:nvPr/>
          </p:nvSpPr>
          <p:spPr bwMode="auto">
            <a:xfrm>
              <a:off x="1440" y="3024"/>
              <a:ext cx="1008" cy="304"/>
            </a:xfrm>
            <a:prstGeom prst="rect">
              <a:avLst/>
            </a:prstGeom>
            <a:solidFill>
              <a:srgbClr val="99CCFF"/>
            </a:solidFill>
            <a:ln w="9525">
              <a:solidFill>
                <a:schemeClr val="tx1"/>
              </a:solidFill>
              <a:miter lim="800000"/>
              <a:headEnd/>
              <a:tailEnd/>
            </a:ln>
          </p:spPr>
          <p:txBody>
            <a:bodyPr>
              <a:spAutoFit/>
            </a:bodyPr>
            <a:lstStyle/>
            <a:p>
              <a:pPr algn="ctr">
                <a:spcBef>
                  <a:spcPct val="50000"/>
                </a:spcBef>
              </a:pPr>
              <a:r>
                <a:rPr lang="en-US" sz="1000" dirty="0"/>
                <a:t>Body Paragraph 1</a:t>
              </a:r>
            </a:p>
            <a:p>
              <a:pPr algn="ctr">
                <a:spcBef>
                  <a:spcPct val="50000"/>
                </a:spcBef>
              </a:pPr>
              <a:r>
                <a:rPr lang="en-US" sz="1000" dirty="0"/>
                <a:t>_____________</a:t>
              </a:r>
            </a:p>
          </p:txBody>
        </p:sp>
        <p:sp>
          <p:nvSpPr>
            <p:cNvPr id="4107" name="Text Box 19"/>
            <p:cNvSpPr txBox="1">
              <a:spLocks noChangeArrowheads="1"/>
            </p:cNvSpPr>
            <p:nvPr/>
          </p:nvSpPr>
          <p:spPr bwMode="auto">
            <a:xfrm>
              <a:off x="1440" y="3408"/>
              <a:ext cx="1008" cy="304"/>
            </a:xfrm>
            <a:prstGeom prst="rect">
              <a:avLst/>
            </a:prstGeom>
            <a:solidFill>
              <a:srgbClr val="99CCFF"/>
            </a:solidFill>
            <a:ln w="9525">
              <a:solidFill>
                <a:schemeClr val="tx1"/>
              </a:solidFill>
              <a:miter lim="800000"/>
              <a:headEnd/>
              <a:tailEnd/>
            </a:ln>
          </p:spPr>
          <p:txBody>
            <a:bodyPr>
              <a:spAutoFit/>
            </a:bodyPr>
            <a:lstStyle/>
            <a:p>
              <a:pPr algn="ctr">
                <a:spcBef>
                  <a:spcPct val="50000"/>
                </a:spcBef>
              </a:pPr>
              <a:r>
                <a:rPr lang="en-US" sz="1000" dirty="0"/>
                <a:t>Body Paragraph 2</a:t>
              </a:r>
            </a:p>
            <a:p>
              <a:pPr algn="ctr">
                <a:spcBef>
                  <a:spcPct val="50000"/>
                </a:spcBef>
              </a:pPr>
              <a:r>
                <a:rPr lang="en-US" sz="1000" dirty="0"/>
                <a:t>_____________</a:t>
              </a:r>
            </a:p>
          </p:txBody>
        </p:sp>
        <p:sp>
          <p:nvSpPr>
            <p:cNvPr id="4108" name="Text Box 20"/>
            <p:cNvSpPr txBox="1">
              <a:spLocks noChangeArrowheads="1"/>
            </p:cNvSpPr>
            <p:nvPr/>
          </p:nvSpPr>
          <p:spPr bwMode="auto">
            <a:xfrm>
              <a:off x="2880" y="2592"/>
              <a:ext cx="1008" cy="304"/>
            </a:xfrm>
            <a:prstGeom prst="rect">
              <a:avLst/>
            </a:prstGeom>
            <a:solidFill>
              <a:srgbClr val="99CCFF"/>
            </a:solidFill>
            <a:ln w="9525">
              <a:solidFill>
                <a:schemeClr val="tx1"/>
              </a:solidFill>
              <a:miter lim="800000"/>
              <a:headEnd/>
              <a:tailEnd/>
            </a:ln>
          </p:spPr>
          <p:txBody>
            <a:bodyPr>
              <a:spAutoFit/>
            </a:bodyPr>
            <a:lstStyle/>
            <a:p>
              <a:pPr algn="ctr">
                <a:spcBef>
                  <a:spcPct val="50000"/>
                </a:spcBef>
              </a:pPr>
              <a:r>
                <a:rPr lang="en-US" sz="1000" dirty="0"/>
                <a:t>Body Paragraph 3</a:t>
              </a:r>
            </a:p>
            <a:p>
              <a:pPr algn="ctr">
                <a:spcBef>
                  <a:spcPct val="50000"/>
                </a:spcBef>
              </a:pPr>
              <a:r>
                <a:rPr lang="en-US" sz="1000" dirty="0"/>
                <a:t>_____________</a:t>
              </a:r>
            </a:p>
          </p:txBody>
        </p:sp>
      </p:grpSp>
      <p:sp>
        <p:nvSpPr>
          <p:cNvPr id="1045" name="Text Box 21"/>
          <p:cNvSpPr txBox="1">
            <a:spLocks noChangeArrowheads="1"/>
          </p:cNvSpPr>
          <p:nvPr/>
        </p:nvSpPr>
        <p:spPr bwMode="auto">
          <a:xfrm>
            <a:off x="4572000" y="4724400"/>
            <a:ext cx="1600200" cy="482600"/>
          </a:xfrm>
          <a:prstGeom prst="rect">
            <a:avLst/>
          </a:prstGeom>
          <a:solidFill>
            <a:schemeClr val="accent2"/>
          </a:solidFill>
          <a:ln w="9525">
            <a:solidFill>
              <a:schemeClr val="tx1"/>
            </a:solidFill>
            <a:miter lim="800000"/>
            <a:headEnd/>
            <a:tailEnd/>
          </a:ln>
        </p:spPr>
        <p:txBody>
          <a:bodyPr>
            <a:spAutoFit/>
          </a:bodyPr>
          <a:lstStyle/>
          <a:p>
            <a:pPr algn="ctr">
              <a:spcBef>
                <a:spcPct val="50000"/>
              </a:spcBef>
            </a:pPr>
            <a:r>
              <a:rPr lang="en-US" sz="1000"/>
              <a:t>Conclusion</a:t>
            </a:r>
          </a:p>
          <a:p>
            <a:pPr algn="ctr">
              <a:spcBef>
                <a:spcPct val="50000"/>
              </a:spcBef>
            </a:pPr>
            <a:r>
              <a:rPr lang="en-US" sz="1000"/>
              <a:t>_____________</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00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0-#ppt_w/2"/>
                                          </p:val>
                                        </p:tav>
                                        <p:tav tm="100000">
                                          <p:val>
                                            <p:strVal val="#ppt_x"/>
                                          </p:val>
                                        </p:tav>
                                      </p:tavLst>
                                    </p:anim>
                                    <p:anim calcmode="lin" valueType="num">
                                      <p:cBhvr additive="base">
                                        <p:cTn id="8" dur="500" fill="hold"/>
                                        <p:tgtEl>
                                          <p:spTgt spid="1029"/>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3" presetClass="entr" presetSubtype="1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par>
                          <p:cTn id="13" fill="hold">
                            <p:stCondLst>
                              <p:cond delay="2000"/>
                            </p:stCondLst>
                            <p:childTnLst>
                              <p:par>
                                <p:cTn id="14" presetID="3" presetClass="entr" presetSubtype="10" fill="hold" grpId="0" nodeType="afterEffect">
                                  <p:stCondLst>
                                    <p:cond delay="0"/>
                                  </p:stCondLst>
                                  <p:childTnLst>
                                    <p:set>
                                      <p:cBhvr>
                                        <p:cTn id="15" dur="1" fill="hold">
                                          <p:stCondLst>
                                            <p:cond delay="0"/>
                                          </p:stCondLst>
                                        </p:cTn>
                                        <p:tgtEl>
                                          <p:spTgt spid="1038"/>
                                        </p:tgtEl>
                                        <p:attrNameLst>
                                          <p:attrName>style.visibility</p:attrName>
                                        </p:attrNameLst>
                                      </p:cBhvr>
                                      <p:to>
                                        <p:strVal val="visible"/>
                                      </p:to>
                                    </p:set>
                                    <p:animEffect transition="in" filter="blinds(horizontal)">
                                      <p:cBhvr>
                                        <p:cTn id="16" dur="500"/>
                                        <p:tgtEl>
                                          <p:spTgt spid="1038"/>
                                        </p:tgtEl>
                                      </p:cBhvr>
                                    </p:animEffect>
                                  </p:childTnLst>
                                </p:cTn>
                              </p:par>
                            </p:childTnLst>
                          </p:cTn>
                        </p:par>
                        <p:par>
                          <p:cTn id="17" fill="hold">
                            <p:stCondLst>
                              <p:cond delay="2500"/>
                            </p:stCondLst>
                            <p:childTnLst>
                              <p:par>
                                <p:cTn id="18" presetID="9" presetClass="entr" presetSubtype="0" fill="hold" grpId="0" nodeType="afterEffect">
                                  <p:stCondLst>
                                    <p:cond delay="14000"/>
                                  </p:stCondLst>
                                  <p:childTnLst>
                                    <p:set>
                                      <p:cBhvr>
                                        <p:cTn id="19" dur="1" fill="hold">
                                          <p:stCondLst>
                                            <p:cond delay="0"/>
                                          </p:stCondLst>
                                        </p:cTn>
                                        <p:tgtEl>
                                          <p:spTgt spid="1041"/>
                                        </p:tgtEl>
                                        <p:attrNameLst>
                                          <p:attrName>style.visibility</p:attrName>
                                        </p:attrNameLst>
                                      </p:cBhvr>
                                      <p:to>
                                        <p:strVal val="visible"/>
                                      </p:to>
                                    </p:set>
                                    <p:animEffect transition="in" filter="dissolve">
                                      <p:cBhvr>
                                        <p:cTn id="20" dur="500"/>
                                        <p:tgtEl>
                                          <p:spTgt spid="1041"/>
                                        </p:tgtEl>
                                      </p:cBhvr>
                                    </p:animEffect>
                                  </p:childTnLst>
                                </p:cTn>
                              </p:par>
                            </p:childTnLst>
                          </p:cTn>
                        </p:par>
                        <p:par>
                          <p:cTn id="21" fill="hold">
                            <p:stCondLst>
                              <p:cond delay="17000"/>
                            </p:stCondLst>
                            <p:childTnLst>
                              <p:par>
                                <p:cTn id="22" presetID="9" presetClass="entr" presetSubtype="0" fill="hold" nodeType="afterEffect">
                                  <p:stCondLst>
                                    <p:cond delay="3000"/>
                                  </p:stCondLst>
                                  <p:childTnLst>
                                    <p:set>
                                      <p:cBhvr>
                                        <p:cTn id="23" dur="1" fill="hold">
                                          <p:stCondLst>
                                            <p:cond delay="0"/>
                                          </p:stCondLst>
                                        </p:cTn>
                                        <p:tgtEl>
                                          <p:spTgt spid="3"/>
                                        </p:tgtEl>
                                        <p:attrNameLst>
                                          <p:attrName>style.visibility</p:attrName>
                                        </p:attrNameLst>
                                      </p:cBhvr>
                                      <p:to>
                                        <p:strVal val="visible"/>
                                      </p:to>
                                    </p:set>
                                    <p:animEffect transition="in" filter="dissolve">
                                      <p:cBhvr>
                                        <p:cTn id="24" dur="500"/>
                                        <p:tgtEl>
                                          <p:spTgt spid="3"/>
                                        </p:tgtEl>
                                      </p:cBhvr>
                                    </p:animEffect>
                                  </p:childTnLst>
                                </p:cTn>
                              </p:par>
                            </p:childTnLst>
                          </p:cTn>
                        </p:par>
                        <p:par>
                          <p:cTn id="25" fill="hold">
                            <p:stCondLst>
                              <p:cond delay="20500"/>
                            </p:stCondLst>
                            <p:childTnLst>
                              <p:par>
                                <p:cTn id="26" presetID="9" presetClass="entr" presetSubtype="0" fill="hold" grpId="0" nodeType="afterEffect">
                                  <p:stCondLst>
                                    <p:cond delay="3000"/>
                                  </p:stCondLst>
                                  <p:childTnLst>
                                    <p:set>
                                      <p:cBhvr>
                                        <p:cTn id="27" dur="1" fill="hold">
                                          <p:stCondLst>
                                            <p:cond delay="0"/>
                                          </p:stCondLst>
                                        </p:cTn>
                                        <p:tgtEl>
                                          <p:spTgt spid="1045"/>
                                        </p:tgtEl>
                                        <p:attrNameLst>
                                          <p:attrName>style.visibility</p:attrName>
                                        </p:attrNameLst>
                                      </p:cBhvr>
                                      <p:to>
                                        <p:strVal val="visible"/>
                                      </p:to>
                                    </p:set>
                                    <p:animEffect transition="in" filter="dissolve">
                                      <p:cBhvr>
                                        <p:cTn id="28" dur="500"/>
                                        <p:tgtEl>
                                          <p:spTgt spid="104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35">
                                            <p:txEl>
                                              <p:pRg st="0" end="0"/>
                                            </p:txEl>
                                          </p:spTgt>
                                        </p:tgtEl>
                                        <p:attrNameLst>
                                          <p:attrName>style.visibility</p:attrName>
                                        </p:attrNameLst>
                                      </p:cBhvr>
                                      <p:to>
                                        <p:strVal val="visible"/>
                                      </p:to>
                                    </p:set>
                                    <p:animEffect transition="in" filter="fade">
                                      <p:cBhvr>
                                        <p:cTn id="33" dur="2000"/>
                                        <p:tgtEl>
                                          <p:spTgt spid="1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utoUpdateAnimBg="0"/>
      <p:bldP spid="1035" grpId="0" build="p"/>
      <p:bldP spid="1038" grpId="0" animBg="1"/>
      <p:bldP spid="1041" grpId="0" animBg="1" autoUpdateAnimBg="0"/>
      <p:bldP spid="1045"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0"/>
            <a:ext cx="7790688" cy="609600"/>
          </a:xfrm>
        </p:spPr>
        <p:txBody>
          <a:bodyPr>
            <a:normAutofit fontScale="90000"/>
          </a:bodyPr>
          <a:lstStyle/>
          <a:p>
            <a:r>
              <a:rPr lang="en-US" sz="2800" dirty="0" smtClean="0"/>
              <a:t/>
            </a:r>
            <a:br>
              <a:rPr lang="en-US" sz="2800" dirty="0" smtClean="0"/>
            </a:br>
            <a:r>
              <a:rPr lang="en-US" sz="2800" b="1" dirty="0" smtClean="0"/>
              <a:t>The </a:t>
            </a:r>
            <a:r>
              <a:rPr lang="en-US" sz="2800" b="1" dirty="0" smtClean="0"/>
              <a:t>format of an argumentative essay is given below:</a:t>
            </a:r>
            <a:br>
              <a:rPr lang="en-US" sz="2800" b="1" dirty="0" smtClean="0"/>
            </a:br>
            <a:endParaRPr lang="en-GB" sz="2800" b="1" dirty="0"/>
          </a:p>
        </p:txBody>
      </p:sp>
      <p:graphicFrame>
        <p:nvGraphicFramePr>
          <p:cNvPr id="3" name="جدول 2"/>
          <p:cNvGraphicFramePr>
            <a:graphicFrameLocks noGrp="1"/>
          </p:cNvGraphicFramePr>
          <p:nvPr/>
        </p:nvGraphicFramePr>
        <p:xfrm>
          <a:off x="304800" y="609601"/>
          <a:ext cx="8610600" cy="5961836"/>
        </p:xfrm>
        <a:graphic>
          <a:graphicData uri="http://schemas.openxmlformats.org/drawingml/2006/table">
            <a:tbl>
              <a:tblPr firstRow="1" bandRow="1">
                <a:tableStyleId>{21E4AEA4-8DFA-4A89-87EB-49C32662AFE0}</a:tableStyleId>
              </a:tblPr>
              <a:tblGrid>
                <a:gridCol w="2084672"/>
                <a:gridCol w="2265946"/>
                <a:gridCol w="1722120"/>
                <a:gridCol w="2537862"/>
              </a:tblGrid>
              <a:tr h="427692">
                <a:tc>
                  <a:txBody>
                    <a:bodyPr/>
                    <a:lstStyle/>
                    <a:p>
                      <a:pPr algn="l"/>
                      <a:r>
                        <a:rPr lang="fr-FR" b="1" dirty="0">
                          <a:solidFill>
                            <a:schemeClr val="tx1"/>
                          </a:solidFill>
                        </a:rPr>
                        <a:t>A. Introduction</a:t>
                      </a:r>
                    </a:p>
                  </a:txBody>
                  <a:tcPr marL="57150" marR="57150" marT="57150" marB="57150" anchor="ctr"/>
                </a:tc>
                <a:tc>
                  <a:txBody>
                    <a:bodyPr/>
                    <a:lstStyle/>
                    <a:p>
                      <a:endParaRPr lang="en-GB" dirty="0"/>
                    </a:p>
                  </a:txBody>
                  <a:tcPr/>
                </a:tc>
                <a:tc>
                  <a:txBody>
                    <a:bodyPr/>
                    <a:lstStyle/>
                    <a:p>
                      <a:endParaRPr lang="en-GB" dirty="0"/>
                    </a:p>
                  </a:txBody>
                  <a:tcPr/>
                </a:tc>
                <a:tc>
                  <a:txBody>
                    <a:bodyPr/>
                    <a:lstStyle/>
                    <a:p>
                      <a:endParaRPr lang="en-GB" dirty="0"/>
                    </a:p>
                  </a:txBody>
                  <a:tcPr/>
                </a:tc>
              </a:tr>
              <a:tr h="635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  </a:t>
                      </a:r>
                      <a:r>
                        <a:rPr lang="fr-FR" u="none" strike="noStrike" dirty="0" err="1" smtClean="0">
                          <a:solidFill>
                            <a:schemeClr val="accent6"/>
                          </a:solidFill>
                          <a:hlinkClick r:id="rId2"/>
                        </a:rPr>
                        <a:t>Hook</a:t>
                      </a:r>
                      <a:endParaRPr lang="en-GB" dirty="0">
                        <a:solidFill>
                          <a:schemeClr val="accent6"/>
                        </a:solidFill>
                      </a:endParaRPr>
                    </a:p>
                  </a:txBody>
                  <a:tcPr/>
                </a:tc>
                <a:tc>
                  <a:txBody>
                    <a:bodyPr/>
                    <a:lstStyle/>
                    <a:p>
                      <a:r>
                        <a:rPr kumimoji="0" lang="fr-FR" kern="1200" dirty="0" smtClean="0"/>
                        <a:t>ii.  </a:t>
                      </a:r>
                      <a:r>
                        <a:rPr kumimoji="0" lang="fr-FR" u="none" strike="noStrike" kern="1200" dirty="0" smtClean="0">
                          <a:hlinkClick r:id="rId3"/>
                        </a:rPr>
                        <a:t>Background Information</a:t>
                      </a:r>
                      <a:endParaRPr lang="en-GB" dirty="0"/>
                    </a:p>
                  </a:txBody>
                  <a:tcPr/>
                </a:tc>
                <a:tc>
                  <a:txBody>
                    <a:bodyPr/>
                    <a:lstStyle/>
                    <a:p>
                      <a:r>
                        <a:rPr kumimoji="0" lang="fr-FR" kern="1200" dirty="0" smtClean="0"/>
                        <a:t>iii. </a:t>
                      </a:r>
                      <a:r>
                        <a:rPr kumimoji="0" lang="fr-FR" u="none" strike="noStrike" kern="1200" dirty="0" smtClean="0">
                          <a:hlinkClick r:id="rId4"/>
                        </a:rPr>
                        <a:t>Thesis Statement</a:t>
                      </a:r>
                      <a:endParaRPr lang="en-GB" dirty="0"/>
                    </a:p>
                  </a:txBody>
                  <a:tcPr/>
                </a:tc>
                <a:tc>
                  <a:txBody>
                    <a:bodyPr/>
                    <a:lstStyle/>
                    <a:p>
                      <a:endParaRPr lang="en-GB" dirty="0"/>
                    </a:p>
                  </a:txBody>
                  <a:tcPr/>
                </a:tc>
              </a:tr>
              <a:tr h="362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6579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B. Body Paragraph</a:t>
                      </a:r>
                      <a:endParaRPr lang="fr-FR" b="1" dirty="0">
                        <a:solidFill>
                          <a:schemeClr val="tx1"/>
                        </a:solidFill>
                      </a:endParaRPr>
                    </a:p>
                  </a:txBody>
                  <a:tcPr marL="57150" marR="57150" marT="57150" marB="57150" anchor="ctr"/>
                </a:tc>
                <a:tc>
                  <a:txBody>
                    <a:bodyPr/>
                    <a:lstStyle/>
                    <a:p>
                      <a:pPr algn="l"/>
                      <a:endParaRPr lang="fr-FR"/>
                    </a:p>
                  </a:txBody>
                  <a:tcPr marL="57150" marR="57150" marT="57150" marB="57150" anchor="ctr"/>
                </a:tc>
                <a:tc>
                  <a:txBody>
                    <a:bodyPr/>
                    <a:lstStyle/>
                    <a:p>
                      <a:pPr algn="l"/>
                      <a:endParaRPr lang="fr-FR"/>
                    </a:p>
                  </a:txBody>
                  <a:tcPr marL="57150" marR="57150" marT="57150" marB="57150" anchor="ctr"/>
                </a:tc>
                <a:tc>
                  <a:txBody>
                    <a:bodyPr/>
                    <a:lstStyle/>
                    <a:p>
                      <a:pPr algn="l"/>
                      <a:endParaRPr lang="fr-FR" dirty="0"/>
                    </a:p>
                  </a:txBody>
                  <a:tcPr marL="57150" marR="57150" marT="57150" marB="57150" anchor="ctr"/>
                </a:tc>
              </a:tr>
              <a:tr h="751517">
                <a:tc>
                  <a:txBody>
                    <a:bodyPr/>
                    <a:lstStyle/>
                    <a:p>
                      <a:pPr algn="l"/>
                      <a:r>
                        <a:rPr lang="fr-FR" dirty="0"/>
                        <a:t>i. Topic</a:t>
                      </a:r>
                      <a:r>
                        <a:rPr lang="fr-FR" dirty="0">
                          <a:solidFill>
                            <a:schemeClr val="accent6"/>
                          </a:solidFill>
                        </a:rPr>
                        <a:t> </a:t>
                      </a:r>
                      <a:r>
                        <a:rPr lang="fr-FR" u="none" strike="noStrike" dirty="0">
                          <a:solidFill>
                            <a:schemeClr val="accent6"/>
                          </a:solidFill>
                          <a:hlinkClick r:id="rId5"/>
                        </a:rPr>
                        <a:t>Sentence</a:t>
                      </a:r>
                      <a:endParaRPr lang="fr-FR" dirty="0">
                        <a:solidFill>
                          <a:schemeClr val="accent6"/>
                        </a:solidFill>
                      </a:endParaRPr>
                    </a:p>
                  </a:txBody>
                  <a:tcPr marL="57150" marR="57150" marT="57150" marB="57150" anchor="ctr"/>
                </a:tc>
                <a:tc>
                  <a:txBody>
                    <a:bodyPr/>
                    <a:lstStyle/>
                    <a:p>
                      <a:pPr algn="l"/>
                      <a:r>
                        <a:rPr lang="fr-FR"/>
                        <a:t>ii. Explanation/Example</a:t>
                      </a:r>
                    </a:p>
                  </a:txBody>
                  <a:tcPr marL="57150" marR="57150" marT="57150" marB="57150" anchor="ctr"/>
                </a:tc>
                <a:tc>
                  <a:txBody>
                    <a:bodyPr/>
                    <a:lstStyle/>
                    <a:p>
                      <a:pPr algn="l"/>
                      <a:r>
                        <a:rPr lang="fr-FR" dirty="0"/>
                        <a:t>iii. Supporting Details</a:t>
                      </a:r>
                    </a:p>
                  </a:txBody>
                  <a:tcPr marL="57150" marR="57150" marT="57150" marB="57150" anchor="ctr"/>
                </a:tc>
                <a:tc>
                  <a:txBody>
                    <a:bodyPr/>
                    <a:lstStyle/>
                    <a:p>
                      <a:pPr algn="l"/>
                      <a:r>
                        <a:rPr lang="fr-FR" dirty="0"/>
                        <a:t>iv. </a:t>
                      </a:r>
                      <a:r>
                        <a:rPr lang="fr-FR" u="none" strike="noStrike" dirty="0">
                          <a:hlinkClick r:id="rId6"/>
                        </a:rPr>
                        <a:t>Transition</a:t>
                      </a:r>
                      <a:r>
                        <a:rPr lang="fr-FR" dirty="0"/>
                        <a:t> Sentence</a:t>
                      </a:r>
                    </a:p>
                  </a:txBody>
                  <a:tcPr marL="57150" marR="57150" marT="57150" marB="57150" anchor="ctr"/>
                </a:tc>
              </a:tr>
              <a:tr h="362981">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r>
              <a:tr h="635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t>C. </a:t>
                      </a:r>
                      <a:r>
                        <a:rPr lang="en-GB" sz="1800" b="1" noProof="0" dirty="0" smtClean="0"/>
                        <a:t>Counter</a:t>
                      </a:r>
                      <a:r>
                        <a:rPr lang="fr-FR" sz="1800" b="1" dirty="0" smtClean="0"/>
                        <a:t> Argument</a:t>
                      </a:r>
                      <a:endParaRPr lang="en-GB" sz="1800" b="1" dirty="0"/>
                    </a:p>
                  </a:txBody>
                  <a:tcPr/>
                </a:tc>
                <a:tc>
                  <a:txBody>
                    <a:bodyPr/>
                    <a:lstStyle/>
                    <a:p>
                      <a:endParaRPr lang="en-GB"/>
                    </a:p>
                  </a:txBody>
                  <a:tcPr/>
                </a:tc>
                <a:tc>
                  <a:txBody>
                    <a:bodyPr/>
                    <a:lstStyle/>
                    <a:p>
                      <a:endParaRPr lang="en-GB"/>
                    </a:p>
                  </a:txBody>
                  <a:tcPr/>
                </a:tc>
                <a:tc>
                  <a:txBody>
                    <a:bodyPr/>
                    <a:lstStyle/>
                    <a:p>
                      <a:endParaRPr lang="en-GB"/>
                    </a:p>
                  </a:txBody>
                  <a:tcPr/>
                </a:tc>
              </a:tr>
              <a:tr h="794286">
                <a:tc>
                  <a:txBody>
                    <a:bodyPr/>
                    <a:lstStyle/>
                    <a:p>
                      <a:pPr algn="l"/>
                      <a:r>
                        <a:rPr lang="fr-FR" dirty="0"/>
                        <a:t>i. Topic Sentence</a:t>
                      </a:r>
                    </a:p>
                  </a:txBody>
                  <a:tcPr marL="57150" marR="57150" marT="57150" marB="57150" anchor="ctr"/>
                </a:tc>
                <a:tc>
                  <a:txBody>
                    <a:bodyPr/>
                    <a:lstStyle/>
                    <a:p>
                      <a:pPr algn="l"/>
                      <a:r>
                        <a:rPr lang="fr-FR" dirty="0"/>
                        <a:t>ii. </a:t>
                      </a:r>
                      <a:r>
                        <a:rPr lang="fr-FR" dirty="0" smtClean="0"/>
                        <a:t>Explanation/</a:t>
                      </a:r>
                      <a:r>
                        <a:rPr lang="fr-FR" dirty="0" err="1" smtClean="0"/>
                        <a:t>Example</a:t>
                      </a:r>
                      <a:endParaRPr lang="fr-FR" dirty="0"/>
                    </a:p>
                  </a:txBody>
                  <a:tcPr marL="57150" marR="57150" marT="57150" marB="57150" anchor="ctr"/>
                </a:tc>
                <a:tc>
                  <a:txBody>
                    <a:bodyPr/>
                    <a:lstStyle/>
                    <a:p>
                      <a:pPr algn="l"/>
                      <a:r>
                        <a:rPr lang="fr-FR" dirty="0"/>
                        <a:t>iii. Supporting Details</a:t>
                      </a:r>
                    </a:p>
                  </a:txBody>
                  <a:tcPr marL="57150" marR="57150" marT="57150" marB="57150" anchor="ctr"/>
                </a:tc>
                <a:tc>
                  <a:txBody>
                    <a:bodyPr/>
                    <a:lstStyle/>
                    <a:p>
                      <a:pPr algn="l"/>
                      <a:r>
                        <a:rPr lang="en-US" dirty="0"/>
                        <a:t>iv. Comparison of Body Paragraph Arguments</a:t>
                      </a:r>
                    </a:p>
                  </a:txBody>
                  <a:tcPr marL="57150" marR="57150" marT="57150" marB="57150" anchor="ctr"/>
                </a:tc>
              </a:tr>
              <a:tr h="385667">
                <a:tc>
                  <a:txBody>
                    <a:bodyPr/>
                    <a:lstStyle/>
                    <a:p>
                      <a:pPr algn="l"/>
                      <a:r>
                        <a:rPr lang="fr-FR" b="1" dirty="0"/>
                        <a:t>D. Conclusion</a:t>
                      </a:r>
                      <a:endParaRPr lang="fr-FR" dirty="0"/>
                    </a:p>
                  </a:txBody>
                  <a:tcPr marL="57150" marR="57150" marT="57150" marB="57150" anchor="ctr"/>
                </a:tc>
                <a:tc>
                  <a:txBody>
                    <a:bodyPr/>
                    <a:lstStyle/>
                    <a:p>
                      <a:pPr algn="l"/>
                      <a:endParaRPr lang="fr-FR"/>
                    </a:p>
                  </a:txBody>
                  <a:tcPr marL="57150" marR="57150" marT="57150" marB="57150" anchor="ctr"/>
                </a:tc>
                <a:tc>
                  <a:txBody>
                    <a:bodyPr/>
                    <a:lstStyle/>
                    <a:p>
                      <a:pPr algn="l"/>
                      <a:endParaRPr lang="fr-FR"/>
                    </a:p>
                  </a:txBody>
                  <a:tcPr marL="57150" marR="57150" marT="57150" marB="57150" anchor="ctr"/>
                </a:tc>
                <a:tc>
                  <a:txBody>
                    <a:bodyPr/>
                    <a:lstStyle/>
                    <a:p>
                      <a:pPr algn="l"/>
                      <a:endParaRPr lang="fr-FR"/>
                    </a:p>
                  </a:txBody>
                  <a:tcPr marL="57150" marR="57150" marT="57150" marB="57150" anchor="ctr"/>
                </a:tc>
              </a:tr>
              <a:tr h="930138">
                <a:tc>
                  <a:txBody>
                    <a:bodyPr/>
                    <a:lstStyle/>
                    <a:p>
                      <a:pPr algn="l"/>
                      <a:r>
                        <a:rPr lang="fr-FR" dirty="0"/>
                        <a:t>i. Rephrasing </a:t>
                      </a:r>
                      <a:r>
                        <a:rPr lang="fr-FR" dirty="0" smtClean="0"/>
                        <a:t> </a:t>
                      </a:r>
                      <a:r>
                        <a:rPr lang="fr-FR" u="none" strike="noStrike" dirty="0" smtClean="0">
                          <a:solidFill>
                            <a:srgbClr val="FF0000"/>
                          </a:solidFill>
                          <a:hlinkClick r:id="rId7"/>
                        </a:rPr>
                        <a:t>Thesis</a:t>
                      </a:r>
                      <a:r>
                        <a:rPr lang="fr-FR" u="none" strike="noStrike" dirty="0" smtClean="0"/>
                        <a:t>  </a:t>
                      </a:r>
                      <a:r>
                        <a:rPr lang="fr-FR" dirty="0" smtClean="0"/>
                        <a:t>Statement</a:t>
                      </a:r>
                      <a:endParaRPr lang="fr-FR" dirty="0"/>
                    </a:p>
                  </a:txBody>
                  <a:tcPr marL="57150" marR="57150" marT="57150" marB="57150" anchor="ctr"/>
                </a:tc>
                <a:tc>
                  <a:txBody>
                    <a:bodyPr/>
                    <a:lstStyle/>
                    <a:p>
                      <a:pPr algn="l"/>
                      <a:r>
                        <a:rPr lang="fr-FR" dirty="0"/>
                        <a:t>ii. Summary of Points</a:t>
                      </a:r>
                    </a:p>
                  </a:txBody>
                  <a:tcPr marL="57150" marR="57150" marT="57150" marB="57150" anchor="ctr"/>
                </a:tc>
                <a:tc>
                  <a:txBody>
                    <a:bodyPr/>
                    <a:lstStyle/>
                    <a:p>
                      <a:pPr algn="l"/>
                      <a:r>
                        <a:rPr lang="fr-FR"/>
                        <a:t>iii. </a:t>
                      </a:r>
                      <a:r>
                        <a:rPr lang="fr-FR" u="none" strike="noStrike">
                          <a:hlinkClick r:id="rId8"/>
                        </a:rPr>
                        <a:t>Concluding Remarks</a:t>
                      </a:r>
                      <a:endParaRPr lang="fr-FR"/>
                    </a:p>
                  </a:txBody>
                  <a:tcPr marL="57150" marR="57150" marT="57150" marB="57150" anchor="ctr"/>
                </a:tc>
                <a:tc>
                  <a:txBody>
                    <a:bodyPr/>
                    <a:lstStyle/>
                    <a:p>
                      <a:endParaRPr lang="en-GB"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GB" b="1" dirty="0" smtClean="0"/>
              <a:t>5</a:t>
            </a:r>
            <a:r>
              <a:rPr lang="en-GB" dirty="0" smtClean="0"/>
              <a:t>.</a:t>
            </a:r>
            <a:r>
              <a:rPr lang="en-GB" sz="4000" b="1" dirty="0" smtClean="0"/>
              <a:t>Compare </a:t>
            </a:r>
            <a:r>
              <a:rPr lang="en-GB" sz="4000" b="1" dirty="0" smtClean="0"/>
              <a:t>and Contrast </a:t>
            </a:r>
            <a:r>
              <a:rPr lang="en-GB" sz="4000" b="1" dirty="0" smtClean="0"/>
              <a:t>Essay</a:t>
            </a:r>
            <a:endParaRPr lang="en-GB" dirty="0"/>
          </a:p>
        </p:txBody>
      </p:sp>
      <p:sp>
        <p:nvSpPr>
          <p:cNvPr id="3" name="عنصر نائب للمحتوى 2"/>
          <p:cNvSpPr>
            <a:spLocks noGrp="1"/>
          </p:cNvSpPr>
          <p:nvPr>
            <p:ph idx="1"/>
          </p:nvPr>
        </p:nvSpPr>
        <p:spPr>
          <a:xfrm>
            <a:off x="304800" y="1524000"/>
            <a:ext cx="8534400" cy="4343400"/>
          </a:xfrm>
        </p:spPr>
        <p:txBody>
          <a:bodyPr>
            <a:normAutofit fontScale="92500" lnSpcReduction="10000"/>
          </a:bodyPr>
          <a:lstStyle/>
          <a:p>
            <a:pPr algn="just">
              <a:buNone/>
            </a:pPr>
            <a:r>
              <a:rPr lang="en-US" b="1" dirty="0" smtClean="0"/>
              <a:t/>
            </a:r>
            <a:br>
              <a:rPr lang="en-US" b="1" dirty="0" smtClean="0"/>
            </a:br>
            <a:r>
              <a:rPr lang="en-US" dirty="0" smtClean="0"/>
              <a:t> This type of essay is aimed to dwell upon </a:t>
            </a:r>
            <a:r>
              <a:rPr lang="en-US" dirty="0" smtClean="0">
                <a:solidFill>
                  <a:schemeClr val="accent4">
                    <a:lumMod val="60000"/>
                    <a:lumOff val="40000"/>
                  </a:schemeClr>
                </a:solidFill>
              </a:rPr>
              <a:t>differences</a:t>
            </a:r>
            <a:r>
              <a:rPr lang="en-US" dirty="0" smtClean="0"/>
              <a:t> </a:t>
            </a:r>
            <a:r>
              <a:rPr lang="en-US" dirty="0" smtClean="0"/>
              <a:t>and </a:t>
            </a:r>
            <a:r>
              <a:rPr lang="en-US" dirty="0" smtClean="0">
                <a:solidFill>
                  <a:schemeClr val="accent4">
                    <a:lumMod val="60000"/>
                    <a:lumOff val="40000"/>
                  </a:schemeClr>
                </a:solidFill>
              </a:rPr>
              <a:t>similarities</a:t>
            </a:r>
            <a:r>
              <a:rPr lang="en-US" dirty="0" smtClean="0"/>
              <a:t> between two objects, events, things, etc. The reader should receive a clear understanding of what certain </a:t>
            </a:r>
            <a:r>
              <a:rPr lang="en-US" dirty="0" smtClean="0"/>
              <a:t>things the compared subjects </a:t>
            </a:r>
            <a:r>
              <a:rPr lang="en-US" dirty="0" smtClean="0"/>
              <a:t>have in common and what is different about them. </a:t>
            </a:r>
            <a:r>
              <a:rPr lang="en-US" dirty="0" smtClean="0"/>
              <a:t>Thus, the </a:t>
            </a:r>
            <a:r>
              <a:rPr lang="en-US" dirty="0" smtClean="0"/>
              <a:t>writer has to be well informed about both subjects in order to provide the reader with a clear comparison of the two subjects.</a:t>
            </a:r>
          </a:p>
          <a:p>
            <a:pPr algn="just">
              <a:buNone/>
            </a:pPr>
            <a:endParaRPr lang="en-GB"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763000" cy="1200329"/>
          </a:xfrm>
          <a:prstGeom prst="rect">
            <a:avLst/>
          </a:prstGeom>
        </p:spPr>
        <p:txBody>
          <a:bodyPr>
            <a:spAutoFit/>
          </a:bodyPr>
          <a:lstStyle/>
          <a:p>
            <a:pPr algn="ctr">
              <a:defRPr/>
            </a:pPr>
            <a:r>
              <a:rPr lang="en-US" sz="3600" b="1" u="sng" dirty="0">
                <a:solidFill>
                  <a:schemeClr val="tx2">
                    <a:lumMod val="75000"/>
                  </a:schemeClr>
                </a:solidFill>
                <a:effectLst>
                  <a:outerShdw blurRad="38100" dist="38100" dir="2700000" algn="tl">
                    <a:srgbClr val="000000">
                      <a:alpha val="43137"/>
                    </a:srgbClr>
                  </a:outerShdw>
                </a:effectLst>
              </a:rPr>
              <a:t>Structure</a:t>
            </a:r>
          </a:p>
          <a:p>
            <a:pPr>
              <a:defRPr/>
            </a:pPr>
            <a:endParaRPr lang="en-US" dirty="0"/>
          </a:p>
          <a:p>
            <a:pPr>
              <a:defRPr/>
            </a:pPr>
            <a:endParaRPr lang="en-US" dirty="0"/>
          </a:p>
        </p:txBody>
      </p:sp>
      <p:sp>
        <p:nvSpPr>
          <p:cNvPr id="6" name="Rectangle 5"/>
          <p:cNvSpPr/>
          <p:nvPr/>
        </p:nvSpPr>
        <p:spPr>
          <a:xfrm>
            <a:off x="381000" y="1219200"/>
            <a:ext cx="8305800" cy="4524315"/>
          </a:xfrm>
          <a:prstGeom prst="rect">
            <a:avLst/>
          </a:prstGeom>
        </p:spPr>
        <p:txBody>
          <a:bodyPr wrap="square">
            <a:spAutoFit/>
          </a:bodyPr>
          <a:lstStyle/>
          <a:p>
            <a:pPr algn="just"/>
            <a:r>
              <a:rPr lang="en-US" sz="2400" dirty="0" smtClean="0"/>
              <a:t>There are two main ways to structure a compare and contrast essay, namely using a </a:t>
            </a:r>
            <a:r>
              <a:rPr lang="en-US" sz="2400" b="1" i="1" u="sng" dirty="0" smtClean="0">
                <a:solidFill>
                  <a:schemeClr val="accent2"/>
                </a:solidFill>
              </a:rPr>
              <a:t>block </a:t>
            </a:r>
            <a:r>
              <a:rPr lang="en-US" sz="2400" b="1" u="sng" dirty="0" smtClean="0">
                <a:solidFill>
                  <a:schemeClr val="accent2"/>
                </a:solidFill>
              </a:rPr>
              <a:t>or a </a:t>
            </a:r>
            <a:r>
              <a:rPr lang="en-US" sz="2400" b="1" i="1" u="sng" dirty="0" smtClean="0">
                <a:solidFill>
                  <a:schemeClr val="accent2"/>
                </a:solidFill>
              </a:rPr>
              <a:t>point-by-point</a:t>
            </a:r>
            <a:r>
              <a:rPr lang="en-US" sz="2400" dirty="0" smtClean="0"/>
              <a:t> structure. For the </a:t>
            </a:r>
            <a:r>
              <a:rPr lang="en-US" sz="2400" i="1" dirty="0" smtClean="0"/>
              <a:t>block</a:t>
            </a:r>
            <a:r>
              <a:rPr lang="en-US" sz="2400" dirty="0" smtClean="0"/>
              <a:t> structure, all of the information about one of the objects being compared/contrasted is given first, and all of the information about the other object is listed afterwards. This type of structure is similar to the block structure used for </a:t>
            </a:r>
            <a:r>
              <a:rPr lang="en-US" sz="2400" dirty="0" smtClean="0">
                <a:hlinkClick r:id="rId2"/>
              </a:rPr>
              <a:t>cause and effect</a:t>
            </a:r>
            <a:r>
              <a:rPr lang="en-US" sz="2400" dirty="0" smtClean="0"/>
              <a:t> and </a:t>
            </a:r>
            <a:r>
              <a:rPr lang="en-US" sz="2400" dirty="0" smtClean="0">
                <a:hlinkClick r:id="rId3"/>
              </a:rPr>
              <a:t>problem-solution</a:t>
            </a:r>
            <a:r>
              <a:rPr lang="en-US" sz="2400" dirty="0" smtClean="0"/>
              <a:t> essays. For the </a:t>
            </a:r>
            <a:r>
              <a:rPr lang="en-US" sz="2400" i="1" dirty="0" smtClean="0"/>
              <a:t>point-by-point</a:t>
            </a:r>
            <a:r>
              <a:rPr lang="en-US" sz="2400" dirty="0" smtClean="0"/>
              <a:t> structure, each similarity (or difference) for one object is followed immediately by the similarity (or difference) for the other. Both types of structure have their merits. The former is easier to write, while the latter is generally clearer as it ensures that the similarities/differences are more explicit</a:t>
            </a:r>
            <a:endParaRPr lang="fr-FR"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au 17"/>
          <p:cNvGraphicFramePr>
            <a:graphicFrameLocks noGrp="1"/>
          </p:cNvGraphicFramePr>
          <p:nvPr/>
        </p:nvGraphicFramePr>
        <p:xfrm>
          <a:off x="304800" y="1600200"/>
          <a:ext cx="4114800" cy="1940560"/>
        </p:xfrm>
        <a:graphic>
          <a:graphicData uri="http://schemas.openxmlformats.org/drawingml/2006/table">
            <a:tbl>
              <a:tblPr firstRow="1" bandRow="1">
                <a:tableStyleId>{5A111915-BE36-4E01-A7E5-04B1672EAD32}</a:tableStyleId>
              </a:tblPr>
              <a:tblGrid>
                <a:gridCol w="4114800"/>
              </a:tblGrid>
              <a:tr h="828040">
                <a:tc>
                  <a:txBody>
                    <a:bodyPr/>
                    <a:lstStyle/>
                    <a:p>
                      <a:pPr algn="ctr">
                        <a:lnSpc>
                          <a:spcPct val="200000"/>
                        </a:lnSpc>
                      </a:pPr>
                      <a:r>
                        <a:rPr lang="fr-FR" sz="1800" kern="1200" dirty="0" smtClean="0"/>
                        <a:t>Introduction</a:t>
                      </a:r>
                      <a:endParaRPr lang="fr-FR" dirty="0">
                        <a:solidFill>
                          <a:schemeClr val="tx1"/>
                        </a:solidFill>
                      </a:endParaRPr>
                    </a:p>
                  </a:txBody>
                  <a:tcPr/>
                </a:tc>
              </a:tr>
              <a:tr h="370840">
                <a:tc>
                  <a:txBody>
                    <a:bodyPr/>
                    <a:lstStyle/>
                    <a:p>
                      <a:pPr algn="ctr"/>
                      <a:r>
                        <a:rPr lang="fr-FR" sz="1800" kern="1200" dirty="0" smtClean="0"/>
                        <a:t>Object 1 - Point 1</a:t>
                      </a:r>
                      <a:endParaRPr lang="fr-FR" dirty="0">
                        <a:solidFill>
                          <a:srgbClr val="000000"/>
                        </a:solidFill>
                      </a:endParaRPr>
                    </a:p>
                  </a:txBody>
                  <a:tcPr/>
                </a:tc>
              </a:tr>
              <a:tr h="370840">
                <a:tc>
                  <a:txBody>
                    <a:bodyPr/>
                    <a:lstStyle/>
                    <a:p>
                      <a:pPr algn="ctr"/>
                      <a:r>
                        <a:rPr lang="fr-FR" sz="1800" kern="1200" dirty="0" smtClean="0"/>
                        <a:t>Object 1 - Point 2</a:t>
                      </a:r>
                      <a:endParaRPr lang="fr-FR" dirty="0"/>
                    </a:p>
                  </a:txBody>
                  <a:tcPr/>
                </a:tc>
              </a:tr>
              <a:tr h="370840">
                <a:tc>
                  <a:txBody>
                    <a:bodyPr/>
                    <a:lstStyle/>
                    <a:p>
                      <a:pPr algn="ctr"/>
                      <a:r>
                        <a:rPr lang="fr-FR" sz="1800" kern="1200" dirty="0" smtClean="0"/>
                        <a:t>Object 1 - Point 3</a:t>
                      </a:r>
                      <a:endParaRPr lang="fr-FR" dirty="0"/>
                    </a:p>
                  </a:txBody>
                  <a:tcPr/>
                </a:tc>
              </a:tr>
            </a:tbl>
          </a:graphicData>
        </a:graphic>
      </p:graphicFrame>
      <p:graphicFrame>
        <p:nvGraphicFramePr>
          <p:cNvPr id="19" name="Tableau 18"/>
          <p:cNvGraphicFramePr>
            <a:graphicFrameLocks noGrp="1"/>
          </p:cNvGraphicFramePr>
          <p:nvPr/>
        </p:nvGraphicFramePr>
        <p:xfrm>
          <a:off x="304800" y="3505200"/>
          <a:ext cx="4114800" cy="2524760"/>
        </p:xfrm>
        <a:graphic>
          <a:graphicData uri="http://schemas.openxmlformats.org/drawingml/2006/table">
            <a:tbl>
              <a:tblPr firstRow="1" bandRow="1">
                <a:tableStyleId>{7DF18680-E054-41AD-8BC1-D1AEF772440D}</a:tableStyleId>
              </a:tblPr>
              <a:tblGrid>
                <a:gridCol w="4114800"/>
              </a:tblGrid>
              <a:tr h="609600">
                <a:tc>
                  <a:txBody>
                    <a:bodyPr/>
                    <a:lstStyle/>
                    <a:p>
                      <a:pPr algn="ctr">
                        <a:lnSpc>
                          <a:spcPct val="150000"/>
                        </a:lnSpc>
                      </a:pPr>
                      <a:r>
                        <a:rPr lang="fr-FR" sz="1800" kern="1200" dirty="0" smtClean="0"/>
                        <a:t>Transition sentence/</a:t>
                      </a:r>
                      <a:r>
                        <a:rPr lang="fr-FR" sz="1800" kern="1200" dirty="0" err="1" smtClean="0"/>
                        <a:t>paragraph</a:t>
                      </a:r>
                      <a:endParaRPr lang="fr-FR" dirty="0">
                        <a:solidFill>
                          <a:schemeClr val="tx1"/>
                        </a:solidFill>
                      </a:endParaRPr>
                    </a:p>
                  </a:txBody>
                  <a:tcPr/>
                </a:tc>
              </a:tr>
              <a:tr h="370840">
                <a:tc>
                  <a:txBody>
                    <a:bodyPr/>
                    <a:lstStyle/>
                    <a:p>
                      <a:pPr algn="ctr"/>
                      <a:r>
                        <a:rPr lang="fr-FR" sz="1800" kern="1200" dirty="0" smtClean="0"/>
                        <a:t>Object 2 - Point 1</a:t>
                      </a:r>
                      <a:endParaRPr lang="fr-FR" dirty="0"/>
                    </a:p>
                  </a:txBody>
                  <a:tcPr/>
                </a:tc>
              </a:tr>
              <a:tr h="370840">
                <a:tc>
                  <a:txBody>
                    <a:bodyPr/>
                    <a:lstStyle/>
                    <a:p>
                      <a:pPr algn="ctr"/>
                      <a:r>
                        <a:rPr lang="fr-FR" sz="1800" kern="1200" dirty="0" smtClean="0"/>
                        <a:t>Object 2 - Point 2</a:t>
                      </a:r>
                      <a:endParaRPr lang="fr-FR" dirty="0"/>
                    </a:p>
                  </a:txBody>
                  <a:tcPr/>
                </a:tc>
              </a:tr>
              <a:tr h="370840">
                <a:tc>
                  <a:txBody>
                    <a:bodyPr/>
                    <a:lstStyle/>
                    <a:p>
                      <a:pPr algn="ctr"/>
                      <a:r>
                        <a:rPr lang="fr-FR" sz="1800" kern="1200" dirty="0" smtClean="0"/>
                        <a:t>Object 2 - Point 3</a:t>
                      </a:r>
                      <a:endParaRPr lang="fr-FR" dirty="0"/>
                    </a:p>
                  </a:txBody>
                  <a:tcPr/>
                </a:tc>
              </a:tr>
              <a:tr h="802640">
                <a:tc>
                  <a:txBody>
                    <a:bodyPr/>
                    <a:lstStyle/>
                    <a:p>
                      <a:pPr algn="ctr"/>
                      <a:r>
                        <a:rPr lang="fr-FR" sz="1800" kern="1200" dirty="0" smtClean="0"/>
                        <a:t>Conclusion</a:t>
                      </a:r>
                      <a:endParaRPr lang="fr-FR" dirty="0"/>
                    </a:p>
                  </a:txBody>
                  <a:tcPr/>
                </a:tc>
              </a:tr>
            </a:tbl>
          </a:graphicData>
        </a:graphic>
      </p:graphicFrame>
      <p:graphicFrame>
        <p:nvGraphicFramePr>
          <p:cNvPr id="20" name="Tableau 19"/>
          <p:cNvGraphicFramePr>
            <a:graphicFrameLocks noGrp="1"/>
          </p:cNvGraphicFramePr>
          <p:nvPr/>
        </p:nvGraphicFramePr>
        <p:xfrm>
          <a:off x="4724400" y="1600201"/>
          <a:ext cx="4038600" cy="4413694"/>
        </p:xfrm>
        <a:graphic>
          <a:graphicData uri="http://schemas.openxmlformats.org/drawingml/2006/table">
            <a:tbl>
              <a:tblPr firstRow="1" bandRow="1">
                <a:tableStyleId>{7DF18680-E054-41AD-8BC1-D1AEF772440D}</a:tableStyleId>
              </a:tblPr>
              <a:tblGrid>
                <a:gridCol w="4038600"/>
              </a:tblGrid>
              <a:tr h="8521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kern="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t>Introduction</a:t>
                      </a:r>
                      <a:endParaRPr lang="fr-FR" dirty="0" smtClean="0"/>
                    </a:p>
                    <a:p>
                      <a:endParaRPr lang="fr-FR" dirty="0"/>
                    </a:p>
                  </a:txBody>
                  <a:tcPr/>
                </a:tc>
              </a:tr>
              <a:tr h="883212">
                <a:tc>
                  <a:txBody>
                    <a:bodyPr/>
                    <a:lstStyle/>
                    <a:p>
                      <a:pPr algn="ctr"/>
                      <a:r>
                        <a:rPr lang="fr-FR" sz="1800" kern="1200" dirty="0" smtClean="0"/>
                        <a:t>Point 1</a:t>
                      </a:r>
                      <a:r>
                        <a:rPr lang="fr-FR" dirty="0" smtClean="0"/>
                        <a:t/>
                      </a:r>
                      <a:br>
                        <a:rPr lang="fr-FR" dirty="0" smtClean="0"/>
                      </a:br>
                      <a:r>
                        <a:rPr lang="fr-FR" sz="1800" kern="1200" dirty="0" smtClean="0"/>
                        <a:t> </a:t>
                      </a:r>
                      <a:r>
                        <a:rPr lang="fr-FR" dirty="0" smtClean="0"/>
                        <a:t/>
                      </a:r>
                      <a:br>
                        <a:rPr lang="fr-FR" dirty="0" smtClean="0"/>
                      </a:br>
                      <a:r>
                        <a:rPr lang="fr-FR" sz="1800" kern="1200" dirty="0" smtClean="0"/>
                        <a:t>Object 1 ➤ Object 2</a:t>
                      </a:r>
                      <a:endParaRPr lang="fr-FR" dirty="0"/>
                    </a:p>
                  </a:txBody>
                  <a:tcPr/>
                </a:tc>
              </a:tr>
              <a:tr h="1030414">
                <a:tc>
                  <a:txBody>
                    <a:bodyPr/>
                    <a:lstStyle/>
                    <a:p>
                      <a:pPr algn="ctr"/>
                      <a:r>
                        <a:rPr lang="fr-FR" sz="1800" kern="1200" dirty="0" smtClean="0"/>
                        <a:t>Point 2</a:t>
                      </a:r>
                      <a:r>
                        <a:rPr lang="fr-FR" dirty="0" smtClean="0"/>
                        <a:t/>
                      </a:r>
                      <a:br>
                        <a:rPr lang="fr-FR" dirty="0" smtClean="0"/>
                      </a:br>
                      <a:r>
                        <a:rPr lang="fr-FR" sz="1800" kern="1200" dirty="0" smtClean="0"/>
                        <a:t> </a:t>
                      </a:r>
                      <a:r>
                        <a:rPr lang="fr-FR" dirty="0" smtClean="0"/>
                        <a:t/>
                      </a:r>
                      <a:br>
                        <a:rPr lang="fr-FR" dirty="0" smtClean="0"/>
                      </a:br>
                      <a:r>
                        <a:rPr lang="fr-FR" sz="1800" kern="1200" dirty="0" smtClean="0"/>
                        <a:t>Object 1 ➤ Object 2</a:t>
                      </a:r>
                      <a:endParaRPr lang="fr-FR" dirty="0"/>
                    </a:p>
                  </a:txBody>
                  <a:tcPr/>
                </a:tc>
              </a:tr>
              <a:tr h="883212">
                <a:tc>
                  <a:txBody>
                    <a:bodyPr/>
                    <a:lstStyle/>
                    <a:p>
                      <a:pPr algn="ctr"/>
                      <a:r>
                        <a:rPr lang="fr-FR" sz="1800" kern="1200" dirty="0" smtClean="0"/>
                        <a:t>Point 3</a:t>
                      </a:r>
                      <a:r>
                        <a:rPr lang="fr-FR" dirty="0" smtClean="0"/>
                        <a:t/>
                      </a:r>
                      <a:br>
                        <a:rPr lang="fr-FR" dirty="0" smtClean="0"/>
                      </a:br>
                      <a:r>
                        <a:rPr lang="fr-FR" sz="1800" kern="1200" dirty="0" smtClean="0"/>
                        <a:t> </a:t>
                      </a:r>
                      <a:r>
                        <a:rPr lang="fr-FR" dirty="0" smtClean="0"/>
                        <a:t/>
                      </a:r>
                      <a:br>
                        <a:rPr lang="fr-FR" dirty="0" smtClean="0"/>
                      </a:br>
                      <a:r>
                        <a:rPr lang="fr-FR" sz="1800" kern="1200" dirty="0" smtClean="0"/>
                        <a:t>Object 1 ➤ Object 2</a:t>
                      </a:r>
                      <a:endParaRPr lang="fr-FR" dirty="0"/>
                    </a:p>
                  </a:txBody>
                  <a:tcPr/>
                </a:tc>
              </a:tr>
              <a:tr h="618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t>Conclusion</a:t>
                      </a:r>
                      <a:endParaRPr lang="fr-FR" dirty="0" smtClean="0"/>
                    </a:p>
                    <a:p>
                      <a:endParaRPr lang="fr-FR" dirty="0"/>
                    </a:p>
                  </a:txBody>
                  <a:tcPr/>
                </a:tc>
              </a:tr>
            </a:tbl>
          </a:graphicData>
        </a:graphic>
      </p:graphicFrame>
      <p:sp>
        <p:nvSpPr>
          <p:cNvPr id="32810" name="Rectangle 20"/>
          <p:cNvSpPr>
            <a:spLocks noChangeArrowheads="1"/>
          </p:cNvSpPr>
          <p:nvPr/>
        </p:nvSpPr>
        <p:spPr bwMode="auto">
          <a:xfrm>
            <a:off x="1811758" y="990600"/>
            <a:ext cx="700833" cy="369332"/>
          </a:xfrm>
          <a:prstGeom prst="rect">
            <a:avLst/>
          </a:prstGeom>
          <a:noFill/>
          <a:ln w="9525">
            <a:noFill/>
            <a:miter lim="800000"/>
            <a:headEnd/>
            <a:tailEnd/>
          </a:ln>
        </p:spPr>
        <p:txBody>
          <a:bodyPr wrap="none">
            <a:spAutoFit/>
          </a:bodyPr>
          <a:lstStyle/>
          <a:p>
            <a:pPr algn="ctr"/>
            <a:r>
              <a:rPr lang="fr-FR" b="1" dirty="0"/>
              <a:t>Block</a:t>
            </a:r>
            <a:endParaRPr lang="fr-FR" dirty="0"/>
          </a:p>
        </p:txBody>
      </p:sp>
      <p:sp>
        <p:nvSpPr>
          <p:cNvPr id="32811" name="Rectangle 21"/>
          <p:cNvSpPr>
            <a:spLocks noChangeArrowheads="1"/>
          </p:cNvSpPr>
          <p:nvPr/>
        </p:nvSpPr>
        <p:spPr bwMode="auto">
          <a:xfrm>
            <a:off x="5973765" y="990600"/>
            <a:ext cx="1562094" cy="369332"/>
          </a:xfrm>
          <a:prstGeom prst="rect">
            <a:avLst/>
          </a:prstGeom>
          <a:noFill/>
          <a:ln w="9525">
            <a:noFill/>
            <a:miter lim="800000"/>
            <a:headEnd/>
            <a:tailEnd/>
          </a:ln>
        </p:spPr>
        <p:txBody>
          <a:bodyPr wrap="none">
            <a:spAutoFit/>
          </a:bodyPr>
          <a:lstStyle/>
          <a:p>
            <a:pPr algn="ctr"/>
            <a:r>
              <a:rPr lang="fr-FR" b="1" dirty="0"/>
              <a:t>Point-by-point</a:t>
            </a:r>
            <a:endParaRPr lang="fr-FR" dirty="0"/>
          </a:p>
        </p:txBody>
      </p:sp>
      <p:sp>
        <p:nvSpPr>
          <p:cNvPr id="23" name="Rectangle 22"/>
          <p:cNvSpPr/>
          <p:nvPr/>
        </p:nvSpPr>
        <p:spPr>
          <a:xfrm>
            <a:off x="2498730" y="152400"/>
            <a:ext cx="4811703" cy="584775"/>
          </a:xfrm>
          <a:prstGeom prst="rect">
            <a:avLst/>
          </a:prstGeom>
        </p:spPr>
        <p:txBody>
          <a:bodyPr wrap="none">
            <a:spAutoFit/>
          </a:bodyPr>
          <a:lstStyle/>
          <a:p>
            <a:pPr algn="ctr">
              <a:defRPr/>
            </a:pPr>
            <a:r>
              <a:rPr lang="en-US" sz="3200" b="1" u="sng" dirty="0">
                <a:solidFill>
                  <a:schemeClr val="tx2">
                    <a:lumMod val="75000"/>
                  </a:schemeClr>
                </a:solidFill>
                <a:effectLst>
                  <a:outerShdw blurRad="38100" dist="38100" dir="2700000" algn="tl">
                    <a:srgbClr val="000000">
                      <a:alpha val="43137"/>
                    </a:srgbClr>
                  </a:outerShdw>
                </a:effectLst>
              </a:rPr>
              <a:t>The </a:t>
            </a:r>
            <a:r>
              <a:rPr lang="en-US" sz="3200" b="1" u="sng" dirty="0" smtClean="0">
                <a:solidFill>
                  <a:schemeClr val="tx2">
                    <a:lumMod val="75000"/>
                  </a:schemeClr>
                </a:solidFill>
                <a:effectLst>
                  <a:outerShdw blurRad="38100" dist="38100" dir="2700000" algn="tl">
                    <a:srgbClr val="000000">
                      <a:alpha val="43137"/>
                    </a:srgbClr>
                  </a:outerShdw>
                </a:effectLst>
              </a:rPr>
              <a:t>Two </a:t>
            </a:r>
            <a:r>
              <a:rPr lang="en-US" sz="3200" b="1" u="sng" dirty="0">
                <a:solidFill>
                  <a:schemeClr val="tx2">
                    <a:lumMod val="75000"/>
                  </a:schemeClr>
                </a:solidFill>
                <a:effectLst>
                  <a:outerShdw blurRad="38100" dist="38100" dir="2700000" algn="tl">
                    <a:srgbClr val="000000">
                      <a:alpha val="43137"/>
                    </a:srgbClr>
                  </a:outerShdw>
                </a:effectLst>
              </a:rPr>
              <a:t>T</a:t>
            </a:r>
            <a:r>
              <a:rPr lang="en-US" sz="3200" b="1" u="sng" dirty="0" smtClean="0">
                <a:solidFill>
                  <a:schemeClr val="tx2">
                    <a:lumMod val="75000"/>
                  </a:schemeClr>
                </a:solidFill>
                <a:effectLst>
                  <a:outerShdw blurRad="38100" dist="38100" dir="2700000" algn="tl">
                    <a:srgbClr val="000000">
                      <a:alpha val="43137"/>
                    </a:srgbClr>
                  </a:outerShdw>
                </a:effectLst>
              </a:rPr>
              <a:t>ypes </a:t>
            </a:r>
            <a:r>
              <a:rPr lang="en-US" sz="3200" b="1" u="sng" dirty="0">
                <a:solidFill>
                  <a:schemeClr val="tx2">
                    <a:lumMod val="75000"/>
                  </a:schemeClr>
                </a:solidFill>
                <a:effectLst>
                  <a:outerShdw blurRad="38100" dist="38100" dir="2700000" algn="tl">
                    <a:srgbClr val="000000">
                      <a:alpha val="43137"/>
                    </a:srgbClr>
                  </a:outerShdw>
                </a:effectLst>
              </a:rPr>
              <a:t>of </a:t>
            </a:r>
            <a:r>
              <a:rPr lang="en-US" sz="3200" b="1" u="sng" dirty="0" smtClean="0">
                <a:solidFill>
                  <a:schemeClr val="tx2">
                    <a:lumMod val="75000"/>
                  </a:schemeClr>
                </a:solidFill>
                <a:effectLst>
                  <a:outerShdw blurRad="38100" dist="38100" dir="2700000" algn="tl">
                    <a:srgbClr val="000000">
                      <a:alpha val="43137"/>
                    </a:srgbClr>
                  </a:outerShdw>
                </a:effectLst>
              </a:rPr>
              <a:t>Structure</a:t>
            </a:r>
            <a:endParaRPr lang="fr-FR" sz="3200" b="1" u="sng"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smtClean="0"/>
              <a:t>6</a:t>
            </a:r>
            <a:r>
              <a:rPr lang="en-GB" b="1" dirty="0" smtClean="0"/>
              <a:t>. Analytical Essay</a:t>
            </a:r>
            <a:endParaRPr lang="en-GB" b="1" dirty="0"/>
          </a:p>
        </p:txBody>
      </p:sp>
      <p:sp>
        <p:nvSpPr>
          <p:cNvPr id="3" name="عنصر نائب للمحتوى 2"/>
          <p:cNvSpPr>
            <a:spLocks noGrp="1"/>
          </p:cNvSpPr>
          <p:nvPr>
            <p:ph idx="1"/>
          </p:nvPr>
        </p:nvSpPr>
        <p:spPr/>
        <p:txBody>
          <a:bodyPr>
            <a:normAutofit fontScale="92500" lnSpcReduction="20000"/>
          </a:bodyPr>
          <a:lstStyle/>
          <a:p>
            <a:pPr algn="just">
              <a:buNone/>
            </a:pPr>
            <a:r>
              <a:rPr lang="en-US" dirty="0" smtClean="0"/>
              <a:t>    When </a:t>
            </a:r>
            <a:r>
              <a:rPr lang="en-US" dirty="0" smtClean="0"/>
              <a:t>you are required to write an analytical essay, it means in your essay you should present some argument, and then to analyze it thoroughly. This type of the analytical work could be written about a movie, an event, or even a scientific research. You don't have to summarize facts and things in your analytical work but make an analysis. For example, if you are writing an essay about a book, you should analyze how the author wrote it, which methods they used, and how this book impacts on its readers.</a:t>
            </a:r>
            <a:endParaRPr lang="fr-FR" dirty="0" smtClean="0"/>
          </a:p>
          <a:p>
            <a:pPr algn="just">
              <a:buNone/>
            </a:pPr>
            <a:endParaRPr lang="en-GB"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Espace réservé du contenu 3" descr="analytical_essay_flow-e1413324260708.jpg"/>
          <p:cNvPicPr>
            <a:picLocks noGrp="1" noChangeAspect="1"/>
          </p:cNvPicPr>
          <p:nvPr>
            <p:ph idx="1"/>
          </p:nvPr>
        </p:nvPicPr>
        <p:blipFill>
          <a:blip r:embed="rId2" cstate="print"/>
          <a:srcRect/>
          <a:stretch>
            <a:fillRect/>
          </a:stretch>
        </p:blipFill>
        <p:spPr>
          <a:xfrm>
            <a:off x="762000" y="381000"/>
            <a:ext cx="7848600" cy="5029200"/>
          </a:xfrm>
        </p:spPr>
      </p:pic>
      <p:pic>
        <p:nvPicPr>
          <p:cNvPr id="25603" name="Image 4" descr="conclusion-300x70.jpg"/>
          <p:cNvPicPr>
            <a:picLocks noChangeAspect="1"/>
          </p:cNvPicPr>
          <p:nvPr/>
        </p:nvPicPr>
        <p:blipFill>
          <a:blip r:embed="rId3" cstate="print"/>
          <a:srcRect/>
          <a:stretch>
            <a:fillRect/>
          </a:stretch>
        </p:blipFill>
        <p:spPr bwMode="auto">
          <a:xfrm>
            <a:off x="2971800" y="5562600"/>
            <a:ext cx="3657600" cy="854075"/>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304800"/>
            <a:ext cx="7562088" cy="533400"/>
          </a:xfrm>
        </p:spPr>
        <p:txBody>
          <a:bodyPr>
            <a:noAutofit/>
          </a:bodyPr>
          <a:lstStyle/>
          <a:p>
            <a:pPr algn="just"/>
            <a:r>
              <a:rPr lang="fr-FR" sz="4400" b="1" u="sng" dirty="0" smtClean="0"/>
              <a:t>Interpreting Essay Instructions</a:t>
            </a:r>
            <a:endParaRPr lang="en-GB" sz="4400" u="sng" dirty="0"/>
          </a:p>
        </p:txBody>
      </p:sp>
      <p:graphicFrame>
        <p:nvGraphicFramePr>
          <p:cNvPr id="4" name="جدول 3"/>
          <p:cNvGraphicFramePr>
            <a:graphicFrameLocks noGrp="1"/>
          </p:cNvGraphicFramePr>
          <p:nvPr/>
        </p:nvGraphicFramePr>
        <p:xfrm>
          <a:off x="685800" y="1143001"/>
          <a:ext cx="7848600" cy="5486397"/>
        </p:xfrm>
        <a:graphic>
          <a:graphicData uri="http://schemas.openxmlformats.org/drawingml/2006/table">
            <a:tbl>
              <a:tblPr firstRow="1" bandRow="1">
                <a:tableStyleId>{BDBED569-4797-4DF1-A0F4-6AAB3CD982D8}</a:tableStyleId>
              </a:tblPr>
              <a:tblGrid>
                <a:gridCol w="1902690"/>
                <a:gridCol w="5945910"/>
              </a:tblGrid>
              <a:tr h="391055">
                <a:tc>
                  <a:txBody>
                    <a:bodyPr/>
                    <a:lstStyle/>
                    <a:p>
                      <a:pPr algn="l">
                        <a:lnSpc>
                          <a:spcPct val="115000"/>
                        </a:lnSpc>
                        <a:spcAft>
                          <a:spcPts val="0"/>
                        </a:spcAft>
                      </a:pPr>
                      <a:r>
                        <a:rPr lang="fr-FR" sz="1800" dirty="0"/>
                        <a:t>Account for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fr-FR" sz="1600" b="0" dirty="0"/>
                        <a:t>Give reasons for something. </a:t>
                      </a:r>
                      <a:endParaRPr lang="fr-FR" sz="1600" b="0" dirty="0">
                        <a:solidFill>
                          <a:srgbClr val="000000"/>
                        </a:solidFill>
                        <a:latin typeface="Times New Roman"/>
                        <a:ea typeface="Calibri"/>
                        <a:cs typeface="Arial"/>
                      </a:endParaRPr>
                    </a:p>
                  </a:txBody>
                  <a:tcPr marL="68580" marR="68580" marT="0" marB="0"/>
                </a:tc>
              </a:tr>
              <a:tr h="552568">
                <a:tc>
                  <a:txBody>
                    <a:bodyPr/>
                    <a:lstStyle/>
                    <a:p>
                      <a:pPr algn="l">
                        <a:lnSpc>
                          <a:spcPct val="115000"/>
                        </a:lnSpc>
                        <a:spcAft>
                          <a:spcPts val="0"/>
                        </a:spcAft>
                      </a:pPr>
                      <a:r>
                        <a:rPr lang="fr-FR" sz="1800" b="1" dirty="0"/>
                        <a:t>Analyse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Focus on the ‘how’ and ‘why’ of an issue or topic. Do not simply describe or </a:t>
                      </a:r>
                      <a:r>
                        <a:rPr lang="en-US" sz="1600" dirty="0" err="1"/>
                        <a:t>summarise</a:t>
                      </a:r>
                      <a:r>
                        <a:rPr lang="en-US" sz="1600" dirty="0"/>
                        <a:t>. </a:t>
                      </a:r>
                      <a:endParaRPr lang="fr-FR" sz="1600" dirty="0">
                        <a:solidFill>
                          <a:srgbClr val="000000"/>
                        </a:solidFill>
                        <a:latin typeface="Times New Roman"/>
                        <a:ea typeface="Calibri"/>
                        <a:cs typeface="Arial"/>
                      </a:endParaRPr>
                    </a:p>
                  </a:txBody>
                  <a:tcPr marL="68580" marR="68580" marT="0" marB="0"/>
                </a:tc>
              </a:tr>
              <a:tr h="552568">
                <a:tc>
                  <a:txBody>
                    <a:bodyPr/>
                    <a:lstStyle/>
                    <a:p>
                      <a:pPr algn="l">
                        <a:lnSpc>
                          <a:spcPct val="115000"/>
                        </a:lnSpc>
                        <a:spcAft>
                          <a:spcPts val="0"/>
                        </a:spcAft>
                      </a:pPr>
                      <a:r>
                        <a:rPr lang="fr-FR" sz="1800" b="1" dirty="0"/>
                        <a:t>Compare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Find similarities and differences between two or more objects, ideas, events or theories. </a:t>
                      </a:r>
                      <a:endParaRPr lang="fr-FR" sz="1600" dirty="0">
                        <a:solidFill>
                          <a:srgbClr val="000000"/>
                        </a:solidFill>
                        <a:latin typeface="Times New Roman"/>
                        <a:ea typeface="Calibri"/>
                        <a:cs typeface="Arial"/>
                      </a:endParaRPr>
                    </a:p>
                  </a:txBody>
                  <a:tcPr marL="68580" marR="68580" marT="0" marB="0"/>
                </a:tc>
              </a:tr>
              <a:tr h="391061">
                <a:tc>
                  <a:txBody>
                    <a:bodyPr/>
                    <a:lstStyle/>
                    <a:p>
                      <a:pPr algn="l">
                        <a:lnSpc>
                          <a:spcPct val="115000"/>
                        </a:lnSpc>
                        <a:spcAft>
                          <a:spcPts val="0"/>
                        </a:spcAft>
                      </a:pPr>
                      <a:r>
                        <a:rPr lang="fr-FR" sz="1800" b="1" dirty="0"/>
                        <a:t>Contrast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Similar to compare, but differences should be emphasised. </a:t>
                      </a:r>
                      <a:endParaRPr lang="fr-FR" sz="1600" dirty="0">
                        <a:solidFill>
                          <a:srgbClr val="000000"/>
                        </a:solidFill>
                        <a:latin typeface="Times New Roman"/>
                        <a:ea typeface="Calibri"/>
                        <a:cs typeface="Arial"/>
                      </a:endParaRPr>
                    </a:p>
                  </a:txBody>
                  <a:tcPr marL="68580" marR="68580" marT="0" marB="0"/>
                </a:tc>
              </a:tr>
              <a:tr h="604367">
                <a:tc>
                  <a:txBody>
                    <a:bodyPr/>
                    <a:lstStyle/>
                    <a:p>
                      <a:pPr algn="l">
                        <a:lnSpc>
                          <a:spcPct val="115000"/>
                        </a:lnSpc>
                        <a:spcAft>
                          <a:spcPts val="0"/>
                        </a:spcAft>
                      </a:pPr>
                      <a:r>
                        <a:rPr lang="fr-FR" sz="1800" b="1" dirty="0"/>
                        <a:t>Criticise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Assess the merit of something. Consider both good points and bad points and give the results of your analysis. </a:t>
                      </a:r>
                      <a:endParaRPr lang="fr-FR" sz="1600" dirty="0">
                        <a:solidFill>
                          <a:srgbClr val="000000"/>
                        </a:solidFill>
                        <a:latin typeface="Times New Roman"/>
                        <a:ea typeface="Calibri"/>
                        <a:cs typeface="Arial"/>
                      </a:endParaRPr>
                    </a:p>
                  </a:txBody>
                  <a:tcPr marL="68580" marR="68580" marT="0" marB="0"/>
                </a:tc>
              </a:tr>
              <a:tr h="412390">
                <a:tc>
                  <a:txBody>
                    <a:bodyPr/>
                    <a:lstStyle/>
                    <a:p>
                      <a:pPr algn="l">
                        <a:lnSpc>
                          <a:spcPct val="115000"/>
                        </a:lnSpc>
                        <a:spcAft>
                          <a:spcPts val="0"/>
                        </a:spcAft>
                      </a:pPr>
                      <a:r>
                        <a:rPr lang="fr-FR" sz="1800" b="1" dirty="0"/>
                        <a:t>Define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Give precise meanings with key details. </a:t>
                      </a:r>
                      <a:r>
                        <a:rPr lang="fr-FR" sz="1600" dirty="0"/>
                        <a:t>Examples may be useful. </a:t>
                      </a:r>
                      <a:endParaRPr lang="fr-FR" sz="1600" dirty="0">
                        <a:solidFill>
                          <a:srgbClr val="000000"/>
                        </a:solidFill>
                        <a:latin typeface="Times New Roman"/>
                        <a:ea typeface="Calibri"/>
                        <a:cs typeface="Arial"/>
                      </a:endParaRPr>
                    </a:p>
                  </a:txBody>
                  <a:tcPr marL="68580" marR="68580" marT="0" marB="0"/>
                </a:tc>
              </a:tr>
              <a:tr h="391061">
                <a:tc>
                  <a:txBody>
                    <a:bodyPr/>
                    <a:lstStyle/>
                    <a:p>
                      <a:pPr algn="l">
                        <a:lnSpc>
                          <a:spcPct val="115000"/>
                        </a:lnSpc>
                        <a:spcAft>
                          <a:spcPts val="0"/>
                        </a:spcAft>
                      </a:pPr>
                      <a:r>
                        <a:rPr lang="fr-FR" sz="1800" b="1" dirty="0"/>
                        <a:t>Describe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Recall specific details about size, cost, texture, appearance et cetera. </a:t>
                      </a:r>
                      <a:endParaRPr lang="fr-FR" sz="1600" dirty="0">
                        <a:solidFill>
                          <a:srgbClr val="000000"/>
                        </a:solidFill>
                        <a:latin typeface="Times New Roman"/>
                        <a:ea typeface="Calibri"/>
                        <a:cs typeface="Arial"/>
                      </a:endParaRPr>
                    </a:p>
                  </a:txBody>
                  <a:tcPr marL="68580" marR="68580" marT="0" marB="0"/>
                </a:tc>
              </a:tr>
              <a:tr h="840390">
                <a:tc>
                  <a:txBody>
                    <a:bodyPr/>
                    <a:lstStyle/>
                    <a:p>
                      <a:pPr algn="l">
                        <a:lnSpc>
                          <a:spcPct val="115000"/>
                        </a:lnSpc>
                        <a:spcAft>
                          <a:spcPts val="0"/>
                        </a:spcAft>
                      </a:pPr>
                      <a:r>
                        <a:rPr lang="fr-FR" sz="1800" b="1" dirty="0"/>
                        <a:t>Discuss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Present a point of view after considering both sides of an issue or question. </a:t>
                      </a:r>
                      <a:r>
                        <a:rPr lang="fr-FR" sz="1600" dirty="0"/>
                        <a:t>Your opinion should be supported by arguments and evidence. </a:t>
                      </a:r>
                      <a:endParaRPr lang="fr-FR" sz="1600" dirty="0">
                        <a:solidFill>
                          <a:srgbClr val="000000"/>
                        </a:solidFill>
                        <a:latin typeface="Times New Roman"/>
                        <a:ea typeface="Calibri"/>
                        <a:cs typeface="Arial"/>
                      </a:endParaRPr>
                    </a:p>
                  </a:txBody>
                  <a:tcPr marL="68580" marR="68580" marT="0" marB="0"/>
                </a:tc>
              </a:tr>
              <a:tr h="412390">
                <a:tc>
                  <a:txBody>
                    <a:bodyPr/>
                    <a:lstStyle/>
                    <a:p>
                      <a:pPr algn="l">
                        <a:lnSpc>
                          <a:spcPct val="115000"/>
                        </a:lnSpc>
                        <a:spcAft>
                          <a:spcPts val="0"/>
                        </a:spcAft>
                      </a:pPr>
                      <a:r>
                        <a:rPr lang="fr-FR" sz="1800" b="1" dirty="0"/>
                        <a:t>Evaluate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Consider both strengths and weaknesses and make a </a:t>
                      </a:r>
                      <a:r>
                        <a:rPr lang="en-US" sz="1600" dirty="0" err="1"/>
                        <a:t>judgement</a:t>
                      </a:r>
                      <a:r>
                        <a:rPr lang="en-US" sz="1600" dirty="0"/>
                        <a:t>. </a:t>
                      </a:r>
                      <a:endParaRPr lang="fr-FR" sz="1600" dirty="0">
                        <a:solidFill>
                          <a:srgbClr val="000000"/>
                        </a:solidFill>
                        <a:latin typeface="Times New Roman"/>
                        <a:ea typeface="Calibri"/>
                        <a:cs typeface="Arial"/>
                      </a:endParaRPr>
                    </a:p>
                  </a:txBody>
                  <a:tcPr marL="68580" marR="68580" marT="0" marB="0"/>
                </a:tc>
              </a:tr>
              <a:tr h="604367">
                <a:tc>
                  <a:txBody>
                    <a:bodyPr/>
                    <a:lstStyle/>
                    <a:p>
                      <a:pPr algn="l">
                        <a:lnSpc>
                          <a:spcPct val="115000"/>
                        </a:lnSpc>
                        <a:spcAft>
                          <a:spcPts val="0"/>
                        </a:spcAft>
                      </a:pPr>
                      <a:r>
                        <a:rPr lang="fr-FR" sz="1800" b="1" dirty="0"/>
                        <a:t>Explain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Relate how something happens in the order in which it occurs, or, clarify reasons, causes and effects. </a:t>
                      </a:r>
                      <a:endParaRPr lang="fr-FR" sz="1600" dirty="0">
                        <a:solidFill>
                          <a:srgbClr val="000000"/>
                        </a:solidFill>
                        <a:latin typeface="Times New Roman"/>
                        <a:ea typeface="Calibri"/>
                        <a:cs typeface="Arial"/>
                      </a:endParaRPr>
                    </a:p>
                  </a:txBody>
                  <a:tcPr marL="68580" marR="68580" marT="0" marB="0"/>
                </a:tc>
              </a:tr>
              <a:tr h="334180">
                <a:tc>
                  <a:txBody>
                    <a:bodyPr/>
                    <a:lstStyle/>
                    <a:p>
                      <a:pPr algn="l">
                        <a:lnSpc>
                          <a:spcPct val="115000"/>
                        </a:lnSpc>
                        <a:spcAft>
                          <a:spcPts val="0"/>
                        </a:spcAft>
                      </a:pPr>
                      <a:r>
                        <a:rPr lang="fr-FR" sz="1800" b="1" dirty="0"/>
                        <a:t>Illustrate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600" dirty="0"/>
                        <a:t>Use examples to demonstrate a point. </a:t>
                      </a:r>
                      <a:endParaRPr lang="fr-FR" sz="1600" dirty="0">
                        <a:solidFill>
                          <a:srgbClr val="000000"/>
                        </a:solidFill>
                        <a:latin typeface="Times New Roman"/>
                        <a:ea typeface="Calibri"/>
                        <a:cs typeface="Arial"/>
                      </a:endParaRPr>
                    </a:p>
                  </a:txBody>
                  <a:tcPr marL="68580" marR="68580" marT="0" marB="0"/>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685800" y="533400"/>
          <a:ext cx="7848600" cy="6096000"/>
        </p:xfrm>
        <a:graphic>
          <a:graphicData uri="http://schemas.openxmlformats.org/drawingml/2006/table">
            <a:tbl>
              <a:tblPr firstRow="1" bandRow="1">
                <a:tableStyleId>{BDBED569-4797-4DF1-A0F4-6AAB3CD982D8}</a:tableStyleId>
              </a:tblPr>
              <a:tblGrid>
                <a:gridCol w="1902690"/>
                <a:gridCol w="5945910"/>
              </a:tblGrid>
              <a:tr h="469439">
                <a:tc>
                  <a:txBody>
                    <a:bodyPr/>
                    <a:lstStyle/>
                    <a:p>
                      <a:pPr>
                        <a:lnSpc>
                          <a:spcPct val="115000"/>
                        </a:lnSpc>
                        <a:spcAft>
                          <a:spcPts val="0"/>
                        </a:spcAft>
                      </a:pPr>
                      <a:r>
                        <a:rPr lang="fr-FR" sz="1800" dirty="0" err="1"/>
                        <a:t>Interpret</a:t>
                      </a:r>
                      <a:r>
                        <a:rPr lang="fr-FR" sz="1800" dirty="0"/>
                        <a: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b="0" dirty="0"/>
                        <a:t>Express in your own words. </a:t>
                      </a:r>
                      <a:r>
                        <a:rPr lang="fr-FR" sz="1800" b="0" dirty="0"/>
                        <a:t>Examples may be useful. </a:t>
                      </a:r>
                      <a:endParaRPr lang="fr-FR" sz="1800" b="0" dirty="0">
                        <a:solidFill>
                          <a:srgbClr val="000000"/>
                        </a:solidFill>
                        <a:latin typeface="Times New Roman"/>
                        <a:ea typeface="Calibri"/>
                        <a:cs typeface="Arial"/>
                      </a:endParaRPr>
                    </a:p>
                  </a:txBody>
                  <a:tcPr marL="68580" marR="68580" marT="0" marB="0"/>
                </a:tc>
              </a:tr>
              <a:tr h="679853">
                <a:tc>
                  <a:txBody>
                    <a:bodyPr/>
                    <a:lstStyle/>
                    <a:p>
                      <a:pPr>
                        <a:lnSpc>
                          <a:spcPct val="115000"/>
                        </a:lnSpc>
                        <a:spcAft>
                          <a:spcPts val="0"/>
                        </a:spcAft>
                      </a:pPr>
                      <a:r>
                        <a:rPr lang="fr-FR" sz="1800" b="1" dirty="0" err="1"/>
                        <a:t>Justify</a:t>
                      </a:r>
                      <a:r>
                        <a:rPr lang="fr-FR" sz="1800" b="1" dirty="0"/>
                        <a: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a:t>Express valid reasons for accepting a particular interpretation or conclusion, probably including the need to 'argue' a case. </a:t>
                      </a:r>
                      <a:endParaRPr lang="fr-FR" sz="1800">
                        <a:solidFill>
                          <a:srgbClr val="000000"/>
                        </a:solidFill>
                        <a:latin typeface="Times New Roman"/>
                        <a:ea typeface="Calibri"/>
                        <a:cs typeface="Arial"/>
                      </a:endParaRPr>
                    </a:p>
                  </a:txBody>
                  <a:tcPr marL="68580" marR="68580" marT="0" marB="0"/>
                </a:tc>
              </a:tr>
              <a:tr h="679853">
                <a:tc>
                  <a:txBody>
                    <a:bodyPr/>
                    <a:lstStyle/>
                    <a:p>
                      <a:pPr>
                        <a:lnSpc>
                          <a:spcPct val="115000"/>
                        </a:lnSpc>
                        <a:spcAft>
                          <a:spcPts val="0"/>
                        </a:spcAft>
                      </a:pPr>
                      <a:r>
                        <a:rPr lang="fr-FR" sz="1800" b="1" dirty="0"/>
                        <a:t>List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a:t>Write your answer as an itemised series which may be in point form. </a:t>
                      </a:r>
                      <a:endParaRPr lang="fr-FR" sz="1800">
                        <a:solidFill>
                          <a:srgbClr val="000000"/>
                        </a:solidFill>
                        <a:latin typeface="Times New Roman"/>
                        <a:ea typeface="Calibri"/>
                        <a:cs typeface="Arial"/>
                      </a:endParaRPr>
                    </a:p>
                  </a:txBody>
                  <a:tcPr marL="68580" marR="68580" marT="0" marB="0"/>
                </a:tc>
              </a:tr>
              <a:tr h="469447">
                <a:tc>
                  <a:txBody>
                    <a:bodyPr/>
                    <a:lstStyle/>
                    <a:p>
                      <a:pPr>
                        <a:lnSpc>
                          <a:spcPct val="115000"/>
                        </a:lnSpc>
                        <a:spcAft>
                          <a:spcPts val="0"/>
                        </a:spcAft>
                      </a:pPr>
                      <a:r>
                        <a:rPr lang="fr-FR" sz="1800" b="1" dirty="0" err="1"/>
                        <a:t>Outline</a:t>
                      </a:r>
                      <a:r>
                        <a:rPr lang="fr-FR" sz="1800" b="1" dirty="0"/>
                        <a: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a:t>Provide main points and leave out minor details. </a:t>
                      </a:r>
                      <a:endParaRPr lang="fr-FR" sz="1800">
                        <a:solidFill>
                          <a:srgbClr val="000000"/>
                        </a:solidFill>
                        <a:latin typeface="Times New Roman"/>
                        <a:ea typeface="Calibri"/>
                        <a:cs typeface="Arial"/>
                      </a:endParaRPr>
                    </a:p>
                  </a:txBody>
                  <a:tcPr marL="68580" marR="68580" marT="0" marB="0"/>
                </a:tc>
              </a:tr>
              <a:tr h="725509">
                <a:tc>
                  <a:txBody>
                    <a:bodyPr/>
                    <a:lstStyle/>
                    <a:p>
                      <a:pPr>
                        <a:lnSpc>
                          <a:spcPct val="115000"/>
                        </a:lnSpc>
                        <a:spcAft>
                          <a:spcPts val="0"/>
                        </a:spcAft>
                      </a:pPr>
                      <a:r>
                        <a:rPr lang="fr-FR" sz="1800" b="1" dirty="0" err="1"/>
                        <a:t>Prove</a:t>
                      </a:r>
                      <a:r>
                        <a:rPr lang="fr-FR" sz="1800" b="1" dirty="0"/>
                        <a: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a:t>Give factual evidence, examples or clear logical reasons which demonstrate the validity of a statement/idea. </a:t>
                      </a:r>
                      <a:endParaRPr lang="fr-FR" sz="1800">
                        <a:solidFill>
                          <a:srgbClr val="000000"/>
                        </a:solidFill>
                        <a:latin typeface="Times New Roman"/>
                        <a:ea typeface="Calibri"/>
                        <a:cs typeface="Arial"/>
                      </a:endParaRPr>
                    </a:p>
                  </a:txBody>
                  <a:tcPr marL="68580" marR="68580" marT="0" marB="0"/>
                </a:tc>
              </a:tr>
              <a:tr h="679853">
                <a:tc>
                  <a:txBody>
                    <a:bodyPr/>
                    <a:lstStyle/>
                    <a:p>
                      <a:pPr>
                        <a:lnSpc>
                          <a:spcPct val="115000"/>
                        </a:lnSpc>
                        <a:spcAft>
                          <a:spcPts val="0"/>
                        </a:spcAft>
                      </a:pPr>
                      <a:r>
                        <a:rPr lang="fr-FR" sz="1800" b="1" dirty="0"/>
                        <a:t>Relate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dirty="0"/>
                        <a:t>Tell the story in clear sequence, or, show how things are connected or similar to each other. </a:t>
                      </a:r>
                      <a:endParaRPr lang="fr-FR" sz="1800" dirty="0">
                        <a:solidFill>
                          <a:srgbClr val="000000"/>
                        </a:solidFill>
                        <a:latin typeface="Times New Roman"/>
                        <a:ea typeface="Calibri"/>
                        <a:cs typeface="Arial"/>
                      </a:endParaRPr>
                    </a:p>
                  </a:txBody>
                  <a:tcPr marL="68580" marR="68580" marT="0" marB="0"/>
                </a:tc>
              </a:tr>
              <a:tr h="679853">
                <a:tc>
                  <a:txBody>
                    <a:bodyPr/>
                    <a:lstStyle/>
                    <a:p>
                      <a:pPr>
                        <a:lnSpc>
                          <a:spcPct val="115000"/>
                        </a:lnSpc>
                        <a:spcAft>
                          <a:spcPts val="0"/>
                        </a:spcAft>
                      </a:pPr>
                      <a:r>
                        <a:rPr lang="fr-FR" sz="1800" b="1" dirty="0" err="1"/>
                        <a:t>Reviews</a:t>
                      </a:r>
                      <a:r>
                        <a:rPr lang="fr-FR" sz="1800" b="1" dirty="0"/>
                        <a: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a:t>Examine a subject critically, analysing and commenting on the main point </a:t>
                      </a:r>
                      <a:endParaRPr lang="fr-FR" sz="1800">
                        <a:solidFill>
                          <a:srgbClr val="000000"/>
                        </a:solidFill>
                        <a:latin typeface="Times New Roman"/>
                        <a:ea typeface="Calibri"/>
                        <a:cs typeface="Arial"/>
                      </a:endParaRPr>
                    </a:p>
                  </a:txBody>
                  <a:tcPr marL="68580" marR="68580" marT="0" marB="0"/>
                </a:tc>
              </a:tr>
              <a:tr h="491631">
                <a:tc>
                  <a:txBody>
                    <a:bodyPr/>
                    <a:lstStyle/>
                    <a:p>
                      <a:pPr>
                        <a:lnSpc>
                          <a:spcPct val="115000"/>
                        </a:lnSpc>
                        <a:spcAft>
                          <a:spcPts val="0"/>
                        </a:spcAft>
                      </a:pPr>
                      <a:r>
                        <a:rPr lang="fr-FR" sz="1800" b="1" dirty="0"/>
                        <a:t>State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dirty="0"/>
                        <a:t>Present the main points in brief, clear sequence. </a:t>
                      </a:r>
                      <a:endParaRPr lang="fr-FR" sz="1800" dirty="0">
                        <a:solidFill>
                          <a:srgbClr val="000000"/>
                        </a:solidFill>
                        <a:latin typeface="Times New Roman"/>
                        <a:ea typeface="Calibri"/>
                        <a:cs typeface="Arial"/>
                      </a:endParaRPr>
                    </a:p>
                  </a:txBody>
                  <a:tcPr marL="68580" marR="68580" marT="0" marB="0"/>
                </a:tc>
              </a:tr>
              <a:tr h="495053">
                <a:tc>
                  <a:txBody>
                    <a:bodyPr/>
                    <a:lstStyle/>
                    <a:p>
                      <a:pPr>
                        <a:lnSpc>
                          <a:spcPct val="115000"/>
                        </a:lnSpc>
                        <a:spcAft>
                          <a:spcPts val="0"/>
                        </a:spcAft>
                      </a:pPr>
                      <a:r>
                        <a:rPr lang="fr-FR" sz="1800" b="1" dirty="0" err="1"/>
                        <a:t>Summarise</a:t>
                      </a:r>
                      <a:r>
                        <a:rPr lang="fr-FR" sz="1800" b="1" dirty="0"/>
                        <a: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a:t>Give the main points or facts in condensed form </a:t>
                      </a:r>
                      <a:endParaRPr lang="fr-FR" sz="1800">
                        <a:solidFill>
                          <a:srgbClr val="000000"/>
                        </a:solidFill>
                        <a:latin typeface="Times New Roman"/>
                        <a:ea typeface="Calibri"/>
                        <a:cs typeface="Arial"/>
                      </a:endParaRPr>
                    </a:p>
                  </a:txBody>
                  <a:tcPr marL="68580" marR="68580" marT="0" marB="0"/>
                </a:tc>
              </a:tr>
              <a:tr h="725509">
                <a:tc>
                  <a:txBody>
                    <a:bodyPr/>
                    <a:lstStyle/>
                    <a:p>
                      <a:pPr>
                        <a:lnSpc>
                          <a:spcPct val="115000"/>
                        </a:lnSpc>
                        <a:spcAft>
                          <a:spcPts val="0"/>
                        </a:spcAft>
                      </a:pPr>
                      <a:r>
                        <a:rPr lang="fr-FR" sz="1800" b="1" dirty="0"/>
                        <a:t>To </a:t>
                      </a:r>
                      <a:r>
                        <a:rPr lang="fr-FR" sz="1800" b="1" dirty="0" err="1"/>
                        <a:t>what</a:t>
                      </a:r>
                      <a:r>
                        <a:rPr lang="fr-FR" sz="1800" b="1" dirty="0"/>
                        <a:t> </a:t>
                      </a:r>
                      <a:r>
                        <a:rPr lang="fr-FR" sz="1800" b="1" dirty="0" err="1"/>
                        <a:t>extent</a:t>
                      </a:r>
                      <a:r>
                        <a:rPr lang="fr-FR" sz="1800" b="1" dirty="0"/>
                        <a:t> </a:t>
                      </a:r>
                      <a:endParaRPr lang="fr-FR" sz="1800" b="1" dirty="0">
                        <a:solidFill>
                          <a:srgbClr val="000000"/>
                        </a:solidFill>
                        <a:latin typeface="Times New Roman"/>
                        <a:ea typeface="Calibri"/>
                        <a:cs typeface="Arial"/>
                      </a:endParaRPr>
                    </a:p>
                  </a:txBody>
                  <a:tcPr marL="68580" marR="68580" marT="0" marB="0"/>
                </a:tc>
                <a:tc>
                  <a:txBody>
                    <a:bodyPr/>
                    <a:lstStyle/>
                    <a:p>
                      <a:pPr>
                        <a:lnSpc>
                          <a:spcPct val="115000"/>
                        </a:lnSpc>
                        <a:spcAft>
                          <a:spcPts val="0"/>
                        </a:spcAft>
                      </a:pPr>
                      <a:r>
                        <a:rPr lang="en-US" sz="1800" dirty="0"/>
                        <a:t>Consider both sides, make a </a:t>
                      </a:r>
                      <a:r>
                        <a:rPr lang="en-US" sz="1800" dirty="0" err="1"/>
                        <a:t>judgement</a:t>
                      </a:r>
                      <a:r>
                        <a:rPr lang="en-US" sz="1800" dirty="0"/>
                        <a:t> and defend it. Similar to evaluate or discuss. </a:t>
                      </a:r>
                      <a:endParaRPr lang="fr-FR" sz="1800" dirty="0">
                        <a:solidFill>
                          <a:srgbClr val="000000"/>
                        </a:solidFill>
                        <a:latin typeface="Times New Roman"/>
                        <a:ea typeface="Calibri"/>
                        <a:cs typeface="Arial"/>
                      </a:endParaRPr>
                    </a:p>
                  </a:txBody>
                  <a:tcPr marL="68580" marR="68580" marT="0" marB="0"/>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en-US" sz="2800" dirty="0" smtClean="0">
                <a:solidFill>
                  <a:schemeClr val="accent1">
                    <a:lumMod val="75000"/>
                  </a:schemeClr>
                </a:solidFill>
              </a:rPr>
              <a:t>  </a:t>
            </a:r>
            <a:r>
              <a:rPr lang="en-US" sz="2800" b="1" dirty="0" smtClean="0"/>
              <a:t>Essay Question: </a:t>
            </a:r>
            <a:r>
              <a:rPr lang="en-US" sz="2800" dirty="0" smtClean="0">
                <a:solidFill>
                  <a:schemeClr val="accent1">
                    <a:lumMod val="75000"/>
                  </a:schemeClr>
                </a:solidFill>
              </a:rPr>
              <a:t>Australia’s </a:t>
            </a:r>
            <a:r>
              <a:rPr lang="en-US" sz="2800" dirty="0" smtClean="0">
                <a:solidFill>
                  <a:schemeClr val="accent1">
                    <a:lumMod val="75000"/>
                  </a:schemeClr>
                </a:solidFill>
              </a:rPr>
              <a:t>tourism industry is the </a:t>
            </a:r>
            <a:r>
              <a:rPr lang="en-US" sz="2800" dirty="0" smtClean="0">
                <a:solidFill>
                  <a:schemeClr val="accent1">
                    <a:lumMod val="75000"/>
                  </a:schemeClr>
                </a:solidFill>
              </a:rPr>
              <a:t>third </a:t>
            </a:r>
            <a:r>
              <a:rPr lang="en-US" sz="2800" dirty="0" smtClean="0">
                <a:solidFill>
                  <a:schemeClr val="accent1">
                    <a:lumMod val="75000"/>
                  </a:schemeClr>
                </a:solidFill>
              </a:rPr>
              <a:t>largest in the country in terms of contribution to the Gross Domestic Product (GDP).  Much of its success is due to Australia’s unique geography.  </a:t>
            </a:r>
            <a:r>
              <a:rPr lang="en-US" sz="2800" dirty="0" smtClean="0">
                <a:solidFill>
                  <a:schemeClr val="accent2"/>
                </a:solidFill>
              </a:rPr>
              <a:t>Analyse the geographical factors that both contribute to and hinder the success of tourism in Australia. </a:t>
            </a:r>
            <a:endParaRPr lang="fr-FR" sz="2800" dirty="0">
              <a:solidFill>
                <a:schemeClr val="accent2"/>
              </a:solidFill>
            </a:endParaRPr>
          </a:p>
        </p:txBody>
      </p:sp>
      <p:sp>
        <p:nvSpPr>
          <p:cNvPr id="2" name="Titre 1"/>
          <p:cNvSpPr>
            <a:spLocks noGrp="1"/>
          </p:cNvSpPr>
          <p:nvPr>
            <p:ph type="title"/>
          </p:nvPr>
        </p:nvSpPr>
        <p:spPr/>
        <p:txBody>
          <a:bodyPr>
            <a:normAutofit/>
          </a:bodyPr>
          <a:lstStyle/>
          <a:p>
            <a:pPr algn="ctr"/>
            <a:r>
              <a:rPr lang="fr-FR" dirty="0" smtClean="0">
                <a:effectLst>
                  <a:outerShdw blurRad="38100" dist="38100" dir="2700000" algn="tl">
                    <a:srgbClr val="000000">
                      <a:alpha val="43137"/>
                    </a:srgbClr>
                  </a:outerShdw>
                </a:effectLst>
              </a:rPr>
              <a:t>Example of an Academic Essay</a:t>
            </a:r>
            <a:endParaRPr lang="fr-FR"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es 1.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2057400" y="206514"/>
            <a:ext cx="5410200" cy="707886"/>
          </a:xfrm>
          <a:prstGeom prst="rect">
            <a:avLst/>
          </a:prstGeom>
          <a:noFill/>
          <a:ln w="9525">
            <a:noFill/>
            <a:miter lim="800000"/>
            <a:headEnd/>
            <a:tailEnd/>
          </a:ln>
          <a:effectLst/>
        </p:spPr>
        <p:txBody>
          <a:bodyPr wrap="square" anchor="b">
            <a:spAutoFit/>
          </a:bodyPr>
          <a:lstStyle/>
          <a:p>
            <a:pPr algn="ctr">
              <a:defRPr/>
            </a:pPr>
            <a:r>
              <a:rPr lang="en-US" sz="4000" b="1" u="sng" dirty="0" smtClean="0">
                <a:solidFill>
                  <a:schemeClr val="tx2"/>
                </a:solidFill>
                <a:effectLst>
                  <a:outerShdw blurRad="38100" dist="38100" dir="2700000" algn="tl">
                    <a:srgbClr val="C0C0C0"/>
                  </a:outerShdw>
                </a:effectLst>
              </a:rPr>
              <a:t>Structure of Essays</a:t>
            </a:r>
            <a:endParaRPr lang="en-US" sz="4000" b="1" u="sng" dirty="0">
              <a:solidFill>
                <a:schemeClr val="tx2"/>
              </a:solidFill>
              <a:effectLst>
                <a:outerShdw blurRad="38100" dist="38100" dir="2700000" algn="tl">
                  <a:srgbClr val="C0C0C0"/>
                </a:outerShdw>
              </a:effectLst>
            </a:endParaRPr>
          </a:p>
        </p:txBody>
      </p:sp>
      <p:sp>
        <p:nvSpPr>
          <p:cNvPr id="9225" name="AutoShape 9"/>
          <p:cNvSpPr>
            <a:spLocks noChangeArrowheads="1"/>
          </p:cNvSpPr>
          <p:nvPr/>
        </p:nvSpPr>
        <p:spPr bwMode="auto">
          <a:xfrm flipV="1">
            <a:off x="3429000" y="1371600"/>
            <a:ext cx="1600200" cy="838200"/>
          </a:xfrm>
          <a:prstGeom prst="triangle">
            <a:avLst>
              <a:gd name="adj" fmla="val 50000"/>
            </a:avLst>
          </a:prstGeom>
          <a:solidFill>
            <a:schemeClr val="hlink"/>
          </a:solidFill>
          <a:ln w="28575">
            <a:solidFill>
              <a:schemeClr val="tx1"/>
            </a:solidFill>
            <a:miter lim="800000"/>
            <a:headEnd/>
            <a:tailEnd/>
          </a:ln>
        </p:spPr>
        <p:txBody>
          <a:bodyPr wrap="none" anchor="ctr"/>
          <a:lstStyle/>
          <a:p>
            <a:endParaRPr lang="fr-FR"/>
          </a:p>
        </p:txBody>
      </p:sp>
      <p:sp>
        <p:nvSpPr>
          <p:cNvPr id="9229" name="AutoShape 13"/>
          <p:cNvSpPr>
            <a:spLocks noChangeArrowheads="1"/>
          </p:cNvSpPr>
          <p:nvPr/>
        </p:nvSpPr>
        <p:spPr bwMode="auto">
          <a:xfrm>
            <a:off x="3352800" y="4724400"/>
            <a:ext cx="1600200" cy="838200"/>
          </a:xfrm>
          <a:prstGeom prst="triangle">
            <a:avLst>
              <a:gd name="adj" fmla="val 50000"/>
            </a:avLst>
          </a:prstGeom>
          <a:solidFill>
            <a:schemeClr val="folHlink"/>
          </a:solidFill>
          <a:ln w="28575">
            <a:solidFill>
              <a:schemeClr val="tx1"/>
            </a:solidFill>
            <a:miter lim="800000"/>
            <a:headEnd/>
            <a:tailEnd/>
          </a:ln>
        </p:spPr>
        <p:txBody>
          <a:bodyPr wrap="none" anchor="ctr"/>
          <a:lstStyle/>
          <a:p>
            <a:endParaRPr lang="fr-FR"/>
          </a:p>
        </p:txBody>
      </p:sp>
      <p:sp>
        <p:nvSpPr>
          <p:cNvPr id="9230" name="AutoShape 14"/>
          <p:cNvSpPr>
            <a:spLocks/>
          </p:cNvSpPr>
          <p:nvPr/>
        </p:nvSpPr>
        <p:spPr bwMode="auto">
          <a:xfrm>
            <a:off x="2971800" y="2438400"/>
            <a:ext cx="304800" cy="2133600"/>
          </a:xfrm>
          <a:prstGeom prst="leftBrace">
            <a:avLst>
              <a:gd name="adj1" fmla="val 58333"/>
              <a:gd name="adj2" fmla="val 50000"/>
            </a:avLst>
          </a:prstGeom>
          <a:noFill/>
          <a:ln w="57150">
            <a:solidFill>
              <a:schemeClr val="tx2"/>
            </a:solidFill>
            <a:miter lim="800000"/>
            <a:headEnd/>
            <a:tailEnd/>
          </a:ln>
        </p:spPr>
        <p:txBody>
          <a:bodyPr wrap="none" anchor="ctr"/>
          <a:lstStyle/>
          <a:p>
            <a:endParaRPr lang="fr-FR"/>
          </a:p>
        </p:txBody>
      </p:sp>
      <p:sp>
        <p:nvSpPr>
          <p:cNvPr id="9231" name="Text Box 15"/>
          <p:cNvSpPr txBox="1">
            <a:spLocks noChangeArrowheads="1"/>
          </p:cNvSpPr>
          <p:nvPr/>
        </p:nvSpPr>
        <p:spPr bwMode="auto">
          <a:xfrm>
            <a:off x="381000" y="2911475"/>
            <a:ext cx="2590800" cy="3170099"/>
          </a:xfrm>
          <a:prstGeom prst="rect">
            <a:avLst/>
          </a:prstGeom>
          <a:noFill/>
          <a:ln w="9525">
            <a:noFill/>
            <a:miter lim="800000"/>
            <a:headEnd/>
            <a:tailEnd/>
          </a:ln>
        </p:spPr>
        <p:txBody>
          <a:bodyPr>
            <a:spAutoFit/>
          </a:bodyPr>
          <a:lstStyle/>
          <a:p>
            <a:pPr>
              <a:spcBef>
                <a:spcPct val="50000"/>
              </a:spcBef>
            </a:pPr>
            <a:r>
              <a:rPr lang="en-US" sz="1600" b="1" u="sng" dirty="0">
                <a:solidFill>
                  <a:schemeClr val="accent2"/>
                </a:solidFill>
              </a:rPr>
              <a:t>Body Paragraphs</a:t>
            </a:r>
          </a:p>
          <a:p>
            <a:pPr>
              <a:spcBef>
                <a:spcPct val="50000"/>
              </a:spcBef>
            </a:pPr>
            <a:r>
              <a:rPr lang="en-US" sz="1600" b="1" dirty="0"/>
              <a:t>Support </a:t>
            </a:r>
            <a:r>
              <a:rPr lang="en-US" sz="1600" b="1" dirty="0" smtClean="0"/>
              <a:t>the </a:t>
            </a:r>
            <a:r>
              <a:rPr lang="en-US" sz="1600" b="1" dirty="0"/>
              <a:t>thesis </a:t>
            </a:r>
            <a:r>
              <a:rPr lang="en-US" sz="1600" b="1" dirty="0" smtClean="0"/>
              <a:t>statement with evidence</a:t>
            </a:r>
            <a:endParaRPr lang="en-US" sz="1600" b="1" dirty="0"/>
          </a:p>
          <a:p>
            <a:pPr>
              <a:spcBef>
                <a:spcPct val="50000"/>
              </a:spcBef>
            </a:pPr>
            <a:r>
              <a:rPr lang="en-US" sz="1600" b="1" dirty="0" smtClean="0"/>
              <a:t>Begin each paragraph with a </a:t>
            </a:r>
            <a:r>
              <a:rPr lang="en-US" sz="1600" b="1" dirty="0"/>
              <a:t>topic </a:t>
            </a:r>
            <a:r>
              <a:rPr lang="en-US" sz="1600" b="1" dirty="0" smtClean="0"/>
              <a:t>sentence, then support it with evidence</a:t>
            </a:r>
          </a:p>
          <a:p>
            <a:pPr>
              <a:spcBef>
                <a:spcPct val="50000"/>
              </a:spcBef>
            </a:pPr>
            <a:r>
              <a:rPr lang="en-US" sz="1600" b="1" dirty="0" smtClean="0"/>
              <a:t>Provide concluding sentence to each paragraph</a:t>
            </a:r>
          </a:p>
          <a:p>
            <a:pPr>
              <a:spcBef>
                <a:spcPct val="50000"/>
              </a:spcBef>
            </a:pPr>
            <a:endParaRPr lang="en-US" sz="1600" b="1" dirty="0"/>
          </a:p>
          <a:p>
            <a:pPr>
              <a:spcBef>
                <a:spcPct val="50000"/>
              </a:spcBef>
            </a:pPr>
            <a:endParaRPr lang="en-US" sz="1600" b="1" dirty="0"/>
          </a:p>
        </p:txBody>
      </p:sp>
      <p:sp>
        <p:nvSpPr>
          <p:cNvPr id="9233" name="Text Box 17"/>
          <p:cNvSpPr txBox="1">
            <a:spLocks noChangeArrowheads="1"/>
          </p:cNvSpPr>
          <p:nvPr/>
        </p:nvSpPr>
        <p:spPr bwMode="auto">
          <a:xfrm>
            <a:off x="5867400" y="990600"/>
            <a:ext cx="2743200" cy="3662541"/>
          </a:xfrm>
          <a:prstGeom prst="rect">
            <a:avLst/>
          </a:prstGeom>
          <a:noFill/>
          <a:ln w="9525">
            <a:noFill/>
            <a:miter lim="800000"/>
            <a:headEnd/>
            <a:tailEnd/>
          </a:ln>
        </p:spPr>
        <p:txBody>
          <a:bodyPr wrap="square">
            <a:spAutoFit/>
          </a:bodyPr>
          <a:lstStyle/>
          <a:p>
            <a:pPr>
              <a:spcBef>
                <a:spcPct val="50000"/>
              </a:spcBef>
            </a:pPr>
            <a:r>
              <a:rPr lang="en-US" sz="1600" b="1" u="sng" dirty="0">
                <a:solidFill>
                  <a:srgbClr val="0070C0"/>
                </a:solidFill>
              </a:rPr>
              <a:t>Introduction</a:t>
            </a:r>
          </a:p>
          <a:p>
            <a:pPr>
              <a:spcBef>
                <a:spcPct val="50000"/>
              </a:spcBef>
            </a:pPr>
            <a:r>
              <a:rPr lang="en-US" sz="1600" b="1" dirty="0"/>
              <a:t>General statements and information about the </a:t>
            </a:r>
            <a:r>
              <a:rPr lang="en-US" sz="1600" b="1" dirty="0" smtClean="0"/>
              <a:t>topic</a:t>
            </a:r>
          </a:p>
          <a:p>
            <a:pPr>
              <a:spcBef>
                <a:spcPct val="50000"/>
              </a:spcBef>
            </a:pPr>
            <a:r>
              <a:rPr lang="en-US" sz="1600" b="1" dirty="0" smtClean="0"/>
              <a:t>Indicate </a:t>
            </a:r>
            <a:r>
              <a:rPr lang="en-US" sz="1600" b="1" dirty="0" smtClean="0"/>
              <a:t>the importance of the issue</a:t>
            </a:r>
            <a:endParaRPr lang="en-US" sz="1600" b="1" dirty="0"/>
          </a:p>
          <a:p>
            <a:pPr>
              <a:spcBef>
                <a:spcPct val="50000"/>
              </a:spcBef>
            </a:pPr>
            <a:r>
              <a:rPr lang="en-US" sz="1600" b="1" dirty="0"/>
              <a:t>Thesis </a:t>
            </a:r>
            <a:r>
              <a:rPr lang="en-US" sz="1600" b="1" dirty="0" smtClean="0"/>
              <a:t>statement (position) Essay  outline</a:t>
            </a:r>
          </a:p>
          <a:p>
            <a:pPr>
              <a:spcBef>
                <a:spcPct val="50000"/>
              </a:spcBef>
            </a:pPr>
            <a:endParaRPr lang="en-US" sz="1600" b="1" dirty="0" smtClean="0"/>
          </a:p>
          <a:p>
            <a:pPr>
              <a:spcBef>
                <a:spcPct val="50000"/>
              </a:spcBef>
            </a:pPr>
            <a:endParaRPr lang="en-US" sz="1600" b="1" dirty="0" smtClean="0"/>
          </a:p>
          <a:p>
            <a:pPr>
              <a:spcBef>
                <a:spcPct val="50000"/>
              </a:spcBef>
            </a:pPr>
            <a:endParaRPr lang="en-US" sz="1600" b="1" dirty="0" smtClean="0"/>
          </a:p>
          <a:p>
            <a:pPr>
              <a:spcBef>
                <a:spcPct val="50000"/>
              </a:spcBef>
            </a:pPr>
            <a:endParaRPr lang="en-US" sz="1600" b="1" dirty="0"/>
          </a:p>
        </p:txBody>
      </p:sp>
      <p:sp>
        <p:nvSpPr>
          <p:cNvPr id="9234" name="Text Box 18"/>
          <p:cNvSpPr txBox="1">
            <a:spLocks noChangeArrowheads="1"/>
          </p:cNvSpPr>
          <p:nvPr/>
        </p:nvSpPr>
        <p:spPr bwMode="auto">
          <a:xfrm>
            <a:off x="5867400" y="3429000"/>
            <a:ext cx="2819400" cy="3046988"/>
          </a:xfrm>
          <a:prstGeom prst="rect">
            <a:avLst/>
          </a:prstGeom>
          <a:noFill/>
          <a:ln w="9525">
            <a:noFill/>
            <a:miter lim="800000"/>
            <a:headEnd/>
            <a:tailEnd/>
          </a:ln>
        </p:spPr>
        <p:txBody>
          <a:bodyPr wrap="square">
            <a:spAutoFit/>
          </a:bodyPr>
          <a:lstStyle/>
          <a:p>
            <a:pPr>
              <a:spcBef>
                <a:spcPct val="50000"/>
              </a:spcBef>
            </a:pPr>
            <a:r>
              <a:rPr lang="en-US" sz="1600" b="1" u="sng" dirty="0" smtClean="0">
                <a:solidFill>
                  <a:srgbClr val="7030A0"/>
                </a:solidFill>
              </a:rPr>
              <a:t>Conclusion</a:t>
            </a:r>
          </a:p>
          <a:p>
            <a:pPr>
              <a:spcBef>
                <a:spcPct val="50000"/>
              </a:spcBef>
            </a:pPr>
            <a:endParaRPr lang="en-US" sz="1600" b="1" u="sng" dirty="0"/>
          </a:p>
          <a:p>
            <a:r>
              <a:rPr lang="en-US" sz="1600" b="1" dirty="0" smtClean="0"/>
              <a:t>Refer back to the essay question </a:t>
            </a:r>
            <a:endParaRPr lang="en-US" sz="1600" b="1" dirty="0" smtClean="0"/>
          </a:p>
          <a:p>
            <a:endParaRPr lang="fr-FR" sz="1600" b="1" dirty="0" smtClean="0"/>
          </a:p>
          <a:p>
            <a:r>
              <a:rPr lang="en-US" sz="1600" b="1" dirty="0" smtClean="0"/>
              <a:t>Restate the </a:t>
            </a:r>
            <a:r>
              <a:rPr lang="en-US" sz="1600" b="1" dirty="0" smtClean="0"/>
              <a:t>thesis</a:t>
            </a:r>
          </a:p>
          <a:p>
            <a:endParaRPr lang="fr-FR" sz="1600" b="1" dirty="0" smtClean="0"/>
          </a:p>
          <a:p>
            <a:r>
              <a:rPr lang="en-US" sz="1600" b="1" dirty="0" err="1" smtClean="0"/>
              <a:t>Summarise</a:t>
            </a:r>
            <a:r>
              <a:rPr lang="en-US" sz="1600" b="1" dirty="0" smtClean="0"/>
              <a:t>  the main </a:t>
            </a:r>
            <a:r>
              <a:rPr lang="en-US" sz="1600" b="1" dirty="0" smtClean="0"/>
              <a:t>points</a:t>
            </a:r>
          </a:p>
          <a:p>
            <a:r>
              <a:rPr lang="en-US" sz="1600" b="1" dirty="0" smtClean="0"/>
              <a:t> </a:t>
            </a:r>
            <a:endParaRPr lang="fr-FR" sz="1600" b="1" dirty="0" smtClean="0"/>
          </a:p>
          <a:p>
            <a:r>
              <a:rPr lang="en-US" sz="1600" b="1" dirty="0" smtClean="0"/>
              <a:t>Point to broader implications</a:t>
            </a:r>
            <a:endParaRPr lang="fr-FR" sz="1600" b="1" dirty="0" smtClean="0"/>
          </a:p>
          <a:p>
            <a:pPr>
              <a:spcBef>
                <a:spcPct val="50000"/>
              </a:spcBef>
            </a:pPr>
            <a:endParaRPr lang="en-US" sz="1600" b="1" dirty="0"/>
          </a:p>
        </p:txBody>
      </p:sp>
      <p:sp>
        <p:nvSpPr>
          <p:cNvPr id="9235" name="Line 19"/>
          <p:cNvSpPr>
            <a:spLocks noChangeShapeType="1"/>
          </p:cNvSpPr>
          <p:nvPr/>
        </p:nvSpPr>
        <p:spPr bwMode="auto">
          <a:xfrm flipH="1">
            <a:off x="4876800" y="4953000"/>
            <a:ext cx="990600" cy="228600"/>
          </a:xfrm>
          <a:prstGeom prst="line">
            <a:avLst/>
          </a:prstGeom>
          <a:noFill/>
          <a:ln w="38100">
            <a:solidFill>
              <a:schemeClr val="tx1"/>
            </a:solidFill>
            <a:miter lim="800000"/>
            <a:headEnd/>
            <a:tailEnd type="triangle" w="med" len="med"/>
          </a:ln>
        </p:spPr>
        <p:txBody>
          <a:bodyPr wrap="none"/>
          <a:lstStyle/>
          <a:p>
            <a:endParaRPr lang="fr-FR"/>
          </a:p>
        </p:txBody>
      </p:sp>
      <p:sp>
        <p:nvSpPr>
          <p:cNvPr id="9236" name="Line 20"/>
          <p:cNvSpPr>
            <a:spLocks noChangeShapeType="1"/>
          </p:cNvSpPr>
          <p:nvPr/>
        </p:nvSpPr>
        <p:spPr bwMode="auto">
          <a:xfrm flipH="1" flipV="1">
            <a:off x="4876800" y="1752600"/>
            <a:ext cx="990600" cy="228600"/>
          </a:xfrm>
          <a:prstGeom prst="line">
            <a:avLst/>
          </a:prstGeom>
          <a:noFill/>
          <a:ln w="38100">
            <a:solidFill>
              <a:schemeClr val="tx1"/>
            </a:solidFill>
            <a:miter lim="800000"/>
            <a:headEnd/>
            <a:tailEnd type="triangle" w="med" len="med"/>
          </a:ln>
        </p:spPr>
        <p:txBody>
          <a:bodyPr wrap="none"/>
          <a:lstStyle/>
          <a:p>
            <a:endParaRPr lang="fr-FR"/>
          </a:p>
        </p:txBody>
      </p:sp>
      <p:grpSp>
        <p:nvGrpSpPr>
          <p:cNvPr id="2" name="Group 25"/>
          <p:cNvGrpSpPr>
            <a:grpSpLocks/>
          </p:cNvGrpSpPr>
          <p:nvPr/>
        </p:nvGrpSpPr>
        <p:grpSpPr bwMode="auto">
          <a:xfrm>
            <a:off x="3429000" y="2438400"/>
            <a:ext cx="1600200" cy="2133600"/>
            <a:chOff x="2304" y="1824"/>
            <a:chExt cx="1008" cy="1344"/>
          </a:xfrm>
        </p:grpSpPr>
        <p:sp>
          <p:nvSpPr>
            <p:cNvPr id="11276" name="Rectangle 10"/>
            <p:cNvSpPr>
              <a:spLocks noChangeArrowheads="1"/>
            </p:cNvSpPr>
            <p:nvPr/>
          </p:nvSpPr>
          <p:spPr bwMode="auto">
            <a:xfrm>
              <a:off x="2304" y="1824"/>
              <a:ext cx="1008" cy="384"/>
            </a:xfrm>
            <a:prstGeom prst="rect">
              <a:avLst/>
            </a:prstGeom>
            <a:solidFill>
              <a:schemeClr val="accent2"/>
            </a:solidFill>
            <a:ln w="28575">
              <a:solidFill>
                <a:schemeClr val="tx1"/>
              </a:solidFill>
              <a:miter lim="800000"/>
              <a:headEnd/>
              <a:tailEnd/>
            </a:ln>
          </p:spPr>
          <p:txBody>
            <a:bodyPr wrap="none" anchor="ctr"/>
            <a:lstStyle/>
            <a:p>
              <a:endParaRPr lang="fr-FR"/>
            </a:p>
          </p:txBody>
        </p:sp>
        <p:sp>
          <p:nvSpPr>
            <p:cNvPr id="11277" name="Rectangle 11"/>
            <p:cNvSpPr>
              <a:spLocks noChangeArrowheads="1"/>
            </p:cNvSpPr>
            <p:nvPr/>
          </p:nvSpPr>
          <p:spPr bwMode="auto">
            <a:xfrm>
              <a:off x="2304" y="2304"/>
              <a:ext cx="1008" cy="384"/>
            </a:xfrm>
            <a:prstGeom prst="rect">
              <a:avLst/>
            </a:prstGeom>
            <a:solidFill>
              <a:schemeClr val="accent2"/>
            </a:solidFill>
            <a:ln w="28575">
              <a:solidFill>
                <a:schemeClr val="tx1"/>
              </a:solidFill>
              <a:miter lim="800000"/>
              <a:headEnd/>
              <a:tailEnd/>
            </a:ln>
          </p:spPr>
          <p:txBody>
            <a:bodyPr wrap="none" anchor="ctr"/>
            <a:lstStyle/>
            <a:p>
              <a:endParaRPr lang="fr-FR"/>
            </a:p>
          </p:txBody>
        </p:sp>
        <p:sp>
          <p:nvSpPr>
            <p:cNvPr id="11278" name="Rectangle 12"/>
            <p:cNvSpPr>
              <a:spLocks noChangeArrowheads="1"/>
            </p:cNvSpPr>
            <p:nvPr/>
          </p:nvSpPr>
          <p:spPr bwMode="auto">
            <a:xfrm>
              <a:off x="2304" y="2784"/>
              <a:ext cx="1008" cy="384"/>
            </a:xfrm>
            <a:prstGeom prst="rect">
              <a:avLst/>
            </a:prstGeom>
            <a:solidFill>
              <a:schemeClr val="accent2"/>
            </a:solidFill>
            <a:ln w="28575">
              <a:solidFill>
                <a:schemeClr val="tx1"/>
              </a:solidFill>
              <a:miter lim="800000"/>
              <a:headEnd/>
              <a:tailEnd/>
            </a:ln>
          </p:spPr>
          <p:txBody>
            <a:bodyPr wrap="none" anchor="ctr"/>
            <a:lstStyle/>
            <a:p>
              <a:endParaRPr lang="fr-FR"/>
            </a:p>
          </p:txBody>
        </p:sp>
        <p:sp>
          <p:nvSpPr>
            <p:cNvPr id="11279" name="Text Box 21"/>
            <p:cNvSpPr txBox="1">
              <a:spLocks noChangeArrowheads="1"/>
            </p:cNvSpPr>
            <p:nvPr/>
          </p:nvSpPr>
          <p:spPr bwMode="auto">
            <a:xfrm>
              <a:off x="2400" y="1824"/>
              <a:ext cx="816" cy="326"/>
            </a:xfrm>
            <a:prstGeom prst="rect">
              <a:avLst/>
            </a:prstGeom>
            <a:noFill/>
            <a:ln w="9525">
              <a:noFill/>
              <a:miter lim="800000"/>
              <a:headEnd/>
              <a:tailEnd/>
            </a:ln>
          </p:spPr>
          <p:txBody>
            <a:bodyPr>
              <a:spAutoFit/>
            </a:bodyPr>
            <a:lstStyle/>
            <a:p>
              <a:pPr algn="ctr">
                <a:spcBef>
                  <a:spcPct val="50000"/>
                </a:spcBef>
              </a:pPr>
              <a:r>
                <a:rPr lang="en-US" sz="1400"/>
                <a:t>Body Paragraph 1</a:t>
              </a:r>
            </a:p>
          </p:txBody>
        </p:sp>
        <p:sp>
          <p:nvSpPr>
            <p:cNvPr id="11280" name="Text Box 22"/>
            <p:cNvSpPr txBox="1">
              <a:spLocks noChangeArrowheads="1"/>
            </p:cNvSpPr>
            <p:nvPr/>
          </p:nvSpPr>
          <p:spPr bwMode="auto">
            <a:xfrm>
              <a:off x="2400" y="2304"/>
              <a:ext cx="816" cy="326"/>
            </a:xfrm>
            <a:prstGeom prst="rect">
              <a:avLst/>
            </a:prstGeom>
            <a:noFill/>
            <a:ln w="9525">
              <a:noFill/>
              <a:miter lim="800000"/>
              <a:headEnd/>
              <a:tailEnd/>
            </a:ln>
          </p:spPr>
          <p:txBody>
            <a:bodyPr>
              <a:spAutoFit/>
            </a:bodyPr>
            <a:lstStyle/>
            <a:p>
              <a:pPr algn="ctr">
                <a:spcBef>
                  <a:spcPct val="50000"/>
                </a:spcBef>
              </a:pPr>
              <a:r>
                <a:rPr lang="en-US" sz="1400"/>
                <a:t>Body Paragraph 2</a:t>
              </a:r>
            </a:p>
          </p:txBody>
        </p:sp>
        <p:sp>
          <p:nvSpPr>
            <p:cNvPr id="11281" name="Text Box 23"/>
            <p:cNvSpPr txBox="1">
              <a:spLocks noChangeArrowheads="1"/>
            </p:cNvSpPr>
            <p:nvPr/>
          </p:nvSpPr>
          <p:spPr bwMode="auto">
            <a:xfrm>
              <a:off x="2352" y="2794"/>
              <a:ext cx="816" cy="326"/>
            </a:xfrm>
            <a:prstGeom prst="rect">
              <a:avLst/>
            </a:prstGeom>
            <a:noFill/>
            <a:ln w="9525">
              <a:noFill/>
              <a:miter lim="800000"/>
              <a:headEnd/>
              <a:tailEnd/>
            </a:ln>
          </p:spPr>
          <p:txBody>
            <a:bodyPr>
              <a:spAutoFit/>
            </a:bodyPr>
            <a:lstStyle/>
            <a:p>
              <a:pPr algn="ctr">
                <a:spcBef>
                  <a:spcPct val="50000"/>
                </a:spcBef>
              </a:pPr>
              <a:r>
                <a:rPr lang="en-US" sz="1400"/>
                <a:t>Body Paragraph 3</a:t>
              </a:r>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5000"/>
                                  </p:stCondLst>
                                  <p:childTnLst>
                                    <p:set>
                                      <p:cBhvr>
                                        <p:cTn id="6" dur="1" fill="hold">
                                          <p:stCondLst>
                                            <p:cond delay="0"/>
                                          </p:stCondLst>
                                        </p:cTn>
                                        <p:tgtEl>
                                          <p:spTgt spid="9225"/>
                                        </p:tgtEl>
                                        <p:attrNameLst>
                                          <p:attrName>style.visibility</p:attrName>
                                        </p:attrNameLst>
                                      </p:cBhvr>
                                      <p:to>
                                        <p:strVal val="visible"/>
                                      </p:to>
                                    </p:set>
                                    <p:animEffect transition="in" filter="blinds(horizontal)">
                                      <p:cBhvr>
                                        <p:cTn id="7" dur="500"/>
                                        <p:tgtEl>
                                          <p:spTgt spid="9225"/>
                                        </p:tgtEl>
                                      </p:cBhvr>
                                    </p:animEffect>
                                  </p:childTnLst>
                                </p:cTn>
                              </p:par>
                            </p:childTnLst>
                          </p:cTn>
                        </p:par>
                        <p:par>
                          <p:cTn id="8" fill="hold">
                            <p:stCondLst>
                              <p:cond delay="5500"/>
                            </p:stCondLst>
                            <p:childTnLst>
                              <p:par>
                                <p:cTn id="9" presetID="17" presetClass="entr" presetSubtype="2" fill="hold" grpId="0" nodeType="afterEffect">
                                  <p:stCondLst>
                                    <p:cond delay="1000"/>
                                  </p:stCondLst>
                                  <p:childTnLst>
                                    <p:set>
                                      <p:cBhvr>
                                        <p:cTn id="10" dur="1" fill="hold">
                                          <p:stCondLst>
                                            <p:cond delay="0"/>
                                          </p:stCondLst>
                                        </p:cTn>
                                        <p:tgtEl>
                                          <p:spTgt spid="9236"/>
                                        </p:tgtEl>
                                        <p:attrNameLst>
                                          <p:attrName>style.visibility</p:attrName>
                                        </p:attrNameLst>
                                      </p:cBhvr>
                                      <p:to>
                                        <p:strVal val="visible"/>
                                      </p:to>
                                    </p:set>
                                    <p:anim calcmode="lin" valueType="num">
                                      <p:cBhvr>
                                        <p:cTn id="11" dur="500" fill="hold"/>
                                        <p:tgtEl>
                                          <p:spTgt spid="9236"/>
                                        </p:tgtEl>
                                        <p:attrNameLst>
                                          <p:attrName>ppt_x</p:attrName>
                                        </p:attrNameLst>
                                      </p:cBhvr>
                                      <p:tavLst>
                                        <p:tav tm="0">
                                          <p:val>
                                            <p:strVal val="#ppt_x+#ppt_w/2"/>
                                          </p:val>
                                        </p:tav>
                                        <p:tav tm="100000">
                                          <p:val>
                                            <p:strVal val="#ppt_x"/>
                                          </p:val>
                                        </p:tav>
                                      </p:tavLst>
                                    </p:anim>
                                    <p:anim calcmode="lin" valueType="num">
                                      <p:cBhvr>
                                        <p:cTn id="12" dur="500" fill="hold"/>
                                        <p:tgtEl>
                                          <p:spTgt spid="9236"/>
                                        </p:tgtEl>
                                        <p:attrNameLst>
                                          <p:attrName>ppt_y</p:attrName>
                                        </p:attrNameLst>
                                      </p:cBhvr>
                                      <p:tavLst>
                                        <p:tav tm="0">
                                          <p:val>
                                            <p:strVal val="#ppt_y"/>
                                          </p:val>
                                        </p:tav>
                                        <p:tav tm="100000">
                                          <p:val>
                                            <p:strVal val="#ppt_y"/>
                                          </p:val>
                                        </p:tav>
                                      </p:tavLst>
                                    </p:anim>
                                    <p:anim calcmode="lin" valueType="num">
                                      <p:cBhvr>
                                        <p:cTn id="13" dur="500" fill="hold"/>
                                        <p:tgtEl>
                                          <p:spTgt spid="9236"/>
                                        </p:tgtEl>
                                        <p:attrNameLst>
                                          <p:attrName>ppt_w</p:attrName>
                                        </p:attrNameLst>
                                      </p:cBhvr>
                                      <p:tavLst>
                                        <p:tav tm="0">
                                          <p:val>
                                            <p:fltVal val="0"/>
                                          </p:val>
                                        </p:tav>
                                        <p:tav tm="100000">
                                          <p:val>
                                            <p:strVal val="#ppt_w"/>
                                          </p:val>
                                        </p:tav>
                                      </p:tavLst>
                                    </p:anim>
                                    <p:anim calcmode="lin" valueType="num">
                                      <p:cBhvr>
                                        <p:cTn id="14" dur="500" fill="hold"/>
                                        <p:tgtEl>
                                          <p:spTgt spid="9236"/>
                                        </p:tgtEl>
                                        <p:attrNameLst>
                                          <p:attrName>ppt_h</p:attrName>
                                        </p:attrNameLst>
                                      </p:cBhvr>
                                      <p:tavLst>
                                        <p:tav tm="0">
                                          <p:val>
                                            <p:strVal val="#ppt_h"/>
                                          </p:val>
                                        </p:tav>
                                        <p:tav tm="100000">
                                          <p:val>
                                            <p:strVal val="#ppt_h"/>
                                          </p:val>
                                        </p:tav>
                                      </p:tavLst>
                                    </p:anim>
                                  </p:childTnLst>
                                </p:cTn>
                              </p:par>
                            </p:childTnLst>
                          </p:cTn>
                        </p:par>
                        <p:par>
                          <p:cTn id="15" fill="hold">
                            <p:stCondLst>
                              <p:cond delay="7000"/>
                            </p:stCondLst>
                            <p:childTnLst>
                              <p:par>
                                <p:cTn id="16" presetID="9" presetClass="entr" presetSubtype="0" fill="hold" nodeType="afterEffect">
                                  <p:stCondLst>
                                    <p:cond delay="13000"/>
                                  </p:stCondLst>
                                  <p:childTnLst>
                                    <p:set>
                                      <p:cBhvr>
                                        <p:cTn id="17" dur="1" fill="hold">
                                          <p:stCondLst>
                                            <p:cond delay="0"/>
                                          </p:stCondLst>
                                        </p:cTn>
                                        <p:tgtEl>
                                          <p:spTgt spid="2"/>
                                        </p:tgtEl>
                                        <p:attrNameLst>
                                          <p:attrName>style.visibility</p:attrName>
                                        </p:attrNameLst>
                                      </p:cBhvr>
                                      <p:to>
                                        <p:strVal val="visible"/>
                                      </p:to>
                                    </p:set>
                                    <p:animEffect transition="in" filter="dissolve">
                                      <p:cBhvr>
                                        <p:cTn id="18" dur="500"/>
                                        <p:tgtEl>
                                          <p:spTgt spid="2"/>
                                        </p:tgtEl>
                                      </p:cBhvr>
                                    </p:animEffect>
                                  </p:childTnLst>
                                </p:cTn>
                              </p:par>
                            </p:childTnLst>
                          </p:cTn>
                        </p:par>
                        <p:par>
                          <p:cTn id="19" fill="hold">
                            <p:stCondLst>
                              <p:cond delay="20500"/>
                            </p:stCondLst>
                            <p:childTnLst>
                              <p:par>
                                <p:cTn id="20" presetID="17" presetClass="entr" presetSubtype="1" fill="hold" grpId="0" nodeType="afterEffect">
                                  <p:stCondLst>
                                    <p:cond delay="1000"/>
                                  </p:stCondLst>
                                  <p:childTnLst>
                                    <p:set>
                                      <p:cBhvr>
                                        <p:cTn id="21" dur="1" fill="hold">
                                          <p:stCondLst>
                                            <p:cond delay="0"/>
                                          </p:stCondLst>
                                        </p:cTn>
                                        <p:tgtEl>
                                          <p:spTgt spid="9230"/>
                                        </p:tgtEl>
                                        <p:attrNameLst>
                                          <p:attrName>style.visibility</p:attrName>
                                        </p:attrNameLst>
                                      </p:cBhvr>
                                      <p:to>
                                        <p:strVal val="visible"/>
                                      </p:to>
                                    </p:set>
                                    <p:anim calcmode="lin" valueType="num">
                                      <p:cBhvr>
                                        <p:cTn id="22" dur="500" fill="hold"/>
                                        <p:tgtEl>
                                          <p:spTgt spid="9230"/>
                                        </p:tgtEl>
                                        <p:attrNameLst>
                                          <p:attrName>ppt_x</p:attrName>
                                        </p:attrNameLst>
                                      </p:cBhvr>
                                      <p:tavLst>
                                        <p:tav tm="0">
                                          <p:val>
                                            <p:strVal val="#ppt_x"/>
                                          </p:val>
                                        </p:tav>
                                        <p:tav tm="100000">
                                          <p:val>
                                            <p:strVal val="#ppt_x"/>
                                          </p:val>
                                        </p:tav>
                                      </p:tavLst>
                                    </p:anim>
                                    <p:anim calcmode="lin" valueType="num">
                                      <p:cBhvr>
                                        <p:cTn id="23" dur="500" fill="hold"/>
                                        <p:tgtEl>
                                          <p:spTgt spid="9230"/>
                                        </p:tgtEl>
                                        <p:attrNameLst>
                                          <p:attrName>ppt_y</p:attrName>
                                        </p:attrNameLst>
                                      </p:cBhvr>
                                      <p:tavLst>
                                        <p:tav tm="0">
                                          <p:val>
                                            <p:strVal val="#ppt_y-#ppt_h/2"/>
                                          </p:val>
                                        </p:tav>
                                        <p:tav tm="100000">
                                          <p:val>
                                            <p:strVal val="#ppt_y"/>
                                          </p:val>
                                        </p:tav>
                                      </p:tavLst>
                                    </p:anim>
                                    <p:anim calcmode="lin" valueType="num">
                                      <p:cBhvr>
                                        <p:cTn id="24" dur="500" fill="hold"/>
                                        <p:tgtEl>
                                          <p:spTgt spid="9230"/>
                                        </p:tgtEl>
                                        <p:attrNameLst>
                                          <p:attrName>ppt_w</p:attrName>
                                        </p:attrNameLst>
                                      </p:cBhvr>
                                      <p:tavLst>
                                        <p:tav tm="0">
                                          <p:val>
                                            <p:strVal val="#ppt_w"/>
                                          </p:val>
                                        </p:tav>
                                        <p:tav tm="100000">
                                          <p:val>
                                            <p:strVal val="#ppt_w"/>
                                          </p:val>
                                        </p:tav>
                                      </p:tavLst>
                                    </p:anim>
                                    <p:anim calcmode="lin" valueType="num">
                                      <p:cBhvr>
                                        <p:cTn id="25" dur="500" fill="hold"/>
                                        <p:tgtEl>
                                          <p:spTgt spid="9230"/>
                                        </p:tgtEl>
                                        <p:attrNameLst>
                                          <p:attrName>ppt_h</p:attrName>
                                        </p:attrNameLst>
                                      </p:cBhvr>
                                      <p:tavLst>
                                        <p:tav tm="0">
                                          <p:val>
                                            <p:fltVal val="0"/>
                                          </p:val>
                                        </p:tav>
                                        <p:tav tm="100000">
                                          <p:val>
                                            <p:strVal val="#ppt_h"/>
                                          </p:val>
                                        </p:tav>
                                      </p:tavLst>
                                    </p:anim>
                                  </p:childTnLst>
                                </p:cTn>
                              </p:par>
                            </p:childTnLst>
                          </p:cTn>
                        </p:par>
                        <p:par>
                          <p:cTn id="26" fill="hold">
                            <p:stCondLst>
                              <p:cond delay="22000"/>
                            </p:stCondLst>
                            <p:childTnLst>
                              <p:par>
                                <p:cTn id="27" presetID="3" presetClass="entr" presetSubtype="10" fill="hold" grpId="0" nodeType="afterEffect">
                                  <p:stCondLst>
                                    <p:cond delay="10000"/>
                                  </p:stCondLst>
                                  <p:childTnLst>
                                    <p:set>
                                      <p:cBhvr>
                                        <p:cTn id="28" dur="1" fill="hold">
                                          <p:stCondLst>
                                            <p:cond delay="0"/>
                                          </p:stCondLst>
                                        </p:cTn>
                                        <p:tgtEl>
                                          <p:spTgt spid="9229"/>
                                        </p:tgtEl>
                                        <p:attrNameLst>
                                          <p:attrName>style.visibility</p:attrName>
                                        </p:attrNameLst>
                                      </p:cBhvr>
                                      <p:to>
                                        <p:strVal val="visible"/>
                                      </p:to>
                                    </p:set>
                                    <p:animEffect transition="in" filter="blinds(horizontal)">
                                      <p:cBhvr>
                                        <p:cTn id="29" dur="500"/>
                                        <p:tgtEl>
                                          <p:spTgt spid="9229"/>
                                        </p:tgtEl>
                                      </p:cBhvr>
                                    </p:animEffect>
                                  </p:childTnLst>
                                </p:cTn>
                              </p:par>
                            </p:childTnLst>
                          </p:cTn>
                        </p:par>
                        <p:par>
                          <p:cTn id="30" fill="hold">
                            <p:stCondLst>
                              <p:cond delay="32500"/>
                            </p:stCondLst>
                            <p:childTnLst>
                              <p:par>
                                <p:cTn id="31" presetID="17" presetClass="entr" presetSubtype="2" fill="hold" grpId="0" nodeType="afterEffect">
                                  <p:stCondLst>
                                    <p:cond delay="0"/>
                                  </p:stCondLst>
                                  <p:childTnLst>
                                    <p:set>
                                      <p:cBhvr>
                                        <p:cTn id="32" dur="1" fill="hold">
                                          <p:stCondLst>
                                            <p:cond delay="0"/>
                                          </p:stCondLst>
                                        </p:cTn>
                                        <p:tgtEl>
                                          <p:spTgt spid="9235"/>
                                        </p:tgtEl>
                                        <p:attrNameLst>
                                          <p:attrName>style.visibility</p:attrName>
                                        </p:attrNameLst>
                                      </p:cBhvr>
                                      <p:to>
                                        <p:strVal val="visible"/>
                                      </p:to>
                                    </p:set>
                                    <p:anim calcmode="lin" valueType="num">
                                      <p:cBhvr>
                                        <p:cTn id="33" dur="500" fill="hold"/>
                                        <p:tgtEl>
                                          <p:spTgt spid="9235"/>
                                        </p:tgtEl>
                                        <p:attrNameLst>
                                          <p:attrName>ppt_x</p:attrName>
                                        </p:attrNameLst>
                                      </p:cBhvr>
                                      <p:tavLst>
                                        <p:tav tm="0">
                                          <p:val>
                                            <p:strVal val="#ppt_x+#ppt_w/2"/>
                                          </p:val>
                                        </p:tav>
                                        <p:tav tm="100000">
                                          <p:val>
                                            <p:strVal val="#ppt_x"/>
                                          </p:val>
                                        </p:tav>
                                      </p:tavLst>
                                    </p:anim>
                                    <p:anim calcmode="lin" valueType="num">
                                      <p:cBhvr>
                                        <p:cTn id="34" dur="500" fill="hold"/>
                                        <p:tgtEl>
                                          <p:spTgt spid="9235"/>
                                        </p:tgtEl>
                                        <p:attrNameLst>
                                          <p:attrName>ppt_y</p:attrName>
                                        </p:attrNameLst>
                                      </p:cBhvr>
                                      <p:tavLst>
                                        <p:tav tm="0">
                                          <p:val>
                                            <p:strVal val="#ppt_y"/>
                                          </p:val>
                                        </p:tav>
                                        <p:tav tm="100000">
                                          <p:val>
                                            <p:strVal val="#ppt_y"/>
                                          </p:val>
                                        </p:tav>
                                      </p:tavLst>
                                    </p:anim>
                                    <p:anim calcmode="lin" valueType="num">
                                      <p:cBhvr>
                                        <p:cTn id="35" dur="500" fill="hold"/>
                                        <p:tgtEl>
                                          <p:spTgt spid="9235"/>
                                        </p:tgtEl>
                                        <p:attrNameLst>
                                          <p:attrName>ppt_w</p:attrName>
                                        </p:attrNameLst>
                                      </p:cBhvr>
                                      <p:tavLst>
                                        <p:tav tm="0">
                                          <p:val>
                                            <p:fltVal val="0"/>
                                          </p:val>
                                        </p:tav>
                                        <p:tav tm="100000">
                                          <p:val>
                                            <p:strVal val="#ppt_w"/>
                                          </p:val>
                                        </p:tav>
                                      </p:tavLst>
                                    </p:anim>
                                    <p:anim calcmode="lin" valueType="num">
                                      <p:cBhvr>
                                        <p:cTn id="36" dur="500" fill="hold"/>
                                        <p:tgtEl>
                                          <p:spTgt spid="9235"/>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233">
                                            <p:txEl>
                                              <p:pRg st="0" end="0"/>
                                            </p:txEl>
                                          </p:spTgt>
                                        </p:tgtEl>
                                        <p:attrNameLst>
                                          <p:attrName>style.visibility</p:attrName>
                                        </p:attrNameLst>
                                      </p:cBhvr>
                                      <p:to>
                                        <p:strVal val="visible"/>
                                      </p:to>
                                    </p:set>
                                    <p:animEffect transition="in" filter="fade">
                                      <p:cBhvr>
                                        <p:cTn id="41" dur="2000"/>
                                        <p:tgtEl>
                                          <p:spTgt spid="9233">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9233">
                                            <p:txEl>
                                              <p:pRg st="1" end="1"/>
                                            </p:txEl>
                                          </p:spTgt>
                                        </p:tgtEl>
                                        <p:attrNameLst>
                                          <p:attrName>style.visibility</p:attrName>
                                        </p:attrNameLst>
                                      </p:cBhvr>
                                      <p:to>
                                        <p:strVal val="visible"/>
                                      </p:to>
                                    </p:set>
                                    <p:animEffect transition="in" filter="fade">
                                      <p:cBhvr>
                                        <p:cTn id="46" dur="2000"/>
                                        <p:tgtEl>
                                          <p:spTgt spid="9233">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233">
                                            <p:txEl>
                                              <p:pRg st="2" end="2"/>
                                            </p:txEl>
                                          </p:spTgt>
                                        </p:tgtEl>
                                        <p:attrNameLst>
                                          <p:attrName>style.visibility</p:attrName>
                                        </p:attrNameLst>
                                      </p:cBhvr>
                                      <p:to>
                                        <p:strVal val="visible"/>
                                      </p:to>
                                    </p:set>
                                    <p:animEffect transition="in" filter="fade">
                                      <p:cBhvr>
                                        <p:cTn id="51" dur="2000"/>
                                        <p:tgtEl>
                                          <p:spTgt spid="9233">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233">
                                            <p:txEl>
                                              <p:pRg st="3" end="3"/>
                                            </p:txEl>
                                          </p:spTgt>
                                        </p:tgtEl>
                                        <p:attrNameLst>
                                          <p:attrName>style.visibility</p:attrName>
                                        </p:attrNameLst>
                                      </p:cBhvr>
                                      <p:to>
                                        <p:strVal val="visible"/>
                                      </p:to>
                                    </p:set>
                                    <p:animEffect transition="in" filter="fade">
                                      <p:cBhvr>
                                        <p:cTn id="56" dur="2000"/>
                                        <p:tgtEl>
                                          <p:spTgt spid="9233">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9231">
                                            <p:txEl>
                                              <p:pRg st="0" end="0"/>
                                            </p:txEl>
                                          </p:spTgt>
                                        </p:tgtEl>
                                        <p:attrNameLst>
                                          <p:attrName>style.visibility</p:attrName>
                                        </p:attrNameLst>
                                      </p:cBhvr>
                                      <p:to>
                                        <p:strVal val="visible"/>
                                      </p:to>
                                    </p:set>
                                    <p:animEffect transition="in" filter="fade">
                                      <p:cBhvr>
                                        <p:cTn id="61" dur="2000"/>
                                        <p:tgtEl>
                                          <p:spTgt spid="9231">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9231">
                                            <p:txEl>
                                              <p:pRg st="1" end="1"/>
                                            </p:txEl>
                                          </p:spTgt>
                                        </p:tgtEl>
                                        <p:attrNameLst>
                                          <p:attrName>style.visibility</p:attrName>
                                        </p:attrNameLst>
                                      </p:cBhvr>
                                      <p:to>
                                        <p:strVal val="visible"/>
                                      </p:to>
                                    </p:set>
                                    <p:animEffect transition="in" filter="fade">
                                      <p:cBhvr>
                                        <p:cTn id="66" dur="2000"/>
                                        <p:tgtEl>
                                          <p:spTgt spid="9231">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231">
                                            <p:txEl>
                                              <p:pRg st="2" end="2"/>
                                            </p:txEl>
                                          </p:spTgt>
                                        </p:tgtEl>
                                        <p:attrNameLst>
                                          <p:attrName>style.visibility</p:attrName>
                                        </p:attrNameLst>
                                      </p:cBhvr>
                                      <p:to>
                                        <p:strVal val="visible"/>
                                      </p:to>
                                    </p:set>
                                    <p:animEffect transition="in" filter="fade">
                                      <p:cBhvr>
                                        <p:cTn id="71" dur="2000"/>
                                        <p:tgtEl>
                                          <p:spTgt spid="9231">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9231">
                                            <p:txEl>
                                              <p:pRg st="3" end="3"/>
                                            </p:txEl>
                                          </p:spTgt>
                                        </p:tgtEl>
                                        <p:attrNameLst>
                                          <p:attrName>style.visibility</p:attrName>
                                        </p:attrNameLst>
                                      </p:cBhvr>
                                      <p:to>
                                        <p:strVal val="visible"/>
                                      </p:to>
                                    </p:set>
                                    <p:animEffect transition="in" filter="fade">
                                      <p:cBhvr>
                                        <p:cTn id="76" dur="2000"/>
                                        <p:tgtEl>
                                          <p:spTgt spid="9231">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9234">
                                            <p:txEl>
                                              <p:pRg st="0" end="0"/>
                                            </p:txEl>
                                          </p:spTgt>
                                        </p:tgtEl>
                                        <p:attrNameLst>
                                          <p:attrName>style.visibility</p:attrName>
                                        </p:attrNameLst>
                                      </p:cBhvr>
                                      <p:to>
                                        <p:strVal val="visible"/>
                                      </p:to>
                                    </p:set>
                                    <p:animEffect transition="in" filter="fade">
                                      <p:cBhvr>
                                        <p:cTn id="81" dur="2000"/>
                                        <p:tgtEl>
                                          <p:spTgt spid="9234">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9234">
                                            <p:txEl>
                                              <p:pRg st="2" end="2"/>
                                            </p:txEl>
                                          </p:spTgt>
                                        </p:tgtEl>
                                        <p:attrNameLst>
                                          <p:attrName>style.visibility</p:attrName>
                                        </p:attrNameLst>
                                      </p:cBhvr>
                                      <p:to>
                                        <p:strVal val="visible"/>
                                      </p:to>
                                    </p:set>
                                    <p:animEffect transition="in" filter="fade">
                                      <p:cBhvr>
                                        <p:cTn id="86" dur="2000"/>
                                        <p:tgtEl>
                                          <p:spTgt spid="9234">
                                            <p:txEl>
                                              <p:pRg st="2" end="2"/>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9234">
                                            <p:txEl>
                                              <p:pRg st="4" end="4"/>
                                            </p:txEl>
                                          </p:spTgt>
                                        </p:tgtEl>
                                        <p:attrNameLst>
                                          <p:attrName>style.visibility</p:attrName>
                                        </p:attrNameLst>
                                      </p:cBhvr>
                                      <p:to>
                                        <p:strVal val="visible"/>
                                      </p:to>
                                    </p:set>
                                    <p:animEffect transition="in" filter="fade">
                                      <p:cBhvr>
                                        <p:cTn id="91" dur="2000"/>
                                        <p:tgtEl>
                                          <p:spTgt spid="9234">
                                            <p:txEl>
                                              <p:pRg st="4" end="4"/>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9234">
                                            <p:txEl>
                                              <p:pRg st="6" end="6"/>
                                            </p:txEl>
                                          </p:spTgt>
                                        </p:tgtEl>
                                        <p:attrNameLst>
                                          <p:attrName>style.visibility</p:attrName>
                                        </p:attrNameLst>
                                      </p:cBhvr>
                                      <p:to>
                                        <p:strVal val="visible"/>
                                      </p:to>
                                    </p:set>
                                    <p:animEffect transition="in" filter="fade">
                                      <p:cBhvr>
                                        <p:cTn id="96" dur="2000"/>
                                        <p:tgtEl>
                                          <p:spTgt spid="9234">
                                            <p:txEl>
                                              <p:pRg st="6" end="6"/>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9234">
                                            <p:txEl>
                                              <p:pRg st="7" end="7"/>
                                            </p:txEl>
                                          </p:spTgt>
                                        </p:tgtEl>
                                        <p:attrNameLst>
                                          <p:attrName>style.visibility</p:attrName>
                                        </p:attrNameLst>
                                      </p:cBhvr>
                                      <p:to>
                                        <p:strVal val="visible"/>
                                      </p:to>
                                    </p:set>
                                    <p:animEffect transition="in" filter="fade">
                                      <p:cBhvr>
                                        <p:cTn id="101" dur="2000"/>
                                        <p:tgtEl>
                                          <p:spTgt spid="9234">
                                            <p:txEl>
                                              <p:pRg st="7" end="7"/>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9234">
                                            <p:txEl>
                                              <p:pRg st="8" end="8"/>
                                            </p:txEl>
                                          </p:spTgt>
                                        </p:tgtEl>
                                        <p:attrNameLst>
                                          <p:attrName>style.visibility</p:attrName>
                                        </p:attrNameLst>
                                      </p:cBhvr>
                                      <p:to>
                                        <p:strVal val="visible"/>
                                      </p:to>
                                    </p:set>
                                    <p:animEffect transition="in" filter="fade">
                                      <p:cBhvr>
                                        <p:cTn id="106" dur="2000"/>
                                        <p:tgtEl>
                                          <p:spTgt spid="92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p:bldP spid="9229" grpId="0" animBg="1"/>
      <p:bldP spid="9230" grpId="0" animBg="1"/>
      <p:bldP spid="9231" grpId="0" build="p"/>
      <p:bldP spid="9233" grpId="0" build="p"/>
      <p:bldP spid="9234" grpId="0" build="p"/>
      <p:bldP spid="9235" grpId="0" animBg="1"/>
      <p:bldP spid="923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es 2.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es 3.png"/>
          <p:cNvPicPr>
            <a:picLocks noChangeAspect="1"/>
          </p:cNvPicPr>
          <p:nvPr/>
        </p:nvPicPr>
        <p:blipFill>
          <a:blip r:embed="rId2" cstate="print"/>
          <a:stretch>
            <a:fillRect/>
          </a:stretch>
        </p:blipFill>
        <p:spPr>
          <a:xfrm>
            <a:off x="0" y="0"/>
            <a:ext cx="9144000" cy="6705600"/>
          </a:xfrm>
          <a:prstGeom prst="rect">
            <a:avLst/>
          </a:prstGeom>
        </p:spPr>
      </p:pic>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es 4.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es 5.png"/>
          <p:cNvPicPr>
            <a:picLocks noChangeAspect="1"/>
          </p:cNvPicPr>
          <p:nvPr/>
        </p:nvPicPr>
        <p:blipFill>
          <a:blip r:embed="rId2" cstate="print"/>
          <a:stretch>
            <a:fillRect/>
          </a:stretch>
        </p:blipFill>
        <p:spPr>
          <a:xfrm>
            <a:off x="0" y="0"/>
            <a:ext cx="9144000" cy="6857999"/>
          </a:xfrm>
          <a:prstGeom prst="rect">
            <a:avLst/>
          </a:prstGeom>
        </p:spPr>
      </p:pic>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es 6.png"/>
          <p:cNvPicPr>
            <a:picLocks noChangeAspect="1"/>
          </p:cNvPicPr>
          <p:nvPr/>
        </p:nvPicPr>
        <p:blipFill>
          <a:blip r:embed="rId2" cstate="print"/>
          <a:stretch>
            <a:fillRect/>
          </a:stretch>
        </p:blipFill>
        <p:spPr>
          <a:xfrm>
            <a:off x="0" y="0"/>
            <a:ext cx="9144000" cy="6857999"/>
          </a:xfrm>
          <a:prstGeom prst="rect">
            <a:avLst/>
          </a:prstGeo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828800" y="152400"/>
            <a:ext cx="6324600" cy="762000"/>
          </a:xfrm>
          <a:prstGeom prst="rect">
            <a:avLst/>
          </a:prstGeom>
          <a:noFill/>
          <a:ln w="9525">
            <a:noFill/>
            <a:miter lim="800000"/>
            <a:headEnd/>
            <a:tailEnd/>
          </a:ln>
          <a:effectLst/>
        </p:spPr>
        <p:txBody>
          <a:bodyPr anchor="b">
            <a:spAutoFit/>
          </a:bodyPr>
          <a:lstStyle/>
          <a:p>
            <a:pPr algn="ctr">
              <a:defRPr/>
            </a:pPr>
            <a:r>
              <a:rPr lang="en-US" sz="4400" b="1" u="sng" dirty="0">
                <a:solidFill>
                  <a:schemeClr val="tx2"/>
                </a:solidFill>
                <a:effectLst>
                  <a:outerShdw blurRad="38100" dist="38100" dir="2700000" algn="tl">
                    <a:srgbClr val="C0C0C0"/>
                  </a:outerShdw>
                </a:effectLst>
              </a:rPr>
              <a:t>Parts of </a:t>
            </a:r>
            <a:r>
              <a:rPr lang="en-US" sz="4400" b="1" u="sng" dirty="0" smtClean="0">
                <a:solidFill>
                  <a:schemeClr val="tx2"/>
                </a:solidFill>
                <a:effectLst>
                  <a:outerShdw blurRad="38100" dist="38100" dir="2700000" algn="tl">
                    <a:srgbClr val="C0C0C0"/>
                  </a:outerShdw>
                </a:effectLst>
              </a:rPr>
              <a:t>Essay</a:t>
            </a:r>
            <a:endParaRPr lang="en-US" sz="4400" b="1" u="sng" dirty="0">
              <a:solidFill>
                <a:schemeClr val="tx2"/>
              </a:solidFill>
              <a:effectLst>
                <a:outerShdw blurRad="38100" dist="38100" dir="2700000" algn="tl">
                  <a:srgbClr val="C0C0C0"/>
                </a:outerShdw>
              </a:effectLst>
            </a:endParaRPr>
          </a:p>
        </p:txBody>
      </p:sp>
      <p:sp>
        <p:nvSpPr>
          <p:cNvPr id="7171" name="Text Box 3"/>
          <p:cNvSpPr txBox="1">
            <a:spLocks noChangeArrowheads="1"/>
          </p:cNvSpPr>
          <p:nvPr/>
        </p:nvSpPr>
        <p:spPr bwMode="auto">
          <a:xfrm>
            <a:off x="1447800" y="914400"/>
            <a:ext cx="6934200" cy="579438"/>
          </a:xfrm>
          <a:prstGeom prst="rect">
            <a:avLst/>
          </a:prstGeom>
          <a:noFill/>
          <a:ln w="9525">
            <a:noFill/>
            <a:miter lim="800000"/>
            <a:headEnd/>
            <a:tailEnd/>
          </a:ln>
        </p:spPr>
        <p:txBody>
          <a:bodyPr>
            <a:spAutoFit/>
          </a:bodyPr>
          <a:lstStyle/>
          <a:p>
            <a:pPr algn="ctr">
              <a:spcBef>
                <a:spcPct val="50000"/>
              </a:spcBef>
            </a:pPr>
            <a:r>
              <a:rPr lang="en-US" sz="3200" b="1" dirty="0" smtClean="0"/>
              <a:t>      Introduction</a:t>
            </a:r>
            <a:endParaRPr lang="en-US" sz="3200" dirty="0"/>
          </a:p>
        </p:txBody>
      </p:sp>
      <p:sp>
        <p:nvSpPr>
          <p:cNvPr id="7176" name="Rectangle 8"/>
          <p:cNvSpPr>
            <a:spLocks noChangeArrowheads="1"/>
          </p:cNvSpPr>
          <p:nvPr>
            <p:ph type="body" idx="1"/>
          </p:nvPr>
        </p:nvSpPr>
        <p:spPr>
          <a:xfrm>
            <a:off x="533400" y="1752600"/>
            <a:ext cx="8110538" cy="685800"/>
          </a:xfrm>
          <a:noFill/>
        </p:spPr>
        <p:txBody>
          <a:bodyPr/>
          <a:lstStyle/>
          <a:p>
            <a:pPr algn="just" eaLnBrk="1" hangingPunct="1">
              <a:lnSpc>
                <a:spcPct val="90000"/>
              </a:lnSpc>
              <a:buFont typeface="Wingdings" pitchFamily="2" charset="2"/>
              <a:buNone/>
            </a:pPr>
            <a:r>
              <a:rPr lang="en-US" sz="2000" b="1" dirty="0" smtClean="0">
                <a:solidFill>
                  <a:schemeClr val="tx2"/>
                </a:solidFill>
              </a:rPr>
              <a:t>An </a:t>
            </a:r>
            <a:r>
              <a:rPr lang="en-US" sz="2000" b="1" i="1" dirty="0" smtClean="0">
                <a:solidFill>
                  <a:schemeClr val="tx2"/>
                </a:solidFill>
              </a:rPr>
              <a:t>introductory paragraph</a:t>
            </a:r>
            <a:r>
              <a:rPr lang="en-US" sz="2000" b="1" dirty="0" smtClean="0">
                <a:solidFill>
                  <a:schemeClr val="tx2"/>
                </a:solidFill>
              </a:rPr>
              <a:t> </a:t>
            </a:r>
            <a:r>
              <a:rPr lang="en-US" sz="2000" b="1" dirty="0" smtClean="0"/>
              <a:t>is the first paragraph in an essay.  </a:t>
            </a:r>
            <a:r>
              <a:rPr lang="en-US" sz="2000" b="1" dirty="0" smtClean="0"/>
              <a:t>It may contain several </a:t>
            </a:r>
            <a:r>
              <a:rPr lang="en-US" sz="2000" b="1" dirty="0" smtClean="0"/>
              <a:t>parts.</a:t>
            </a:r>
          </a:p>
        </p:txBody>
      </p:sp>
      <p:sp>
        <p:nvSpPr>
          <p:cNvPr id="7177" name="Rectangle 9"/>
          <p:cNvSpPr>
            <a:spLocks noChangeArrowheads="1"/>
          </p:cNvSpPr>
          <p:nvPr/>
        </p:nvSpPr>
        <p:spPr bwMode="auto">
          <a:xfrm>
            <a:off x="652463" y="2971800"/>
            <a:ext cx="8110537" cy="838200"/>
          </a:xfrm>
          <a:prstGeom prst="rect">
            <a:avLst/>
          </a:prstGeom>
          <a:noFill/>
          <a:ln w="9525">
            <a:noFill/>
            <a:miter lim="800000"/>
            <a:headEnd/>
            <a:tailEnd/>
          </a:ln>
        </p:spPr>
        <p:txBody>
          <a:bodyPr/>
          <a:lstStyle/>
          <a:p>
            <a:pPr marL="342900" indent="-342900" algn="just">
              <a:spcBef>
                <a:spcPct val="20000"/>
              </a:spcBef>
              <a:buClr>
                <a:schemeClr val="folHlink"/>
              </a:buClr>
              <a:buSzPct val="75000"/>
              <a:buFont typeface="Wingdings" pitchFamily="2" charset="2"/>
              <a:buNone/>
            </a:pPr>
            <a:r>
              <a:rPr lang="en-US" sz="2000" b="1" dirty="0">
                <a:solidFill>
                  <a:schemeClr val="hlink"/>
                </a:solidFill>
              </a:rPr>
              <a:t>1.  </a:t>
            </a:r>
            <a:r>
              <a:rPr lang="en-US" sz="2000" b="1" i="1" u="sng" dirty="0">
                <a:solidFill>
                  <a:schemeClr val="tx2"/>
                </a:solidFill>
              </a:rPr>
              <a:t>An Attention-Getter:</a:t>
            </a:r>
            <a:r>
              <a:rPr lang="en-US" sz="2000" b="1" dirty="0">
                <a:solidFill>
                  <a:schemeClr val="tx2"/>
                </a:solidFill>
              </a:rPr>
              <a:t>  </a:t>
            </a:r>
            <a:r>
              <a:rPr lang="en-US" sz="2000" b="1" dirty="0"/>
              <a:t>a few sentences about your subject that catch the attention of your reader.</a:t>
            </a:r>
          </a:p>
        </p:txBody>
      </p:sp>
      <p:sp>
        <p:nvSpPr>
          <p:cNvPr id="7178" name="Rectangle 10"/>
          <p:cNvSpPr>
            <a:spLocks noChangeArrowheads="1"/>
          </p:cNvSpPr>
          <p:nvPr/>
        </p:nvSpPr>
        <p:spPr bwMode="auto">
          <a:xfrm>
            <a:off x="652463" y="4191000"/>
            <a:ext cx="8110537" cy="1143000"/>
          </a:xfrm>
          <a:prstGeom prst="rect">
            <a:avLst/>
          </a:prstGeom>
          <a:noFill/>
          <a:ln w="9525">
            <a:noFill/>
            <a:miter lim="800000"/>
            <a:headEnd/>
            <a:tailEnd/>
          </a:ln>
        </p:spPr>
        <p:txBody>
          <a:bodyPr/>
          <a:lstStyle/>
          <a:p>
            <a:pPr marL="342900" indent="-342900" algn="just">
              <a:spcBef>
                <a:spcPct val="20000"/>
              </a:spcBef>
              <a:buClr>
                <a:schemeClr val="folHlink"/>
              </a:buClr>
              <a:buSzPct val="75000"/>
              <a:buFont typeface="Wingdings" pitchFamily="2" charset="2"/>
              <a:buNone/>
            </a:pPr>
            <a:r>
              <a:rPr lang="en-US" sz="2000" b="1" dirty="0">
                <a:solidFill>
                  <a:schemeClr val="hlink"/>
                </a:solidFill>
              </a:rPr>
              <a:t>2.  </a:t>
            </a:r>
            <a:r>
              <a:rPr lang="en-US" sz="2000" b="1" i="1" u="sng" dirty="0">
                <a:solidFill>
                  <a:schemeClr val="tx2"/>
                </a:solidFill>
              </a:rPr>
              <a:t>A Thesis Statement:</a:t>
            </a:r>
            <a:r>
              <a:rPr lang="en-US" sz="2000" b="1" dirty="0">
                <a:solidFill>
                  <a:schemeClr val="tx2"/>
                </a:solidFill>
              </a:rPr>
              <a:t>  </a:t>
            </a:r>
            <a:r>
              <a:rPr lang="en-US" sz="2000" b="1" dirty="0"/>
              <a:t>one sentence that tells your reader the main </a:t>
            </a:r>
            <a:r>
              <a:rPr lang="en-US" sz="2000" b="1" dirty="0" smtClean="0"/>
              <a:t>claim </a:t>
            </a:r>
            <a:r>
              <a:rPr lang="en-US" sz="2000" b="1" dirty="0"/>
              <a:t>of your topic and states </a:t>
            </a:r>
            <a:r>
              <a:rPr lang="en-US" sz="2000" b="1" dirty="0" smtClean="0"/>
              <a:t>your position.</a:t>
            </a:r>
            <a:endParaRPr lang="en-US" sz="2000"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0-#ppt_w/2"/>
                                          </p:val>
                                        </p:tav>
                                        <p:tav tm="100000">
                                          <p:val>
                                            <p:strVal val="#ppt_x"/>
                                          </p:val>
                                        </p:tav>
                                      </p:tavLst>
                                    </p:anim>
                                    <p:anim calcmode="lin" valueType="num">
                                      <p:cBhvr additive="base">
                                        <p:cTn id="8"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176">
                                            <p:txEl>
                                              <p:pRg st="0" end="0"/>
                                            </p:txEl>
                                          </p:spTgt>
                                        </p:tgtEl>
                                        <p:attrNameLst>
                                          <p:attrName>style.visibility</p:attrName>
                                        </p:attrNameLst>
                                      </p:cBhvr>
                                      <p:to>
                                        <p:strVal val="visible"/>
                                      </p:to>
                                    </p:set>
                                    <p:animEffect transition="in" filter="fade">
                                      <p:cBhvr>
                                        <p:cTn id="13" dur="2000"/>
                                        <p:tgtEl>
                                          <p:spTgt spid="717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177">
                                            <p:txEl>
                                              <p:pRg st="0" end="0"/>
                                            </p:txEl>
                                          </p:spTgt>
                                        </p:tgtEl>
                                        <p:attrNameLst>
                                          <p:attrName>style.visibility</p:attrName>
                                        </p:attrNameLst>
                                      </p:cBhvr>
                                      <p:to>
                                        <p:strVal val="visible"/>
                                      </p:to>
                                    </p:set>
                                    <p:animEffect transition="in" filter="fade">
                                      <p:cBhvr>
                                        <p:cTn id="18" dur="2000"/>
                                        <p:tgtEl>
                                          <p:spTgt spid="717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178">
                                            <p:txEl>
                                              <p:pRg st="0" end="0"/>
                                            </p:txEl>
                                          </p:spTgt>
                                        </p:tgtEl>
                                        <p:attrNameLst>
                                          <p:attrName>style.visibility</p:attrName>
                                        </p:attrNameLst>
                                      </p:cBhvr>
                                      <p:to>
                                        <p:strVal val="visible"/>
                                      </p:to>
                                    </p:set>
                                    <p:animEffect transition="in" filter="fade">
                                      <p:cBhvr>
                                        <p:cTn id="23" dur="2000"/>
                                        <p:tgtEl>
                                          <p:spTgt spid="71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6" grpId="0" build="p"/>
      <p:bldP spid="7177" grpId="0" build="p"/>
      <p:bldP spid="7178"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8"/>
          <p:cNvGrpSpPr>
            <a:grpSpLocks/>
          </p:cNvGrpSpPr>
          <p:nvPr/>
        </p:nvGrpSpPr>
        <p:grpSpPr bwMode="auto">
          <a:xfrm>
            <a:off x="685800" y="2590800"/>
            <a:ext cx="8001000" cy="1295400"/>
            <a:chOff x="432" y="1632"/>
            <a:chExt cx="5040" cy="816"/>
          </a:xfrm>
        </p:grpSpPr>
        <p:sp>
          <p:nvSpPr>
            <p:cNvPr id="6167" name="Rectangle 17"/>
            <p:cNvSpPr>
              <a:spLocks noChangeArrowheads="1"/>
            </p:cNvSpPr>
            <p:nvPr/>
          </p:nvSpPr>
          <p:spPr bwMode="auto">
            <a:xfrm>
              <a:off x="432" y="1632"/>
              <a:ext cx="5040" cy="624"/>
            </a:xfrm>
            <a:prstGeom prst="rect">
              <a:avLst/>
            </a:prstGeom>
            <a:solidFill>
              <a:srgbClr val="99CCFF"/>
            </a:solidFill>
            <a:ln w="9525">
              <a:noFill/>
              <a:miter lim="800000"/>
              <a:headEnd/>
              <a:tailEnd/>
            </a:ln>
          </p:spPr>
          <p:txBody>
            <a:bodyPr wrap="none" anchor="ctr"/>
            <a:lstStyle/>
            <a:p>
              <a:endParaRPr lang="fr-FR"/>
            </a:p>
          </p:txBody>
        </p:sp>
        <p:sp>
          <p:nvSpPr>
            <p:cNvPr id="6168" name="Rectangle 18"/>
            <p:cNvSpPr>
              <a:spLocks noChangeArrowheads="1"/>
            </p:cNvSpPr>
            <p:nvPr/>
          </p:nvSpPr>
          <p:spPr bwMode="auto">
            <a:xfrm>
              <a:off x="432" y="2256"/>
              <a:ext cx="3600" cy="192"/>
            </a:xfrm>
            <a:prstGeom prst="rect">
              <a:avLst/>
            </a:prstGeom>
            <a:solidFill>
              <a:srgbClr val="99CCFF"/>
            </a:solidFill>
            <a:ln w="9525">
              <a:noFill/>
              <a:miter lim="800000"/>
              <a:headEnd/>
              <a:tailEnd/>
            </a:ln>
          </p:spPr>
          <p:txBody>
            <a:bodyPr wrap="none" anchor="ctr"/>
            <a:lstStyle/>
            <a:p>
              <a:endParaRPr lang="fr-FR"/>
            </a:p>
          </p:txBody>
        </p:sp>
      </p:grpSp>
      <p:sp>
        <p:nvSpPr>
          <p:cNvPr id="5131" name="Rectangle 11"/>
          <p:cNvSpPr>
            <a:spLocks noGrp="1" noChangeArrowheads="1"/>
          </p:cNvSpPr>
          <p:nvPr>
            <p:ph type="title"/>
          </p:nvPr>
        </p:nvSpPr>
        <p:spPr>
          <a:xfrm>
            <a:off x="609600" y="242888"/>
            <a:ext cx="7772400" cy="823912"/>
          </a:xfrm>
        </p:spPr>
        <p:txBody>
          <a:bodyPr/>
          <a:lstStyle/>
          <a:p>
            <a:pPr algn="ctr" eaLnBrk="1" hangingPunct="1">
              <a:defRPr/>
            </a:pPr>
            <a:r>
              <a:rPr lang="en-US" sz="4800" b="1" u="sng" dirty="0" smtClean="0">
                <a:effectLst>
                  <a:outerShdw blurRad="38100" dist="38100" dir="2700000" algn="tl">
                    <a:srgbClr val="C0C0C0"/>
                  </a:outerShdw>
                </a:effectLst>
              </a:rPr>
              <a:t>Example</a:t>
            </a:r>
            <a:endParaRPr lang="en-US" sz="4800" b="1" u="sng" dirty="0" smtClean="0">
              <a:effectLst>
                <a:outerShdw blurRad="38100" dist="38100" dir="2700000" algn="tl">
                  <a:srgbClr val="C0C0C0"/>
                </a:outerShdw>
              </a:effectLst>
            </a:endParaRPr>
          </a:p>
        </p:txBody>
      </p:sp>
      <p:sp>
        <p:nvSpPr>
          <p:cNvPr id="5135" name="Text Box 15"/>
          <p:cNvSpPr txBox="1">
            <a:spLocks noChangeArrowheads="1"/>
          </p:cNvSpPr>
          <p:nvPr/>
        </p:nvSpPr>
        <p:spPr bwMode="auto">
          <a:xfrm>
            <a:off x="533400" y="1066800"/>
            <a:ext cx="8382000" cy="579438"/>
          </a:xfrm>
          <a:prstGeom prst="rect">
            <a:avLst/>
          </a:prstGeom>
          <a:noFill/>
          <a:ln w="9525">
            <a:noFill/>
            <a:miter lim="800000"/>
            <a:headEnd/>
            <a:tailEnd/>
          </a:ln>
        </p:spPr>
        <p:txBody>
          <a:bodyPr>
            <a:spAutoFit/>
          </a:bodyPr>
          <a:lstStyle/>
          <a:p>
            <a:pPr algn="ctr">
              <a:spcBef>
                <a:spcPct val="50000"/>
              </a:spcBef>
            </a:pPr>
            <a:r>
              <a:rPr lang="en-US" sz="3200" b="1" dirty="0"/>
              <a:t>An </a:t>
            </a:r>
            <a:r>
              <a:rPr lang="en-US" sz="3200" b="1" dirty="0" smtClean="0"/>
              <a:t>Introduction</a:t>
            </a:r>
            <a:endParaRPr lang="en-US" sz="3200" dirty="0"/>
          </a:p>
        </p:txBody>
      </p:sp>
      <p:sp>
        <p:nvSpPr>
          <p:cNvPr id="5144" name="Text Box 24"/>
          <p:cNvSpPr txBox="1">
            <a:spLocks noChangeArrowheads="1"/>
          </p:cNvSpPr>
          <p:nvPr/>
        </p:nvSpPr>
        <p:spPr bwMode="auto">
          <a:xfrm>
            <a:off x="2971800" y="1981200"/>
            <a:ext cx="2819400" cy="338138"/>
          </a:xfrm>
          <a:prstGeom prst="rect">
            <a:avLst/>
          </a:prstGeom>
          <a:solidFill>
            <a:schemeClr val="accent1"/>
          </a:solidFill>
          <a:ln w="28575">
            <a:solidFill>
              <a:schemeClr val="tx2"/>
            </a:solidFill>
            <a:miter lim="800000"/>
            <a:headEnd/>
            <a:tailEnd/>
          </a:ln>
        </p:spPr>
        <p:txBody>
          <a:bodyPr>
            <a:spAutoFit/>
          </a:bodyPr>
          <a:lstStyle/>
          <a:p>
            <a:pPr algn="ctr">
              <a:spcBef>
                <a:spcPct val="50000"/>
              </a:spcBef>
            </a:pPr>
            <a:r>
              <a:rPr lang="en-US" sz="1600" b="1">
                <a:solidFill>
                  <a:schemeClr val="tx2"/>
                </a:solidFill>
              </a:rPr>
              <a:t>Attention-Getter</a:t>
            </a:r>
          </a:p>
        </p:txBody>
      </p:sp>
      <p:grpSp>
        <p:nvGrpSpPr>
          <p:cNvPr id="3" name="Group 49"/>
          <p:cNvGrpSpPr>
            <a:grpSpLocks/>
          </p:cNvGrpSpPr>
          <p:nvPr/>
        </p:nvGrpSpPr>
        <p:grpSpPr bwMode="auto">
          <a:xfrm>
            <a:off x="685800" y="3581400"/>
            <a:ext cx="8001000" cy="990600"/>
            <a:chOff x="432" y="2256"/>
            <a:chExt cx="5040" cy="624"/>
          </a:xfrm>
        </p:grpSpPr>
        <p:sp>
          <p:nvSpPr>
            <p:cNvPr id="6164" name="Rectangle 20"/>
            <p:cNvSpPr>
              <a:spLocks noChangeArrowheads="1"/>
            </p:cNvSpPr>
            <p:nvPr/>
          </p:nvSpPr>
          <p:spPr bwMode="auto">
            <a:xfrm>
              <a:off x="4032" y="2256"/>
              <a:ext cx="1440" cy="192"/>
            </a:xfrm>
            <a:prstGeom prst="rect">
              <a:avLst/>
            </a:prstGeom>
            <a:solidFill>
              <a:srgbClr val="FFFF99"/>
            </a:solidFill>
            <a:ln w="9525">
              <a:noFill/>
              <a:miter lim="800000"/>
              <a:headEnd/>
              <a:tailEnd/>
            </a:ln>
          </p:spPr>
          <p:txBody>
            <a:bodyPr wrap="none" anchor="ctr"/>
            <a:lstStyle/>
            <a:p>
              <a:endParaRPr lang="fr-FR"/>
            </a:p>
          </p:txBody>
        </p:sp>
        <p:sp>
          <p:nvSpPr>
            <p:cNvPr id="6165" name="Rectangle 21"/>
            <p:cNvSpPr>
              <a:spLocks noChangeArrowheads="1"/>
            </p:cNvSpPr>
            <p:nvPr/>
          </p:nvSpPr>
          <p:spPr bwMode="auto">
            <a:xfrm>
              <a:off x="432" y="2688"/>
              <a:ext cx="2400" cy="192"/>
            </a:xfrm>
            <a:prstGeom prst="rect">
              <a:avLst/>
            </a:prstGeom>
            <a:solidFill>
              <a:srgbClr val="FFFF99"/>
            </a:solidFill>
            <a:ln w="9525">
              <a:noFill/>
              <a:miter lim="800000"/>
              <a:headEnd/>
              <a:tailEnd/>
            </a:ln>
          </p:spPr>
          <p:txBody>
            <a:bodyPr wrap="none" anchor="ctr"/>
            <a:lstStyle/>
            <a:p>
              <a:endParaRPr lang="fr-FR"/>
            </a:p>
          </p:txBody>
        </p:sp>
        <p:sp>
          <p:nvSpPr>
            <p:cNvPr id="6166" name="Rectangle 26"/>
            <p:cNvSpPr>
              <a:spLocks noChangeArrowheads="1"/>
            </p:cNvSpPr>
            <p:nvPr/>
          </p:nvSpPr>
          <p:spPr bwMode="auto">
            <a:xfrm>
              <a:off x="432" y="2448"/>
              <a:ext cx="5040" cy="240"/>
            </a:xfrm>
            <a:prstGeom prst="rect">
              <a:avLst/>
            </a:prstGeom>
            <a:solidFill>
              <a:srgbClr val="FFFF99"/>
            </a:solidFill>
            <a:ln w="9525">
              <a:noFill/>
              <a:miter lim="800000"/>
              <a:headEnd/>
              <a:tailEnd/>
            </a:ln>
          </p:spPr>
          <p:txBody>
            <a:bodyPr wrap="none" anchor="ctr"/>
            <a:lstStyle/>
            <a:p>
              <a:endParaRPr lang="fr-FR"/>
            </a:p>
          </p:txBody>
        </p:sp>
      </p:grpSp>
      <p:sp>
        <p:nvSpPr>
          <p:cNvPr id="5149" name="Text Box 29"/>
          <p:cNvSpPr txBox="1">
            <a:spLocks noChangeArrowheads="1"/>
          </p:cNvSpPr>
          <p:nvPr/>
        </p:nvSpPr>
        <p:spPr bwMode="auto">
          <a:xfrm>
            <a:off x="2971800" y="5181600"/>
            <a:ext cx="2819400" cy="365125"/>
          </a:xfrm>
          <a:prstGeom prst="rect">
            <a:avLst/>
          </a:prstGeom>
          <a:solidFill>
            <a:schemeClr val="accent1"/>
          </a:solidFill>
          <a:ln w="28575">
            <a:solidFill>
              <a:schemeClr val="tx2"/>
            </a:solidFill>
            <a:miter lim="800000"/>
            <a:headEnd/>
            <a:tailEnd/>
          </a:ln>
        </p:spPr>
        <p:txBody>
          <a:bodyPr>
            <a:spAutoFit/>
          </a:bodyPr>
          <a:lstStyle/>
          <a:p>
            <a:pPr algn="ctr">
              <a:spcBef>
                <a:spcPct val="50000"/>
              </a:spcBef>
            </a:pPr>
            <a:r>
              <a:rPr lang="en-US" sz="1600" b="1">
                <a:solidFill>
                  <a:schemeClr val="folHlink"/>
                </a:solidFill>
              </a:rPr>
              <a:t>Thesis Statement</a:t>
            </a:r>
          </a:p>
        </p:txBody>
      </p:sp>
      <p:grpSp>
        <p:nvGrpSpPr>
          <p:cNvPr id="4" name="Group 51"/>
          <p:cNvGrpSpPr>
            <a:grpSpLocks/>
          </p:cNvGrpSpPr>
          <p:nvPr/>
        </p:nvGrpSpPr>
        <p:grpSpPr bwMode="auto">
          <a:xfrm>
            <a:off x="685800" y="3886200"/>
            <a:ext cx="7924800" cy="685800"/>
            <a:chOff x="432" y="2448"/>
            <a:chExt cx="4992" cy="432"/>
          </a:xfrm>
        </p:grpSpPr>
        <p:sp>
          <p:nvSpPr>
            <p:cNvPr id="6161" name="Line 34"/>
            <p:cNvSpPr>
              <a:spLocks noChangeShapeType="1"/>
            </p:cNvSpPr>
            <p:nvPr/>
          </p:nvSpPr>
          <p:spPr bwMode="auto">
            <a:xfrm>
              <a:off x="3504" y="2448"/>
              <a:ext cx="1920" cy="0"/>
            </a:xfrm>
            <a:prstGeom prst="line">
              <a:avLst/>
            </a:prstGeom>
            <a:noFill/>
            <a:ln w="28575">
              <a:solidFill>
                <a:schemeClr val="folHlink"/>
              </a:solidFill>
              <a:miter lim="800000"/>
              <a:headEnd/>
              <a:tailEnd/>
            </a:ln>
          </p:spPr>
          <p:txBody>
            <a:bodyPr wrap="none"/>
            <a:lstStyle/>
            <a:p>
              <a:endParaRPr lang="fr-FR"/>
            </a:p>
          </p:txBody>
        </p:sp>
        <p:sp>
          <p:nvSpPr>
            <p:cNvPr id="6162" name="Line 35"/>
            <p:cNvSpPr>
              <a:spLocks noChangeShapeType="1"/>
            </p:cNvSpPr>
            <p:nvPr/>
          </p:nvSpPr>
          <p:spPr bwMode="auto">
            <a:xfrm flipV="1">
              <a:off x="432" y="2688"/>
              <a:ext cx="4992" cy="0"/>
            </a:xfrm>
            <a:prstGeom prst="line">
              <a:avLst/>
            </a:prstGeom>
            <a:noFill/>
            <a:ln w="28575">
              <a:solidFill>
                <a:schemeClr val="folHlink"/>
              </a:solidFill>
              <a:miter lim="800000"/>
              <a:headEnd/>
              <a:tailEnd/>
            </a:ln>
          </p:spPr>
          <p:txBody>
            <a:bodyPr wrap="none"/>
            <a:lstStyle/>
            <a:p>
              <a:endParaRPr lang="fr-FR"/>
            </a:p>
          </p:txBody>
        </p:sp>
        <p:sp>
          <p:nvSpPr>
            <p:cNvPr id="6163" name="Line 37"/>
            <p:cNvSpPr>
              <a:spLocks noChangeShapeType="1"/>
            </p:cNvSpPr>
            <p:nvPr/>
          </p:nvSpPr>
          <p:spPr bwMode="auto">
            <a:xfrm flipV="1">
              <a:off x="432" y="2880"/>
              <a:ext cx="2304" cy="0"/>
            </a:xfrm>
            <a:prstGeom prst="line">
              <a:avLst/>
            </a:prstGeom>
            <a:noFill/>
            <a:ln w="28575">
              <a:solidFill>
                <a:schemeClr val="folHlink"/>
              </a:solidFill>
              <a:miter lim="800000"/>
              <a:headEnd/>
              <a:tailEnd/>
            </a:ln>
          </p:spPr>
          <p:txBody>
            <a:bodyPr wrap="none"/>
            <a:lstStyle/>
            <a:p>
              <a:endParaRPr lang="fr-FR"/>
            </a:p>
          </p:txBody>
        </p:sp>
      </p:grpSp>
      <p:grpSp>
        <p:nvGrpSpPr>
          <p:cNvPr id="5" name="Group 50"/>
          <p:cNvGrpSpPr>
            <a:grpSpLocks/>
          </p:cNvGrpSpPr>
          <p:nvPr/>
        </p:nvGrpSpPr>
        <p:grpSpPr bwMode="auto">
          <a:xfrm>
            <a:off x="685800" y="2895600"/>
            <a:ext cx="7924800" cy="990600"/>
            <a:chOff x="432" y="1824"/>
            <a:chExt cx="4992" cy="624"/>
          </a:xfrm>
        </p:grpSpPr>
        <p:sp>
          <p:nvSpPr>
            <p:cNvPr id="6157" name="Line 39"/>
            <p:cNvSpPr>
              <a:spLocks noChangeShapeType="1"/>
            </p:cNvSpPr>
            <p:nvPr/>
          </p:nvSpPr>
          <p:spPr bwMode="auto">
            <a:xfrm>
              <a:off x="432" y="1824"/>
              <a:ext cx="4992" cy="0"/>
            </a:xfrm>
            <a:prstGeom prst="line">
              <a:avLst/>
            </a:prstGeom>
            <a:noFill/>
            <a:ln w="28575">
              <a:solidFill>
                <a:schemeClr val="tx2"/>
              </a:solidFill>
              <a:miter lim="800000"/>
              <a:headEnd/>
              <a:tailEnd/>
            </a:ln>
          </p:spPr>
          <p:txBody>
            <a:bodyPr wrap="none"/>
            <a:lstStyle/>
            <a:p>
              <a:endParaRPr lang="fr-FR"/>
            </a:p>
          </p:txBody>
        </p:sp>
        <p:sp>
          <p:nvSpPr>
            <p:cNvPr id="6158" name="Line 40"/>
            <p:cNvSpPr>
              <a:spLocks noChangeShapeType="1"/>
            </p:cNvSpPr>
            <p:nvPr/>
          </p:nvSpPr>
          <p:spPr bwMode="auto">
            <a:xfrm>
              <a:off x="432" y="2016"/>
              <a:ext cx="4992" cy="0"/>
            </a:xfrm>
            <a:prstGeom prst="line">
              <a:avLst/>
            </a:prstGeom>
            <a:noFill/>
            <a:ln w="28575">
              <a:solidFill>
                <a:schemeClr val="tx2"/>
              </a:solidFill>
              <a:miter lim="800000"/>
              <a:headEnd/>
              <a:tailEnd/>
            </a:ln>
          </p:spPr>
          <p:txBody>
            <a:bodyPr wrap="none"/>
            <a:lstStyle/>
            <a:p>
              <a:endParaRPr lang="fr-FR"/>
            </a:p>
          </p:txBody>
        </p:sp>
        <p:sp>
          <p:nvSpPr>
            <p:cNvPr id="6159" name="Line 43"/>
            <p:cNvSpPr>
              <a:spLocks noChangeShapeType="1"/>
            </p:cNvSpPr>
            <p:nvPr/>
          </p:nvSpPr>
          <p:spPr bwMode="auto">
            <a:xfrm>
              <a:off x="432" y="2256"/>
              <a:ext cx="4992" cy="0"/>
            </a:xfrm>
            <a:prstGeom prst="line">
              <a:avLst/>
            </a:prstGeom>
            <a:noFill/>
            <a:ln w="28575">
              <a:solidFill>
                <a:schemeClr val="tx2"/>
              </a:solidFill>
              <a:miter lim="800000"/>
              <a:headEnd/>
              <a:tailEnd/>
            </a:ln>
          </p:spPr>
          <p:txBody>
            <a:bodyPr wrap="none"/>
            <a:lstStyle/>
            <a:p>
              <a:endParaRPr lang="fr-FR"/>
            </a:p>
          </p:txBody>
        </p:sp>
        <p:sp>
          <p:nvSpPr>
            <p:cNvPr id="6160" name="Line 47"/>
            <p:cNvSpPr>
              <a:spLocks noChangeShapeType="1"/>
            </p:cNvSpPr>
            <p:nvPr/>
          </p:nvSpPr>
          <p:spPr bwMode="auto">
            <a:xfrm>
              <a:off x="432" y="2448"/>
              <a:ext cx="3504" cy="0"/>
            </a:xfrm>
            <a:prstGeom prst="line">
              <a:avLst/>
            </a:prstGeom>
            <a:noFill/>
            <a:ln w="28575">
              <a:solidFill>
                <a:schemeClr val="tx2"/>
              </a:solidFill>
              <a:miter lim="800000"/>
              <a:headEnd/>
              <a:tailEnd/>
            </a:ln>
          </p:spPr>
          <p:txBody>
            <a:bodyPr wrap="none"/>
            <a:lstStyle/>
            <a:p>
              <a:endParaRPr lang="fr-FR"/>
            </a:p>
          </p:txBody>
        </p:sp>
      </p:grpSp>
      <p:sp>
        <p:nvSpPr>
          <p:cNvPr id="5129" name="Rectangle 9"/>
          <p:cNvSpPr>
            <a:spLocks noChangeArrowheads="1"/>
          </p:cNvSpPr>
          <p:nvPr/>
        </p:nvSpPr>
        <p:spPr bwMode="auto">
          <a:xfrm>
            <a:off x="685800" y="2514600"/>
            <a:ext cx="8110538" cy="25146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None/>
            </a:pPr>
            <a:r>
              <a:rPr lang="en-US" sz="2000" dirty="0">
                <a:solidFill>
                  <a:schemeClr val="hlink"/>
                </a:solidFill>
              </a:rPr>
              <a:t>	</a:t>
            </a:r>
            <a:r>
              <a:rPr lang="en-US" sz="1800" dirty="0">
                <a:solidFill>
                  <a:schemeClr val="tx2"/>
                </a:solidFill>
              </a:rPr>
              <a:t>“Metropolitan City is full of charm and scenic beauty, so visitors</a:t>
            </a:r>
          </a:p>
          <a:p>
            <a:pPr marL="342900" indent="-342900">
              <a:spcBef>
                <a:spcPct val="20000"/>
              </a:spcBef>
              <a:buClr>
                <a:schemeClr val="folHlink"/>
              </a:buClr>
              <a:buSzPct val="75000"/>
              <a:buFont typeface="Wingdings" pitchFamily="2" charset="2"/>
              <a:buNone/>
            </a:pPr>
            <a:r>
              <a:rPr lang="en-US" sz="1800" dirty="0">
                <a:solidFill>
                  <a:schemeClr val="tx2"/>
                </a:solidFill>
              </a:rPr>
              <a:t>from around the world come to enjoy its famous </a:t>
            </a:r>
            <a:r>
              <a:rPr lang="en-US" sz="1800" dirty="0" err="1">
                <a:solidFill>
                  <a:schemeClr val="tx2"/>
                </a:solidFill>
              </a:rPr>
              <a:t>theaters,museums</a:t>
            </a:r>
            <a:r>
              <a:rPr lang="en-US" sz="1800" dirty="0">
                <a:solidFill>
                  <a:schemeClr val="tx2"/>
                </a:solidFill>
              </a:rPr>
              <a:t>,</a:t>
            </a:r>
          </a:p>
          <a:p>
            <a:pPr marL="342900" indent="-342900">
              <a:spcBef>
                <a:spcPct val="20000"/>
              </a:spcBef>
              <a:buClr>
                <a:schemeClr val="folHlink"/>
              </a:buClr>
              <a:buSzPct val="75000"/>
              <a:buFont typeface="Wingdings" pitchFamily="2" charset="2"/>
              <a:buNone/>
            </a:pPr>
            <a:r>
              <a:rPr lang="en-US" sz="1800" dirty="0">
                <a:solidFill>
                  <a:schemeClr val="tx2"/>
                </a:solidFill>
              </a:rPr>
              <a:t>countless ethnic restaurants, and scenic wonders.  Although</a:t>
            </a:r>
          </a:p>
          <a:p>
            <a:pPr marL="342900" indent="-342900">
              <a:spcBef>
                <a:spcPct val="20000"/>
              </a:spcBef>
              <a:buClr>
                <a:schemeClr val="folHlink"/>
              </a:buClr>
              <a:buSzPct val="75000"/>
              <a:buFont typeface="Wingdings" pitchFamily="2" charset="2"/>
              <a:buNone/>
            </a:pPr>
            <a:r>
              <a:rPr lang="en-US" sz="1800" dirty="0">
                <a:solidFill>
                  <a:schemeClr val="tx2"/>
                </a:solidFill>
              </a:rPr>
              <a:t>Metropolitan City seems like a paradise, it isn’t.  The city has</a:t>
            </a:r>
          </a:p>
          <a:p>
            <a:pPr marL="342900" indent="-342900">
              <a:spcBef>
                <a:spcPct val="20000"/>
              </a:spcBef>
              <a:buClr>
                <a:schemeClr val="folHlink"/>
              </a:buClr>
              <a:buSzPct val="75000"/>
              <a:buFont typeface="Wingdings" pitchFamily="2" charset="2"/>
              <a:buNone/>
            </a:pPr>
            <a:r>
              <a:rPr lang="en-US" sz="1800" dirty="0">
                <a:solidFill>
                  <a:schemeClr val="tx2"/>
                </a:solidFill>
              </a:rPr>
              <a:t>several serious problems: poor public transportation, congested</a:t>
            </a:r>
          </a:p>
          <a:p>
            <a:pPr marL="342900" indent="-342900">
              <a:spcBef>
                <a:spcPct val="20000"/>
              </a:spcBef>
              <a:buClr>
                <a:schemeClr val="folHlink"/>
              </a:buClr>
              <a:buSzPct val="75000"/>
              <a:buFont typeface="Wingdings" pitchFamily="2" charset="2"/>
              <a:buNone/>
            </a:pPr>
            <a:r>
              <a:rPr lang="en-US" sz="1800" dirty="0">
                <a:solidFill>
                  <a:schemeClr val="tx2"/>
                </a:solidFill>
              </a:rPr>
              <a:t>streets, and expensive housing” </a:t>
            </a:r>
          </a:p>
          <a:p>
            <a:pPr marL="342900" indent="-342900">
              <a:spcBef>
                <a:spcPct val="20000"/>
              </a:spcBef>
              <a:buClr>
                <a:schemeClr val="folHlink"/>
              </a:buClr>
              <a:buSzPct val="75000"/>
              <a:buFont typeface="Wingdings" pitchFamily="2" charset="2"/>
              <a:buNone/>
            </a:pPr>
            <a:r>
              <a:rPr lang="en-US" sz="1800" dirty="0">
                <a:solidFill>
                  <a:schemeClr val="tx2"/>
                </a:solidFill>
              </a:rPr>
              <a:t>(Hogue, A. &amp; </a:t>
            </a:r>
            <a:r>
              <a:rPr lang="en-US" sz="1800" dirty="0" err="1">
                <a:solidFill>
                  <a:schemeClr val="tx2"/>
                </a:solidFill>
              </a:rPr>
              <a:t>Oshima</a:t>
            </a:r>
            <a:r>
              <a:rPr lang="en-US" sz="1800" dirty="0">
                <a:solidFill>
                  <a:schemeClr val="tx2"/>
                </a:solidFill>
              </a:rPr>
              <a:t>, A., 1991, p. 92).</a:t>
            </a:r>
          </a:p>
        </p:txBody>
      </p:sp>
      <p:sp>
        <p:nvSpPr>
          <p:cNvPr id="5172" name="Freeform 52"/>
          <p:cNvSpPr>
            <a:spLocks/>
          </p:cNvSpPr>
          <p:nvPr/>
        </p:nvSpPr>
        <p:spPr bwMode="auto">
          <a:xfrm>
            <a:off x="5791200" y="4038600"/>
            <a:ext cx="3454400" cy="1371600"/>
          </a:xfrm>
          <a:custGeom>
            <a:avLst/>
            <a:gdLst>
              <a:gd name="T0" fmla="*/ 2147483647 w 2176"/>
              <a:gd name="T1" fmla="*/ 0 h 864"/>
              <a:gd name="T2" fmla="*/ 2147483647 w 2176"/>
              <a:gd name="T3" fmla="*/ 2147483647 h 864"/>
              <a:gd name="T4" fmla="*/ 0 w 2176"/>
              <a:gd name="T5" fmla="*/ 2147483647 h 864"/>
              <a:gd name="T6" fmla="*/ 0 60000 65536"/>
              <a:gd name="T7" fmla="*/ 0 60000 65536"/>
              <a:gd name="T8" fmla="*/ 0 60000 65536"/>
              <a:gd name="T9" fmla="*/ 0 w 2176"/>
              <a:gd name="T10" fmla="*/ 0 h 864"/>
              <a:gd name="T11" fmla="*/ 2176 w 2176"/>
              <a:gd name="T12" fmla="*/ 864 h 864"/>
            </a:gdLst>
            <a:ahLst/>
            <a:cxnLst>
              <a:cxn ang="T6">
                <a:pos x="T0" y="T1"/>
              </a:cxn>
              <a:cxn ang="T7">
                <a:pos x="T2" y="T3"/>
              </a:cxn>
              <a:cxn ang="T8">
                <a:pos x="T4" y="T5"/>
              </a:cxn>
            </a:cxnLst>
            <a:rect l="T9" t="T10" r="T11" b="T12"/>
            <a:pathLst>
              <a:path w="2176" h="864">
                <a:moveTo>
                  <a:pt x="1824" y="0"/>
                </a:moveTo>
                <a:cubicBezTo>
                  <a:pt x="2000" y="288"/>
                  <a:pt x="2176" y="576"/>
                  <a:pt x="1872" y="720"/>
                </a:cubicBezTo>
                <a:cubicBezTo>
                  <a:pt x="1568" y="864"/>
                  <a:pt x="312" y="840"/>
                  <a:pt x="0" y="864"/>
                </a:cubicBezTo>
              </a:path>
            </a:pathLst>
          </a:custGeom>
          <a:noFill/>
          <a:ln w="57150" cap="flat" cmpd="sng">
            <a:solidFill>
              <a:schemeClr val="folHlink"/>
            </a:solidFill>
            <a:prstDash val="solid"/>
            <a:miter lim="800000"/>
            <a:headEnd type="none" w="med" len="med"/>
            <a:tailEnd type="triangle" w="med" len="med"/>
          </a:ln>
        </p:spPr>
        <p:txBody>
          <a:bodyPr wrap="none"/>
          <a:lstStyle/>
          <a:p>
            <a:endParaRPr lang="fr-FR"/>
          </a:p>
        </p:txBody>
      </p:sp>
      <p:sp>
        <p:nvSpPr>
          <p:cNvPr id="5173" name="Freeform 53"/>
          <p:cNvSpPr>
            <a:spLocks/>
          </p:cNvSpPr>
          <p:nvPr/>
        </p:nvSpPr>
        <p:spPr bwMode="auto">
          <a:xfrm>
            <a:off x="5791200" y="2133600"/>
            <a:ext cx="1524000" cy="457200"/>
          </a:xfrm>
          <a:custGeom>
            <a:avLst/>
            <a:gdLst>
              <a:gd name="T0" fmla="*/ 2147483647 w 960"/>
              <a:gd name="T1" fmla="*/ 2147483647 h 288"/>
              <a:gd name="T2" fmla="*/ 2147483647 w 960"/>
              <a:gd name="T3" fmla="*/ 2147483647 h 288"/>
              <a:gd name="T4" fmla="*/ 0 w 960"/>
              <a:gd name="T5" fmla="*/ 0 h 288"/>
              <a:gd name="T6" fmla="*/ 0 60000 65536"/>
              <a:gd name="T7" fmla="*/ 0 60000 65536"/>
              <a:gd name="T8" fmla="*/ 0 60000 65536"/>
              <a:gd name="T9" fmla="*/ 0 w 960"/>
              <a:gd name="T10" fmla="*/ 0 h 288"/>
              <a:gd name="T11" fmla="*/ 960 w 960"/>
              <a:gd name="T12" fmla="*/ 288 h 288"/>
            </a:gdLst>
            <a:ahLst/>
            <a:cxnLst>
              <a:cxn ang="T6">
                <a:pos x="T0" y="T1"/>
              </a:cxn>
              <a:cxn ang="T7">
                <a:pos x="T2" y="T3"/>
              </a:cxn>
              <a:cxn ang="T8">
                <a:pos x="T4" y="T5"/>
              </a:cxn>
            </a:cxnLst>
            <a:rect l="T9" t="T10" r="T11" b="T12"/>
            <a:pathLst>
              <a:path w="960" h="288">
                <a:moveTo>
                  <a:pt x="864" y="288"/>
                </a:moveTo>
                <a:cubicBezTo>
                  <a:pt x="912" y="216"/>
                  <a:pt x="960" y="144"/>
                  <a:pt x="816" y="96"/>
                </a:cubicBezTo>
                <a:cubicBezTo>
                  <a:pt x="672" y="48"/>
                  <a:pt x="136" y="16"/>
                  <a:pt x="0" y="0"/>
                </a:cubicBezTo>
              </a:path>
            </a:pathLst>
          </a:custGeom>
          <a:noFill/>
          <a:ln w="57150" cap="flat" cmpd="sng">
            <a:solidFill>
              <a:schemeClr val="tx2"/>
            </a:solidFill>
            <a:prstDash val="solid"/>
            <a:miter lim="800000"/>
            <a:headEnd type="none" w="med" len="med"/>
            <a:tailEnd type="triangle" w="med" len="med"/>
          </a:ln>
        </p:spPr>
        <p:txBody>
          <a:bodyPr wrap="none"/>
          <a:lstStyle/>
          <a:p>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135"/>
                                        </p:tgtEl>
                                        <p:attrNameLst>
                                          <p:attrName>style.visibility</p:attrName>
                                        </p:attrNameLst>
                                      </p:cBhvr>
                                      <p:to>
                                        <p:strVal val="visible"/>
                                      </p:to>
                                    </p:set>
                                    <p:anim calcmode="lin" valueType="num">
                                      <p:cBhvr additive="base">
                                        <p:cTn id="7" dur="500" fill="hold"/>
                                        <p:tgtEl>
                                          <p:spTgt spid="5135"/>
                                        </p:tgtEl>
                                        <p:attrNameLst>
                                          <p:attrName>ppt_x</p:attrName>
                                        </p:attrNameLst>
                                      </p:cBhvr>
                                      <p:tavLst>
                                        <p:tav tm="0">
                                          <p:val>
                                            <p:strVal val="0-#ppt_w/2"/>
                                          </p:val>
                                        </p:tav>
                                        <p:tav tm="100000">
                                          <p:val>
                                            <p:strVal val="#ppt_x"/>
                                          </p:val>
                                        </p:tav>
                                      </p:tavLst>
                                    </p:anim>
                                    <p:anim calcmode="lin" valueType="num">
                                      <p:cBhvr additive="base">
                                        <p:cTn id="8" dur="500" fill="hold"/>
                                        <p:tgtEl>
                                          <p:spTgt spid="513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1000"/>
                                  </p:stCondLst>
                                  <p:childTnLst>
                                    <p:set>
                                      <p:cBhvr>
                                        <p:cTn id="11" dur="1" fill="hold">
                                          <p:stCondLst>
                                            <p:cond delay="0"/>
                                          </p:stCondLst>
                                        </p:cTn>
                                        <p:tgtEl>
                                          <p:spTgt spid="5129"/>
                                        </p:tgtEl>
                                        <p:attrNameLst>
                                          <p:attrName>style.visibility</p:attrName>
                                        </p:attrNameLst>
                                      </p:cBhvr>
                                      <p:to>
                                        <p:strVal val="visible"/>
                                      </p:to>
                                    </p:set>
                                    <p:anim calcmode="lin" valueType="num">
                                      <p:cBhvr>
                                        <p:cTn id="12" dur="500" fill="hold"/>
                                        <p:tgtEl>
                                          <p:spTgt spid="5129"/>
                                        </p:tgtEl>
                                        <p:attrNameLst>
                                          <p:attrName>ppt_w</p:attrName>
                                        </p:attrNameLst>
                                      </p:cBhvr>
                                      <p:tavLst>
                                        <p:tav tm="0">
                                          <p:val>
                                            <p:fltVal val="0"/>
                                          </p:val>
                                        </p:tav>
                                        <p:tav tm="100000">
                                          <p:val>
                                            <p:strVal val="#ppt_w"/>
                                          </p:val>
                                        </p:tav>
                                      </p:tavLst>
                                    </p:anim>
                                    <p:anim calcmode="lin" valueType="num">
                                      <p:cBhvr>
                                        <p:cTn id="13" dur="500" fill="hold"/>
                                        <p:tgtEl>
                                          <p:spTgt spid="5129"/>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9" presetClass="entr" presetSubtype="0" fill="hold" nodeType="afterEffect">
                                  <p:stCondLst>
                                    <p:cond delay="300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par>
                          <p:cTn id="18" fill="hold">
                            <p:stCondLst>
                              <p:cond delay="5500"/>
                            </p:stCondLst>
                            <p:childTnLst>
                              <p:par>
                                <p:cTn id="19" presetID="17" presetClass="entr" presetSubtype="10" fill="hold" nodeType="afterEffect">
                                  <p:stCondLst>
                                    <p:cond delay="300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strVal val="#ppt_h"/>
                                          </p:val>
                                        </p:tav>
                                        <p:tav tm="100000">
                                          <p:val>
                                            <p:strVal val="#ppt_h"/>
                                          </p:val>
                                        </p:tav>
                                      </p:tavLst>
                                    </p:anim>
                                  </p:childTnLst>
                                </p:cTn>
                              </p:par>
                            </p:childTnLst>
                          </p:cTn>
                        </p:par>
                        <p:par>
                          <p:cTn id="23" fill="hold">
                            <p:stCondLst>
                              <p:cond delay="9000"/>
                            </p:stCondLst>
                            <p:childTnLst>
                              <p:par>
                                <p:cTn id="24" presetID="17" presetClass="entr" presetSubtype="4" fill="hold" grpId="0" nodeType="afterEffect">
                                  <p:stCondLst>
                                    <p:cond delay="1000"/>
                                  </p:stCondLst>
                                  <p:childTnLst>
                                    <p:set>
                                      <p:cBhvr>
                                        <p:cTn id="25" dur="1" fill="hold">
                                          <p:stCondLst>
                                            <p:cond delay="0"/>
                                          </p:stCondLst>
                                        </p:cTn>
                                        <p:tgtEl>
                                          <p:spTgt spid="5173"/>
                                        </p:tgtEl>
                                        <p:attrNameLst>
                                          <p:attrName>style.visibility</p:attrName>
                                        </p:attrNameLst>
                                      </p:cBhvr>
                                      <p:to>
                                        <p:strVal val="visible"/>
                                      </p:to>
                                    </p:set>
                                    <p:anim calcmode="lin" valueType="num">
                                      <p:cBhvr>
                                        <p:cTn id="26" dur="500" fill="hold"/>
                                        <p:tgtEl>
                                          <p:spTgt spid="5173"/>
                                        </p:tgtEl>
                                        <p:attrNameLst>
                                          <p:attrName>ppt_x</p:attrName>
                                        </p:attrNameLst>
                                      </p:cBhvr>
                                      <p:tavLst>
                                        <p:tav tm="0">
                                          <p:val>
                                            <p:strVal val="#ppt_x"/>
                                          </p:val>
                                        </p:tav>
                                        <p:tav tm="100000">
                                          <p:val>
                                            <p:strVal val="#ppt_x"/>
                                          </p:val>
                                        </p:tav>
                                      </p:tavLst>
                                    </p:anim>
                                    <p:anim calcmode="lin" valueType="num">
                                      <p:cBhvr>
                                        <p:cTn id="27" dur="500" fill="hold"/>
                                        <p:tgtEl>
                                          <p:spTgt spid="5173"/>
                                        </p:tgtEl>
                                        <p:attrNameLst>
                                          <p:attrName>ppt_y</p:attrName>
                                        </p:attrNameLst>
                                      </p:cBhvr>
                                      <p:tavLst>
                                        <p:tav tm="0">
                                          <p:val>
                                            <p:strVal val="#ppt_y+#ppt_h/2"/>
                                          </p:val>
                                        </p:tav>
                                        <p:tav tm="100000">
                                          <p:val>
                                            <p:strVal val="#ppt_y"/>
                                          </p:val>
                                        </p:tav>
                                      </p:tavLst>
                                    </p:anim>
                                    <p:anim calcmode="lin" valueType="num">
                                      <p:cBhvr>
                                        <p:cTn id="28" dur="500" fill="hold"/>
                                        <p:tgtEl>
                                          <p:spTgt spid="5173"/>
                                        </p:tgtEl>
                                        <p:attrNameLst>
                                          <p:attrName>ppt_w</p:attrName>
                                        </p:attrNameLst>
                                      </p:cBhvr>
                                      <p:tavLst>
                                        <p:tav tm="0">
                                          <p:val>
                                            <p:strVal val="#ppt_w"/>
                                          </p:val>
                                        </p:tav>
                                        <p:tav tm="100000">
                                          <p:val>
                                            <p:strVal val="#ppt_w"/>
                                          </p:val>
                                        </p:tav>
                                      </p:tavLst>
                                    </p:anim>
                                    <p:anim calcmode="lin" valueType="num">
                                      <p:cBhvr>
                                        <p:cTn id="29" dur="500" fill="hold"/>
                                        <p:tgtEl>
                                          <p:spTgt spid="5173"/>
                                        </p:tgtEl>
                                        <p:attrNameLst>
                                          <p:attrName>ppt_h</p:attrName>
                                        </p:attrNameLst>
                                      </p:cBhvr>
                                      <p:tavLst>
                                        <p:tav tm="0">
                                          <p:val>
                                            <p:fltVal val="0"/>
                                          </p:val>
                                        </p:tav>
                                        <p:tav tm="100000">
                                          <p:val>
                                            <p:strVal val="#ppt_h"/>
                                          </p:val>
                                        </p:tav>
                                      </p:tavLst>
                                    </p:anim>
                                  </p:childTnLst>
                                </p:cTn>
                              </p:par>
                            </p:childTnLst>
                          </p:cTn>
                        </p:par>
                        <p:par>
                          <p:cTn id="30" fill="hold">
                            <p:stCondLst>
                              <p:cond delay="10500"/>
                            </p:stCondLst>
                            <p:childTnLst>
                              <p:par>
                                <p:cTn id="31" presetID="9" presetClass="entr" presetSubtype="0" fill="hold" nodeType="afterEffect">
                                  <p:stCondLst>
                                    <p:cond delay="10000"/>
                                  </p:stCondLst>
                                  <p:childTnLst>
                                    <p:set>
                                      <p:cBhvr>
                                        <p:cTn id="32" dur="1" fill="hold">
                                          <p:stCondLst>
                                            <p:cond delay="0"/>
                                          </p:stCondLst>
                                        </p:cTn>
                                        <p:tgtEl>
                                          <p:spTgt spid="3"/>
                                        </p:tgtEl>
                                        <p:attrNameLst>
                                          <p:attrName>style.visibility</p:attrName>
                                        </p:attrNameLst>
                                      </p:cBhvr>
                                      <p:to>
                                        <p:strVal val="visible"/>
                                      </p:to>
                                    </p:set>
                                    <p:animEffect transition="in" filter="dissolve">
                                      <p:cBhvr>
                                        <p:cTn id="33" dur="500"/>
                                        <p:tgtEl>
                                          <p:spTgt spid="3"/>
                                        </p:tgtEl>
                                      </p:cBhvr>
                                    </p:animEffect>
                                  </p:childTnLst>
                                </p:cTn>
                              </p:par>
                            </p:childTnLst>
                          </p:cTn>
                        </p:par>
                        <p:par>
                          <p:cTn id="34" fill="hold">
                            <p:stCondLst>
                              <p:cond delay="21000"/>
                            </p:stCondLst>
                            <p:childTnLst>
                              <p:par>
                                <p:cTn id="35" presetID="17" presetClass="entr" presetSubtype="10" fill="hold" nodeType="afterEffect">
                                  <p:stCondLst>
                                    <p:cond delay="300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strVal val="#ppt_h"/>
                                          </p:val>
                                        </p:tav>
                                        <p:tav tm="100000">
                                          <p:val>
                                            <p:strVal val="#ppt_h"/>
                                          </p:val>
                                        </p:tav>
                                      </p:tavLst>
                                    </p:anim>
                                  </p:childTnLst>
                                </p:cTn>
                              </p:par>
                            </p:childTnLst>
                          </p:cTn>
                        </p:par>
                        <p:par>
                          <p:cTn id="39" fill="hold">
                            <p:stCondLst>
                              <p:cond delay="24500"/>
                            </p:stCondLst>
                            <p:childTnLst>
                              <p:par>
                                <p:cTn id="40" presetID="17" presetClass="entr" presetSubtype="4" fill="hold" grpId="0" nodeType="afterEffect">
                                  <p:stCondLst>
                                    <p:cond delay="2000"/>
                                  </p:stCondLst>
                                  <p:childTnLst>
                                    <p:set>
                                      <p:cBhvr>
                                        <p:cTn id="41" dur="1" fill="hold">
                                          <p:stCondLst>
                                            <p:cond delay="0"/>
                                          </p:stCondLst>
                                        </p:cTn>
                                        <p:tgtEl>
                                          <p:spTgt spid="5172"/>
                                        </p:tgtEl>
                                        <p:attrNameLst>
                                          <p:attrName>style.visibility</p:attrName>
                                        </p:attrNameLst>
                                      </p:cBhvr>
                                      <p:to>
                                        <p:strVal val="visible"/>
                                      </p:to>
                                    </p:set>
                                    <p:anim calcmode="lin" valueType="num">
                                      <p:cBhvr>
                                        <p:cTn id="42" dur="500" fill="hold"/>
                                        <p:tgtEl>
                                          <p:spTgt spid="5172"/>
                                        </p:tgtEl>
                                        <p:attrNameLst>
                                          <p:attrName>ppt_x</p:attrName>
                                        </p:attrNameLst>
                                      </p:cBhvr>
                                      <p:tavLst>
                                        <p:tav tm="0">
                                          <p:val>
                                            <p:strVal val="#ppt_x"/>
                                          </p:val>
                                        </p:tav>
                                        <p:tav tm="100000">
                                          <p:val>
                                            <p:strVal val="#ppt_x"/>
                                          </p:val>
                                        </p:tav>
                                      </p:tavLst>
                                    </p:anim>
                                    <p:anim calcmode="lin" valueType="num">
                                      <p:cBhvr>
                                        <p:cTn id="43" dur="500" fill="hold"/>
                                        <p:tgtEl>
                                          <p:spTgt spid="5172"/>
                                        </p:tgtEl>
                                        <p:attrNameLst>
                                          <p:attrName>ppt_y</p:attrName>
                                        </p:attrNameLst>
                                      </p:cBhvr>
                                      <p:tavLst>
                                        <p:tav tm="0">
                                          <p:val>
                                            <p:strVal val="#ppt_y+#ppt_h/2"/>
                                          </p:val>
                                        </p:tav>
                                        <p:tav tm="100000">
                                          <p:val>
                                            <p:strVal val="#ppt_y"/>
                                          </p:val>
                                        </p:tav>
                                      </p:tavLst>
                                    </p:anim>
                                    <p:anim calcmode="lin" valueType="num">
                                      <p:cBhvr>
                                        <p:cTn id="44" dur="500" fill="hold"/>
                                        <p:tgtEl>
                                          <p:spTgt spid="5172"/>
                                        </p:tgtEl>
                                        <p:attrNameLst>
                                          <p:attrName>ppt_w</p:attrName>
                                        </p:attrNameLst>
                                      </p:cBhvr>
                                      <p:tavLst>
                                        <p:tav tm="0">
                                          <p:val>
                                            <p:strVal val="#ppt_w"/>
                                          </p:val>
                                        </p:tav>
                                        <p:tav tm="100000">
                                          <p:val>
                                            <p:strVal val="#ppt_w"/>
                                          </p:val>
                                        </p:tav>
                                      </p:tavLst>
                                    </p:anim>
                                    <p:anim calcmode="lin" valueType="num">
                                      <p:cBhvr>
                                        <p:cTn id="45" dur="500" fill="hold"/>
                                        <p:tgtEl>
                                          <p:spTgt spid="5172"/>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144">
                                            <p:bg/>
                                          </p:spTgt>
                                        </p:tgtEl>
                                        <p:attrNameLst>
                                          <p:attrName>style.visibility</p:attrName>
                                        </p:attrNameLst>
                                      </p:cBhvr>
                                      <p:to>
                                        <p:strVal val="visible"/>
                                      </p:to>
                                    </p:set>
                                    <p:animEffect transition="in" filter="fade">
                                      <p:cBhvr>
                                        <p:cTn id="50" dur="2000"/>
                                        <p:tgtEl>
                                          <p:spTgt spid="5144">
                                            <p:bg/>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144">
                                            <p:txEl>
                                              <p:pRg st="0" end="0"/>
                                            </p:txEl>
                                          </p:spTgt>
                                        </p:tgtEl>
                                        <p:attrNameLst>
                                          <p:attrName>style.visibility</p:attrName>
                                        </p:attrNameLst>
                                      </p:cBhvr>
                                      <p:to>
                                        <p:strVal val="visible"/>
                                      </p:to>
                                    </p:set>
                                    <p:animEffect transition="in" filter="fade">
                                      <p:cBhvr>
                                        <p:cTn id="55" dur="2000"/>
                                        <p:tgtEl>
                                          <p:spTgt spid="5144">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149">
                                            <p:bg/>
                                          </p:spTgt>
                                        </p:tgtEl>
                                        <p:attrNameLst>
                                          <p:attrName>style.visibility</p:attrName>
                                        </p:attrNameLst>
                                      </p:cBhvr>
                                      <p:to>
                                        <p:strVal val="visible"/>
                                      </p:to>
                                    </p:set>
                                    <p:animEffect transition="in" filter="fade">
                                      <p:cBhvr>
                                        <p:cTn id="60" dur="2000"/>
                                        <p:tgtEl>
                                          <p:spTgt spid="5149">
                                            <p:bg/>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149">
                                            <p:txEl>
                                              <p:pRg st="0" end="0"/>
                                            </p:txEl>
                                          </p:spTgt>
                                        </p:tgtEl>
                                        <p:attrNameLst>
                                          <p:attrName>style.visibility</p:attrName>
                                        </p:attrNameLst>
                                      </p:cBhvr>
                                      <p:to>
                                        <p:strVal val="visible"/>
                                      </p:to>
                                    </p:set>
                                    <p:animEffect transition="in" filter="fade">
                                      <p:cBhvr>
                                        <p:cTn id="65" dur="2000"/>
                                        <p:tgtEl>
                                          <p:spTgt spid="51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5" grpId="0" autoUpdateAnimBg="0"/>
      <p:bldP spid="5144" grpId="0" build="p" animBg="1"/>
      <p:bldP spid="5149" grpId="0" build="p" animBg="1"/>
      <p:bldP spid="5129" grpId="0" autoUpdateAnimBg="0"/>
      <p:bldP spid="5172" grpId="0" animBg="1"/>
      <p:bldP spid="517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1600200" y="152400"/>
            <a:ext cx="6324600" cy="762000"/>
          </a:xfrm>
          <a:prstGeom prst="rect">
            <a:avLst/>
          </a:prstGeom>
          <a:noFill/>
          <a:ln w="9525">
            <a:noFill/>
            <a:miter lim="800000"/>
            <a:headEnd/>
            <a:tailEnd/>
          </a:ln>
          <a:effectLst/>
        </p:spPr>
        <p:txBody>
          <a:bodyPr anchor="b">
            <a:spAutoFit/>
          </a:bodyPr>
          <a:lstStyle/>
          <a:p>
            <a:pPr algn="ctr">
              <a:defRPr/>
            </a:pPr>
            <a:r>
              <a:rPr lang="en-US" sz="4400" b="1" u="sng" dirty="0">
                <a:solidFill>
                  <a:schemeClr val="tx2"/>
                </a:solidFill>
                <a:effectLst>
                  <a:outerShdw blurRad="38100" dist="38100" dir="2700000" algn="tl">
                    <a:srgbClr val="C0C0C0"/>
                  </a:outerShdw>
                </a:effectLst>
              </a:rPr>
              <a:t>Parts of </a:t>
            </a:r>
            <a:r>
              <a:rPr lang="en-US" sz="4400" b="1" u="sng" dirty="0" smtClean="0">
                <a:solidFill>
                  <a:schemeClr val="tx2"/>
                </a:solidFill>
                <a:effectLst>
                  <a:outerShdw blurRad="38100" dist="38100" dir="2700000" algn="tl">
                    <a:srgbClr val="C0C0C0"/>
                  </a:outerShdw>
                </a:effectLst>
              </a:rPr>
              <a:t>Essay</a:t>
            </a:r>
            <a:endParaRPr lang="en-US" sz="4400" b="1" u="sng" dirty="0">
              <a:solidFill>
                <a:schemeClr val="tx2"/>
              </a:solidFill>
              <a:effectLst>
                <a:outerShdw blurRad="38100" dist="38100" dir="2700000" algn="tl">
                  <a:srgbClr val="C0C0C0"/>
                </a:outerShdw>
              </a:effectLst>
            </a:endParaRPr>
          </a:p>
        </p:txBody>
      </p:sp>
      <p:sp>
        <p:nvSpPr>
          <p:cNvPr id="8197" name="Text Box 5"/>
          <p:cNvSpPr txBox="1">
            <a:spLocks noChangeArrowheads="1"/>
          </p:cNvSpPr>
          <p:nvPr/>
        </p:nvSpPr>
        <p:spPr bwMode="auto">
          <a:xfrm>
            <a:off x="457200" y="914400"/>
            <a:ext cx="8382000" cy="584775"/>
          </a:xfrm>
          <a:prstGeom prst="rect">
            <a:avLst/>
          </a:prstGeom>
          <a:noFill/>
          <a:ln w="9525">
            <a:noFill/>
            <a:miter lim="800000"/>
            <a:headEnd/>
            <a:tailEnd/>
          </a:ln>
        </p:spPr>
        <p:txBody>
          <a:bodyPr wrap="square">
            <a:spAutoFit/>
          </a:bodyPr>
          <a:lstStyle/>
          <a:p>
            <a:pPr algn="ctr">
              <a:spcBef>
                <a:spcPct val="50000"/>
              </a:spcBef>
            </a:pPr>
            <a:r>
              <a:rPr lang="en-US" sz="3200" b="1" dirty="0" smtClean="0"/>
              <a:t>     Body </a:t>
            </a:r>
            <a:r>
              <a:rPr lang="en-US" sz="3200" b="1" dirty="0"/>
              <a:t>Paragraphs</a:t>
            </a:r>
            <a:endParaRPr lang="en-US" sz="3200" dirty="0"/>
          </a:p>
        </p:txBody>
      </p:sp>
      <p:sp>
        <p:nvSpPr>
          <p:cNvPr id="8199" name="Rectangle 7"/>
          <p:cNvSpPr>
            <a:spLocks noChangeArrowheads="1"/>
          </p:cNvSpPr>
          <p:nvPr/>
        </p:nvSpPr>
        <p:spPr bwMode="auto">
          <a:xfrm>
            <a:off x="304800" y="1905000"/>
            <a:ext cx="8610600" cy="2286000"/>
          </a:xfrm>
          <a:prstGeom prst="rect">
            <a:avLst/>
          </a:prstGeom>
          <a:noFill/>
          <a:ln w="9525">
            <a:noFill/>
            <a:miter lim="800000"/>
            <a:headEnd/>
            <a:tailEnd/>
          </a:ln>
        </p:spPr>
        <p:txBody>
          <a:bodyPr/>
          <a:lstStyle/>
          <a:p>
            <a:pPr algn="just">
              <a:spcBef>
                <a:spcPct val="20000"/>
              </a:spcBef>
              <a:buClr>
                <a:schemeClr val="folHlink"/>
              </a:buClr>
              <a:buSzPct val="75000"/>
              <a:buFont typeface="Wingdings" pitchFamily="2" charset="2"/>
              <a:buNone/>
            </a:pPr>
            <a:r>
              <a:rPr lang="en-US" sz="2000" b="1" dirty="0"/>
              <a:t>The body consists of one or more paragraphs following </a:t>
            </a:r>
            <a:r>
              <a:rPr lang="en-US" sz="2000" b="1" dirty="0" smtClean="0"/>
              <a:t>the introduction</a:t>
            </a:r>
            <a:r>
              <a:rPr lang="en-US" sz="2000" b="1" dirty="0"/>
              <a:t>.  Each paragraph supports the main </a:t>
            </a:r>
            <a:r>
              <a:rPr lang="en-US" sz="2000" b="1" dirty="0" smtClean="0"/>
              <a:t>idea (thesis) of your </a:t>
            </a:r>
            <a:r>
              <a:rPr lang="en-US" sz="2000" b="1" dirty="0"/>
              <a:t>essay by breaking it down into smaller ideas or </a:t>
            </a:r>
            <a:r>
              <a:rPr lang="en-US" sz="2000" b="1" dirty="0" smtClean="0"/>
              <a:t>sub- topics</a:t>
            </a:r>
            <a:r>
              <a:rPr lang="en-US" sz="2000" b="1" dirty="0"/>
              <a:t>. Each body paragraph consists of a topic </a:t>
            </a:r>
            <a:r>
              <a:rPr lang="en-US" sz="2000" b="1" dirty="0" smtClean="0"/>
              <a:t>sentence and </a:t>
            </a:r>
            <a:r>
              <a:rPr lang="en-US" sz="2000" b="1" dirty="0"/>
              <a:t>several supporting sentences.  A conclusion </a:t>
            </a:r>
            <a:r>
              <a:rPr lang="en-US" sz="2000" b="1" dirty="0" smtClean="0"/>
              <a:t>sentence draws </a:t>
            </a:r>
            <a:r>
              <a:rPr lang="en-US" sz="2000" b="1" dirty="0"/>
              <a:t>the paragraph together</a:t>
            </a:r>
            <a:r>
              <a:rPr lang="en-US" sz="2000" b="1" dirty="0">
                <a:solidFill>
                  <a:schemeClr val="tx2"/>
                </a:solidFill>
              </a:rPr>
              <a:t>.</a:t>
            </a:r>
          </a:p>
        </p:txBody>
      </p:sp>
      <p:grpSp>
        <p:nvGrpSpPr>
          <p:cNvPr id="2" name="Group 20"/>
          <p:cNvGrpSpPr>
            <a:grpSpLocks/>
          </p:cNvGrpSpPr>
          <p:nvPr/>
        </p:nvGrpSpPr>
        <p:grpSpPr bwMode="auto">
          <a:xfrm>
            <a:off x="2514600" y="4953000"/>
            <a:ext cx="1600200" cy="609600"/>
            <a:chOff x="2304" y="1824"/>
            <a:chExt cx="1008" cy="384"/>
          </a:xfrm>
        </p:grpSpPr>
        <p:sp>
          <p:nvSpPr>
            <p:cNvPr id="7186" name="Rectangle 14"/>
            <p:cNvSpPr>
              <a:spLocks noChangeArrowheads="1"/>
            </p:cNvSpPr>
            <p:nvPr/>
          </p:nvSpPr>
          <p:spPr bwMode="auto">
            <a:xfrm>
              <a:off x="2304" y="1824"/>
              <a:ext cx="1008" cy="384"/>
            </a:xfrm>
            <a:prstGeom prst="rect">
              <a:avLst/>
            </a:prstGeom>
            <a:solidFill>
              <a:schemeClr val="accent2"/>
            </a:solidFill>
            <a:ln w="28575">
              <a:solidFill>
                <a:schemeClr val="tx1"/>
              </a:solidFill>
              <a:miter lim="800000"/>
              <a:headEnd/>
              <a:tailEnd/>
            </a:ln>
          </p:spPr>
          <p:txBody>
            <a:bodyPr wrap="none" anchor="ctr"/>
            <a:lstStyle/>
            <a:p>
              <a:endParaRPr lang="fr-FR"/>
            </a:p>
          </p:txBody>
        </p:sp>
        <p:sp>
          <p:nvSpPr>
            <p:cNvPr id="7187" name="Text Box 17"/>
            <p:cNvSpPr txBox="1">
              <a:spLocks noChangeArrowheads="1"/>
            </p:cNvSpPr>
            <p:nvPr/>
          </p:nvSpPr>
          <p:spPr bwMode="auto">
            <a:xfrm>
              <a:off x="2400" y="1824"/>
              <a:ext cx="816" cy="326"/>
            </a:xfrm>
            <a:prstGeom prst="rect">
              <a:avLst/>
            </a:prstGeom>
            <a:noFill/>
            <a:ln w="9525">
              <a:noFill/>
              <a:miter lim="800000"/>
              <a:headEnd/>
              <a:tailEnd/>
            </a:ln>
          </p:spPr>
          <p:txBody>
            <a:bodyPr>
              <a:spAutoFit/>
            </a:bodyPr>
            <a:lstStyle/>
            <a:p>
              <a:pPr algn="ctr">
                <a:spcBef>
                  <a:spcPct val="50000"/>
                </a:spcBef>
              </a:pPr>
              <a:r>
                <a:rPr lang="en-US" sz="1400"/>
                <a:t>Body Paragraph 1</a:t>
              </a:r>
            </a:p>
          </p:txBody>
        </p:sp>
      </p:grpSp>
      <p:grpSp>
        <p:nvGrpSpPr>
          <p:cNvPr id="3" name="Group 21"/>
          <p:cNvGrpSpPr>
            <a:grpSpLocks/>
          </p:cNvGrpSpPr>
          <p:nvPr/>
        </p:nvGrpSpPr>
        <p:grpSpPr bwMode="auto">
          <a:xfrm>
            <a:off x="4648200" y="4953000"/>
            <a:ext cx="1600200" cy="609600"/>
            <a:chOff x="2304" y="2304"/>
            <a:chExt cx="1008" cy="384"/>
          </a:xfrm>
        </p:grpSpPr>
        <p:sp>
          <p:nvSpPr>
            <p:cNvPr id="7184" name="Rectangle 15"/>
            <p:cNvSpPr>
              <a:spLocks noChangeArrowheads="1"/>
            </p:cNvSpPr>
            <p:nvPr/>
          </p:nvSpPr>
          <p:spPr bwMode="auto">
            <a:xfrm>
              <a:off x="2304" y="2304"/>
              <a:ext cx="1008" cy="384"/>
            </a:xfrm>
            <a:prstGeom prst="rect">
              <a:avLst/>
            </a:prstGeom>
            <a:solidFill>
              <a:schemeClr val="accent2"/>
            </a:solidFill>
            <a:ln w="28575">
              <a:solidFill>
                <a:schemeClr val="tx1"/>
              </a:solidFill>
              <a:miter lim="800000"/>
              <a:headEnd/>
              <a:tailEnd/>
            </a:ln>
          </p:spPr>
          <p:txBody>
            <a:bodyPr wrap="none" anchor="ctr"/>
            <a:lstStyle/>
            <a:p>
              <a:endParaRPr lang="fr-FR"/>
            </a:p>
          </p:txBody>
        </p:sp>
        <p:sp>
          <p:nvSpPr>
            <p:cNvPr id="7185" name="Text Box 18"/>
            <p:cNvSpPr txBox="1">
              <a:spLocks noChangeArrowheads="1"/>
            </p:cNvSpPr>
            <p:nvPr/>
          </p:nvSpPr>
          <p:spPr bwMode="auto">
            <a:xfrm>
              <a:off x="2400" y="2304"/>
              <a:ext cx="816" cy="326"/>
            </a:xfrm>
            <a:prstGeom prst="rect">
              <a:avLst/>
            </a:prstGeom>
            <a:noFill/>
            <a:ln w="9525">
              <a:noFill/>
              <a:miter lim="800000"/>
              <a:headEnd/>
              <a:tailEnd/>
            </a:ln>
          </p:spPr>
          <p:txBody>
            <a:bodyPr>
              <a:spAutoFit/>
            </a:bodyPr>
            <a:lstStyle/>
            <a:p>
              <a:pPr algn="ctr">
                <a:spcBef>
                  <a:spcPct val="50000"/>
                </a:spcBef>
              </a:pPr>
              <a:r>
                <a:rPr lang="en-US" sz="1400"/>
                <a:t>Body Paragraph 2</a:t>
              </a:r>
            </a:p>
          </p:txBody>
        </p:sp>
      </p:grpSp>
      <p:grpSp>
        <p:nvGrpSpPr>
          <p:cNvPr id="4" name="Group 22"/>
          <p:cNvGrpSpPr>
            <a:grpSpLocks/>
          </p:cNvGrpSpPr>
          <p:nvPr/>
        </p:nvGrpSpPr>
        <p:grpSpPr bwMode="auto">
          <a:xfrm>
            <a:off x="6781800" y="4953000"/>
            <a:ext cx="1600200" cy="609600"/>
            <a:chOff x="2304" y="2784"/>
            <a:chExt cx="1008" cy="384"/>
          </a:xfrm>
        </p:grpSpPr>
        <p:sp>
          <p:nvSpPr>
            <p:cNvPr id="7182" name="Rectangle 16"/>
            <p:cNvSpPr>
              <a:spLocks noChangeArrowheads="1"/>
            </p:cNvSpPr>
            <p:nvPr/>
          </p:nvSpPr>
          <p:spPr bwMode="auto">
            <a:xfrm>
              <a:off x="2304" y="2784"/>
              <a:ext cx="1008" cy="384"/>
            </a:xfrm>
            <a:prstGeom prst="rect">
              <a:avLst/>
            </a:prstGeom>
            <a:solidFill>
              <a:schemeClr val="accent2"/>
            </a:solidFill>
            <a:ln w="28575">
              <a:solidFill>
                <a:schemeClr val="tx1"/>
              </a:solidFill>
              <a:miter lim="800000"/>
              <a:headEnd/>
              <a:tailEnd/>
            </a:ln>
          </p:spPr>
          <p:txBody>
            <a:bodyPr wrap="none" anchor="ctr"/>
            <a:lstStyle/>
            <a:p>
              <a:endParaRPr lang="fr-FR"/>
            </a:p>
          </p:txBody>
        </p:sp>
        <p:sp>
          <p:nvSpPr>
            <p:cNvPr id="7183" name="Text Box 19"/>
            <p:cNvSpPr txBox="1">
              <a:spLocks noChangeArrowheads="1"/>
            </p:cNvSpPr>
            <p:nvPr/>
          </p:nvSpPr>
          <p:spPr bwMode="auto">
            <a:xfrm>
              <a:off x="2352" y="2794"/>
              <a:ext cx="816" cy="326"/>
            </a:xfrm>
            <a:prstGeom prst="rect">
              <a:avLst/>
            </a:prstGeom>
            <a:noFill/>
            <a:ln w="9525">
              <a:noFill/>
              <a:miter lim="800000"/>
              <a:headEnd/>
              <a:tailEnd/>
            </a:ln>
          </p:spPr>
          <p:txBody>
            <a:bodyPr>
              <a:spAutoFit/>
            </a:bodyPr>
            <a:lstStyle/>
            <a:p>
              <a:pPr algn="ctr">
                <a:spcBef>
                  <a:spcPct val="50000"/>
                </a:spcBef>
              </a:pPr>
              <a:r>
                <a:rPr lang="en-US" sz="1400"/>
                <a:t>Body Paragraph 3</a:t>
              </a:r>
            </a:p>
          </p:txBody>
        </p:sp>
      </p:grpSp>
      <p:grpSp>
        <p:nvGrpSpPr>
          <p:cNvPr id="5" name="Group 27"/>
          <p:cNvGrpSpPr>
            <a:grpSpLocks/>
          </p:cNvGrpSpPr>
          <p:nvPr/>
        </p:nvGrpSpPr>
        <p:grpSpPr bwMode="auto">
          <a:xfrm>
            <a:off x="381000" y="4953000"/>
            <a:ext cx="1600200" cy="609600"/>
            <a:chOff x="336" y="3072"/>
            <a:chExt cx="1008" cy="384"/>
          </a:xfrm>
        </p:grpSpPr>
        <p:sp>
          <p:nvSpPr>
            <p:cNvPr id="7180" name="Rectangle 25"/>
            <p:cNvSpPr>
              <a:spLocks noChangeArrowheads="1"/>
            </p:cNvSpPr>
            <p:nvPr/>
          </p:nvSpPr>
          <p:spPr bwMode="auto">
            <a:xfrm>
              <a:off x="336" y="3072"/>
              <a:ext cx="1008" cy="384"/>
            </a:xfrm>
            <a:prstGeom prst="rect">
              <a:avLst/>
            </a:prstGeom>
            <a:solidFill>
              <a:srgbClr val="99CCFF"/>
            </a:solidFill>
            <a:ln w="28575">
              <a:solidFill>
                <a:schemeClr val="tx1"/>
              </a:solidFill>
              <a:miter lim="800000"/>
              <a:headEnd/>
              <a:tailEnd/>
            </a:ln>
          </p:spPr>
          <p:txBody>
            <a:bodyPr wrap="none" anchor="ctr"/>
            <a:lstStyle/>
            <a:p>
              <a:endParaRPr lang="fr-FR"/>
            </a:p>
          </p:txBody>
        </p:sp>
        <p:sp>
          <p:nvSpPr>
            <p:cNvPr id="7181" name="Text Box 26"/>
            <p:cNvSpPr txBox="1">
              <a:spLocks noChangeArrowheads="1"/>
            </p:cNvSpPr>
            <p:nvPr/>
          </p:nvSpPr>
          <p:spPr bwMode="auto">
            <a:xfrm>
              <a:off x="432" y="3168"/>
              <a:ext cx="816" cy="192"/>
            </a:xfrm>
            <a:prstGeom prst="rect">
              <a:avLst/>
            </a:prstGeom>
            <a:solidFill>
              <a:srgbClr val="99CCFF"/>
            </a:solidFill>
            <a:ln w="9525">
              <a:noFill/>
              <a:miter lim="800000"/>
              <a:headEnd/>
              <a:tailEnd/>
            </a:ln>
          </p:spPr>
          <p:txBody>
            <a:bodyPr>
              <a:spAutoFit/>
            </a:bodyPr>
            <a:lstStyle/>
            <a:p>
              <a:pPr algn="ctr">
                <a:spcBef>
                  <a:spcPct val="50000"/>
                </a:spcBef>
              </a:pPr>
              <a:r>
                <a:rPr lang="en-US" sz="1400"/>
                <a:t>Introduction</a:t>
              </a:r>
            </a:p>
          </p:txBody>
        </p:sp>
      </p:grpSp>
      <p:sp>
        <p:nvSpPr>
          <p:cNvPr id="8220" name="Line 28"/>
          <p:cNvSpPr>
            <a:spLocks noChangeShapeType="1"/>
          </p:cNvSpPr>
          <p:nvPr/>
        </p:nvSpPr>
        <p:spPr bwMode="auto">
          <a:xfrm>
            <a:off x="1981200" y="5257800"/>
            <a:ext cx="533400" cy="0"/>
          </a:xfrm>
          <a:prstGeom prst="line">
            <a:avLst/>
          </a:prstGeom>
          <a:noFill/>
          <a:ln w="57150">
            <a:solidFill>
              <a:schemeClr val="hlink"/>
            </a:solidFill>
            <a:miter lim="800000"/>
            <a:headEnd/>
            <a:tailEnd type="triangle" w="med" len="med"/>
          </a:ln>
        </p:spPr>
        <p:txBody>
          <a:bodyPr wrap="none"/>
          <a:lstStyle/>
          <a:p>
            <a:endParaRPr lang="fr-FR"/>
          </a:p>
        </p:txBody>
      </p:sp>
      <p:sp>
        <p:nvSpPr>
          <p:cNvPr id="8221" name="Line 29"/>
          <p:cNvSpPr>
            <a:spLocks noChangeShapeType="1"/>
          </p:cNvSpPr>
          <p:nvPr/>
        </p:nvSpPr>
        <p:spPr bwMode="auto">
          <a:xfrm>
            <a:off x="4114800" y="5257800"/>
            <a:ext cx="533400" cy="0"/>
          </a:xfrm>
          <a:prstGeom prst="line">
            <a:avLst/>
          </a:prstGeom>
          <a:noFill/>
          <a:ln w="57150">
            <a:solidFill>
              <a:schemeClr val="hlink"/>
            </a:solidFill>
            <a:miter lim="800000"/>
            <a:headEnd/>
            <a:tailEnd type="triangle" w="med" len="med"/>
          </a:ln>
        </p:spPr>
        <p:txBody>
          <a:bodyPr wrap="none"/>
          <a:lstStyle/>
          <a:p>
            <a:endParaRPr lang="fr-FR"/>
          </a:p>
        </p:txBody>
      </p:sp>
      <p:sp>
        <p:nvSpPr>
          <p:cNvPr id="8222" name="Line 30"/>
          <p:cNvSpPr>
            <a:spLocks noChangeShapeType="1"/>
          </p:cNvSpPr>
          <p:nvPr/>
        </p:nvSpPr>
        <p:spPr bwMode="auto">
          <a:xfrm>
            <a:off x="6248400" y="5257800"/>
            <a:ext cx="533400" cy="0"/>
          </a:xfrm>
          <a:prstGeom prst="line">
            <a:avLst/>
          </a:prstGeom>
          <a:noFill/>
          <a:ln w="57150">
            <a:solidFill>
              <a:schemeClr val="hlink"/>
            </a:solidFill>
            <a:miter lim="800000"/>
            <a:headEnd/>
            <a:tailEnd type="triangle" w="med" len="med"/>
          </a:ln>
        </p:spPr>
        <p:txBody>
          <a:bodyPr wrap="none"/>
          <a:lstStyle/>
          <a:p>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additive="base">
                                        <p:cTn id="7" dur="500" fill="hold"/>
                                        <p:tgtEl>
                                          <p:spTgt spid="8197"/>
                                        </p:tgtEl>
                                        <p:attrNameLst>
                                          <p:attrName>ppt_x</p:attrName>
                                        </p:attrNameLst>
                                      </p:cBhvr>
                                      <p:tavLst>
                                        <p:tav tm="0">
                                          <p:val>
                                            <p:strVal val="0-#ppt_w/2"/>
                                          </p:val>
                                        </p:tav>
                                        <p:tav tm="100000">
                                          <p:val>
                                            <p:strVal val="#ppt_x"/>
                                          </p:val>
                                        </p:tav>
                                      </p:tavLst>
                                    </p:anim>
                                    <p:anim calcmode="lin" valueType="num">
                                      <p:cBhvr additive="base">
                                        <p:cTn id="8" dur="500" fill="hold"/>
                                        <p:tgtEl>
                                          <p:spTgt spid="819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nodeType="afterEffect">
                                  <p:stCondLst>
                                    <p:cond delay="500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par>
                          <p:cTn id="13" fill="hold">
                            <p:stCondLst>
                              <p:cond delay="6000"/>
                            </p:stCondLst>
                            <p:childTnLst>
                              <p:par>
                                <p:cTn id="14" presetID="17" presetClass="entr" presetSubtype="10" fill="hold" grpId="0" nodeType="afterEffect">
                                  <p:stCondLst>
                                    <p:cond delay="1000"/>
                                  </p:stCondLst>
                                  <p:childTnLst>
                                    <p:set>
                                      <p:cBhvr>
                                        <p:cTn id="15" dur="1" fill="hold">
                                          <p:stCondLst>
                                            <p:cond delay="0"/>
                                          </p:stCondLst>
                                        </p:cTn>
                                        <p:tgtEl>
                                          <p:spTgt spid="8220"/>
                                        </p:tgtEl>
                                        <p:attrNameLst>
                                          <p:attrName>style.visibility</p:attrName>
                                        </p:attrNameLst>
                                      </p:cBhvr>
                                      <p:to>
                                        <p:strVal val="visible"/>
                                      </p:to>
                                    </p:set>
                                    <p:anim calcmode="lin" valueType="num">
                                      <p:cBhvr>
                                        <p:cTn id="16" dur="500" fill="hold"/>
                                        <p:tgtEl>
                                          <p:spTgt spid="8220"/>
                                        </p:tgtEl>
                                        <p:attrNameLst>
                                          <p:attrName>ppt_w</p:attrName>
                                        </p:attrNameLst>
                                      </p:cBhvr>
                                      <p:tavLst>
                                        <p:tav tm="0">
                                          <p:val>
                                            <p:fltVal val="0"/>
                                          </p:val>
                                        </p:tav>
                                        <p:tav tm="100000">
                                          <p:val>
                                            <p:strVal val="#ppt_w"/>
                                          </p:val>
                                        </p:tav>
                                      </p:tavLst>
                                    </p:anim>
                                    <p:anim calcmode="lin" valueType="num">
                                      <p:cBhvr>
                                        <p:cTn id="17" dur="500" fill="hold"/>
                                        <p:tgtEl>
                                          <p:spTgt spid="8220"/>
                                        </p:tgtEl>
                                        <p:attrNameLst>
                                          <p:attrName>ppt_h</p:attrName>
                                        </p:attrNameLst>
                                      </p:cBhvr>
                                      <p:tavLst>
                                        <p:tav tm="0">
                                          <p:val>
                                            <p:strVal val="#ppt_h"/>
                                          </p:val>
                                        </p:tav>
                                        <p:tav tm="100000">
                                          <p:val>
                                            <p:strVal val="#ppt_h"/>
                                          </p:val>
                                        </p:tav>
                                      </p:tavLst>
                                    </p:anim>
                                  </p:childTnLst>
                                </p:cTn>
                              </p:par>
                            </p:childTnLst>
                          </p:cTn>
                        </p:par>
                        <p:par>
                          <p:cTn id="18" fill="hold">
                            <p:stCondLst>
                              <p:cond delay="7500"/>
                            </p:stCondLst>
                            <p:childTnLst>
                              <p:par>
                                <p:cTn id="19" presetID="3" presetClass="entr" presetSubtype="10" fill="hold" nodeType="afterEffect">
                                  <p:stCondLst>
                                    <p:cond delay="100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par>
                          <p:cTn id="22" fill="hold">
                            <p:stCondLst>
                              <p:cond delay="9000"/>
                            </p:stCondLst>
                            <p:childTnLst>
                              <p:par>
                                <p:cTn id="23" presetID="17" presetClass="entr" presetSubtype="10" fill="hold" grpId="0" nodeType="afterEffect">
                                  <p:stCondLst>
                                    <p:cond delay="1000"/>
                                  </p:stCondLst>
                                  <p:childTnLst>
                                    <p:set>
                                      <p:cBhvr>
                                        <p:cTn id="24" dur="1" fill="hold">
                                          <p:stCondLst>
                                            <p:cond delay="0"/>
                                          </p:stCondLst>
                                        </p:cTn>
                                        <p:tgtEl>
                                          <p:spTgt spid="8221"/>
                                        </p:tgtEl>
                                        <p:attrNameLst>
                                          <p:attrName>style.visibility</p:attrName>
                                        </p:attrNameLst>
                                      </p:cBhvr>
                                      <p:to>
                                        <p:strVal val="visible"/>
                                      </p:to>
                                    </p:set>
                                    <p:anim calcmode="lin" valueType="num">
                                      <p:cBhvr>
                                        <p:cTn id="25" dur="500" fill="hold"/>
                                        <p:tgtEl>
                                          <p:spTgt spid="8221"/>
                                        </p:tgtEl>
                                        <p:attrNameLst>
                                          <p:attrName>ppt_w</p:attrName>
                                        </p:attrNameLst>
                                      </p:cBhvr>
                                      <p:tavLst>
                                        <p:tav tm="0">
                                          <p:val>
                                            <p:fltVal val="0"/>
                                          </p:val>
                                        </p:tav>
                                        <p:tav tm="100000">
                                          <p:val>
                                            <p:strVal val="#ppt_w"/>
                                          </p:val>
                                        </p:tav>
                                      </p:tavLst>
                                    </p:anim>
                                    <p:anim calcmode="lin" valueType="num">
                                      <p:cBhvr>
                                        <p:cTn id="26" dur="500" fill="hold"/>
                                        <p:tgtEl>
                                          <p:spTgt spid="8221"/>
                                        </p:tgtEl>
                                        <p:attrNameLst>
                                          <p:attrName>ppt_h</p:attrName>
                                        </p:attrNameLst>
                                      </p:cBhvr>
                                      <p:tavLst>
                                        <p:tav tm="0">
                                          <p:val>
                                            <p:strVal val="#ppt_h"/>
                                          </p:val>
                                        </p:tav>
                                        <p:tav tm="100000">
                                          <p:val>
                                            <p:strVal val="#ppt_h"/>
                                          </p:val>
                                        </p:tav>
                                      </p:tavLst>
                                    </p:anim>
                                  </p:childTnLst>
                                </p:cTn>
                              </p:par>
                            </p:childTnLst>
                          </p:cTn>
                        </p:par>
                        <p:par>
                          <p:cTn id="27" fill="hold">
                            <p:stCondLst>
                              <p:cond delay="10500"/>
                            </p:stCondLst>
                            <p:childTnLst>
                              <p:par>
                                <p:cTn id="28" presetID="3" presetClass="entr" presetSubtype="10" fill="hold" nodeType="afterEffect">
                                  <p:stCondLst>
                                    <p:cond delay="1000"/>
                                  </p:stCondLst>
                                  <p:childTnLst>
                                    <p:set>
                                      <p:cBhvr>
                                        <p:cTn id="29" dur="1" fill="hold">
                                          <p:stCondLst>
                                            <p:cond delay="0"/>
                                          </p:stCondLst>
                                        </p:cTn>
                                        <p:tgtEl>
                                          <p:spTgt spid="3"/>
                                        </p:tgtEl>
                                        <p:attrNameLst>
                                          <p:attrName>style.visibility</p:attrName>
                                        </p:attrNameLst>
                                      </p:cBhvr>
                                      <p:to>
                                        <p:strVal val="visible"/>
                                      </p:to>
                                    </p:set>
                                    <p:animEffect transition="in" filter="blinds(horizontal)">
                                      <p:cBhvr>
                                        <p:cTn id="30" dur="500"/>
                                        <p:tgtEl>
                                          <p:spTgt spid="3"/>
                                        </p:tgtEl>
                                      </p:cBhvr>
                                    </p:animEffect>
                                  </p:childTnLst>
                                </p:cTn>
                              </p:par>
                            </p:childTnLst>
                          </p:cTn>
                        </p:par>
                        <p:par>
                          <p:cTn id="31" fill="hold">
                            <p:stCondLst>
                              <p:cond delay="12000"/>
                            </p:stCondLst>
                            <p:childTnLst>
                              <p:par>
                                <p:cTn id="32" presetID="17" presetClass="entr" presetSubtype="10" fill="hold" grpId="0" nodeType="afterEffect">
                                  <p:stCondLst>
                                    <p:cond delay="1000"/>
                                  </p:stCondLst>
                                  <p:childTnLst>
                                    <p:set>
                                      <p:cBhvr>
                                        <p:cTn id="33" dur="1" fill="hold">
                                          <p:stCondLst>
                                            <p:cond delay="0"/>
                                          </p:stCondLst>
                                        </p:cTn>
                                        <p:tgtEl>
                                          <p:spTgt spid="8222"/>
                                        </p:tgtEl>
                                        <p:attrNameLst>
                                          <p:attrName>style.visibility</p:attrName>
                                        </p:attrNameLst>
                                      </p:cBhvr>
                                      <p:to>
                                        <p:strVal val="visible"/>
                                      </p:to>
                                    </p:set>
                                    <p:anim calcmode="lin" valueType="num">
                                      <p:cBhvr>
                                        <p:cTn id="34" dur="500" fill="hold"/>
                                        <p:tgtEl>
                                          <p:spTgt spid="8222"/>
                                        </p:tgtEl>
                                        <p:attrNameLst>
                                          <p:attrName>ppt_w</p:attrName>
                                        </p:attrNameLst>
                                      </p:cBhvr>
                                      <p:tavLst>
                                        <p:tav tm="0">
                                          <p:val>
                                            <p:fltVal val="0"/>
                                          </p:val>
                                        </p:tav>
                                        <p:tav tm="100000">
                                          <p:val>
                                            <p:strVal val="#ppt_w"/>
                                          </p:val>
                                        </p:tav>
                                      </p:tavLst>
                                    </p:anim>
                                    <p:anim calcmode="lin" valueType="num">
                                      <p:cBhvr>
                                        <p:cTn id="35" dur="500" fill="hold"/>
                                        <p:tgtEl>
                                          <p:spTgt spid="8222"/>
                                        </p:tgtEl>
                                        <p:attrNameLst>
                                          <p:attrName>ppt_h</p:attrName>
                                        </p:attrNameLst>
                                      </p:cBhvr>
                                      <p:tavLst>
                                        <p:tav tm="0">
                                          <p:val>
                                            <p:strVal val="#ppt_h"/>
                                          </p:val>
                                        </p:tav>
                                        <p:tav tm="100000">
                                          <p:val>
                                            <p:strVal val="#ppt_h"/>
                                          </p:val>
                                        </p:tav>
                                      </p:tavLst>
                                    </p:anim>
                                  </p:childTnLst>
                                </p:cTn>
                              </p:par>
                            </p:childTnLst>
                          </p:cTn>
                        </p:par>
                        <p:par>
                          <p:cTn id="36" fill="hold">
                            <p:stCondLst>
                              <p:cond delay="13500"/>
                            </p:stCondLst>
                            <p:childTnLst>
                              <p:par>
                                <p:cTn id="37" presetID="3" presetClass="entr" presetSubtype="10" fill="hold" nodeType="afterEffect">
                                  <p:stCondLst>
                                    <p:cond delay="1000"/>
                                  </p:stCondLst>
                                  <p:childTnLst>
                                    <p:set>
                                      <p:cBhvr>
                                        <p:cTn id="38" dur="1" fill="hold">
                                          <p:stCondLst>
                                            <p:cond delay="0"/>
                                          </p:stCondLst>
                                        </p:cTn>
                                        <p:tgtEl>
                                          <p:spTgt spid="4"/>
                                        </p:tgtEl>
                                        <p:attrNameLst>
                                          <p:attrName>style.visibility</p:attrName>
                                        </p:attrNameLst>
                                      </p:cBhvr>
                                      <p:to>
                                        <p:strVal val="visible"/>
                                      </p:to>
                                    </p:set>
                                    <p:animEffect transition="in" filter="blinds(horizontal)">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199">
                                            <p:txEl>
                                              <p:pRg st="0" end="0"/>
                                            </p:txEl>
                                          </p:spTgt>
                                        </p:tgtEl>
                                        <p:attrNameLst>
                                          <p:attrName>style.visibility</p:attrName>
                                        </p:attrNameLst>
                                      </p:cBhvr>
                                      <p:to>
                                        <p:strVal val="visible"/>
                                      </p:to>
                                    </p:set>
                                    <p:animEffect transition="in" filter="fade">
                                      <p:cBhvr>
                                        <p:cTn id="44" dur="2000"/>
                                        <p:tgtEl>
                                          <p:spTgt spid="81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utoUpdateAnimBg="0"/>
      <p:bldP spid="8199" grpId="0" build="p"/>
      <p:bldP spid="8220" grpId="0" animBg="1"/>
      <p:bldP spid="8221" grpId="0" animBg="1"/>
      <p:bldP spid="82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1" name="Rectangle 11"/>
          <p:cNvSpPr>
            <a:spLocks noGrp="1" noChangeArrowheads="1"/>
          </p:cNvSpPr>
          <p:nvPr>
            <p:ph type="title"/>
          </p:nvPr>
        </p:nvSpPr>
        <p:spPr>
          <a:xfrm>
            <a:off x="533400" y="242888"/>
            <a:ext cx="7772400" cy="823912"/>
          </a:xfrm>
        </p:spPr>
        <p:txBody>
          <a:bodyPr/>
          <a:lstStyle/>
          <a:p>
            <a:pPr algn="ctr" eaLnBrk="1" hangingPunct="1">
              <a:defRPr/>
            </a:pPr>
            <a:r>
              <a:rPr lang="en-US" sz="4800" b="1" u="sng" dirty="0" smtClean="0">
                <a:effectLst>
                  <a:outerShdw blurRad="38100" dist="38100" dir="2700000" algn="tl">
                    <a:srgbClr val="C0C0C0"/>
                  </a:outerShdw>
                </a:effectLst>
              </a:rPr>
              <a:t>Example</a:t>
            </a:r>
          </a:p>
        </p:txBody>
      </p:sp>
      <p:sp>
        <p:nvSpPr>
          <p:cNvPr id="10253" name="Text Box 13"/>
          <p:cNvSpPr txBox="1">
            <a:spLocks noChangeArrowheads="1"/>
          </p:cNvSpPr>
          <p:nvPr/>
        </p:nvSpPr>
        <p:spPr bwMode="auto">
          <a:xfrm>
            <a:off x="1295400" y="1066800"/>
            <a:ext cx="6324600" cy="579438"/>
          </a:xfrm>
          <a:prstGeom prst="rect">
            <a:avLst/>
          </a:prstGeom>
          <a:noFill/>
          <a:ln w="9525">
            <a:noFill/>
            <a:miter lim="800000"/>
            <a:headEnd/>
            <a:tailEnd/>
          </a:ln>
        </p:spPr>
        <p:txBody>
          <a:bodyPr>
            <a:spAutoFit/>
          </a:bodyPr>
          <a:lstStyle/>
          <a:p>
            <a:pPr algn="ctr">
              <a:spcBef>
                <a:spcPct val="50000"/>
              </a:spcBef>
            </a:pPr>
            <a:r>
              <a:rPr lang="en-US" sz="3200" b="1" dirty="0" smtClean="0"/>
              <a:t>   Body </a:t>
            </a:r>
            <a:r>
              <a:rPr lang="en-US" sz="3200" b="1" dirty="0"/>
              <a:t>Paragraph</a:t>
            </a:r>
            <a:endParaRPr lang="en-US" sz="3200" dirty="0"/>
          </a:p>
        </p:txBody>
      </p:sp>
      <p:sp>
        <p:nvSpPr>
          <p:cNvPr id="10254" name="Text Box 14"/>
          <p:cNvSpPr txBox="1">
            <a:spLocks noChangeArrowheads="1"/>
          </p:cNvSpPr>
          <p:nvPr/>
        </p:nvSpPr>
        <p:spPr bwMode="auto">
          <a:xfrm>
            <a:off x="3124200" y="1920875"/>
            <a:ext cx="2819400" cy="365125"/>
          </a:xfrm>
          <a:prstGeom prst="rect">
            <a:avLst/>
          </a:prstGeom>
          <a:solidFill>
            <a:schemeClr val="accent1"/>
          </a:solidFill>
          <a:ln w="28575">
            <a:solidFill>
              <a:schemeClr val="tx2"/>
            </a:solidFill>
            <a:miter lim="800000"/>
            <a:headEnd/>
            <a:tailEnd/>
          </a:ln>
        </p:spPr>
        <p:txBody>
          <a:bodyPr>
            <a:spAutoFit/>
          </a:bodyPr>
          <a:lstStyle/>
          <a:p>
            <a:pPr algn="ctr">
              <a:spcBef>
                <a:spcPct val="50000"/>
              </a:spcBef>
            </a:pPr>
            <a:r>
              <a:rPr lang="en-US" sz="1600" b="1">
                <a:solidFill>
                  <a:schemeClr val="tx2"/>
                </a:solidFill>
              </a:rPr>
              <a:t>Topic Sentence</a:t>
            </a:r>
          </a:p>
        </p:txBody>
      </p:sp>
      <p:sp>
        <p:nvSpPr>
          <p:cNvPr id="10256" name="Text Box 16"/>
          <p:cNvSpPr txBox="1">
            <a:spLocks noChangeArrowheads="1"/>
          </p:cNvSpPr>
          <p:nvPr/>
        </p:nvSpPr>
        <p:spPr bwMode="auto">
          <a:xfrm>
            <a:off x="5791200" y="5638800"/>
            <a:ext cx="2819400" cy="365125"/>
          </a:xfrm>
          <a:prstGeom prst="rect">
            <a:avLst/>
          </a:prstGeom>
          <a:solidFill>
            <a:schemeClr val="accent1"/>
          </a:solidFill>
          <a:ln w="28575">
            <a:solidFill>
              <a:schemeClr val="tx2"/>
            </a:solidFill>
            <a:miter lim="800000"/>
            <a:headEnd/>
            <a:tailEnd/>
          </a:ln>
        </p:spPr>
        <p:txBody>
          <a:bodyPr>
            <a:spAutoFit/>
          </a:bodyPr>
          <a:lstStyle/>
          <a:p>
            <a:pPr algn="ctr">
              <a:spcBef>
                <a:spcPct val="50000"/>
              </a:spcBef>
            </a:pPr>
            <a:r>
              <a:rPr lang="en-US" sz="1600" b="1" dirty="0">
                <a:solidFill>
                  <a:schemeClr val="folHlink"/>
                </a:solidFill>
              </a:rPr>
              <a:t>Supporting Sentences</a:t>
            </a:r>
          </a:p>
        </p:txBody>
      </p:sp>
      <p:sp>
        <p:nvSpPr>
          <p:cNvPr id="10264" name="Text Box 24"/>
          <p:cNvSpPr txBox="1">
            <a:spLocks noChangeArrowheads="1"/>
          </p:cNvSpPr>
          <p:nvPr/>
        </p:nvSpPr>
        <p:spPr bwMode="auto">
          <a:xfrm>
            <a:off x="1828800" y="5638800"/>
            <a:ext cx="2819400" cy="338138"/>
          </a:xfrm>
          <a:prstGeom prst="rect">
            <a:avLst/>
          </a:prstGeom>
          <a:solidFill>
            <a:schemeClr val="accent1"/>
          </a:solidFill>
          <a:ln w="28575">
            <a:solidFill>
              <a:schemeClr val="tx2"/>
            </a:solidFill>
            <a:miter lim="800000"/>
            <a:headEnd/>
            <a:tailEnd/>
          </a:ln>
        </p:spPr>
        <p:txBody>
          <a:bodyPr>
            <a:spAutoFit/>
          </a:bodyPr>
          <a:lstStyle/>
          <a:p>
            <a:pPr algn="ctr">
              <a:spcBef>
                <a:spcPct val="50000"/>
              </a:spcBef>
              <a:defRPr/>
            </a:pPr>
            <a:r>
              <a:rPr lang="en-US" sz="1600" b="1" dirty="0">
                <a:solidFill>
                  <a:schemeClr val="hlink"/>
                </a:solidFill>
                <a:effectLst>
                  <a:outerShdw blurRad="38100" dist="38100" dir="2700000" algn="tl">
                    <a:srgbClr val="000000">
                      <a:alpha val="43137"/>
                    </a:srgbClr>
                  </a:outerShdw>
                </a:effectLst>
              </a:rPr>
              <a:t>Concluding Sentence</a:t>
            </a:r>
          </a:p>
        </p:txBody>
      </p:sp>
      <p:grpSp>
        <p:nvGrpSpPr>
          <p:cNvPr id="2" name="Group 27"/>
          <p:cNvGrpSpPr>
            <a:grpSpLocks/>
          </p:cNvGrpSpPr>
          <p:nvPr/>
        </p:nvGrpSpPr>
        <p:grpSpPr bwMode="auto">
          <a:xfrm>
            <a:off x="685800" y="2514600"/>
            <a:ext cx="8153400" cy="609600"/>
            <a:chOff x="432" y="1584"/>
            <a:chExt cx="5136" cy="384"/>
          </a:xfrm>
        </p:grpSpPr>
        <p:sp>
          <p:nvSpPr>
            <p:cNvPr id="8213" name="Rectangle 25"/>
            <p:cNvSpPr>
              <a:spLocks noChangeArrowheads="1"/>
            </p:cNvSpPr>
            <p:nvPr/>
          </p:nvSpPr>
          <p:spPr bwMode="auto">
            <a:xfrm>
              <a:off x="672" y="1584"/>
              <a:ext cx="4896" cy="192"/>
            </a:xfrm>
            <a:prstGeom prst="rect">
              <a:avLst/>
            </a:prstGeom>
            <a:solidFill>
              <a:srgbClr val="99CCFF"/>
            </a:solidFill>
            <a:ln w="9525">
              <a:noFill/>
              <a:miter lim="800000"/>
              <a:headEnd/>
              <a:tailEnd/>
            </a:ln>
          </p:spPr>
          <p:txBody>
            <a:bodyPr wrap="none" anchor="ctr"/>
            <a:lstStyle/>
            <a:p>
              <a:endParaRPr lang="fr-FR"/>
            </a:p>
          </p:txBody>
        </p:sp>
        <p:sp>
          <p:nvSpPr>
            <p:cNvPr id="8214" name="Rectangle 26"/>
            <p:cNvSpPr>
              <a:spLocks noChangeArrowheads="1"/>
            </p:cNvSpPr>
            <p:nvPr/>
          </p:nvSpPr>
          <p:spPr bwMode="auto">
            <a:xfrm>
              <a:off x="432" y="1776"/>
              <a:ext cx="1968" cy="192"/>
            </a:xfrm>
            <a:prstGeom prst="rect">
              <a:avLst/>
            </a:prstGeom>
            <a:solidFill>
              <a:srgbClr val="99CCFF"/>
            </a:solidFill>
            <a:ln w="9525">
              <a:noFill/>
              <a:miter lim="800000"/>
              <a:headEnd/>
              <a:tailEnd/>
            </a:ln>
          </p:spPr>
          <p:txBody>
            <a:bodyPr wrap="none" anchor="ctr"/>
            <a:lstStyle/>
            <a:p>
              <a:endParaRPr lang="fr-FR"/>
            </a:p>
          </p:txBody>
        </p:sp>
      </p:grpSp>
      <p:grpSp>
        <p:nvGrpSpPr>
          <p:cNvPr id="3" name="Group 32"/>
          <p:cNvGrpSpPr>
            <a:grpSpLocks/>
          </p:cNvGrpSpPr>
          <p:nvPr/>
        </p:nvGrpSpPr>
        <p:grpSpPr bwMode="auto">
          <a:xfrm>
            <a:off x="685800" y="2819400"/>
            <a:ext cx="8153400" cy="2057400"/>
            <a:chOff x="432" y="1776"/>
            <a:chExt cx="5136" cy="1296"/>
          </a:xfrm>
        </p:grpSpPr>
        <p:grpSp>
          <p:nvGrpSpPr>
            <p:cNvPr id="4" name="Group 30"/>
            <p:cNvGrpSpPr>
              <a:grpSpLocks/>
            </p:cNvGrpSpPr>
            <p:nvPr/>
          </p:nvGrpSpPr>
          <p:grpSpPr bwMode="auto">
            <a:xfrm>
              <a:off x="432" y="1776"/>
              <a:ext cx="5136" cy="1104"/>
              <a:chOff x="432" y="1776"/>
              <a:chExt cx="5136" cy="1104"/>
            </a:xfrm>
          </p:grpSpPr>
          <p:sp>
            <p:nvSpPr>
              <p:cNvPr id="8211" name="Rectangle 28"/>
              <p:cNvSpPr>
                <a:spLocks noChangeArrowheads="1"/>
              </p:cNvSpPr>
              <p:nvPr/>
            </p:nvSpPr>
            <p:spPr bwMode="auto">
              <a:xfrm>
                <a:off x="2400" y="1776"/>
                <a:ext cx="3168" cy="192"/>
              </a:xfrm>
              <a:prstGeom prst="rect">
                <a:avLst/>
              </a:prstGeom>
              <a:solidFill>
                <a:srgbClr val="FFFF99"/>
              </a:solidFill>
              <a:ln w="9525">
                <a:noFill/>
                <a:miter lim="800000"/>
                <a:headEnd/>
                <a:tailEnd/>
              </a:ln>
            </p:spPr>
            <p:txBody>
              <a:bodyPr wrap="none" anchor="ctr"/>
              <a:lstStyle/>
              <a:p>
                <a:endParaRPr lang="fr-FR"/>
              </a:p>
            </p:txBody>
          </p:sp>
          <p:sp>
            <p:nvSpPr>
              <p:cNvPr id="8212" name="Rectangle 29"/>
              <p:cNvSpPr>
                <a:spLocks noChangeArrowheads="1"/>
              </p:cNvSpPr>
              <p:nvPr/>
            </p:nvSpPr>
            <p:spPr bwMode="auto">
              <a:xfrm>
                <a:off x="432" y="1968"/>
                <a:ext cx="5136" cy="912"/>
              </a:xfrm>
              <a:prstGeom prst="rect">
                <a:avLst/>
              </a:prstGeom>
              <a:solidFill>
                <a:srgbClr val="FFFF99"/>
              </a:solidFill>
              <a:ln w="9525">
                <a:noFill/>
                <a:miter lim="800000"/>
                <a:headEnd/>
                <a:tailEnd/>
              </a:ln>
            </p:spPr>
            <p:txBody>
              <a:bodyPr wrap="none" anchor="ctr"/>
              <a:lstStyle/>
              <a:p>
                <a:endParaRPr lang="fr-FR"/>
              </a:p>
            </p:txBody>
          </p:sp>
        </p:grpSp>
        <p:sp>
          <p:nvSpPr>
            <p:cNvPr id="8210" name="Rectangle 31"/>
            <p:cNvSpPr>
              <a:spLocks noChangeArrowheads="1"/>
            </p:cNvSpPr>
            <p:nvPr/>
          </p:nvSpPr>
          <p:spPr bwMode="auto">
            <a:xfrm>
              <a:off x="432" y="2880"/>
              <a:ext cx="3072" cy="192"/>
            </a:xfrm>
            <a:prstGeom prst="rect">
              <a:avLst/>
            </a:prstGeom>
            <a:solidFill>
              <a:srgbClr val="FFFF99"/>
            </a:solidFill>
            <a:ln w="9525">
              <a:noFill/>
              <a:miter lim="800000"/>
              <a:headEnd/>
              <a:tailEnd/>
            </a:ln>
          </p:spPr>
          <p:txBody>
            <a:bodyPr wrap="none" anchor="ctr"/>
            <a:lstStyle/>
            <a:p>
              <a:endParaRPr lang="fr-FR"/>
            </a:p>
          </p:txBody>
        </p:sp>
      </p:grpSp>
      <p:grpSp>
        <p:nvGrpSpPr>
          <p:cNvPr id="5" name="Group 36"/>
          <p:cNvGrpSpPr>
            <a:grpSpLocks/>
          </p:cNvGrpSpPr>
          <p:nvPr/>
        </p:nvGrpSpPr>
        <p:grpSpPr bwMode="auto">
          <a:xfrm>
            <a:off x="685800" y="4572000"/>
            <a:ext cx="8153400" cy="914400"/>
            <a:chOff x="432" y="2880"/>
            <a:chExt cx="5136" cy="576"/>
          </a:xfrm>
        </p:grpSpPr>
        <p:sp>
          <p:nvSpPr>
            <p:cNvPr id="8206" name="Rectangle 33"/>
            <p:cNvSpPr>
              <a:spLocks noChangeArrowheads="1"/>
            </p:cNvSpPr>
            <p:nvPr/>
          </p:nvSpPr>
          <p:spPr bwMode="auto">
            <a:xfrm>
              <a:off x="3504" y="2880"/>
              <a:ext cx="2064" cy="192"/>
            </a:xfrm>
            <a:prstGeom prst="rect">
              <a:avLst/>
            </a:prstGeom>
            <a:solidFill>
              <a:schemeClr val="accent2"/>
            </a:solidFill>
            <a:ln w="9525">
              <a:noFill/>
              <a:miter lim="800000"/>
              <a:headEnd/>
              <a:tailEnd/>
            </a:ln>
          </p:spPr>
          <p:txBody>
            <a:bodyPr wrap="none" anchor="ctr"/>
            <a:lstStyle/>
            <a:p>
              <a:endParaRPr lang="fr-FR"/>
            </a:p>
          </p:txBody>
        </p:sp>
        <p:sp>
          <p:nvSpPr>
            <p:cNvPr id="8207" name="Rectangle 34"/>
            <p:cNvSpPr>
              <a:spLocks noChangeArrowheads="1"/>
            </p:cNvSpPr>
            <p:nvPr/>
          </p:nvSpPr>
          <p:spPr bwMode="auto">
            <a:xfrm>
              <a:off x="432" y="3072"/>
              <a:ext cx="5136" cy="240"/>
            </a:xfrm>
            <a:prstGeom prst="rect">
              <a:avLst/>
            </a:prstGeom>
            <a:solidFill>
              <a:schemeClr val="accent2"/>
            </a:solidFill>
            <a:ln w="9525">
              <a:noFill/>
              <a:miter lim="800000"/>
              <a:headEnd/>
              <a:tailEnd/>
            </a:ln>
          </p:spPr>
          <p:txBody>
            <a:bodyPr wrap="none" anchor="ctr"/>
            <a:lstStyle/>
            <a:p>
              <a:endParaRPr lang="fr-FR"/>
            </a:p>
          </p:txBody>
        </p:sp>
        <p:sp>
          <p:nvSpPr>
            <p:cNvPr id="8208" name="Rectangle 35"/>
            <p:cNvSpPr>
              <a:spLocks noChangeArrowheads="1"/>
            </p:cNvSpPr>
            <p:nvPr/>
          </p:nvSpPr>
          <p:spPr bwMode="auto">
            <a:xfrm>
              <a:off x="432" y="3312"/>
              <a:ext cx="1104" cy="144"/>
            </a:xfrm>
            <a:prstGeom prst="rect">
              <a:avLst/>
            </a:prstGeom>
            <a:solidFill>
              <a:schemeClr val="accent2"/>
            </a:solidFill>
            <a:ln w="9525">
              <a:noFill/>
              <a:miter lim="800000"/>
              <a:headEnd/>
              <a:tailEnd/>
            </a:ln>
          </p:spPr>
          <p:txBody>
            <a:bodyPr wrap="none" anchor="ctr"/>
            <a:lstStyle/>
            <a:p>
              <a:endParaRPr lang="fr-FR"/>
            </a:p>
          </p:txBody>
        </p:sp>
      </p:grpSp>
      <p:sp>
        <p:nvSpPr>
          <p:cNvPr id="10263" name="Rectangle 23"/>
          <p:cNvSpPr>
            <a:spLocks noChangeArrowheads="1"/>
          </p:cNvSpPr>
          <p:nvPr/>
        </p:nvSpPr>
        <p:spPr bwMode="auto">
          <a:xfrm>
            <a:off x="685800" y="2438400"/>
            <a:ext cx="8229600" cy="32004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None/>
            </a:pPr>
            <a:r>
              <a:rPr lang="en-US" sz="2000" dirty="0">
                <a:solidFill>
                  <a:schemeClr val="hlink"/>
                </a:solidFill>
              </a:rPr>
              <a:t>	</a:t>
            </a:r>
            <a:r>
              <a:rPr lang="en-US" sz="1600" dirty="0"/>
              <a:t>“The first and most important problem is Metropolitan City’s inadequate</a:t>
            </a:r>
          </a:p>
          <a:p>
            <a:pPr marL="342900" indent="-342900">
              <a:spcBef>
                <a:spcPct val="20000"/>
              </a:spcBef>
              <a:buClr>
                <a:schemeClr val="folHlink"/>
              </a:buClr>
              <a:buSzPct val="75000"/>
              <a:buFont typeface="Wingdings" pitchFamily="2" charset="2"/>
              <a:buNone/>
            </a:pPr>
            <a:r>
              <a:rPr lang="en-US" sz="1600" dirty="0"/>
              <a:t>public transportation system.  Thousands of residents rely on the city’s buses</a:t>
            </a:r>
          </a:p>
          <a:p>
            <a:pPr marL="342900" indent="-342900">
              <a:spcBef>
                <a:spcPct val="20000"/>
              </a:spcBef>
              <a:buClr>
                <a:schemeClr val="folHlink"/>
              </a:buClr>
              <a:buSzPct val="75000"/>
              <a:buFont typeface="Wingdings" pitchFamily="2" charset="2"/>
              <a:buNone/>
            </a:pPr>
            <a:r>
              <a:rPr lang="en-US" sz="1600" dirty="0"/>
              <a:t>and streetcars to travel throughout this large city, but Metro Transportation</a:t>
            </a:r>
          </a:p>
          <a:p>
            <a:pPr marL="342900" indent="-342900">
              <a:spcBef>
                <a:spcPct val="20000"/>
              </a:spcBef>
              <a:buClr>
                <a:schemeClr val="folHlink"/>
              </a:buClr>
              <a:buSzPct val="75000"/>
              <a:buFont typeface="Wingdings" pitchFamily="2" charset="2"/>
              <a:buNone/>
            </a:pPr>
            <a:r>
              <a:rPr lang="en-US" sz="1600" dirty="0"/>
              <a:t>System’s daily schedules are totally unreliable.  A bus or streetcar that should</a:t>
            </a:r>
          </a:p>
          <a:p>
            <a:pPr marL="342900" indent="-342900">
              <a:spcBef>
                <a:spcPct val="20000"/>
              </a:spcBef>
              <a:buClr>
                <a:schemeClr val="folHlink"/>
              </a:buClr>
              <a:buSzPct val="75000"/>
              <a:buFont typeface="Wingdings" pitchFamily="2" charset="2"/>
              <a:buNone/>
            </a:pPr>
            <a:r>
              <a:rPr lang="en-US" sz="1600" dirty="0"/>
              <a:t>arrive at 7:45 may not arrive until 8:00 or later.  Moreover, it is not unusual</a:t>
            </a:r>
          </a:p>
          <a:p>
            <a:pPr marL="342900" indent="-342900">
              <a:spcBef>
                <a:spcPct val="20000"/>
              </a:spcBef>
              <a:buClr>
                <a:schemeClr val="folHlink"/>
              </a:buClr>
              <a:buSzPct val="75000"/>
              <a:buFont typeface="Wingdings" pitchFamily="2" charset="2"/>
              <a:buNone/>
            </a:pPr>
            <a:r>
              <a:rPr lang="en-US" sz="1600" dirty="0"/>
              <a:t>for a bus driver to pass up groups of people waiting for the bus, because he</a:t>
            </a:r>
          </a:p>
          <a:p>
            <a:pPr marL="342900" indent="-342900">
              <a:spcBef>
                <a:spcPct val="20000"/>
              </a:spcBef>
              <a:buClr>
                <a:schemeClr val="folHlink"/>
              </a:buClr>
              <a:buSzPct val="75000"/>
              <a:buFont typeface="Wingdings" pitchFamily="2" charset="2"/>
              <a:buNone/>
            </a:pPr>
            <a:r>
              <a:rPr lang="en-US" sz="1600" dirty="0"/>
              <a:t>wants to make up for lost time.  Unfortunately, people often end up going to</a:t>
            </a:r>
          </a:p>
          <a:p>
            <a:pPr marL="342900" indent="-342900">
              <a:spcBef>
                <a:spcPct val="20000"/>
              </a:spcBef>
              <a:buClr>
                <a:schemeClr val="folHlink"/>
              </a:buClr>
              <a:buSzPct val="75000"/>
              <a:buFont typeface="Wingdings" pitchFamily="2" charset="2"/>
              <a:buNone/>
            </a:pPr>
            <a:r>
              <a:rPr lang="en-US" sz="1600" dirty="0"/>
              <a:t>work late or missing important appointments.  In order for people to get to</a:t>
            </a:r>
          </a:p>
          <a:p>
            <a:pPr marL="342900" indent="-342900">
              <a:spcBef>
                <a:spcPct val="20000"/>
              </a:spcBef>
              <a:buClr>
                <a:schemeClr val="folHlink"/>
              </a:buClr>
              <a:buSzPct val="75000"/>
              <a:buFont typeface="Wingdings" pitchFamily="2" charset="2"/>
              <a:buNone/>
            </a:pPr>
            <a:r>
              <a:rPr lang="en-US" sz="1600" dirty="0"/>
              <a:t>their destinations on time, people must allow for waiting time at the bus and</a:t>
            </a:r>
          </a:p>
          <a:p>
            <a:pPr marL="342900" indent="-342900">
              <a:spcBef>
                <a:spcPct val="20000"/>
              </a:spcBef>
              <a:buClr>
                <a:schemeClr val="folHlink"/>
              </a:buClr>
              <a:buSzPct val="75000"/>
              <a:buFont typeface="Wingdings" pitchFamily="2" charset="2"/>
              <a:buNone/>
            </a:pPr>
            <a:r>
              <a:rPr lang="en-US" sz="1600" dirty="0"/>
              <a:t>streetcar stops”</a:t>
            </a:r>
            <a:r>
              <a:rPr lang="en-US" sz="1800" dirty="0"/>
              <a:t> </a:t>
            </a:r>
            <a:r>
              <a:rPr lang="en-US" sz="1600" dirty="0"/>
              <a:t>(Hogue, A. &amp; </a:t>
            </a:r>
            <a:r>
              <a:rPr lang="en-US" sz="1600" dirty="0" err="1"/>
              <a:t>Oshima</a:t>
            </a:r>
            <a:r>
              <a:rPr lang="en-US" sz="1600" dirty="0"/>
              <a:t>, A., 1991, p. 79).</a:t>
            </a:r>
          </a:p>
        </p:txBody>
      </p:sp>
      <p:sp>
        <p:nvSpPr>
          <p:cNvPr id="10278" name="Freeform 38"/>
          <p:cNvSpPr>
            <a:spLocks/>
          </p:cNvSpPr>
          <p:nvPr/>
        </p:nvSpPr>
        <p:spPr bwMode="auto">
          <a:xfrm>
            <a:off x="8534400" y="3657600"/>
            <a:ext cx="584200" cy="1981200"/>
          </a:xfrm>
          <a:custGeom>
            <a:avLst/>
            <a:gdLst>
              <a:gd name="T0" fmla="*/ 0 w 320"/>
              <a:gd name="T1" fmla="*/ 2147483647 h 1344"/>
              <a:gd name="T2" fmla="*/ 2147483647 w 320"/>
              <a:gd name="T3" fmla="*/ 2147483647 h 1344"/>
              <a:gd name="T4" fmla="*/ 2147483647 w 320"/>
              <a:gd name="T5" fmla="*/ 2147483647 h 1344"/>
              <a:gd name="T6" fmla="*/ 2147483647 w 320"/>
              <a:gd name="T7" fmla="*/ 2147483647 h 1344"/>
              <a:gd name="T8" fmla="*/ 0 60000 65536"/>
              <a:gd name="T9" fmla="*/ 0 60000 65536"/>
              <a:gd name="T10" fmla="*/ 0 60000 65536"/>
              <a:gd name="T11" fmla="*/ 0 60000 65536"/>
              <a:gd name="T12" fmla="*/ 0 w 320"/>
              <a:gd name="T13" fmla="*/ 0 h 1344"/>
              <a:gd name="T14" fmla="*/ 320 w 320"/>
              <a:gd name="T15" fmla="*/ 1344 h 1344"/>
            </a:gdLst>
            <a:ahLst/>
            <a:cxnLst>
              <a:cxn ang="T8">
                <a:pos x="T0" y="T1"/>
              </a:cxn>
              <a:cxn ang="T9">
                <a:pos x="T2" y="T3"/>
              </a:cxn>
              <a:cxn ang="T10">
                <a:pos x="T4" y="T5"/>
              </a:cxn>
              <a:cxn ang="T11">
                <a:pos x="T6" y="T7"/>
              </a:cxn>
            </a:cxnLst>
            <a:rect l="T12" t="T13" r="T14" b="T15"/>
            <a:pathLst>
              <a:path w="320" h="1344">
                <a:moveTo>
                  <a:pt x="0" y="1344"/>
                </a:moveTo>
                <a:cubicBezTo>
                  <a:pt x="128" y="1136"/>
                  <a:pt x="256" y="928"/>
                  <a:pt x="288" y="720"/>
                </a:cubicBezTo>
                <a:cubicBezTo>
                  <a:pt x="320" y="512"/>
                  <a:pt x="208" y="192"/>
                  <a:pt x="192" y="96"/>
                </a:cubicBezTo>
                <a:cubicBezTo>
                  <a:pt x="176" y="0"/>
                  <a:pt x="184" y="72"/>
                  <a:pt x="192" y="144"/>
                </a:cubicBezTo>
              </a:path>
            </a:pathLst>
          </a:custGeom>
          <a:noFill/>
          <a:ln w="57150" cap="flat" cmpd="sng">
            <a:solidFill>
              <a:schemeClr val="folHlink"/>
            </a:solidFill>
            <a:prstDash val="solid"/>
            <a:miter lim="800000"/>
            <a:headEnd type="triangle" w="med" len="med"/>
            <a:tailEnd type="none" w="med" len="med"/>
          </a:ln>
        </p:spPr>
        <p:txBody>
          <a:bodyPr wrap="none"/>
          <a:lstStyle/>
          <a:p>
            <a:endParaRPr lang="fr-FR"/>
          </a:p>
        </p:txBody>
      </p:sp>
      <p:sp>
        <p:nvSpPr>
          <p:cNvPr id="10279" name="Freeform 39"/>
          <p:cNvSpPr>
            <a:spLocks/>
          </p:cNvSpPr>
          <p:nvPr/>
        </p:nvSpPr>
        <p:spPr bwMode="auto">
          <a:xfrm>
            <a:off x="5943600" y="2057400"/>
            <a:ext cx="876300" cy="457200"/>
          </a:xfrm>
          <a:custGeom>
            <a:avLst/>
            <a:gdLst>
              <a:gd name="T0" fmla="*/ 2147483647 w 552"/>
              <a:gd name="T1" fmla="*/ 2147483647 h 288"/>
              <a:gd name="T2" fmla="*/ 2147483647 w 552"/>
              <a:gd name="T3" fmla="*/ 2147483647 h 288"/>
              <a:gd name="T4" fmla="*/ 0 w 552"/>
              <a:gd name="T5" fmla="*/ 0 h 288"/>
              <a:gd name="T6" fmla="*/ 0 60000 65536"/>
              <a:gd name="T7" fmla="*/ 0 60000 65536"/>
              <a:gd name="T8" fmla="*/ 0 60000 65536"/>
              <a:gd name="T9" fmla="*/ 0 w 552"/>
              <a:gd name="T10" fmla="*/ 0 h 288"/>
              <a:gd name="T11" fmla="*/ 552 w 552"/>
              <a:gd name="T12" fmla="*/ 288 h 288"/>
            </a:gdLst>
            <a:ahLst/>
            <a:cxnLst>
              <a:cxn ang="T6">
                <a:pos x="T0" y="T1"/>
              </a:cxn>
              <a:cxn ang="T7">
                <a:pos x="T2" y="T3"/>
              </a:cxn>
              <a:cxn ang="T8">
                <a:pos x="T4" y="T5"/>
              </a:cxn>
            </a:cxnLst>
            <a:rect l="T9" t="T10" r="T11" b="T12"/>
            <a:pathLst>
              <a:path w="552" h="288">
                <a:moveTo>
                  <a:pt x="432" y="288"/>
                </a:moveTo>
                <a:cubicBezTo>
                  <a:pt x="492" y="192"/>
                  <a:pt x="552" y="96"/>
                  <a:pt x="480" y="48"/>
                </a:cubicBezTo>
                <a:cubicBezTo>
                  <a:pt x="408" y="0"/>
                  <a:pt x="80" y="8"/>
                  <a:pt x="0" y="0"/>
                </a:cubicBezTo>
              </a:path>
            </a:pathLst>
          </a:custGeom>
          <a:noFill/>
          <a:ln w="57150" cap="flat" cmpd="sng">
            <a:solidFill>
              <a:schemeClr val="tx2"/>
            </a:solidFill>
            <a:prstDash val="solid"/>
            <a:miter lim="800000"/>
            <a:headEnd type="none" w="med" len="med"/>
            <a:tailEnd type="triangle" w="med" len="med"/>
          </a:ln>
        </p:spPr>
        <p:txBody>
          <a:bodyPr wrap="none"/>
          <a:lstStyle/>
          <a:p>
            <a:endParaRPr lang="fr-FR"/>
          </a:p>
        </p:txBody>
      </p:sp>
      <p:sp>
        <p:nvSpPr>
          <p:cNvPr id="10280" name="Freeform 40"/>
          <p:cNvSpPr>
            <a:spLocks/>
          </p:cNvSpPr>
          <p:nvPr/>
        </p:nvSpPr>
        <p:spPr bwMode="auto">
          <a:xfrm>
            <a:off x="190500" y="5181600"/>
            <a:ext cx="1638300" cy="812800"/>
          </a:xfrm>
          <a:custGeom>
            <a:avLst/>
            <a:gdLst>
              <a:gd name="T0" fmla="*/ 2147483647 w 1032"/>
              <a:gd name="T1" fmla="*/ 2147483647 h 512"/>
              <a:gd name="T2" fmla="*/ 2147483647 w 1032"/>
              <a:gd name="T3" fmla="*/ 2147483647 h 512"/>
              <a:gd name="T4" fmla="*/ 2147483647 w 1032"/>
              <a:gd name="T5" fmla="*/ 0 h 512"/>
              <a:gd name="T6" fmla="*/ 0 60000 65536"/>
              <a:gd name="T7" fmla="*/ 0 60000 65536"/>
              <a:gd name="T8" fmla="*/ 0 60000 65536"/>
              <a:gd name="T9" fmla="*/ 0 w 1032"/>
              <a:gd name="T10" fmla="*/ 0 h 512"/>
              <a:gd name="T11" fmla="*/ 1032 w 1032"/>
              <a:gd name="T12" fmla="*/ 512 h 512"/>
            </a:gdLst>
            <a:ahLst/>
            <a:cxnLst>
              <a:cxn ang="T6">
                <a:pos x="T0" y="T1"/>
              </a:cxn>
              <a:cxn ang="T7">
                <a:pos x="T2" y="T3"/>
              </a:cxn>
              <a:cxn ang="T8">
                <a:pos x="T4" y="T5"/>
              </a:cxn>
            </a:cxnLst>
            <a:rect l="T9" t="T10" r="T11" b="T12"/>
            <a:pathLst>
              <a:path w="1032" h="512">
                <a:moveTo>
                  <a:pt x="1032" y="480"/>
                </a:moveTo>
                <a:cubicBezTo>
                  <a:pt x="636" y="496"/>
                  <a:pt x="240" y="512"/>
                  <a:pt x="120" y="432"/>
                </a:cubicBezTo>
                <a:cubicBezTo>
                  <a:pt x="0" y="352"/>
                  <a:pt x="280" y="72"/>
                  <a:pt x="312" y="0"/>
                </a:cubicBezTo>
              </a:path>
            </a:pathLst>
          </a:custGeom>
          <a:noFill/>
          <a:ln w="57150" cap="flat" cmpd="sng">
            <a:solidFill>
              <a:srgbClr val="666699"/>
            </a:solidFill>
            <a:prstDash val="solid"/>
            <a:miter lim="800000"/>
            <a:headEnd type="triangle" w="med" len="med"/>
            <a:tailEnd type="none" w="med" len="med"/>
          </a:ln>
        </p:spPr>
        <p:txBody>
          <a:bodyPr wrap="none"/>
          <a:lstStyle/>
          <a:p>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253"/>
                                        </p:tgtEl>
                                        <p:attrNameLst>
                                          <p:attrName>style.visibility</p:attrName>
                                        </p:attrNameLst>
                                      </p:cBhvr>
                                      <p:to>
                                        <p:strVal val="visible"/>
                                      </p:to>
                                    </p:set>
                                    <p:anim calcmode="lin" valueType="num">
                                      <p:cBhvr additive="base">
                                        <p:cTn id="7" dur="500" fill="hold"/>
                                        <p:tgtEl>
                                          <p:spTgt spid="10253"/>
                                        </p:tgtEl>
                                        <p:attrNameLst>
                                          <p:attrName>ppt_x</p:attrName>
                                        </p:attrNameLst>
                                      </p:cBhvr>
                                      <p:tavLst>
                                        <p:tav tm="0">
                                          <p:val>
                                            <p:strVal val="0-#ppt_w/2"/>
                                          </p:val>
                                        </p:tav>
                                        <p:tav tm="100000">
                                          <p:val>
                                            <p:strVal val="#ppt_x"/>
                                          </p:val>
                                        </p:tav>
                                      </p:tavLst>
                                    </p:anim>
                                    <p:anim calcmode="lin" valueType="num">
                                      <p:cBhvr additive="base">
                                        <p:cTn id="8" dur="500" fill="hold"/>
                                        <p:tgtEl>
                                          <p:spTgt spid="1025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2000"/>
                                  </p:stCondLst>
                                  <p:childTnLst>
                                    <p:set>
                                      <p:cBhvr>
                                        <p:cTn id="11" dur="1" fill="hold">
                                          <p:stCondLst>
                                            <p:cond delay="0"/>
                                          </p:stCondLst>
                                        </p:cTn>
                                        <p:tgtEl>
                                          <p:spTgt spid="10263"/>
                                        </p:tgtEl>
                                        <p:attrNameLst>
                                          <p:attrName>style.visibility</p:attrName>
                                        </p:attrNameLst>
                                      </p:cBhvr>
                                      <p:to>
                                        <p:strVal val="visible"/>
                                      </p:to>
                                    </p:set>
                                    <p:anim calcmode="lin" valueType="num">
                                      <p:cBhvr>
                                        <p:cTn id="12" dur="500" fill="hold"/>
                                        <p:tgtEl>
                                          <p:spTgt spid="10263"/>
                                        </p:tgtEl>
                                        <p:attrNameLst>
                                          <p:attrName>ppt_w</p:attrName>
                                        </p:attrNameLst>
                                      </p:cBhvr>
                                      <p:tavLst>
                                        <p:tav tm="0">
                                          <p:val>
                                            <p:fltVal val="0"/>
                                          </p:val>
                                        </p:tav>
                                        <p:tav tm="100000">
                                          <p:val>
                                            <p:strVal val="#ppt_w"/>
                                          </p:val>
                                        </p:tav>
                                      </p:tavLst>
                                    </p:anim>
                                    <p:anim calcmode="lin" valueType="num">
                                      <p:cBhvr>
                                        <p:cTn id="13" dur="500" fill="hold"/>
                                        <p:tgtEl>
                                          <p:spTgt spid="10263"/>
                                        </p:tgtEl>
                                        <p:attrNameLst>
                                          <p:attrName>ppt_h</p:attrName>
                                        </p:attrNameLst>
                                      </p:cBhvr>
                                      <p:tavLst>
                                        <p:tav tm="0">
                                          <p:val>
                                            <p:fltVal val="0"/>
                                          </p:val>
                                        </p:tav>
                                        <p:tav tm="100000">
                                          <p:val>
                                            <p:strVal val="#ppt_h"/>
                                          </p:val>
                                        </p:tav>
                                      </p:tavLst>
                                    </p:anim>
                                  </p:childTnLst>
                                </p:cTn>
                              </p:par>
                            </p:childTnLst>
                          </p:cTn>
                        </p:par>
                        <p:par>
                          <p:cTn id="14" fill="hold">
                            <p:stCondLst>
                              <p:cond delay="3000"/>
                            </p:stCondLst>
                            <p:childTnLst>
                              <p:par>
                                <p:cTn id="15" presetID="9" presetClass="entr" presetSubtype="0" fill="hold" nodeType="afterEffect">
                                  <p:stCondLst>
                                    <p:cond delay="200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par>
                          <p:cTn id="18" fill="hold">
                            <p:stCondLst>
                              <p:cond delay="5500"/>
                            </p:stCondLst>
                            <p:childTnLst>
                              <p:par>
                                <p:cTn id="19" presetID="17" presetClass="entr" presetSubtype="4" fill="hold" grpId="0" nodeType="afterEffect">
                                  <p:stCondLst>
                                    <p:cond delay="3000"/>
                                  </p:stCondLst>
                                  <p:childTnLst>
                                    <p:set>
                                      <p:cBhvr>
                                        <p:cTn id="20" dur="1" fill="hold">
                                          <p:stCondLst>
                                            <p:cond delay="0"/>
                                          </p:stCondLst>
                                        </p:cTn>
                                        <p:tgtEl>
                                          <p:spTgt spid="10279"/>
                                        </p:tgtEl>
                                        <p:attrNameLst>
                                          <p:attrName>style.visibility</p:attrName>
                                        </p:attrNameLst>
                                      </p:cBhvr>
                                      <p:to>
                                        <p:strVal val="visible"/>
                                      </p:to>
                                    </p:set>
                                    <p:anim calcmode="lin" valueType="num">
                                      <p:cBhvr>
                                        <p:cTn id="21" dur="500" fill="hold"/>
                                        <p:tgtEl>
                                          <p:spTgt spid="10279"/>
                                        </p:tgtEl>
                                        <p:attrNameLst>
                                          <p:attrName>ppt_x</p:attrName>
                                        </p:attrNameLst>
                                      </p:cBhvr>
                                      <p:tavLst>
                                        <p:tav tm="0">
                                          <p:val>
                                            <p:strVal val="#ppt_x"/>
                                          </p:val>
                                        </p:tav>
                                        <p:tav tm="100000">
                                          <p:val>
                                            <p:strVal val="#ppt_x"/>
                                          </p:val>
                                        </p:tav>
                                      </p:tavLst>
                                    </p:anim>
                                    <p:anim calcmode="lin" valueType="num">
                                      <p:cBhvr>
                                        <p:cTn id="22" dur="500" fill="hold"/>
                                        <p:tgtEl>
                                          <p:spTgt spid="10279"/>
                                        </p:tgtEl>
                                        <p:attrNameLst>
                                          <p:attrName>ppt_y</p:attrName>
                                        </p:attrNameLst>
                                      </p:cBhvr>
                                      <p:tavLst>
                                        <p:tav tm="0">
                                          <p:val>
                                            <p:strVal val="#ppt_y+#ppt_h/2"/>
                                          </p:val>
                                        </p:tav>
                                        <p:tav tm="100000">
                                          <p:val>
                                            <p:strVal val="#ppt_y"/>
                                          </p:val>
                                        </p:tav>
                                      </p:tavLst>
                                    </p:anim>
                                    <p:anim calcmode="lin" valueType="num">
                                      <p:cBhvr>
                                        <p:cTn id="23" dur="500" fill="hold"/>
                                        <p:tgtEl>
                                          <p:spTgt spid="10279"/>
                                        </p:tgtEl>
                                        <p:attrNameLst>
                                          <p:attrName>ppt_w</p:attrName>
                                        </p:attrNameLst>
                                      </p:cBhvr>
                                      <p:tavLst>
                                        <p:tav tm="0">
                                          <p:val>
                                            <p:strVal val="#ppt_w"/>
                                          </p:val>
                                        </p:tav>
                                        <p:tav tm="100000">
                                          <p:val>
                                            <p:strVal val="#ppt_w"/>
                                          </p:val>
                                        </p:tav>
                                      </p:tavLst>
                                    </p:anim>
                                    <p:anim calcmode="lin" valueType="num">
                                      <p:cBhvr>
                                        <p:cTn id="24" dur="500" fill="hold"/>
                                        <p:tgtEl>
                                          <p:spTgt spid="10279"/>
                                        </p:tgtEl>
                                        <p:attrNameLst>
                                          <p:attrName>ppt_h</p:attrName>
                                        </p:attrNameLst>
                                      </p:cBhvr>
                                      <p:tavLst>
                                        <p:tav tm="0">
                                          <p:val>
                                            <p:fltVal val="0"/>
                                          </p:val>
                                        </p:tav>
                                        <p:tav tm="100000">
                                          <p:val>
                                            <p:strVal val="#ppt_h"/>
                                          </p:val>
                                        </p:tav>
                                      </p:tavLst>
                                    </p:anim>
                                  </p:childTnLst>
                                </p:cTn>
                              </p:par>
                            </p:childTnLst>
                          </p:cTn>
                        </p:par>
                        <p:par>
                          <p:cTn id="25" fill="hold">
                            <p:stCondLst>
                              <p:cond delay="9000"/>
                            </p:stCondLst>
                            <p:childTnLst>
                              <p:par>
                                <p:cTn id="26" presetID="9" presetClass="entr" presetSubtype="0" fill="hold" nodeType="afterEffect">
                                  <p:stCondLst>
                                    <p:cond delay="11000"/>
                                  </p:stCondLst>
                                  <p:childTnLst>
                                    <p:set>
                                      <p:cBhvr>
                                        <p:cTn id="27" dur="1" fill="hold">
                                          <p:stCondLst>
                                            <p:cond delay="0"/>
                                          </p:stCondLst>
                                        </p:cTn>
                                        <p:tgtEl>
                                          <p:spTgt spid="3"/>
                                        </p:tgtEl>
                                        <p:attrNameLst>
                                          <p:attrName>style.visibility</p:attrName>
                                        </p:attrNameLst>
                                      </p:cBhvr>
                                      <p:to>
                                        <p:strVal val="visible"/>
                                      </p:to>
                                    </p:set>
                                    <p:animEffect transition="in" filter="dissolve">
                                      <p:cBhvr>
                                        <p:cTn id="28" dur="500"/>
                                        <p:tgtEl>
                                          <p:spTgt spid="3"/>
                                        </p:tgtEl>
                                      </p:cBhvr>
                                    </p:animEffect>
                                  </p:childTnLst>
                                </p:cTn>
                              </p:par>
                            </p:childTnLst>
                          </p:cTn>
                        </p:par>
                        <p:par>
                          <p:cTn id="29" fill="hold">
                            <p:stCondLst>
                              <p:cond delay="20500"/>
                            </p:stCondLst>
                            <p:childTnLst>
                              <p:par>
                                <p:cTn id="30" presetID="17" presetClass="entr" presetSubtype="1" fill="hold" grpId="0" nodeType="afterEffect">
                                  <p:stCondLst>
                                    <p:cond delay="2000"/>
                                  </p:stCondLst>
                                  <p:childTnLst>
                                    <p:set>
                                      <p:cBhvr>
                                        <p:cTn id="31" dur="1" fill="hold">
                                          <p:stCondLst>
                                            <p:cond delay="0"/>
                                          </p:stCondLst>
                                        </p:cTn>
                                        <p:tgtEl>
                                          <p:spTgt spid="10278"/>
                                        </p:tgtEl>
                                        <p:attrNameLst>
                                          <p:attrName>style.visibility</p:attrName>
                                        </p:attrNameLst>
                                      </p:cBhvr>
                                      <p:to>
                                        <p:strVal val="visible"/>
                                      </p:to>
                                    </p:set>
                                    <p:anim calcmode="lin" valueType="num">
                                      <p:cBhvr>
                                        <p:cTn id="32" dur="500" fill="hold"/>
                                        <p:tgtEl>
                                          <p:spTgt spid="10278"/>
                                        </p:tgtEl>
                                        <p:attrNameLst>
                                          <p:attrName>ppt_x</p:attrName>
                                        </p:attrNameLst>
                                      </p:cBhvr>
                                      <p:tavLst>
                                        <p:tav tm="0">
                                          <p:val>
                                            <p:strVal val="#ppt_x"/>
                                          </p:val>
                                        </p:tav>
                                        <p:tav tm="100000">
                                          <p:val>
                                            <p:strVal val="#ppt_x"/>
                                          </p:val>
                                        </p:tav>
                                      </p:tavLst>
                                    </p:anim>
                                    <p:anim calcmode="lin" valueType="num">
                                      <p:cBhvr>
                                        <p:cTn id="33" dur="500" fill="hold"/>
                                        <p:tgtEl>
                                          <p:spTgt spid="10278"/>
                                        </p:tgtEl>
                                        <p:attrNameLst>
                                          <p:attrName>ppt_y</p:attrName>
                                        </p:attrNameLst>
                                      </p:cBhvr>
                                      <p:tavLst>
                                        <p:tav tm="0">
                                          <p:val>
                                            <p:strVal val="#ppt_y-#ppt_h/2"/>
                                          </p:val>
                                        </p:tav>
                                        <p:tav tm="100000">
                                          <p:val>
                                            <p:strVal val="#ppt_y"/>
                                          </p:val>
                                        </p:tav>
                                      </p:tavLst>
                                    </p:anim>
                                    <p:anim calcmode="lin" valueType="num">
                                      <p:cBhvr>
                                        <p:cTn id="34" dur="500" fill="hold"/>
                                        <p:tgtEl>
                                          <p:spTgt spid="10278"/>
                                        </p:tgtEl>
                                        <p:attrNameLst>
                                          <p:attrName>ppt_w</p:attrName>
                                        </p:attrNameLst>
                                      </p:cBhvr>
                                      <p:tavLst>
                                        <p:tav tm="0">
                                          <p:val>
                                            <p:strVal val="#ppt_w"/>
                                          </p:val>
                                        </p:tav>
                                        <p:tav tm="100000">
                                          <p:val>
                                            <p:strVal val="#ppt_w"/>
                                          </p:val>
                                        </p:tav>
                                      </p:tavLst>
                                    </p:anim>
                                    <p:anim calcmode="lin" valueType="num">
                                      <p:cBhvr>
                                        <p:cTn id="35" dur="500" fill="hold"/>
                                        <p:tgtEl>
                                          <p:spTgt spid="10278"/>
                                        </p:tgtEl>
                                        <p:attrNameLst>
                                          <p:attrName>ppt_h</p:attrName>
                                        </p:attrNameLst>
                                      </p:cBhvr>
                                      <p:tavLst>
                                        <p:tav tm="0">
                                          <p:val>
                                            <p:fltVal val="0"/>
                                          </p:val>
                                        </p:tav>
                                        <p:tav tm="100000">
                                          <p:val>
                                            <p:strVal val="#ppt_h"/>
                                          </p:val>
                                        </p:tav>
                                      </p:tavLst>
                                    </p:anim>
                                  </p:childTnLst>
                                </p:cTn>
                              </p:par>
                            </p:childTnLst>
                          </p:cTn>
                        </p:par>
                        <p:par>
                          <p:cTn id="36" fill="hold">
                            <p:stCondLst>
                              <p:cond delay="23000"/>
                            </p:stCondLst>
                            <p:childTnLst>
                              <p:par>
                                <p:cTn id="37" presetID="9" presetClass="entr" presetSubtype="0" fill="hold" nodeType="afterEffect">
                                  <p:stCondLst>
                                    <p:cond delay="8000"/>
                                  </p:stCondLst>
                                  <p:childTnLst>
                                    <p:set>
                                      <p:cBhvr>
                                        <p:cTn id="38" dur="1" fill="hold">
                                          <p:stCondLst>
                                            <p:cond delay="0"/>
                                          </p:stCondLst>
                                        </p:cTn>
                                        <p:tgtEl>
                                          <p:spTgt spid="5"/>
                                        </p:tgtEl>
                                        <p:attrNameLst>
                                          <p:attrName>style.visibility</p:attrName>
                                        </p:attrNameLst>
                                      </p:cBhvr>
                                      <p:to>
                                        <p:strVal val="visible"/>
                                      </p:to>
                                    </p:set>
                                    <p:animEffect transition="in" filter="dissolve">
                                      <p:cBhvr>
                                        <p:cTn id="39" dur="500"/>
                                        <p:tgtEl>
                                          <p:spTgt spid="5"/>
                                        </p:tgtEl>
                                      </p:cBhvr>
                                    </p:animEffect>
                                  </p:childTnLst>
                                </p:cTn>
                              </p:par>
                            </p:childTnLst>
                          </p:cTn>
                        </p:par>
                        <p:par>
                          <p:cTn id="40" fill="hold">
                            <p:stCondLst>
                              <p:cond delay="31500"/>
                            </p:stCondLst>
                            <p:childTnLst>
                              <p:par>
                                <p:cTn id="41" presetID="17" presetClass="entr" presetSubtype="1" fill="hold" grpId="0" nodeType="afterEffect">
                                  <p:stCondLst>
                                    <p:cond delay="2000"/>
                                  </p:stCondLst>
                                  <p:childTnLst>
                                    <p:set>
                                      <p:cBhvr>
                                        <p:cTn id="42" dur="1" fill="hold">
                                          <p:stCondLst>
                                            <p:cond delay="0"/>
                                          </p:stCondLst>
                                        </p:cTn>
                                        <p:tgtEl>
                                          <p:spTgt spid="10280"/>
                                        </p:tgtEl>
                                        <p:attrNameLst>
                                          <p:attrName>style.visibility</p:attrName>
                                        </p:attrNameLst>
                                      </p:cBhvr>
                                      <p:to>
                                        <p:strVal val="visible"/>
                                      </p:to>
                                    </p:set>
                                    <p:anim calcmode="lin" valueType="num">
                                      <p:cBhvr>
                                        <p:cTn id="43" dur="500" fill="hold"/>
                                        <p:tgtEl>
                                          <p:spTgt spid="10280"/>
                                        </p:tgtEl>
                                        <p:attrNameLst>
                                          <p:attrName>ppt_x</p:attrName>
                                        </p:attrNameLst>
                                      </p:cBhvr>
                                      <p:tavLst>
                                        <p:tav tm="0">
                                          <p:val>
                                            <p:strVal val="#ppt_x"/>
                                          </p:val>
                                        </p:tav>
                                        <p:tav tm="100000">
                                          <p:val>
                                            <p:strVal val="#ppt_x"/>
                                          </p:val>
                                        </p:tav>
                                      </p:tavLst>
                                    </p:anim>
                                    <p:anim calcmode="lin" valueType="num">
                                      <p:cBhvr>
                                        <p:cTn id="44" dur="500" fill="hold"/>
                                        <p:tgtEl>
                                          <p:spTgt spid="10280"/>
                                        </p:tgtEl>
                                        <p:attrNameLst>
                                          <p:attrName>ppt_y</p:attrName>
                                        </p:attrNameLst>
                                      </p:cBhvr>
                                      <p:tavLst>
                                        <p:tav tm="0">
                                          <p:val>
                                            <p:strVal val="#ppt_y-#ppt_h/2"/>
                                          </p:val>
                                        </p:tav>
                                        <p:tav tm="100000">
                                          <p:val>
                                            <p:strVal val="#ppt_y"/>
                                          </p:val>
                                        </p:tav>
                                      </p:tavLst>
                                    </p:anim>
                                    <p:anim calcmode="lin" valueType="num">
                                      <p:cBhvr>
                                        <p:cTn id="45" dur="500" fill="hold"/>
                                        <p:tgtEl>
                                          <p:spTgt spid="10280"/>
                                        </p:tgtEl>
                                        <p:attrNameLst>
                                          <p:attrName>ppt_w</p:attrName>
                                        </p:attrNameLst>
                                      </p:cBhvr>
                                      <p:tavLst>
                                        <p:tav tm="0">
                                          <p:val>
                                            <p:strVal val="#ppt_w"/>
                                          </p:val>
                                        </p:tav>
                                        <p:tav tm="100000">
                                          <p:val>
                                            <p:strVal val="#ppt_w"/>
                                          </p:val>
                                        </p:tav>
                                      </p:tavLst>
                                    </p:anim>
                                    <p:anim calcmode="lin" valueType="num">
                                      <p:cBhvr>
                                        <p:cTn id="46" dur="500" fill="hold"/>
                                        <p:tgtEl>
                                          <p:spTgt spid="10280"/>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0254">
                                            <p:bg/>
                                          </p:spTgt>
                                        </p:tgtEl>
                                        <p:attrNameLst>
                                          <p:attrName>style.visibility</p:attrName>
                                        </p:attrNameLst>
                                      </p:cBhvr>
                                      <p:to>
                                        <p:strVal val="visible"/>
                                      </p:to>
                                    </p:set>
                                    <p:animEffect transition="in" filter="fade">
                                      <p:cBhvr>
                                        <p:cTn id="51" dur="2000"/>
                                        <p:tgtEl>
                                          <p:spTgt spid="10254">
                                            <p:bg/>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0254">
                                            <p:txEl>
                                              <p:pRg st="0" end="0"/>
                                            </p:txEl>
                                          </p:spTgt>
                                        </p:tgtEl>
                                        <p:attrNameLst>
                                          <p:attrName>style.visibility</p:attrName>
                                        </p:attrNameLst>
                                      </p:cBhvr>
                                      <p:to>
                                        <p:strVal val="visible"/>
                                      </p:to>
                                    </p:set>
                                    <p:animEffect transition="in" filter="fade">
                                      <p:cBhvr>
                                        <p:cTn id="56" dur="2000"/>
                                        <p:tgtEl>
                                          <p:spTgt spid="10254">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0256">
                                            <p:bg/>
                                          </p:spTgt>
                                        </p:tgtEl>
                                        <p:attrNameLst>
                                          <p:attrName>style.visibility</p:attrName>
                                        </p:attrNameLst>
                                      </p:cBhvr>
                                      <p:to>
                                        <p:strVal val="visible"/>
                                      </p:to>
                                    </p:set>
                                    <p:animEffect transition="in" filter="fade">
                                      <p:cBhvr>
                                        <p:cTn id="61" dur="2000"/>
                                        <p:tgtEl>
                                          <p:spTgt spid="10256">
                                            <p:bg/>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0256">
                                            <p:txEl>
                                              <p:pRg st="0" end="0"/>
                                            </p:txEl>
                                          </p:spTgt>
                                        </p:tgtEl>
                                        <p:attrNameLst>
                                          <p:attrName>style.visibility</p:attrName>
                                        </p:attrNameLst>
                                      </p:cBhvr>
                                      <p:to>
                                        <p:strVal val="visible"/>
                                      </p:to>
                                    </p:set>
                                    <p:animEffect transition="in" filter="fade">
                                      <p:cBhvr>
                                        <p:cTn id="66" dur="2000"/>
                                        <p:tgtEl>
                                          <p:spTgt spid="10256">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0264">
                                            <p:bg/>
                                          </p:spTgt>
                                        </p:tgtEl>
                                        <p:attrNameLst>
                                          <p:attrName>style.visibility</p:attrName>
                                        </p:attrNameLst>
                                      </p:cBhvr>
                                      <p:to>
                                        <p:strVal val="visible"/>
                                      </p:to>
                                    </p:set>
                                    <p:animEffect transition="in" filter="fade">
                                      <p:cBhvr>
                                        <p:cTn id="71" dur="2000"/>
                                        <p:tgtEl>
                                          <p:spTgt spid="10264">
                                            <p:bg/>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0264">
                                            <p:txEl>
                                              <p:pRg st="0" end="0"/>
                                            </p:txEl>
                                          </p:spTgt>
                                        </p:tgtEl>
                                        <p:attrNameLst>
                                          <p:attrName>style.visibility</p:attrName>
                                        </p:attrNameLst>
                                      </p:cBhvr>
                                      <p:to>
                                        <p:strVal val="visible"/>
                                      </p:to>
                                    </p:set>
                                    <p:animEffect transition="in" filter="fade">
                                      <p:cBhvr>
                                        <p:cTn id="76" dur="2000"/>
                                        <p:tgtEl>
                                          <p:spTgt spid="102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3" grpId="0" autoUpdateAnimBg="0"/>
      <p:bldP spid="10254" grpId="0" build="p" animBg="1"/>
      <p:bldP spid="10256" grpId="0" build="p" animBg="1"/>
      <p:bldP spid="10264" grpId="0" build="p" animBg="1"/>
      <p:bldP spid="10263" grpId="0" autoUpdateAnimBg="0"/>
      <p:bldP spid="10278" grpId="0" animBg="1"/>
      <p:bldP spid="10279" grpId="0" animBg="1"/>
      <p:bldP spid="102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1828800" y="152400"/>
            <a:ext cx="6324600" cy="762000"/>
          </a:xfrm>
          <a:prstGeom prst="rect">
            <a:avLst/>
          </a:prstGeom>
          <a:noFill/>
          <a:ln w="9525">
            <a:noFill/>
            <a:miter lim="800000"/>
            <a:headEnd/>
            <a:tailEnd/>
          </a:ln>
          <a:effectLst/>
        </p:spPr>
        <p:txBody>
          <a:bodyPr anchor="b">
            <a:spAutoFit/>
          </a:bodyPr>
          <a:lstStyle/>
          <a:p>
            <a:pPr algn="ctr">
              <a:defRPr/>
            </a:pPr>
            <a:r>
              <a:rPr lang="en-US" sz="4400" b="1" u="sng" dirty="0">
                <a:solidFill>
                  <a:schemeClr val="tx2"/>
                </a:solidFill>
                <a:effectLst>
                  <a:outerShdw blurRad="38100" dist="38100" dir="2700000" algn="tl">
                    <a:srgbClr val="C0C0C0"/>
                  </a:outerShdw>
                </a:effectLst>
              </a:rPr>
              <a:t>Parts of </a:t>
            </a:r>
            <a:r>
              <a:rPr lang="en-US" sz="4400" b="1" u="sng" dirty="0" smtClean="0">
                <a:solidFill>
                  <a:schemeClr val="tx2"/>
                </a:solidFill>
                <a:effectLst>
                  <a:outerShdw blurRad="38100" dist="38100" dir="2700000" algn="tl">
                    <a:srgbClr val="C0C0C0"/>
                  </a:outerShdw>
                </a:effectLst>
              </a:rPr>
              <a:t>Essay</a:t>
            </a:r>
            <a:endParaRPr lang="en-US" sz="4400" b="1" u="sng" dirty="0">
              <a:solidFill>
                <a:schemeClr val="tx2"/>
              </a:solidFill>
              <a:effectLst>
                <a:outerShdw blurRad="38100" dist="38100" dir="2700000" algn="tl">
                  <a:srgbClr val="C0C0C0"/>
                </a:outerShdw>
              </a:effectLst>
            </a:endParaRPr>
          </a:p>
        </p:txBody>
      </p:sp>
      <p:sp>
        <p:nvSpPr>
          <p:cNvPr id="13317" name="Text Box 5"/>
          <p:cNvSpPr txBox="1">
            <a:spLocks noChangeArrowheads="1"/>
          </p:cNvSpPr>
          <p:nvPr/>
        </p:nvSpPr>
        <p:spPr bwMode="auto">
          <a:xfrm>
            <a:off x="2133600" y="914400"/>
            <a:ext cx="5105400" cy="579438"/>
          </a:xfrm>
          <a:prstGeom prst="rect">
            <a:avLst/>
          </a:prstGeom>
          <a:noFill/>
          <a:ln w="9525">
            <a:noFill/>
            <a:miter lim="800000"/>
            <a:headEnd/>
            <a:tailEnd/>
          </a:ln>
        </p:spPr>
        <p:txBody>
          <a:bodyPr>
            <a:spAutoFit/>
          </a:bodyPr>
          <a:lstStyle/>
          <a:p>
            <a:pPr algn="ctr">
              <a:spcBef>
                <a:spcPct val="50000"/>
              </a:spcBef>
            </a:pPr>
            <a:r>
              <a:rPr lang="en-US" sz="3200" b="1" dirty="0" smtClean="0"/>
              <a:t>       Conclusion</a:t>
            </a:r>
            <a:endParaRPr lang="en-US" sz="3200" dirty="0"/>
          </a:p>
        </p:txBody>
      </p:sp>
      <p:sp>
        <p:nvSpPr>
          <p:cNvPr id="13321" name="Rectangle 9"/>
          <p:cNvSpPr>
            <a:spLocks noChangeArrowheads="1"/>
          </p:cNvSpPr>
          <p:nvPr/>
        </p:nvSpPr>
        <p:spPr bwMode="auto">
          <a:xfrm>
            <a:off x="228600" y="1600200"/>
            <a:ext cx="8686800" cy="1295400"/>
          </a:xfrm>
          <a:prstGeom prst="rect">
            <a:avLst/>
          </a:prstGeom>
          <a:noFill/>
          <a:ln w="9525">
            <a:noFill/>
            <a:miter lim="800000"/>
            <a:headEnd/>
            <a:tailEnd/>
          </a:ln>
        </p:spPr>
        <p:txBody>
          <a:bodyPr/>
          <a:lstStyle/>
          <a:p>
            <a:pPr marL="177800" algn="just">
              <a:spcBef>
                <a:spcPct val="20000"/>
              </a:spcBef>
              <a:buClr>
                <a:schemeClr val="folHlink"/>
              </a:buClr>
              <a:buSzPct val="75000"/>
              <a:buFont typeface="Wingdings" pitchFamily="2" charset="2"/>
              <a:buNone/>
            </a:pPr>
            <a:r>
              <a:rPr lang="en-US" sz="1800" b="1" dirty="0" smtClean="0"/>
              <a:t>The </a:t>
            </a:r>
            <a:r>
              <a:rPr lang="en-US" sz="1800" b="1" dirty="0"/>
              <a:t>conclusion paragraph is the last paragraph in the essay.  </a:t>
            </a:r>
            <a:r>
              <a:rPr lang="en-US" sz="1800" b="1" dirty="0" smtClean="0"/>
              <a:t>It completes </a:t>
            </a:r>
            <a:r>
              <a:rPr lang="en-US" sz="1800" b="1" dirty="0"/>
              <a:t>the essay by summarizing or repeating the </a:t>
            </a:r>
            <a:r>
              <a:rPr lang="en-US" sz="1800" b="1" dirty="0" smtClean="0"/>
              <a:t>most important </a:t>
            </a:r>
            <a:r>
              <a:rPr lang="en-US" sz="1800" b="1" dirty="0"/>
              <a:t>ideas.  The conclusion </a:t>
            </a:r>
            <a:r>
              <a:rPr lang="en-US" b="1" dirty="0" smtClean="0"/>
              <a:t>can</a:t>
            </a:r>
            <a:r>
              <a:rPr lang="en-US" sz="1800" b="1" dirty="0" smtClean="0"/>
              <a:t> include an </a:t>
            </a:r>
            <a:r>
              <a:rPr lang="en-US" sz="1800" b="1" dirty="0"/>
              <a:t>opinion, </a:t>
            </a:r>
            <a:r>
              <a:rPr lang="en-US" sz="1800" b="1" dirty="0" smtClean="0"/>
              <a:t>a prediction</a:t>
            </a:r>
            <a:r>
              <a:rPr lang="en-US" sz="1800" b="1" dirty="0"/>
              <a:t>, or a solution to a problem.</a:t>
            </a:r>
          </a:p>
        </p:txBody>
      </p:sp>
      <p:grpSp>
        <p:nvGrpSpPr>
          <p:cNvPr id="2" name="Group 41"/>
          <p:cNvGrpSpPr>
            <a:grpSpLocks/>
          </p:cNvGrpSpPr>
          <p:nvPr/>
        </p:nvGrpSpPr>
        <p:grpSpPr bwMode="auto">
          <a:xfrm>
            <a:off x="3352800" y="3276600"/>
            <a:ext cx="2209800" cy="2743200"/>
            <a:chOff x="2112" y="2112"/>
            <a:chExt cx="1392" cy="1728"/>
          </a:xfrm>
        </p:grpSpPr>
        <p:grpSp>
          <p:nvGrpSpPr>
            <p:cNvPr id="3" name="Group 11"/>
            <p:cNvGrpSpPr>
              <a:grpSpLocks/>
            </p:cNvGrpSpPr>
            <p:nvPr/>
          </p:nvGrpSpPr>
          <p:grpSpPr bwMode="auto">
            <a:xfrm>
              <a:off x="2112" y="2496"/>
              <a:ext cx="1392" cy="192"/>
              <a:chOff x="2304" y="1824"/>
              <a:chExt cx="1008" cy="384"/>
            </a:xfrm>
          </p:grpSpPr>
          <p:sp>
            <p:nvSpPr>
              <p:cNvPr id="9239" name="Rectangle 12"/>
              <p:cNvSpPr>
                <a:spLocks noChangeArrowheads="1"/>
              </p:cNvSpPr>
              <p:nvPr/>
            </p:nvSpPr>
            <p:spPr bwMode="auto">
              <a:xfrm>
                <a:off x="2304" y="1824"/>
                <a:ext cx="1008" cy="384"/>
              </a:xfrm>
              <a:prstGeom prst="rect">
                <a:avLst/>
              </a:prstGeom>
              <a:solidFill>
                <a:srgbClr val="99CCFF"/>
              </a:solidFill>
              <a:ln w="28575">
                <a:solidFill>
                  <a:schemeClr val="tx1"/>
                </a:solidFill>
                <a:miter lim="800000"/>
                <a:headEnd/>
                <a:tailEnd/>
              </a:ln>
            </p:spPr>
            <p:txBody>
              <a:bodyPr wrap="none" anchor="ctr"/>
              <a:lstStyle/>
              <a:p>
                <a:endParaRPr lang="fr-FR"/>
              </a:p>
            </p:txBody>
          </p:sp>
          <p:sp>
            <p:nvSpPr>
              <p:cNvPr id="9240" name="Text Box 13"/>
              <p:cNvSpPr txBox="1">
                <a:spLocks noChangeArrowheads="1"/>
              </p:cNvSpPr>
              <p:nvPr/>
            </p:nvSpPr>
            <p:spPr bwMode="auto">
              <a:xfrm>
                <a:off x="2400" y="1824"/>
                <a:ext cx="816" cy="384"/>
              </a:xfrm>
              <a:prstGeom prst="rect">
                <a:avLst/>
              </a:prstGeom>
              <a:solidFill>
                <a:srgbClr val="99CCFF"/>
              </a:solidFill>
              <a:ln w="9525">
                <a:noFill/>
                <a:miter lim="800000"/>
                <a:headEnd/>
                <a:tailEnd/>
              </a:ln>
            </p:spPr>
            <p:txBody>
              <a:bodyPr>
                <a:spAutoFit/>
              </a:bodyPr>
              <a:lstStyle/>
              <a:p>
                <a:pPr algn="ctr">
                  <a:spcBef>
                    <a:spcPct val="50000"/>
                  </a:spcBef>
                </a:pPr>
                <a:r>
                  <a:rPr lang="en-US" sz="1400"/>
                  <a:t>Body Paragraph 1</a:t>
                </a:r>
              </a:p>
            </p:txBody>
          </p:sp>
        </p:grpSp>
        <p:grpSp>
          <p:nvGrpSpPr>
            <p:cNvPr id="4" name="Group 20"/>
            <p:cNvGrpSpPr>
              <a:grpSpLocks/>
            </p:cNvGrpSpPr>
            <p:nvPr/>
          </p:nvGrpSpPr>
          <p:grpSpPr bwMode="auto">
            <a:xfrm>
              <a:off x="2304" y="2112"/>
              <a:ext cx="1008" cy="278"/>
              <a:chOff x="336" y="3072"/>
              <a:chExt cx="1008" cy="384"/>
            </a:xfrm>
          </p:grpSpPr>
          <p:sp>
            <p:nvSpPr>
              <p:cNvPr id="9237" name="Rectangle 21"/>
              <p:cNvSpPr>
                <a:spLocks noChangeArrowheads="1"/>
              </p:cNvSpPr>
              <p:nvPr/>
            </p:nvSpPr>
            <p:spPr bwMode="auto">
              <a:xfrm>
                <a:off x="336" y="3072"/>
                <a:ext cx="1008" cy="384"/>
              </a:xfrm>
              <a:prstGeom prst="rect">
                <a:avLst/>
              </a:prstGeom>
              <a:solidFill>
                <a:srgbClr val="FFFF99"/>
              </a:solidFill>
              <a:ln w="28575">
                <a:solidFill>
                  <a:schemeClr val="tx1"/>
                </a:solidFill>
                <a:miter lim="800000"/>
                <a:headEnd/>
                <a:tailEnd/>
              </a:ln>
            </p:spPr>
            <p:txBody>
              <a:bodyPr wrap="none" anchor="ctr"/>
              <a:lstStyle/>
              <a:p>
                <a:endParaRPr lang="fr-FR"/>
              </a:p>
            </p:txBody>
          </p:sp>
          <p:sp>
            <p:nvSpPr>
              <p:cNvPr id="9238" name="Text Box 22"/>
              <p:cNvSpPr txBox="1">
                <a:spLocks noChangeArrowheads="1"/>
              </p:cNvSpPr>
              <p:nvPr/>
            </p:nvSpPr>
            <p:spPr bwMode="auto">
              <a:xfrm>
                <a:off x="432" y="3169"/>
                <a:ext cx="816" cy="265"/>
              </a:xfrm>
              <a:prstGeom prst="rect">
                <a:avLst/>
              </a:prstGeom>
              <a:solidFill>
                <a:srgbClr val="FFFF99"/>
              </a:solidFill>
              <a:ln w="9525">
                <a:noFill/>
                <a:miter lim="800000"/>
                <a:headEnd/>
                <a:tailEnd/>
              </a:ln>
            </p:spPr>
            <p:txBody>
              <a:bodyPr>
                <a:spAutoFit/>
              </a:bodyPr>
              <a:lstStyle/>
              <a:p>
                <a:pPr algn="ctr">
                  <a:spcBef>
                    <a:spcPct val="50000"/>
                  </a:spcBef>
                </a:pPr>
                <a:r>
                  <a:rPr lang="en-US" sz="1400"/>
                  <a:t>Introduction</a:t>
                </a:r>
              </a:p>
            </p:txBody>
          </p:sp>
        </p:grpSp>
        <p:grpSp>
          <p:nvGrpSpPr>
            <p:cNvPr id="5" name="Group 26"/>
            <p:cNvGrpSpPr>
              <a:grpSpLocks/>
            </p:cNvGrpSpPr>
            <p:nvPr/>
          </p:nvGrpSpPr>
          <p:grpSpPr bwMode="auto">
            <a:xfrm>
              <a:off x="2304" y="3520"/>
              <a:ext cx="912" cy="320"/>
              <a:chOff x="336" y="3072"/>
              <a:chExt cx="1008" cy="384"/>
            </a:xfrm>
          </p:grpSpPr>
          <p:sp>
            <p:nvSpPr>
              <p:cNvPr id="9235" name="Rectangle 27"/>
              <p:cNvSpPr>
                <a:spLocks noChangeArrowheads="1"/>
              </p:cNvSpPr>
              <p:nvPr/>
            </p:nvSpPr>
            <p:spPr bwMode="auto">
              <a:xfrm>
                <a:off x="336" y="3072"/>
                <a:ext cx="1008" cy="384"/>
              </a:xfrm>
              <a:prstGeom prst="rect">
                <a:avLst/>
              </a:prstGeom>
              <a:solidFill>
                <a:schemeClr val="accent2"/>
              </a:solidFill>
              <a:ln w="28575">
                <a:solidFill>
                  <a:schemeClr val="tx1"/>
                </a:solidFill>
                <a:miter lim="800000"/>
                <a:headEnd/>
                <a:tailEnd/>
              </a:ln>
            </p:spPr>
            <p:txBody>
              <a:bodyPr wrap="none" anchor="ctr"/>
              <a:lstStyle/>
              <a:p>
                <a:endParaRPr lang="fr-FR"/>
              </a:p>
            </p:txBody>
          </p:sp>
          <p:sp>
            <p:nvSpPr>
              <p:cNvPr id="9236" name="Text Box 28"/>
              <p:cNvSpPr txBox="1">
                <a:spLocks noChangeArrowheads="1"/>
              </p:cNvSpPr>
              <p:nvPr/>
            </p:nvSpPr>
            <p:spPr bwMode="auto">
              <a:xfrm>
                <a:off x="432" y="3168"/>
                <a:ext cx="816" cy="230"/>
              </a:xfrm>
              <a:prstGeom prst="rect">
                <a:avLst/>
              </a:prstGeom>
              <a:solidFill>
                <a:schemeClr val="accent2"/>
              </a:solidFill>
              <a:ln w="9525">
                <a:noFill/>
                <a:miter lim="800000"/>
                <a:headEnd/>
                <a:tailEnd/>
              </a:ln>
            </p:spPr>
            <p:txBody>
              <a:bodyPr>
                <a:spAutoFit/>
              </a:bodyPr>
              <a:lstStyle/>
              <a:p>
                <a:pPr algn="ctr">
                  <a:spcBef>
                    <a:spcPct val="50000"/>
                  </a:spcBef>
                </a:pPr>
                <a:r>
                  <a:rPr lang="en-US" sz="1400"/>
                  <a:t>Conclusion</a:t>
                </a:r>
              </a:p>
            </p:txBody>
          </p:sp>
        </p:grpSp>
        <p:grpSp>
          <p:nvGrpSpPr>
            <p:cNvPr id="6" name="Group 30"/>
            <p:cNvGrpSpPr>
              <a:grpSpLocks/>
            </p:cNvGrpSpPr>
            <p:nvPr/>
          </p:nvGrpSpPr>
          <p:grpSpPr bwMode="auto">
            <a:xfrm>
              <a:off x="2112" y="2832"/>
              <a:ext cx="1392" cy="192"/>
              <a:chOff x="2304" y="1824"/>
              <a:chExt cx="1008" cy="384"/>
            </a:xfrm>
          </p:grpSpPr>
          <p:sp>
            <p:nvSpPr>
              <p:cNvPr id="9233" name="Rectangle 31"/>
              <p:cNvSpPr>
                <a:spLocks noChangeArrowheads="1"/>
              </p:cNvSpPr>
              <p:nvPr/>
            </p:nvSpPr>
            <p:spPr bwMode="auto">
              <a:xfrm>
                <a:off x="2304" y="1824"/>
                <a:ext cx="1008" cy="384"/>
              </a:xfrm>
              <a:prstGeom prst="rect">
                <a:avLst/>
              </a:prstGeom>
              <a:solidFill>
                <a:srgbClr val="99CCFF"/>
              </a:solidFill>
              <a:ln w="28575">
                <a:solidFill>
                  <a:schemeClr val="tx1"/>
                </a:solidFill>
                <a:miter lim="800000"/>
                <a:headEnd/>
                <a:tailEnd/>
              </a:ln>
            </p:spPr>
            <p:txBody>
              <a:bodyPr wrap="none" anchor="ctr"/>
              <a:lstStyle/>
              <a:p>
                <a:endParaRPr lang="fr-FR"/>
              </a:p>
            </p:txBody>
          </p:sp>
          <p:sp>
            <p:nvSpPr>
              <p:cNvPr id="9234" name="Text Box 32"/>
              <p:cNvSpPr txBox="1">
                <a:spLocks noChangeArrowheads="1"/>
              </p:cNvSpPr>
              <p:nvPr/>
            </p:nvSpPr>
            <p:spPr bwMode="auto">
              <a:xfrm>
                <a:off x="2400" y="1824"/>
                <a:ext cx="816" cy="384"/>
              </a:xfrm>
              <a:prstGeom prst="rect">
                <a:avLst/>
              </a:prstGeom>
              <a:solidFill>
                <a:srgbClr val="99CCFF"/>
              </a:solidFill>
              <a:ln w="9525">
                <a:noFill/>
                <a:miter lim="800000"/>
                <a:headEnd/>
                <a:tailEnd/>
              </a:ln>
            </p:spPr>
            <p:txBody>
              <a:bodyPr>
                <a:spAutoFit/>
              </a:bodyPr>
              <a:lstStyle/>
              <a:p>
                <a:pPr algn="ctr">
                  <a:spcBef>
                    <a:spcPct val="50000"/>
                  </a:spcBef>
                </a:pPr>
                <a:r>
                  <a:rPr lang="en-US" sz="1400"/>
                  <a:t>Body Paragraph 2</a:t>
                </a:r>
              </a:p>
            </p:txBody>
          </p:sp>
        </p:grpSp>
        <p:grpSp>
          <p:nvGrpSpPr>
            <p:cNvPr id="7" name="Group 33"/>
            <p:cNvGrpSpPr>
              <a:grpSpLocks/>
            </p:cNvGrpSpPr>
            <p:nvPr/>
          </p:nvGrpSpPr>
          <p:grpSpPr bwMode="auto">
            <a:xfrm>
              <a:off x="2112" y="3168"/>
              <a:ext cx="1392" cy="192"/>
              <a:chOff x="2304" y="1824"/>
              <a:chExt cx="1008" cy="384"/>
            </a:xfrm>
          </p:grpSpPr>
          <p:sp>
            <p:nvSpPr>
              <p:cNvPr id="9231" name="Rectangle 34"/>
              <p:cNvSpPr>
                <a:spLocks noChangeArrowheads="1"/>
              </p:cNvSpPr>
              <p:nvPr/>
            </p:nvSpPr>
            <p:spPr bwMode="auto">
              <a:xfrm>
                <a:off x="2304" y="1824"/>
                <a:ext cx="1008" cy="384"/>
              </a:xfrm>
              <a:prstGeom prst="rect">
                <a:avLst/>
              </a:prstGeom>
              <a:solidFill>
                <a:srgbClr val="99CCFF"/>
              </a:solidFill>
              <a:ln w="28575">
                <a:solidFill>
                  <a:schemeClr val="tx1"/>
                </a:solidFill>
                <a:miter lim="800000"/>
                <a:headEnd/>
                <a:tailEnd/>
              </a:ln>
            </p:spPr>
            <p:txBody>
              <a:bodyPr wrap="none" anchor="ctr"/>
              <a:lstStyle/>
              <a:p>
                <a:endParaRPr lang="fr-FR"/>
              </a:p>
            </p:txBody>
          </p:sp>
          <p:sp>
            <p:nvSpPr>
              <p:cNvPr id="9232" name="Text Box 35"/>
              <p:cNvSpPr txBox="1">
                <a:spLocks noChangeArrowheads="1"/>
              </p:cNvSpPr>
              <p:nvPr/>
            </p:nvSpPr>
            <p:spPr bwMode="auto">
              <a:xfrm>
                <a:off x="2400" y="1824"/>
                <a:ext cx="816" cy="384"/>
              </a:xfrm>
              <a:prstGeom prst="rect">
                <a:avLst/>
              </a:prstGeom>
              <a:solidFill>
                <a:srgbClr val="99CCFF"/>
              </a:solidFill>
              <a:ln w="9525">
                <a:noFill/>
                <a:miter lim="800000"/>
                <a:headEnd/>
                <a:tailEnd/>
              </a:ln>
            </p:spPr>
            <p:txBody>
              <a:bodyPr>
                <a:spAutoFit/>
              </a:bodyPr>
              <a:lstStyle/>
              <a:p>
                <a:pPr algn="ctr">
                  <a:spcBef>
                    <a:spcPct val="50000"/>
                  </a:spcBef>
                </a:pPr>
                <a:r>
                  <a:rPr lang="en-US" sz="1400"/>
                  <a:t>Body Paragraph 3</a:t>
                </a:r>
              </a:p>
            </p:txBody>
          </p:sp>
        </p:grpSp>
        <p:sp>
          <p:nvSpPr>
            <p:cNvPr id="9227" name="Line 36"/>
            <p:cNvSpPr>
              <a:spLocks noChangeShapeType="1"/>
            </p:cNvSpPr>
            <p:nvPr/>
          </p:nvSpPr>
          <p:spPr bwMode="auto">
            <a:xfrm>
              <a:off x="2784" y="2400"/>
              <a:ext cx="0" cy="96"/>
            </a:xfrm>
            <a:prstGeom prst="line">
              <a:avLst/>
            </a:prstGeom>
            <a:noFill/>
            <a:ln w="38100">
              <a:solidFill>
                <a:schemeClr val="hlink"/>
              </a:solidFill>
              <a:miter lim="800000"/>
              <a:headEnd/>
              <a:tailEnd type="triangle" w="med" len="med"/>
            </a:ln>
          </p:spPr>
          <p:txBody>
            <a:bodyPr wrap="none"/>
            <a:lstStyle/>
            <a:p>
              <a:endParaRPr lang="fr-FR"/>
            </a:p>
          </p:txBody>
        </p:sp>
        <p:sp>
          <p:nvSpPr>
            <p:cNvPr id="9228" name="Line 37"/>
            <p:cNvSpPr>
              <a:spLocks noChangeShapeType="1"/>
            </p:cNvSpPr>
            <p:nvPr/>
          </p:nvSpPr>
          <p:spPr bwMode="auto">
            <a:xfrm>
              <a:off x="2784" y="2688"/>
              <a:ext cx="0" cy="144"/>
            </a:xfrm>
            <a:prstGeom prst="line">
              <a:avLst/>
            </a:prstGeom>
            <a:noFill/>
            <a:ln w="38100">
              <a:solidFill>
                <a:schemeClr val="hlink"/>
              </a:solidFill>
              <a:miter lim="800000"/>
              <a:headEnd/>
              <a:tailEnd type="triangle" w="med" len="med"/>
            </a:ln>
          </p:spPr>
          <p:txBody>
            <a:bodyPr wrap="none"/>
            <a:lstStyle/>
            <a:p>
              <a:endParaRPr lang="fr-FR"/>
            </a:p>
          </p:txBody>
        </p:sp>
        <p:sp>
          <p:nvSpPr>
            <p:cNvPr id="9229" name="Line 38"/>
            <p:cNvSpPr>
              <a:spLocks noChangeShapeType="1"/>
            </p:cNvSpPr>
            <p:nvPr/>
          </p:nvSpPr>
          <p:spPr bwMode="auto">
            <a:xfrm>
              <a:off x="2784" y="3024"/>
              <a:ext cx="0" cy="144"/>
            </a:xfrm>
            <a:prstGeom prst="line">
              <a:avLst/>
            </a:prstGeom>
            <a:noFill/>
            <a:ln w="38100">
              <a:solidFill>
                <a:schemeClr val="hlink"/>
              </a:solidFill>
              <a:miter lim="800000"/>
              <a:headEnd/>
              <a:tailEnd type="triangle" w="med" len="med"/>
            </a:ln>
          </p:spPr>
          <p:txBody>
            <a:bodyPr wrap="none"/>
            <a:lstStyle/>
            <a:p>
              <a:endParaRPr lang="fr-FR"/>
            </a:p>
          </p:txBody>
        </p:sp>
        <p:sp>
          <p:nvSpPr>
            <p:cNvPr id="9230" name="Line 39"/>
            <p:cNvSpPr>
              <a:spLocks noChangeShapeType="1"/>
            </p:cNvSpPr>
            <p:nvPr/>
          </p:nvSpPr>
          <p:spPr bwMode="auto">
            <a:xfrm>
              <a:off x="2784" y="3360"/>
              <a:ext cx="0" cy="144"/>
            </a:xfrm>
            <a:prstGeom prst="line">
              <a:avLst/>
            </a:prstGeom>
            <a:noFill/>
            <a:ln w="38100">
              <a:solidFill>
                <a:schemeClr val="hlink"/>
              </a:solidFill>
              <a:miter lim="800000"/>
              <a:headEnd/>
              <a:tailEnd type="triangle" w="med" len="med"/>
            </a:ln>
          </p:spPr>
          <p:txBody>
            <a:bodyPr wrap="none"/>
            <a:lstStyle/>
            <a:p>
              <a:endParaRPr lang="fr-FR"/>
            </a:p>
          </p:txBody>
        </p:sp>
      </p:gr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500" fill="hold"/>
                                        <p:tgtEl>
                                          <p:spTgt spid="13317"/>
                                        </p:tgtEl>
                                        <p:attrNameLst>
                                          <p:attrName>ppt_x</p:attrName>
                                        </p:attrNameLst>
                                      </p:cBhvr>
                                      <p:tavLst>
                                        <p:tav tm="0">
                                          <p:val>
                                            <p:strVal val="0-#ppt_w/2"/>
                                          </p:val>
                                        </p:tav>
                                        <p:tav tm="100000">
                                          <p:val>
                                            <p:strVal val="#ppt_x"/>
                                          </p:val>
                                        </p:tav>
                                      </p:tavLst>
                                    </p:anim>
                                    <p:anim calcmode="lin" valueType="num">
                                      <p:cBhvr additive="base">
                                        <p:cTn id="8" dur="500" fill="hold"/>
                                        <p:tgtEl>
                                          <p:spTgt spid="133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3321"/>
                                        </p:tgtEl>
                                        <p:attrNameLst>
                                          <p:attrName>style.visibility</p:attrName>
                                        </p:attrNameLst>
                                      </p:cBhvr>
                                      <p:to>
                                        <p:strVal val="visible"/>
                                      </p:to>
                                    </p:set>
                                    <p:anim calcmode="lin" valueType="num">
                                      <p:cBhvr>
                                        <p:cTn id="12" dur="500" fill="hold"/>
                                        <p:tgtEl>
                                          <p:spTgt spid="13321"/>
                                        </p:tgtEl>
                                        <p:attrNameLst>
                                          <p:attrName>ppt_w</p:attrName>
                                        </p:attrNameLst>
                                      </p:cBhvr>
                                      <p:tavLst>
                                        <p:tav tm="0">
                                          <p:val>
                                            <p:fltVal val="0"/>
                                          </p:val>
                                        </p:tav>
                                        <p:tav tm="100000">
                                          <p:val>
                                            <p:strVal val="#ppt_w"/>
                                          </p:val>
                                        </p:tav>
                                      </p:tavLst>
                                    </p:anim>
                                    <p:anim calcmode="lin" valueType="num">
                                      <p:cBhvr>
                                        <p:cTn id="13" dur="500" fill="hold"/>
                                        <p:tgtEl>
                                          <p:spTgt spid="1332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900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utoUpdateAnimBg="0"/>
      <p:bldP spid="1332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2" name="Rectangle 8"/>
          <p:cNvSpPr>
            <a:spLocks noGrp="1" noChangeArrowheads="1"/>
          </p:cNvSpPr>
          <p:nvPr>
            <p:ph type="title"/>
          </p:nvPr>
        </p:nvSpPr>
        <p:spPr>
          <a:xfrm>
            <a:off x="533400" y="242888"/>
            <a:ext cx="7772400" cy="823912"/>
          </a:xfrm>
        </p:spPr>
        <p:txBody>
          <a:bodyPr/>
          <a:lstStyle/>
          <a:p>
            <a:pPr algn="ctr" eaLnBrk="1" hangingPunct="1">
              <a:defRPr/>
            </a:pPr>
            <a:r>
              <a:rPr lang="en-US" sz="4800" b="1" u="sng" dirty="0" smtClean="0">
                <a:effectLst>
                  <a:outerShdw blurRad="38100" dist="38100" dir="2700000" algn="tl">
                    <a:srgbClr val="C0C0C0"/>
                  </a:outerShdw>
                </a:effectLst>
              </a:rPr>
              <a:t>Example</a:t>
            </a:r>
          </a:p>
        </p:txBody>
      </p:sp>
      <p:sp>
        <p:nvSpPr>
          <p:cNvPr id="11274" name="Text Box 10"/>
          <p:cNvSpPr txBox="1">
            <a:spLocks noChangeArrowheads="1"/>
          </p:cNvSpPr>
          <p:nvPr/>
        </p:nvSpPr>
        <p:spPr bwMode="auto">
          <a:xfrm>
            <a:off x="152400" y="914400"/>
            <a:ext cx="8382000" cy="579438"/>
          </a:xfrm>
          <a:prstGeom prst="rect">
            <a:avLst/>
          </a:prstGeom>
          <a:noFill/>
          <a:ln w="9525">
            <a:noFill/>
            <a:miter lim="800000"/>
            <a:headEnd/>
            <a:tailEnd/>
          </a:ln>
        </p:spPr>
        <p:txBody>
          <a:bodyPr>
            <a:spAutoFit/>
          </a:bodyPr>
          <a:lstStyle/>
          <a:p>
            <a:pPr algn="ctr">
              <a:spcBef>
                <a:spcPct val="50000"/>
              </a:spcBef>
            </a:pPr>
            <a:r>
              <a:rPr lang="en-US" sz="3200" b="1" dirty="0" smtClean="0"/>
              <a:t>   Conclusion</a:t>
            </a:r>
            <a:endParaRPr lang="en-US" sz="3200" dirty="0"/>
          </a:p>
        </p:txBody>
      </p:sp>
      <p:sp>
        <p:nvSpPr>
          <p:cNvPr id="11275" name="Text Box 11"/>
          <p:cNvSpPr txBox="1">
            <a:spLocks noChangeArrowheads="1"/>
          </p:cNvSpPr>
          <p:nvPr/>
        </p:nvSpPr>
        <p:spPr bwMode="auto">
          <a:xfrm>
            <a:off x="3124200" y="2057400"/>
            <a:ext cx="3505200" cy="365125"/>
          </a:xfrm>
          <a:prstGeom prst="rect">
            <a:avLst/>
          </a:prstGeom>
          <a:solidFill>
            <a:schemeClr val="accent1"/>
          </a:solidFill>
          <a:ln w="28575">
            <a:solidFill>
              <a:schemeClr val="tx2"/>
            </a:solidFill>
            <a:miter lim="800000"/>
            <a:headEnd/>
            <a:tailEnd/>
          </a:ln>
        </p:spPr>
        <p:txBody>
          <a:bodyPr>
            <a:spAutoFit/>
          </a:bodyPr>
          <a:lstStyle/>
          <a:p>
            <a:pPr algn="ctr">
              <a:spcBef>
                <a:spcPct val="50000"/>
              </a:spcBef>
            </a:pPr>
            <a:r>
              <a:rPr lang="en-US" sz="1600" b="1" dirty="0">
                <a:solidFill>
                  <a:schemeClr val="tx2"/>
                </a:solidFill>
              </a:rPr>
              <a:t>Summary of Main Ideas</a:t>
            </a:r>
          </a:p>
        </p:txBody>
      </p:sp>
      <p:sp>
        <p:nvSpPr>
          <p:cNvPr id="11276" name="Text Box 12"/>
          <p:cNvSpPr txBox="1">
            <a:spLocks noChangeArrowheads="1"/>
          </p:cNvSpPr>
          <p:nvPr/>
        </p:nvSpPr>
        <p:spPr bwMode="auto">
          <a:xfrm>
            <a:off x="3429000" y="5197475"/>
            <a:ext cx="2819400" cy="365125"/>
          </a:xfrm>
          <a:prstGeom prst="rect">
            <a:avLst/>
          </a:prstGeom>
          <a:solidFill>
            <a:schemeClr val="accent1"/>
          </a:solidFill>
          <a:ln w="28575">
            <a:solidFill>
              <a:schemeClr val="tx2"/>
            </a:solidFill>
            <a:miter lim="800000"/>
            <a:headEnd/>
            <a:tailEnd/>
          </a:ln>
        </p:spPr>
        <p:txBody>
          <a:bodyPr>
            <a:spAutoFit/>
          </a:bodyPr>
          <a:lstStyle/>
          <a:p>
            <a:pPr algn="ctr">
              <a:spcBef>
                <a:spcPct val="50000"/>
              </a:spcBef>
            </a:pPr>
            <a:r>
              <a:rPr lang="en-US" sz="1600" b="1">
                <a:solidFill>
                  <a:schemeClr val="folHlink"/>
                </a:solidFill>
              </a:rPr>
              <a:t>Prediction</a:t>
            </a:r>
          </a:p>
        </p:txBody>
      </p:sp>
      <p:grpSp>
        <p:nvGrpSpPr>
          <p:cNvPr id="2" name="Group 30"/>
          <p:cNvGrpSpPr>
            <a:grpSpLocks/>
          </p:cNvGrpSpPr>
          <p:nvPr/>
        </p:nvGrpSpPr>
        <p:grpSpPr bwMode="auto">
          <a:xfrm>
            <a:off x="685800" y="2819400"/>
            <a:ext cx="8153400" cy="914400"/>
            <a:chOff x="432" y="1776"/>
            <a:chExt cx="5136" cy="576"/>
          </a:xfrm>
        </p:grpSpPr>
        <p:sp>
          <p:nvSpPr>
            <p:cNvPr id="10254" name="Rectangle 28"/>
            <p:cNvSpPr>
              <a:spLocks noChangeArrowheads="1"/>
            </p:cNvSpPr>
            <p:nvPr/>
          </p:nvSpPr>
          <p:spPr bwMode="auto">
            <a:xfrm>
              <a:off x="432" y="1776"/>
              <a:ext cx="5136" cy="384"/>
            </a:xfrm>
            <a:prstGeom prst="rect">
              <a:avLst/>
            </a:prstGeom>
            <a:solidFill>
              <a:srgbClr val="99CCFF"/>
            </a:solidFill>
            <a:ln w="9525">
              <a:noFill/>
              <a:miter lim="800000"/>
              <a:headEnd/>
              <a:tailEnd/>
            </a:ln>
          </p:spPr>
          <p:txBody>
            <a:bodyPr wrap="none" anchor="ctr"/>
            <a:lstStyle/>
            <a:p>
              <a:endParaRPr lang="fr-FR"/>
            </a:p>
          </p:txBody>
        </p:sp>
        <p:sp>
          <p:nvSpPr>
            <p:cNvPr id="10255" name="Rectangle 29"/>
            <p:cNvSpPr>
              <a:spLocks noChangeArrowheads="1"/>
            </p:cNvSpPr>
            <p:nvPr/>
          </p:nvSpPr>
          <p:spPr bwMode="auto">
            <a:xfrm>
              <a:off x="432" y="2160"/>
              <a:ext cx="4032" cy="192"/>
            </a:xfrm>
            <a:prstGeom prst="rect">
              <a:avLst/>
            </a:prstGeom>
            <a:solidFill>
              <a:srgbClr val="99CCFF"/>
            </a:solidFill>
            <a:ln w="9525">
              <a:noFill/>
              <a:miter lim="800000"/>
              <a:headEnd/>
              <a:tailEnd/>
            </a:ln>
          </p:spPr>
          <p:txBody>
            <a:bodyPr wrap="none" anchor="ctr"/>
            <a:lstStyle/>
            <a:p>
              <a:endParaRPr lang="fr-FR"/>
            </a:p>
          </p:txBody>
        </p:sp>
      </p:grpSp>
      <p:grpSp>
        <p:nvGrpSpPr>
          <p:cNvPr id="3" name="Group 34"/>
          <p:cNvGrpSpPr>
            <a:grpSpLocks/>
          </p:cNvGrpSpPr>
          <p:nvPr/>
        </p:nvGrpSpPr>
        <p:grpSpPr bwMode="auto">
          <a:xfrm>
            <a:off x="685800" y="3429000"/>
            <a:ext cx="8153400" cy="1143000"/>
            <a:chOff x="432" y="2160"/>
            <a:chExt cx="5136" cy="720"/>
          </a:xfrm>
        </p:grpSpPr>
        <p:sp>
          <p:nvSpPr>
            <p:cNvPr id="10251" name="Rectangle 31"/>
            <p:cNvSpPr>
              <a:spLocks noChangeArrowheads="1"/>
            </p:cNvSpPr>
            <p:nvPr/>
          </p:nvSpPr>
          <p:spPr bwMode="auto">
            <a:xfrm>
              <a:off x="4464" y="2160"/>
              <a:ext cx="1104" cy="192"/>
            </a:xfrm>
            <a:prstGeom prst="rect">
              <a:avLst/>
            </a:prstGeom>
            <a:solidFill>
              <a:srgbClr val="FFFF99"/>
            </a:solidFill>
            <a:ln w="9525">
              <a:noFill/>
              <a:miter lim="800000"/>
              <a:headEnd/>
              <a:tailEnd/>
            </a:ln>
          </p:spPr>
          <p:txBody>
            <a:bodyPr wrap="none" anchor="ctr"/>
            <a:lstStyle/>
            <a:p>
              <a:endParaRPr lang="fr-FR"/>
            </a:p>
          </p:txBody>
        </p:sp>
        <p:sp>
          <p:nvSpPr>
            <p:cNvPr id="10252" name="Rectangle 32"/>
            <p:cNvSpPr>
              <a:spLocks noChangeArrowheads="1"/>
            </p:cNvSpPr>
            <p:nvPr/>
          </p:nvSpPr>
          <p:spPr bwMode="auto">
            <a:xfrm>
              <a:off x="432" y="2352"/>
              <a:ext cx="5136" cy="336"/>
            </a:xfrm>
            <a:prstGeom prst="rect">
              <a:avLst/>
            </a:prstGeom>
            <a:solidFill>
              <a:srgbClr val="FFFF99"/>
            </a:solidFill>
            <a:ln w="9525">
              <a:noFill/>
              <a:miter lim="800000"/>
              <a:headEnd/>
              <a:tailEnd/>
            </a:ln>
          </p:spPr>
          <p:txBody>
            <a:bodyPr wrap="none" anchor="ctr"/>
            <a:lstStyle/>
            <a:p>
              <a:endParaRPr lang="fr-FR"/>
            </a:p>
          </p:txBody>
        </p:sp>
        <p:sp>
          <p:nvSpPr>
            <p:cNvPr id="10253" name="Rectangle 33"/>
            <p:cNvSpPr>
              <a:spLocks noChangeArrowheads="1"/>
            </p:cNvSpPr>
            <p:nvPr/>
          </p:nvSpPr>
          <p:spPr bwMode="auto">
            <a:xfrm>
              <a:off x="432" y="2688"/>
              <a:ext cx="1584" cy="192"/>
            </a:xfrm>
            <a:prstGeom prst="rect">
              <a:avLst/>
            </a:prstGeom>
            <a:solidFill>
              <a:srgbClr val="FFFF99"/>
            </a:solidFill>
            <a:ln w="9525">
              <a:noFill/>
              <a:miter lim="800000"/>
              <a:headEnd/>
              <a:tailEnd/>
            </a:ln>
          </p:spPr>
          <p:txBody>
            <a:bodyPr wrap="none" anchor="ctr"/>
            <a:lstStyle/>
            <a:p>
              <a:endParaRPr lang="fr-FR"/>
            </a:p>
          </p:txBody>
        </p:sp>
      </p:grpSp>
      <p:sp>
        <p:nvSpPr>
          <p:cNvPr id="11290" name="Rectangle 26"/>
          <p:cNvSpPr>
            <a:spLocks noChangeArrowheads="1"/>
          </p:cNvSpPr>
          <p:nvPr/>
        </p:nvSpPr>
        <p:spPr bwMode="auto">
          <a:xfrm>
            <a:off x="685800" y="2743200"/>
            <a:ext cx="8229600" cy="22098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None/>
              <a:defRPr/>
            </a:pPr>
            <a:r>
              <a:rPr lang="en-US" sz="2000" dirty="0">
                <a:solidFill>
                  <a:schemeClr val="hlink"/>
                </a:solidFill>
              </a:rPr>
              <a:t>	</a:t>
            </a:r>
            <a:r>
              <a:rPr lang="en-US" sz="1600" dirty="0">
                <a:effectLst>
                  <a:outerShdw blurRad="38100" dist="38100" dir="2700000" algn="tl">
                    <a:srgbClr val="000000">
                      <a:alpha val="43137"/>
                    </a:srgbClr>
                  </a:outerShdw>
                </a:effectLst>
              </a:rPr>
              <a:t>“In conclusion, Metropolitan City must improve its public transit system,</a:t>
            </a:r>
          </a:p>
          <a:p>
            <a:pPr marL="342900" indent="-342900">
              <a:spcBef>
                <a:spcPct val="20000"/>
              </a:spcBef>
              <a:buClr>
                <a:schemeClr val="folHlink"/>
              </a:buClr>
              <a:buSzPct val="75000"/>
              <a:buFont typeface="Wingdings" pitchFamily="2" charset="2"/>
              <a:buNone/>
              <a:defRPr/>
            </a:pPr>
            <a:r>
              <a:rPr lang="en-US" sz="1600" dirty="0">
                <a:effectLst>
                  <a:outerShdw blurRad="38100" dist="38100" dir="2700000" algn="tl">
                    <a:srgbClr val="000000">
                      <a:alpha val="43137"/>
                    </a:srgbClr>
                  </a:outerShdw>
                </a:effectLst>
              </a:rPr>
              <a:t>clear up the massive traffic jams caused by slow-moving traffic in the</a:t>
            </a:r>
          </a:p>
          <a:p>
            <a:pPr marL="342900" indent="-342900">
              <a:spcBef>
                <a:spcPct val="20000"/>
              </a:spcBef>
              <a:buClr>
                <a:schemeClr val="folHlink"/>
              </a:buClr>
              <a:buSzPct val="75000"/>
              <a:buFont typeface="Wingdings" pitchFamily="2" charset="2"/>
              <a:buNone/>
              <a:defRPr/>
            </a:pPr>
            <a:r>
              <a:rPr lang="en-US" sz="1600" dirty="0">
                <a:effectLst>
                  <a:outerShdw blurRad="38100" dist="38100" dir="2700000" algn="tl">
                    <a:srgbClr val="000000">
                      <a:alpha val="43137"/>
                    </a:srgbClr>
                  </a:outerShdw>
                </a:effectLst>
              </a:rPr>
              <a:t>downtown areas, and keep rentals down to affordable levels.  In other words,</a:t>
            </a:r>
          </a:p>
          <a:p>
            <a:pPr marL="342900" indent="-342900">
              <a:spcBef>
                <a:spcPct val="20000"/>
              </a:spcBef>
              <a:buClr>
                <a:schemeClr val="folHlink"/>
              </a:buClr>
              <a:buSzPct val="75000"/>
              <a:buFont typeface="Wingdings" pitchFamily="2" charset="2"/>
              <a:buNone/>
              <a:defRPr/>
            </a:pPr>
            <a:r>
              <a:rPr lang="en-US" sz="1600" dirty="0">
                <a:effectLst>
                  <a:outerShdw blurRad="38100" dist="38100" dir="2700000" algn="tl">
                    <a:srgbClr val="000000">
                      <a:alpha val="43137"/>
                    </a:srgbClr>
                  </a:outerShdw>
                </a:effectLst>
              </a:rPr>
              <a:t>Metropolitan City must improve its image, or it will soon become just another</a:t>
            </a:r>
          </a:p>
          <a:p>
            <a:pPr marL="342900" indent="-342900">
              <a:spcBef>
                <a:spcPct val="20000"/>
              </a:spcBef>
              <a:buClr>
                <a:schemeClr val="folHlink"/>
              </a:buClr>
              <a:buSzPct val="75000"/>
              <a:buFont typeface="Wingdings" pitchFamily="2" charset="2"/>
              <a:buNone/>
              <a:defRPr/>
            </a:pPr>
            <a:r>
              <a:rPr lang="en-US" sz="1600" dirty="0">
                <a:effectLst>
                  <a:outerShdw blurRad="38100" dist="38100" dir="2700000" algn="tl">
                    <a:srgbClr val="000000">
                      <a:alpha val="43137"/>
                    </a:srgbClr>
                  </a:outerShdw>
                </a:effectLst>
              </a:rPr>
              <a:t>mediocre city due to the lack of administrative responsibility to solve these</a:t>
            </a:r>
          </a:p>
          <a:p>
            <a:pPr marL="342900" indent="-342900">
              <a:spcBef>
                <a:spcPct val="20000"/>
              </a:spcBef>
              <a:buClr>
                <a:schemeClr val="folHlink"/>
              </a:buClr>
              <a:buSzPct val="75000"/>
              <a:buFont typeface="Wingdings" pitchFamily="2" charset="2"/>
              <a:buNone/>
              <a:defRPr/>
            </a:pPr>
            <a:r>
              <a:rPr lang="en-US" sz="1600" dirty="0">
                <a:effectLst>
                  <a:outerShdw blurRad="38100" dist="38100" dir="2700000" algn="tl">
                    <a:srgbClr val="000000">
                      <a:alpha val="43137"/>
                    </a:srgbClr>
                  </a:outerShdw>
                </a:effectLst>
              </a:rPr>
              <a:t>unfortunate problems”</a:t>
            </a:r>
          </a:p>
          <a:p>
            <a:pPr marL="342900" indent="-342900">
              <a:spcBef>
                <a:spcPct val="20000"/>
              </a:spcBef>
              <a:buClr>
                <a:schemeClr val="folHlink"/>
              </a:buClr>
              <a:buSzPct val="75000"/>
              <a:buFont typeface="Wingdings" pitchFamily="2" charset="2"/>
              <a:buNone/>
              <a:defRPr/>
            </a:pPr>
            <a:r>
              <a:rPr lang="en-US" sz="1600" dirty="0">
                <a:effectLst>
                  <a:outerShdw blurRad="38100" dist="38100" dir="2700000" algn="tl">
                    <a:srgbClr val="000000">
                      <a:alpha val="43137"/>
                    </a:srgbClr>
                  </a:outerShdw>
                </a:effectLst>
              </a:rPr>
              <a:t>(Hogue, A. &amp; </a:t>
            </a:r>
            <a:r>
              <a:rPr lang="en-US" sz="1600" dirty="0" err="1">
                <a:effectLst>
                  <a:outerShdw blurRad="38100" dist="38100" dir="2700000" algn="tl">
                    <a:srgbClr val="000000">
                      <a:alpha val="43137"/>
                    </a:srgbClr>
                  </a:outerShdw>
                </a:effectLst>
              </a:rPr>
              <a:t>Oshima</a:t>
            </a:r>
            <a:r>
              <a:rPr lang="en-US" sz="1600" dirty="0">
                <a:effectLst>
                  <a:outerShdw blurRad="38100" dist="38100" dir="2700000" algn="tl">
                    <a:srgbClr val="000000">
                      <a:alpha val="43137"/>
                    </a:srgbClr>
                  </a:outerShdw>
                </a:effectLst>
              </a:rPr>
              <a:t>, A., 1991, p. 79).</a:t>
            </a:r>
          </a:p>
        </p:txBody>
      </p:sp>
      <p:sp>
        <p:nvSpPr>
          <p:cNvPr id="11301" name="Freeform 37"/>
          <p:cNvSpPr>
            <a:spLocks/>
          </p:cNvSpPr>
          <p:nvPr/>
        </p:nvSpPr>
        <p:spPr bwMode="auto">
          <a:xfrm>
            <a:off x="6629400" y="2362200"/>
            <a:ext cx="609600" cy="457200"/>
          </a:xfrm>
          <a:custGeom>
            <a:avLst/>
            <a:gdLst>
              <a:gd name="T0" fmla="*/ 2147483647 w 552"/>
              <a:gd name="T1" fmla="*/ 2147483647 h 288"/>
              <a:gd name="T2" fmla="*/ 2147483647 w 552"/>
              <a:gd name="T3" fmla="*/ 2147483647 h 288"/>
              <a:gd name="T4" fmla="*/ 0 w 552"/>
              <a:gd name="T5" fmla="*/ 0 h 288"/>
              <a:gd name="T6" fmla="*/ 0 60000 65536"/>
              <a:gd name="T7" fmla="*/ 0 60000 65536"/>
              <a:gd name="T8" fmla="*/ 0 60000 65536"/>
              <a:gd name="T9" fmla="*/ 0 w 552"/>
              <a:gd name="T10" fmla="*/ 0 h 288"/>
              <a:gd name="T11" fmla="*/ 552 w 552"/>
              <a:gd name="T12" fmla="*/ 288 h 288"/>
            </a:gdLst>
            <a:ahLst/>
            <a:cxnLst>
              <a:cxn ang="T6">
                <a:pos x="T0" y="T1"/>
              </a:cxn>
              <a:cxn ang="T7">
                <a:pos x="T2" y="T3"/>
              </a:cxn>
              <a:cxn ang="T8">
                <a:pos x="T4" y="T5"/>
              </a:cxn>
            </a:cxnLst>
            <a:rect l="T9" t="T10" r="T11" b="T12"/>
            <a:pathLst>
              <a:path w="552" h="288">
                <a:moveTo>
                  <a:pt x="432" y="288"/>
                </a:moveTo>
                <a:cubicBezTo>
                  <a:pt x="492" y="192"/>
                  <a:pt x="552" y="96"/>
                  <a:pt x="480" y="48"/>
                </a:cubicBezTo>
                <a:cubicBezTo>
                  <a:pt x="408" y="0"/>
                  <a:pt x="80" y="8"/>
                  <a:pt x="0" y="0"/>
                </a:cubicBezTo>
              </a:path>
            </a:pathLst>
          </a:custGeom>
          <a:noFill/>
          <a:ln w="57150" cap="flat" cmpd="sng">
            <a:solidFill>
              <a:schemeClr val="tx2"/>
            </a:solidFill>
            <a:prstDash val="solid"/>
            <a:miter lim="800000"/>
            <a:headEnd type="none" w="med" len="med"/>
            <a:tailEnd type="triangle" w="med" len="med"/>
          </a:ln>
        </p:spPr>
        <p:txBody>
          <a:bodyPr wrap="none"/>
          <a:lstStyle/>
          <a:p>
            <a:endParaRPr lang="fr-FR"/>
          </a:p>
        </p:txBody>
      </p:sp>
      <p:sp>
        <p:nvSpPr>
          <p:cNvPr id="11302" name="Freeform 38"/>
          <p:cNvSpPr>
            <a:spLocks/>
          </p:cNvSpPr>
          <p:nvPr/>
        </p:nvSpPr>
        <p:spPr bwMode="auto">
          <a:xfrm>
            <a:off x="6248400" y="4267200"/>
            <a:ext cx="2540000" cy="1066800"/>
          </a:xfrm>
          <a:custGeom>
            <a:avLst/>
            <a:gdLst>
              <a:gd name="T0" fmla="*/ 2147483647 w 1600"/>
              <a:gd name="T1" fmla="*/ 0 h 672"/>
              <a:gd name="T2" fmla="*/ 2147483647 w 1600"/>
              <a:gd name="T3" fmla="*/ 2147483647 h 672"/>
              <a:gd name="T4" fmla="*/ 0 w 1600"/>
              <a:gd name="T5" fmla="*/ 2147483647 h 672"/>
              <a:gd name="T6" fmla="*/ 0 60000 65536"/>
              <a:gd name="T7" fmla="*/ 0 60000 65536"/>
              <a:gd name="T8" fmla="*/ 0 60000 65536"/>
              <a:gd name="T9" fmla="*/ 0 w 1600"/>
              <a:gd name="T10" fmla="*/ 0 h 672"/>
              <a:gd name="T11" fmla="*/ 1600 w 1600"/>
              <a:gd name="T12" fmla="*/ 672 h 672"/>
            </a:gdLst>
            <a:ahLst/>
            <a:cxnLst>
              <a:cxn ang="T6">
                <a:pos x="T0" y="T1"/>
              </a:cxn>
              <a:cxn ang="T7">
                <a:pos x="T2" y="T3"/>
              </a:cxn>
              <a:cxn ang="T8">
                <a:pos x="T4" y="T5"/>
              </a:cxn>
            </a:cxnLst>
            <a:rect l="T9" t="T10" r="T11" b="T12"/>
            <a:pathLst>
              <a:path w="1600" h="672">
                <a:moveTo>
                  <a:pt x="1536" y="0"/>
                </a:moveTo>
                <a:cubicBezTo>
                  <a:pt x="1568" y="184"/>
                  <a:pt x="1600" y="368"/>
                  <a:pt x="1344" y="480"/>
                </a:cubicBezTo>
                <a:cubicBezTo>
                  <a:pt x="1088" y="592"/>
                  <a:pt x="224" y="640"/>
                  <a:pt x="0" y="672"/>
                </a:cubicBezTo>
              </a:path>
            </a:pathLst>
          </a:custGeom>
          <a:noFill/>
          <a:ln w="57150" cap="flat" cmpd="sng">
            <a:solidFill>
              <a:schemeClr val="folHlink"/>
            </a:solidFill>
            <a:prstDash val="solid"/>
            <a:miter lim="800000"/>
            <a:headEnd type="none" w="med" len="med"/>
            <a:tailEnd type="triangle" w="med" len="med"/>
          </a:ln>
        </p:spPr>
        <p:txBody>
          <a:bodyPr wrap="none"/>
          <a:lstStyle/>
          <a:p>
            <a:endParaRPr lang="fr-F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1274"/>
                                        </p:tgtEl>
                                        <p:attrNameLst>
                                          <p:attrName>style.visibility</p:attrName>
                                        </p:attrNameLst>
                                      </p:cBhvr>
                                      <p:to>
                                        <p:strVal val="visible"/>
                                      </p:to>
                                    </p:set>
                                    <p:anim calcmode="lin" valueType="num">
                                      <p:cBhvr additive="base">
                                        <p:cTn id="7" dur="500" fill="hold"/>
                                        <p:tgtEl>
                                          <p:spTgt spid="11274"/>
                                        </p:tgtEl>
                                        <p:attrNameLst>
                                          <p:attrName>ppt_x</p:attrName>
                                        </p:attrNameLst>
                                      </p:cBhvr>
                                      <p:tavLst>
                                        <p:tav tm="0">
                                          <p:val>
                                            <p:strVal val="0-#ppt_w/2"/>
                                          </p:val>
                                        </p:tav>
                                        <p:tav tm="100000">
                                          <p:val>
                                            <p:strVal val="#ppt_x"/>
                                          </p:val>
                                        </p:tav>
                                      </p:tavLst>
                                    </p:anim>
                                    <p:anim calcmode="lin" valueType="num">
                                      <p:cBhvr additive="base">
                                        <p:cTn id="8" dur="500" fill="hold"/>
                                        <p:tgtEl>
                                          <p:spTgt spid="112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290"/>
                                        </p:tgtEl>
                                        <p:attrNameLst>
                                          <p:attrName>style.visibility</p:attrName>
                                        </p:attrNameLst>
                                      </p:cBhvr>
                                      <p:to>
                                        <p:strVal val="visible"/>
                                      </p:to>
                                    </p:set>
                                    <p:anim calcmode="lin" valueType="num">
                                      <p:cBhvr>
                                        <p:cTn id="12" dur="500" fill="hold"/>
                                        <p:tgtEl>
                                          <p:spTgt spid="11290"/>
                                        </p:tgtEl>
                                        <p:attrNameLst>
                                          <p:attrName>ppt_w</p:attrName>
                                        </p:attrNameLst>
                                      </p:cBhvr>
                                      <p:tavLst>
                                        <p:tav tm="0">
                                          <p:val>
                                            <p:fltVal val="0"/>
                                          </p:val>
                                        </p:tav>
                                        <p:tav tm="100000">
                                          <p:val>
                                            <p:strVal val="#ppt_w"/>
                                          </p:val>
                                        </p:tav>
                                      </p:tavLst>
                                    </p:anim>
                                    <p:anim calcmode="lin" valueType="num">
                                      <p:cBhvr>
                                        <p:cTn id="13" dur="500" fill="hold"/>
                                        <p:tgtEl>
                                          <p:spTgt spid="11290"/>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300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par>
                          <p:cTn id="18" fill="hold">
                            <p:stCondLst>
                              <p:cond delay="4500"/>
                            </p:stCondLst>
                            <p:childTnLst>
                              <p:par>
                                <p:cTn id="19" presetID="17" presetClass="entr" presetSubtype="4" fill="hold" grpId="0" nodeType="afterEffect">
                                  <p:stCondLst>
                                    <p:cond delay="2000"/>
                                  </p:stCondLst>
                                  <p:childTnLst>
                                    <p:set>
                                      <p:cBhvr>
                                        <p:cTn id="20" dur="1" fill="hold">
                                          <p:stCondLst>
                                            <p:cond delay="0"/>
                                          </p:stCondLst>
                                        </p:cTn>
                                        <p:tgtEl>
                                          <p:spTgt spid="11301"/>
                                        </p:tgtEl>
                                        <p:attrNameLst>
                                          <p:attrName>style.visibility</p:attrName>
                                        </p:attrNameLst>
                                      </p:cBhvr>
                                      <p:to>
                                        <p:strVal val="visible"/>
                                      </p:to>
                                    </p:set>
                                    <p:anim calcmode="lin" valueType="num">
                                      <p:cBhvr>
                                        <p:cTn id="21" dur="500" fill="hold"/>
                                        <p:tgtEl>
                                          <p:spTgt spid="11301"/>
                                        </p:tgtEl>
                                        <p:attrNameLst>
                                          <p:attrName>ppt_x</p:attrName>
                                        </p:attrNameLst>
                                      </p:cBhvr>
                                      <p:tavLst>
                                        <p:tav tm="0">
                                          <p:val>
                                            <p:strVal val="#ppt_x"/>
                                          </p:val>
                                        </p:tav>
                                        <p:tav tm="100000">
                                          <p:val>
                                            <p:strVal val="#ppt_x"/>
                                          </p:val>
                                        </p:tav>
                                      </p:tavLst>
                                    </p:anim>
                                    <p:anim calcmode="lin" valueType="num">
                                      <p:cBhvr>
                                        <p:cTn id="22" dur="500" fill="hold"/>
                                        <p:tgtEl>
                                          <p:spTgt spid="11301"/>
                                        </p:tgtEl>
                                        <p:attrNameLst>
                                          <p:attrName>ppt_y</p:attrName>
                                        </p:attrNameLst>
                                      </p:cBhvr>
                                      <p:tavLst>
                                        <p:tav tm="0">
                                          <p:val>
                                            <p:strVal val="#ppt_y+#ppt_h/2"/>
                                          </p:val>
                                        </p:tav>
                                        <p:tav tm="100000">
                                          <p:val>
                                            <p:strVal val="#ppt_y"/>
                                          </p:val>
                                        </p:tav>
                                      </p:tavLst>
                                    </p:anim>
                                    <p:anim calcmode="lin" valueType="num">
                                      <p:cBhvr>
                                        <p:cTn id="23" dur="500" fill="hold"/>
                                        <p:tgtEl>
                                          <p:spTgt spid="11301"/>
                                        </p:tgtEl>
                                        <p:attrNameLst>
                                          <p:attrName>ppt_w</p:attrName>
                                        </p:attrNameLst>
                                      </p:cBhvr>
                                      <p:tavLst>
                                        <p:tav tm="0">
                                          <p:val>
                                            <p:strVal val="#ppt_w"/>
                                          </p:val>
                                        </p:tav>
                                        <p:tav tm="100000">
                                          <p:val>
                                            <p:strVal val="#ppt_w"/>
                                          </p:val>
                                        </p:tav>
                                      </p:tavLst>
                                    </p:anim>
                                    <p:anim calcmode="lin" valueType="num">
                                      <p:cBhvr>
                                        <p:cTn id="24" dur="500" fill="hold"/>
                                        <p:tgtEl>
                                          <p:spTgt spid="11301"/>
                                        </p:tgtEl>
                                        <p:attrNameLst>
                                          <p:attrName>ppt_h</p:attrName>
                                        </p:attrNameLst>
                                      </p:cBhvr>
                                      <p:tavLst>
                                        <p:tav tm="0">
                                          <p:val>
                                            <p:fltVal val="0"/>
                                          </p:val>
                                        </p:tav>
                                        <p:tav tm="100000">
                                          <p:val>
                                            <p:strVal val="#ppt_h"/>
                                          </p:val>
                                        </p:tav>
                                      </p:tavLst>
                                    </p:anim>
                                  </p:childTnLst>
                                </p:cTn>
                              </p:par>
                            </p:childTnLst>
                          </p:cTn>
                        </p:par>
                        <p:par>
                          <p:cTn id="25" fill="hold">
                            <p:stCondLst>
                              <p:cond delay="7000"/>
                            </p:stCondLst>
                            <p:childTnLst>
                              <p:par>
                                <p:cTn id="26" presetID="9" presetClass="entr" presetSubtype="0" fill="hold" nodeType="afterEffect">
                                  <p:stCondLst>
                                    <p:cond delay="6000"/>
                                  </p:stCondLst>
                                  <p:childTnLst>
                                    <p:set>
                                      <p:cBhvr>
                                        <p:cTn id="27" dur="1" fill="hold">
                                          <p:stCondLst>
                                            <p:cond delay="0"/>
                                          </p:stCondLst>
                                        </p:cTn>
                                        <p:tgtEl>
                                          <p:spTgt spid="3"/>
                                        </p:tgtEl>
                                        <p:attrNameLst>
                                          <p:attrName>style.visibility</p:attrName>
                                        </p:attrNameLst>
                                      </p:cBhvr>
                                      <p:to>
                                        <p:strVal val="visible"/>
                                      </p:to>
                                    </p:set>
                                    <p:animEffect transition="in" filter="dissolve">
                                      <p:cBhvr>
                                        <p:cTn id="28" dur="500"/>
                                        <p:tgtEl>
                                          <p:spTgt spid="3"/>
                                        </p:tgtEl>
                                      </p:cBhvr>
                                    </p:animEffect>
                                  </p:childTnLst>
                                </p:cTn>
                              </p:par>
                            </p:childTnLst>
                          </p:cTn>
                        </p:par>
                        <p:par>
                          <p:cTn id="29" fill="hold">
                            <p:stCondLst>
                              <p:cond delay="13500"/>
                            </p:stCondLst>
                            <p:childTnLst>
                              <p:par>
                                <p:cTn id="30" presetID="17" presetClass="entr" presetSubtype="1" fill="hold" grpId="0" nodeType="afterEffect">
                                  <p:stCondLst>
                                    <p:cond delay="1000"/>
                                  </p:stCondLst>
                                  <p:childTnLst>
                                    <p:set>
                                      <p:cBhvr>
                                        <p:cTn id="31" dur="1" fill="hold">
                                          <p:stCondLst>
                                            <p:cond delay="0"/>
                                          </p:stCondLst>
                                        </p:cTn>
                                        <p:tgtEl>
                                          <p:spTgt spid="11302"/>
                                        </p:tgtEl>
                                        <p:attrNameLst>
                                          <p:attrName>style.visibility</p:attrName>
                                        </p:attrNameLst>
                                      </p:cBhvr>
                                      <p:to>
                                        <p:strVal val="visible"/>
                                      </p:to>
                                    </p:set>
                                    <p:anim calcmode="lin" valueType="num">
                                      <p:cBhvr>
                                        <p:cTn id="32" dur="500" fill="hold"/>
                                        <p:tgtEl>
                                          <p:spTgt spid="11302"/>
                                        </p:tgtEl>
                                        <p:attrNameLst>
                                          <p:attrName>ppt_x</p:attrName>
                                        </p:attrNameLst>
                                      </p:cBhvr>
                                      <p:tavLst>
                                        <p:tav tm="0">
                                          <p:val>
                                            <p:strVal val="#ppt_x"/>
                                          </p:val>
                                        </p:tav>
                                        <p:tav tm="100000">
                                          <p:val>
                                            <p:strVal val="#ppt_x"/>
                                          </p:val>
                                        </p:tav>
                                      </p:tavLst>
                                    </p:anim>
                                    <p:anim calcmode="lin" valueType="num">
                                      <p:cBhvr>
                                        <p:cTn id="33" dur="500" fill="hold"/>
                                        <p:tgtEl>
                                          <p:spTgt spid="11302"/>
                                        </p:tgtEl>
                                        <p:attrNameLst>
                                          <p:attrName>ppt_y</p:attrName>
                                        </p:attrNameLst>
                                      </p:cBhvr>
                                      <p:tavLst>
                                        <p:tav tm="0">
                                          <p:val>
                                            <p:strVal val="#ppt_y-#ppt_h/2"/>
                                          </p:val>
                                        </p:tav>
                                        <p:tav tm="100000">
                                          <p:val>
                                            <p:strVal val="#ppt_y"/>
                                          </p:val>
                                        </p:tav>
                                      </p:tavLst>
                                    </p:anim>
                                    <p:anim calcmode="lin" valueType="num">
                                      <p:cBhvr>
                                        <p:cTn id="34" dur="500" fill="hold"/>
                                        <p:tgtEl>
                                          <p:spTgt spid="11302"/>
                                        </p:tgtEl>
                                        <p:attrNameLst>
                                          <p:attrName>ppt_w</p:attrName>
                                        </p:attrNameLst>
                                      </p:cBhvr>
                                      <p:tavLst>
                                        <p:tav tm="0">
                                          <p:val>
                                            <p:strVal val="#ppt_w"/>
                                          </p:val>
                                        </p:tav>
                                        <p:tav tm="100000">
                                          <p:val>
                                            <p:strVal val="#ppt_w"/>
                                          </p:val>
                                        </p:tav>
                                      </p:tavLst>
                                    </p:anim>
                                    <p:anim calcmode="lin" valueType="num">
                                      <p:cBhvr>
                                        <p:cTn id="35" dur="500" fill="hold"/>
                                        <p:tgtEl>
                                          <p:spTgt spid="11302"/>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275">
                                            <p:bg/>
                                          </p:spTgt>
                                        </p:tgtEl>
                                        <p:attrNameLst>
                                          <p:attrName>style.visibility</p:attrName>
                                        </p:attrNameLst>
                                      </p:cBhvr>
                                      <p:to>
                                        <p:strVal val="visible"/>
                                      </p:to>
                                    </p:set>
                                    <p:animEffect transition="in" filter="fade">
                                      <p:cBhvr>
                                        <p:cTn id="40" dur="2000"/>
                                        <p:tgtEl>
                                          <p:spTgt spid="11275">
                                            <p:bg/>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275">
                                            <p:txEl>
                                              <p:pRg st="0" end="0"/>
                                            </p:txEl>
                                          </p:spTgt>
                                        </p:tgtEl>
                                        <p:attrNameLst>
                                          <p:attrName>style.visibility</p:attrName>
                                        </p:attrNameLst>
                                      </p:cBhvr>
                                      <p:to>
                                        <p:strVal val="visible"/>
                                      </p:to>
                                    </p:set>
                                    <p:animEffect transition="in" filter="fade">
                                      <p:cBhvr>
                                        <p:cTn id="45" dur="2000"/>
                                        <p:tgtEl>
                                          <p:spTgt spid="11275">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1276">
                                            <p:bg/>
                                          </p:spTgt>
                                        </p:tgtEl>
                                        <p:attrNameLst>
                                          <p:attrName>style.visibility</p:attrName>
                                        </p:attrNameLst>
                                      </p:cBhvr>
                                      <p:to>
                                        <p:strVal val="visible"/>
                                      </p:to>
                                    </p:set>
                                    <p:animEffect transition="in" filter="fade">
                                      <p:cBhvr>
                                        <p:cTn id="50" dur="2000"/>
                                        <p:tgtEl>
                                          <p:spTgt spid="11276">
                                            <p:bg/>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1276">
                                            <p:txEl>
                                              <p:pRg st="0" end="0"/>
                                            </p:txEl>
                                          </p:spTgt>
                                        </p:tgtEl>
                                        <p:attrNameLst>
                                          <p:attrName>style.visibility</p:attrName>
                                        </p:attrNameLst>
                                      </p:cBhvr>
                                      <p:to>
                                        <p:strVal val="visible"/>
                                      </p:to>
                                    </p:set>
                                    <p:animEffect transition="in" filter="fade">
                                      <p:cBhvr>
                                        <p:cTn id="55" dur="2000"/>
                                        <p:tgtEl>
                                          <p:spTgt spid="112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utoUpdateAnimBg="0"/>
      <p:bldP spid="11275" grpId="0" build="p" animBg="1"/>
      <p:bldP spid="11276" grpId="0" build="p" animBg="1"/>
      <p:bldP spid="11290" grpId="0" autoUpdateAnimBg="0"/>
      <p:bldP spid="11301" grpId="0" animBg="1"/>
      <p:bldP spid="1130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1509</TotalTime>
  <Words>1122</Words>
  <Application>Microsoft Office PowerPoint</Application>
  <PresentationFormat>Affichage à l'écran (4:3)</PresentationFormat>
  <Paragraphs>222</Paragraphs>
  <Slides>34</Slides>
  <Notes>2</Notes>
  <HiddenSlides>0</HiddenSlides>
  <MMClips>0</MMClips>
  <ScaleCrop>false</ScaleCrop>
  <HeadingPairs>
    <vt:vector size="4" baseType="variant">
      <vt:variant>
        <vt:lpstr>Thème</vt:lpstr>
      </vt:variant>
      <vt:variant>
        <vt:i4>2</vt:i4>
      </vt:variant>
      <vt:variant>
        <vt:lpstr>Titres des diapositives</vt:lpstr>
      </vt:variant>
      <vt:variant>
        <vt:i4>34</vt:i4>
      </vt:variant>
    </vt:vector>
  </HeadingPairs>
  <TitlesOfParts>
    <vt:vector size="36" baseType="lpstr">
      <vt:lpstr>1_ملتقى</vt:lpstr>
      <vt:lpstr>سمة Office</vt:lpstr>
      <vt:lpstr> Academic Essay</vt:lpstr>
      <vt:lpstr>Diapositive 2</vt:lpstr>
      <vt:lpstr>Diapositive 3</vt:lpstr>
      <vt:lpstr>Diapositive 4</vt:lpstr>
      <vt:lpstr>Example</vt:lpstr>
      <vt:lpstr>Diapositive 6</vt:lpstr>
      <vt:lpstr>Example</vt:lpstr>
      <vt:lpstr>Diapositive 8</vt:lpstr>
      <vt:lpstr>Example</vt:lpstr>
      <vt:lpstr>Diapositive 10</vt:lpstr>
      <vt:lpstr>Diapositive 11</vt:lpstr>
      <vt:lpstr>1. Narrative Essay: Telling a Story</vt:lpstr>
      <vt:lpstr>Diapositive 13</vt:lpstr>
      <vt:lpstr>2. Descriptive Essay: Painting a Picture</vt:lpstr>
      <vt:lpstr>Diapositive 15</vt:lpstr>
      <vt:lpstr>3. Expository Essay: Just the Facts</vt:lpstr>
      <vt:lpstr>Diapositive 17</vt:lpstr>
      <vt:lpstr>4. Argumentative Essay</vt:lpstr>
      <vt:lpstr>Diapositive 19</vt:lpstr>
      <vt:lpstr> The format of an argumentative essay is given below: </vt:lpstr>
      <vt:lpstr>5.Compare and Contrast Essay</vt:lpstr>
      <vt:lpstr>Diapositive 22</vt:lpstr>
      <vt:lpstr>Diapositive 23</vt:lpstr>
      <vt:lpstr>6. Analytical Essay</vt:lpstr>
      <vt:lpstr>Diapositive 25</vt:lpstr>
      <vt:lpstr>Interpreting Essay Instructions</vt:lpstr>
      <vt:lpstr>Diapositive 27</vt:lpstr>
      <vt:lpstr>Example of an Academic Essay</vt:lpstr>
      <vt:lpstr>Diapositive 29</vt:lpstr>
      <vt:lpstr>Diapositive 30</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Essays</dc:title>
  <dc:creator>Sami</dc:creator>
  <cp:lastModifiedBy>compaq</cp:lastModifiedBy>
  <cp:revision>161</cp:revision>
  <dcterms:created xsi:type="dcterms:W3CDTF">2018-11-14T14:41:34Z</dcterms:created>
  <dcterms:modified xsi:type="dcterms:W3CDTF">2019-10-11T22:37:23Z</dcterms:modified>
</cp:coreProperties>
</file>