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Lst>
  <p:sldIdLst>
    <p:sldId id="257" r:id="rId11"/>
    <p:sldId id="258" r:id="rId12"/>
    <p:sldId id="259" r:id="rId13"/>
    <p:sldId id="260" r:id="rId14"/>
    <p:sldId id="261" r:id="rId15"/>
    <p:sldId id="262" r:id="rId16"/>
    <p:sldId id="263" r:id="rId17"/>
    <p:sldId id="264" r:id="rId18"/>
    <p:sldId id="265" r:id="rId19"/>
    <p:sldId id="26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186616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97016740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41611236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5645047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1399027475"/>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07319398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263007715"/>
      </p:ext>
    </p:extLst>
  </p:cSld>
  <p:clrMapOvr>
    <a:overrideClrMapping bg1="dk1" tx1="lt1" bg2="dk2" tx2="lt2" accent1="accent1" accent2="accent2" accent3="accent3" accent4="accent4" accent5="accent5" accent6="accent6" hlink="hlink" folHlink="folHlink"/>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41897341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18937458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741838092"/>
      </p:ext>
    </p:extLst>
  </p:cSld>
  <p:clrMapOvr>
    <a:overrideClrMapping bg1="dk1" tx1="lt1" bg2="dk2" tx2="lt2" accent1="accent1" accent2="accent2" accent3="accent3" accent4="accent4" accent5="accent5" accent6="accent6" hlink="hlink" folHlink="folHlink"/>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168754618"/>
      </p:ext>
    </p:extLst>
  </p:cSld>
  <p:clrMapOvr>
    <a:overrideClrMapping bg1="dk1" tx1="lt1" bg2="dk2" tx2="lt2" accent1="accent1" accent2="accent2" accent3="accent3" accent4="accent4" accent5="accent5" accent6="accent6" hlink="hlink" folHlink="folHlink"/>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75195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97796763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504737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757017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353854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223013420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83645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76472567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274939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603061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74564479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82370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994263433"/>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303805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142481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97818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227453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115822230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5350977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969401028"/>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1254060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995847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2868458553"/>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414427982"/>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284430177"/>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7185458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792143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3940280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5482156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387879003"/>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8183380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593570552"/>
      </p:ext>
    </p:extLst>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968034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8960179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1361230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047131588"/>
      </p:ext>
    </p:extLst>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152281252"/>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915342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6785822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37214475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7037373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4043474297"/>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977084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30436103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794835620"/>
      </p:ext>
    </p:extLst>
  </p:cSld>
  <p:clrMapOvr>
    <a:overrideClrMapping bg1="dk1" tx1="lt1" bg2="dk2" tx2="lt2" accent1="accent1" accent2="accent2" accent3="accent3" accent4="accent4" accent5="accent5" accent6="accent6" hlink="hlink" folHlink="folHlink"/>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0850615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160027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10598689"/>
      </p:ext>
    </p:extLst>
  </p:cSld>
  <p:clrMapOvr>
    <a:overrideClrMapping bg1="dk1" tx1="lt1" bg2="dk2" tx2="lt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675297802"/>
      </p:ext>
    </p:extLst>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0547723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108560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16093263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026163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2053726374"/>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88845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61669924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318090976"/>
      </p:ext>
    </p:extLst>
  </p:cSld>
  <p:clrMapOvr>
    <a:overrideClrMapping bg1="dk1" tx1="lt1" bg2="dk2" tx2="lt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2070549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54870072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41674111"/>
      </p:ext>
    </p:extLst>
  </p:cSld>
  <p:clrMapOvr>
    <a:overrideClrMapping bg1="dk1" tx1="lt1" bg2="dk2" tx2="lt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399733582"/>
      </p:ext>
    </p:extLst>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6915394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82134688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32086480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46685757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347974393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93284483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46576759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208206527"/>
      </p:ext>
    </p:extLst>
  </p:cSld>
  <p:clrMapOvr>
    <a:overrideClrMapping bg1="dk1" tx1="lt1" bg2="dk2" tx2="lt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81414962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85299891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13334650"/>
      </p:ext>
    </p:extLst>
  </p:cSld>
  <p:clrMapOvr>
    <a:overrideClrMapping bg1="dk1" tx1="lt1" bg2="dk2" tx2="lt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372192872"/>
      </p:ext>
    </p:extLst>
  </p:cSld>
  <p:clrMapOvr>
    <a:overrideClrMapping bg1="dk1" tx1="lt1" bg2="dk2" tx2="lt2" accent1="accent1" accent2="accent2" accent3="accent3" accent4="accent4" accent5="accent5" accent6="accent6" hlink="hlink" folHlink="folHlink"/>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38146346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5831314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253292326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891247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557979007"/>
      </p:ext>
    </p:extLst>
  </p:cSld>
  <p:clrMapOvr>
    <a:overrideClrMapping bg1="dk1" tx1="lt1" bg2="dk2" tx2="lt2" accent1="accent1" accent2="accent2" accent3="accent3" accent4="accent4" accent5="accent5" accent6="accent6" hlink="hlink" folHlink="folHlink"/>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3448756770"/>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97519453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843944063"/>
      </p:ext>
    </p:extLst>
  </p:cSld>
  <p:clrMapOvr>
    <a:overrideClrMapping bg1="dk1" tx1="lt1" bg2="dk2" tx2="lt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3813888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9807512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469938188"/>
      </p:ext>
    </p:extLst>
  </p:cSld>
  <p:clrMapOvr>
    <a:overrideClrMapping bg1="dk1" tx1="lt1" bg2="dk2" tx2="lt2" accent1="accent1" accent2="accent2" accent3="accent3" accent4="accent4" accent5="accent5" accent6="accent6" hlink="hlink" folHlink="folHlink"/>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79237973"/>
      </p:ext>
    </p:extLst>
  </p:cSld>
  <p:clrMapOvr>
    <a:overrideClrMapping bg1="dk1" tx1="lt1" bg2="dk2" tx2="lt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62113949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01558347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solidFill>
                <a:prstClr val="white"/>
              </a:solidFill>
            </a:endParaRP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extLst>
      <p:ext uri="{BB962C8B-B14F-4D97-AF65-F5344CB8AC3E}">
        <p14:creationId xmlns:p14="http://schemas.microsoft.com/office/powerpoint/2010/main" val="325004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006977254"/>
      </p:ext>
    </p:extLst>
  </p:cSld>
  <p:clrMapOvr>
    <a:overrideClrMapping bg1="dk1" tx1="lt1" bg2="dk2" tx2="lt2" accent1="accent1" accent2="accent2" accent3="accent3" accent4="accent4" accent5="accent5" accent6="accent6" hlink="hlink" folHlink="folHlink"/>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4913381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solidFill>
                  <a:prstClr val="white"/>
                </a:solidFill>
              </a:rPr>
              <a:pPr/>
              <a:t>‹N°›</a:t>
            </a:fld>
            <a:endParaRPr lang="fr-FR">
              <a:solidFill>
                <a:prstClr val="white"/>
              </a:solidFill>
            </a:endParaRP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1384266365"/>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solidFill>
                <a:prstClr val="white"/>
              </a:solidFill>
            </a:endParaRP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73183660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solidFill>
                <a:prstClr val="white"/>
              </a:solidFill>
            </a:endParaRP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040113485"/>
      </p:ext>
    </p:extLst>
  </p:cSld>
  <p:clrMapOvr>
    <a:overrideClrMapping bg1="dk1" tx1="lt1" bg2="dk2" tx2="lt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4" name="Espace réservé du pied de page 3"/>
          <p:cNvSpPr>
            <a:spLocks noGrp="1"/>
          </p:cNvSpPr>
          <p:nvPr>
            <p:ph type="ftr" sz="quarter" idx="11"/>
          </p:nvPr>
        </p:nvSpPr>
        <p:spPr/>
        <p:txBody>
          <a:bodyPr/>
          <a:lstStyle/>
          <a:p>
            <a:endParaRPr lang="fr-FR">
              <a:solidFill>
                <a:prstClr val="white"/>
              </a:solidFill>
            </a:endParaRP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8363098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solidFill>
                <a:prstClr val="white"/>
              </a:solidFill>
            </a:endParaRP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68260001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746520225"/>
      </p:ext>
    </p:extLst>
  </p:cSld>
  <p:clrMapOvr>
    <a:overrideClrMapping bg1="dk1" tx1="lt1" bg2="dk2" tx2="lt2" accent1="accent1" accent2="accent2" accent3="accent3" accent4="accent4" accent5="accent5" accent6="accent6" hlink="hlink" folHlink="folHlink"/>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solidFill>
                <a:prstClr val="white"/>
              </a:solidFill>
            </a:endParaRP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626391000"/>
      </p:ext>
    </p:extLst>
  </p:cSld>
  <p:clrMapOvr>
    <a:overrideClrMapping bg1="dk1" tx1="lt1" bg2="dk2" tx2="lt2" accent1="accent1" accent2="accent2" accent3="accent3" accent4="accent4" accent5="accent5" accent6="accent6" hlink="hlink" folHlink="folHlink"/>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76745728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solidFill>
                  <a:prstClr val="white"/>
                </a:solidFill>
              </a:rPr>
              <a:pPr/>
              <a:t>24/11/2022</a:t>
            </a:fld>
            <a:endParaRPr lang="fr-FR">
              <a:solidFill>
                <a:prstClr val="white"/>
              </a:solidFill>
            </a:endParaRPr>
          </a:p>
        </p:txBody>
      </p:sp>
      <p:sp>
        <p:nvSpPr>
          <p:cNvPr id="5" name="Espace réservé du pied de page 4"/>
          <p:cNvSpPr>
            <a:spLocks noGrp="1"/>
          </p:cNvSpPr>
          <p:nvPr>
            <p:ph type="ftr" sz="quarter" idx="11"/>
          </p:nvPr>
        </p:nvSpPr>
        <p:spPr/>
        <p:txBody>
          <a:bodyPr/>
          <a:lstStyle/>
          <a:p>
            <a:endParaRPr lang="fr-FR">
              <a:solidFill>
                <a:prstClr val="white"/>
              </a:solidFill>
            </a:endParaRP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8176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1384877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354934856"/>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6474799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50768789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93858708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85145777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1086252625"/>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525166447"/>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2480614243"/>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solidFill>
                  <a:prstClr val="white"/>
                </a:solidFill>
              </a:rPr>
              <a:pPr/>
              <a:t>24/11/2022</a:t>
            </a:fld>
            <a:endParaRPr lang="fr-FR">
              <a:solidFill>
                <a:prstClr val="white"/>
              </a:solidFill>
            </a:endParaRP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solidFill>
                <a:prstClr val="white"/>
              </a:solidFill>
            </a:endParaRP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068608210"/>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4.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072066" y="357166"/>
            <a:ext cx="3714776" cy="64294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fontAlgn="base">
              <a:spcBef>
                <a:spcPct val="0"/>
              </a:spcBef>
              <a:spcAft>
                <a:spcPct val="0"/>
              </a:spcAft>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أدوات عمرانية تحت السيطرة التامة لدولة :</a:t>
            </a:r>
          </a:p>
        </p:txBody>
      </p:sp>
      <p:sp>
        <p:nvSpPr>
          <p:cNvPr id="39938" name="Rectangle 2"/>
          <p:cNvSpPr>
            <a:spLocks noChangeArrowheads="1"/>
          </p:cNvSpPr>
          <p:nvPr/>
        </p:nvSpPr>
        <p:spPr bwMode="auto">
          <a:xfrm>
            <a:off x="571472" y="1285860"/>
            <a:ext cx="8215338"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300" dirty="0" smtClean="0">
                <a:solidFill>
                  <a:prstClr val="white"/>
                </a:solidFill>
              </a:rPr>
              <a:t>مباشرة بعد الاستقلال لم يكن هناك رسم لسياسة حضرية  جزائرية حيث استمر العمل بالتشريعات العمرانية للمستعمر الفرنسي المتمثلة في </a:t>
            </a:r>
            <a:r>
              <a:rPr lang="ar-DZ" sz="2300" b="1" u="sng" dirty="0" smtClean="0">
                <a:solidFill>
                  <a:prstClr val="white"/>
                </a:solidFill>
              </a:rPr>
              <a:t>القانون العام للتعمير </a:t>
            </a:r>
            <a:r>
              <a:rPr lang="ar-DZ" sz="2300" dirty="0" smtClean="0">
                <a:solidFill>
                  <a:prstClr val="white"/>
                </a:solidFill>
              </a:rPr>
              <a:t>لسنة 1960 الذي انتهى العمل به عام 1973.</a:t>
            </a:r>
          </a:p>
          <a:p>
            <a:pPr algn="ctr" rtl="1" eaLnBrk="0" fontAlgn="base" hangingPunct="0">
              <a:spcBef>
                <a:spcPct val="0"/>
              </a:spcBef>
              <a:spcAft>
                <a:spcPct val="0"/>
              </a:spcAft>
            </a:pPr>
            <a:r>
              <a:rPr lang="ar-DZ" sz="2300" dirty="0" smtClean="0">
                <a:solidFill>
                  <a:prstClr val="white"/>
                </a:solidFill>
              </a:rPr>
              <a:t>تم استحداث أدوات عمرانية جديدة تعتمد في مقدمتها على إدراج قانون لتهيئة الأوساط الحضرية وذلك وفق الأمر رقم 67-24 لـ18 جانفي 1967 المتعلق </a:t>
            </a:r>
            <a:r>
              <a:rPr lang="ar-DZ" sz="2300" b="1" u="sng" dirty="0" smtClean="0">
                <a:solidFill>
                  <a:prstClr val="white"/>
                </a:solidFill>
              </a:rPr>
              <a:t>بإعداد مخطط العمران الرئيسي </a:t>
            </a:r>
            <a:r>
              <a:rPr lang="ar-DZ" sz="2300" dirty="0" smtClean="0">
                <a:solidFill>
                  <a:prstClr val="white"/>
                </a:solidFill>
              </a:rPr>
              <a:t>. وقانون  لسيطرة على العقار الحضرية الذي سمي ب</a:t>
            </a:r>
            <a:r>
              <a:rPr lang="ar-DZ" sz="2300" b="1" u="sng" dirty="0" smtClean="0">
                <a:solidFill>
                  <a:prstClr val="white"/>
                </a:solidFill>
              </a:rPr>
              <a:t>قانون الاحتياطات العقارية </a:t>
            </a:r>
            <a:r>
              <a:rPr lang="ar-DZ" sz="2300" dirty="0" smtClean="0">
                <a:solidFill>
                  <a:prstClr val="white"/>
                </a:solidFill>
              </a:rPr>
              <a:t>74-26 الصادر في 20-02-1974 والذي يهدف إلى تمكين </a:t>
            </a:r>
            <a:r>
              <a:rPr lang="ar-DZ" sz="2300" b="1" u="sng" dirty="0" smtClean="0">
                <a:solidFill>
                  <a:prstClr val="white"/>
                </a:solidFill>
              </a:rPr>
              <a:t>البلديات </a:t>
            </a:r>
            <a:r>
              <a:rPr lang="ar-DZ" sz="2300" dirty="0" smtClean="0">
                <a:solidFill>
                  <a:prstClr val="white"/>
                </a:solidFill>
              </a:rPr>
              <a:t>من توجيه </a:t>
            </a:r>
            <a:r>
              <a:rPr lang="ar-DZ" sz="2300" u="sng" dirty="0" smtClean="0">
                <a:solidFill>
                  <a:prstClr val="white"/>
                </a:solidFill>
              </a:rPr>
              <a:t>نمو المدن والتحكم في مساراتها أمام قلة الأراضي المتاحة لتعمير</a:t>
            </a:r>
            <a:r>
              <a:rPr lang="ar-DZ" sz="2300" dirty="0" smtClean="0">
                <a:solidFill>
                  <a:prstClr val="white"/>
                </a:solidFill>
              </a:rPr>
              <a:t> وتزايد حدة المضاربة حولها خاصة في المدن الكبرى </a:t>
            </a:r>
            <a:r>
              <a:rPr lang="ar-DZ" sz="2300" dirty="0">
                <a:solidFill>
                  <a:prstClr val="white"/>
                </a:solidFill>
              </a:rPr>
              <a:t>.</a:t>
            </a:r>
            <a:endParaRPr lang="ar-DZ" sz="2300" dirty="0" smtClean="0">
              <a:solidFill>
                <a:prstClr val="white"/>
              </a:solidFill>
            </a:endParaRPr>
          </a:p>
        </p:txBody>
      </p:sp>
    </p:spTree>
    <p:extLst>
      <p:ext uri="{BB962C8B-B14F-4D97-AF65-F5344CB8AC3E}">
        <p14:creationId xmlns:p14="http://schemas.microsoft.com/office/powerpoint/2010/main" val="53680489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9937"/>
                                        </p:tgtEl>
                                        <p:attrNameLst>
                                          <p:attrName>style.visibility</p:attrName>
                                        </p:attrNameLst>
                                      </p:cBhvr>
                                      <p:to>
                                        <p:strVal val="visible"/>
                                      </p:to>
                                    </p:set>
                                    <p:animEffect transition="in" filter="fade">
                                      <p:cBhvr>
                                        <p:cTn id="7" dur="1000"/>
                                        <p:tgtEl>
                                          <p:spTgt spid="39937"/>
                                        </p:tgtEl>
                                      </p:cBhvr>
                                    </p:animEffect>
                                    <p:anim calcmode="lin" valueType="num">
                                      <p:cBhvr>
                                        <p:cTn id="8" dur="1000" fill="hold"/>
                                        <p:tgtEl>
                                          <p:spTgt spid="39937"/>
                                        </p:tgtEl>
                                        <p:attrNameLst>
                                          <p:attrName>ppt_x</p:attrName>
                                        </p:attrNameLst>
                                      </p:cBhvr>
                                      <p:tavLst>
                                        <p:tav tm="0">
                                          <p:val>
                                            <p:strVal val="#ppt_x"/>
                                          </p:val>
                                        </p:tav>
                                        <p:tav tm="100000">
                                          <p:val>
                                            <p:strVal val="#ppt_x"/>
                                          </p:val>
                                        </p:tav>
                                      </p:tavLst>
                                    </p:anim>
                                    <p:anim calcmode="lin" valueType="num">
                                      <p:cBhvr>
                                        <p:cTn id="9" dur="900" decel="100000" fill="hold"/>
                                        <p:tgtEl>
                                          <p:spTgt spid="3993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993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9938"/>
                                        </p:tgtEl>
                                        <p:attrNameLst>
                                          <p:attrName>style.visibility</p:attrName>
                                        </p:attrNameLst>
                                      </p:cBhvr>
                                      <p:to>
                                        <p:strVal val="visible"/>
                                      </p:to>
                                    </p:set>
                                    <p:animEffect transition="in" filter="fade">
                                      <p:cBhvr>
                                        <p:cTn id="15" dur="1000"/>
                                        <p:tgtEl>
                                          <p:spTgt spid="39938"/>
                                        </p:tgtEl>
                                      </p:cBhvr>
                                    </p:animEffect>
                                    <p:anim calcmode="lin" valueType="num">
                                      <p:cBhvr>
                                        <p:cTn id="16" dur="1000" fill="hold"/>
                                        <p:tgtEl>
                                          <p:spTgt spid="39938"/>
                                        </p:tgtEl>
                                        <p:attrNameLst>
                                          <p:attrName>ppt_x</p:attrName>
                                        </p:attrNameLst>
                                      </p:cBhvr>
                                      <p:tavLst>
                                        <p:tav tm="0">
                                          <p:val>
                                            <p:strVal val="#ppt_x"/>
                                          </p:val>
                                        </p:tav>
                                        <p:tav tm="100000">
                                          <p:val>
                                            <p:strVal val="#ppt_x"/>
                                          </p:val>
                                        </p:tav>
                                      </p:tavLst>
                                    </p:anim>
                                    <p:anim calcmode="lin" valueType="num">
                                      <p:cBhvr>
                                        <p:cTn id="17" dur="900" decel="100000" fill="hold"/>
                                        <p:tgtEl>
                                          <p:spTgt spid="399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993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animBg="1"/>
      <p:bldP spid="3993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ChangeArrowheads="1"/>
          </p:cNvSpPr>
          <p:nvPr/>
        </p:nvSpPr>
        <p:spPr bwMode="auto">
          <a:xfrm>
            <a:off x="3428992" y="1000108"/>
            <a:ext cx="2124075" cy="71438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الوطني لتهيئة الإقليم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SNAT</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52227" name="AutoShape 3"/>
          <p:cNvSpPr>
            <a:spLocks noChangeArrowheads="1"/>
          </p:cNvSpPr>
          <p:nvPr/>
        </p:nvSpPr>
        <p:spPr bwMode="auto">
          <a:xfrm>
            <a:off x="3428992" y="2143116"/>
            <a:ext cx="2124075" cy="64294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الجهوي لتهيئة الإقليم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SRAT</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28" name="AutoShape 4"/>
          <p:cNvSpPr>
            <a:spLocks noChangeArrowheads="1"/>
          </p:cNvSpPr>
          <p:nvPr/>
        </p:nvSpPr>
        <p:spPr bwMode="auto">
          <a:xfrm>
            <a:off x="857224" y="2857496"/>
            <a:ext cx="2433630" cy="857256"/>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التنمية وتهيئة فضاءات العواصم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SDAAM</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0" name="AutoShape 6"/>
          <p:cNvSpPr>
            <a:spLocks noChangeArrowheads="1"/>
          </p:cNvSpPr>
          <p:nvPr/>
        </p:nvSpPr>
        <p:spPr bwMode="auto">
          <a:xfrm>
            <a:off x="852478" y="4214818"/>
            <a:ext cx="2362200" cy="64294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التوجيهي لتهيئة والتعمير</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PDAU</a:t>
            </a:r>
            <a:endPar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a:p>
            <a:pPr algn="ctr" rtl="1" fontAlgn="base">
              <a:spcBef>
                <a:spcPct val="0"/>
              </a:spcBef>
              <a:spcAft>
                <a:spcPts val="1000"/>
              </a:spcAft>
            </a:pP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1" name="AutoShape 7"/>
          <p:cNvSpPr>
            <a:spLocks noChangeArrowheads="1"/>
          </p:cNvSpPr>
          <p:nvPr/>
        </p:nvSpPr>
        <p:spPr bwMode="auto">
          <a:xfrm>
            <a:off x="5429256" y="4071942"/>
            <a:ext cx="2362200" cy="642942"/>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التناسق الحضري</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SCU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2" name="AutoShape 8"/>
          <p:cNvSpPr>
            <a:spLocks noChangeArrowheads="1"/>
          </p:cNvSpPr>
          <p:nvPr/>
        </p:nvSpPr>
        <p:spPr bwMode="auto">
          <a:xfrm>
            <a:off x="1357290" y="5429264"/>
            <a:ext cx="1162050" cy="857256"/>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شغل الأراضي</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POS</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3" name="AutoShape 9"/>
          <p:cNvSpPr>
            <a:spLocks noChangeArrowheads="1"/>
          </p:cNvSpPr>
          <p:nvPr/>
        </p:nvSpPr>
        <p:spPr bwMode="auto">
          <a:xfrm>
            <a:off x="4786314" y="5286388"/>
            <a:ext cx="1162050" cy="107157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الخريطة الاجتماعية الحضرية</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CSU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4" name="AutoShape 10"/>
          <p:cNvSpPr>
            <a:spLocks noChangeArrowheads="1"/>
          </p:cNvSpPr>
          <p:nvPr/>
        </p:nvSpPr>
        <p:spPr bwMode="auto">
          <a:xfrm>
            <a:off x="6143636" y="5286388"/>
            <a:ext cx="1162050" cy="107157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الخريطة العقارية الحضرية</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CFU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5" name="AutoShape 11"/>
          <p:cNvSpPr>
            <a:spLocks noChangeArrowheads="1"/>
          </p:cNvSpPr>
          <p:nvPr/>
        </p:nvSpPr>
        <p:spPr bwMode="auto">
          <a:xfrm>
            <a:off x="7429520" y="5357826"/>
            <a:ext cx="1162050" cy="85725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نظم المعلومات الجغرافية</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SIG</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6" name="AutoShape 12"/>
          <p:cNvSpPr>
            <a:spLocks/>
          </p:cNvSpPr>
          <p:nvPr/>
        </p:nvSpPr>
        <p:spPr bwMode="auto">
          <a:xfrm rot="10800000">
            <a:off x="571470" y="1000107"/>
            <a:ext cx="333375" cy="2681284"/>
          </a:xfrm>
          <a:prstGeom prst="rightBrace">
            <a:avLst>
              <a:gd name="adj1" fmla="val 75952"/>
              <a:gd name="adj2" fmla="val 50000"/>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37" name="AutoShape 13"/>
          <p:cNvSpPr>
            <a:spLocks/>
          </p:cNvSpPr>
          <p:nvPr/>
        </p:nvSpPr>
        <p:spPr bwMode="auto">
          <a:xfrm rot="10800000">
            <a:off x="500033" y="3786190"/>
            <a:ext cx="357190" cy="2571768"/>
          </a:xfrm>
          <a:prstGeom prst="rightBrace">
            <a:avLst>
              <a:gd name="adj1" fmla="val 71111"/>
              <a:gd name="adj2" fmla="val 50000"/>
            </a:avLst>
          </a:prstGeom>
          <a:ln>
            <a:headEnd/>
            <a:tailEnd/>
          </a:ln>
        </p:spPr>
        <p:style>
          <a:lnRef idx="3">
            <a:schemeClr val="accent3"/>
          </a:lnRef>
          <a:fillRef idx="0">
            <a:schemeClr val="accent3"/>
          </a:fillRef>
          <a:effectRef idx="2">
            <a:schemeClr val="accent3"/>
          </a:effectRef>
          <a:fontRef idx="minor">
            <a:schemeClr val="tx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38" name="AutoShape 14"/>
          <p:cNvSpPr>
            <a:spLocks noChangeArrowheads="1"/>
          </p:cNvSpPr>
          <p:nvPr/>
        </p:nvSpPr>
        <p:spPr bwMode="auto">
          <a:xfrm>
            <a:off x="95222" y="1266825"/>
            <a:ext cx="476250" cy="2162175"/>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vert270" wrap="square" lIns="91440" tIns="45720" rIns="91440" bIns="45720" numCol="1" anchor="t" anchorCtr="0" compatLnSpc="1">
            <a:prstTxWarp prst="textNoShape">
              <a:avLst/>
            </a:prstTxWarp>
          </a:bodyPr>
          <a:lstStyle/>
          <a:p>
            <a:pPr algn="ctr" rtl="1" fontAlgn="base">
              <a:spcBef>
                <a:spcPct val="0"/>
              </a:spcBef>
              <a:spcAft>
                <a:spcPts val="1000"/>
              </a:spcAft>
            </a:pPr>
            <a:r>
              <a:rPr lang="ar-DZ" sz="1200" smtClean="0">
                <a:ln w="18415" cmpd="sng">
                  <a:solidFill>
                    <a:srgbClr val="FFFFFF"/>
                  </a:solidFill>
                  <a:prstDash val="solid"/>
                </a:ln>
                <a:solidFill>
                  <a:srgbClr val="FFFFFF"/>
                </a:solidFill>
                <a:latin typeface="Arial" pitchFamily="34" charset="0"/>
                <a:ea typeface="Arial" pitchFamily="34" charset="0"/>
                <a:cs typeface="Arial" pitchFamily="34" charset="0"/>
              </a:rPr>
              <a:t>سياسة التخطيط الاقليمي والاستراتيجي</a:t>
            </a:r>
            <a:endParaRPr lang="ar-BH" sz="1200" smtClean="0">
              <a:ln w="18415" cmpd="sng">
                <a:solidFill>
                  <a:srgbClr val="FFFFFF"/>
                </a:solidFill>
                <a:prstDash val="solid"/>
              </a:ln>
              <a:solidFill>
                <a:srgbClr val="FFFFFF"/>
              </a:solidFill>
              <a:latin typeface="Arial" pitchFamily="34" charset="0"/>
              <a:cs typeface="Arial" pitchFamily="34" charset="0"/>
            </a:endParaRPr>
          </a:p>
        </p:txBody>
      </p:sp>
      <p:sp>
        <p:nvSpPr>
          <p:cNvPr id="52239" name="AutoShape 15"/>
          <p:cNvSpPr>
            <a:spLocks noChangeArrowheads="1"/>
          </p:cNvSpPr>
          <p:nvPr/>
        </p:nvSpPr>
        <p:spPr bwMode="auto">
          <a:xfrm>
            <a:off x="66646" y="4071942"/>
            <a:ext cx="361950" cy="1831975"/>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vert270" wrap="square" lIns="91440" tIns="45720" rIns="91440" bIns="45720" numCol="1" anchor="t" anchorCtr="0" compatLnSpc="1">
            <a:prstTxWarp prst="textNoShape">
              <a:avLst/>
            </a:prstTxWarp>
          </a:bodyPr>
          <a:lstStyle/>
          <a:p>
            <a:pPr algn="ctr" rtl="1" fontAlgn="base">
              <a:spcBef>
                <a:spcPct val="0"/>
              </a:spcBef>
              <a:spcAft>
                <a:spcPts val="1000"/>
              </a:spcAft>
            </a:pPr>
            <a:r>
              <a:rPr lang="ar-DZ" sz="1200" smtClean="0">
                <a:ln w="18415" cmpd="sng">
                  <a:solidFill>
                    <a:srgbClr val="FFFFFF"/>
                  </a:solidFill>
                  <a:prstDash val="solid"/>
                </a:ln>
                <a:solidFill>
                  <a:srgbClr val="FFFFFF"/>
                </a:solidFill>
                <a:latin typeface="Arial" pitchFamily="34" charset="0"/>
                <a:ea typeface="Arial" pitchFamily="34" charset="0"/>
                <a:cs typeface="Arial" pitchFamily="34" charset="0"/>
              </a:rPr>
              <a:t>سياسة التخطيط الحضري المحلي</a:t>
            </a:r>
            <a:endParaRPr lang="ar-BH" sz="1200" smtClean="0">
              <a:ln w="18415" cmpd="sng">
                <a:solidFill>
                  <a:srgbClr val="FFFFFF"/>
                </a:solidFill>
                <a:prstDash val="solid"/>
              </a:ln>
              <a:solidFill>
                <a:srgbClr val="FFFFFF"/>
              </a:solidFill>
              <a:latin typeface="Arial" pitchFamily="34" charset="0"/>
              <a:ea typeface="Arial" pitchFamily="34" charset="0"/>
              <a:cs typeface="Arial" pitchFamily="34" charset="0"/>
            </a:endParaRPr>
          </a:p>
        </p:txBody>
      </p:sp>
      <p:sp>
        <p:nvSpPr>
          <p:cNvPr id="52240" name="AutoShape 16"/>
          <p:cNvSpPr>
            <a:spLocks noChangeArrowheads="1"/>
          </p:cNvSpPr>
          <p:nvPr/>
        </p:nvSpPr>
        <p:spPr bwMode="auto">
          <a:xfrm rot="10800000">
            <a:off x="5286380"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1" name="AutoShape 17"/>
          <p:cNvSpPr>
            <a:spLocks noChangeArrowheads="1"/>
          </p:cNvSpPr>
          <p:nvPr/>
        </p:nvSpPr>
        <p:spPr bwMode="auto">
          <a:xfrm rot="10800000">
            <a:off x="4286248" y="171448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2" name="AutoShape 18"/>
          <p:cNvSpPr>
            <a:spLocks noChangeArrowheads="1"/>
          </p:cNvSpPr>
          <p:nvPr/>
        </p:nvSpPr>
        <p:spPr bwMode="auto">
          <a:xfrm rot="10800000">
            <a:off x="6357950" y="242886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3" name="AutoShape 19"/>
          <p:cNvSpPr>
            <a:spLocks noChangeArrowheads="1"/>
          </p:cNvSpPr>
          <p:nvPr/>
        </p:nvSpPr>
        <p:spPr bwMode="auto">
          <a:xfrm rot="10800000">
            <a:off x="1857356" y="242886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4" name="AutoShape 20"/>
          <p:cNvSpPr>
            <a:spLocks noChangeArrowheads="1"/>
          </p:cNvSpPr>
          <p:nvPr/>
        </p:nvSpPr>
        <p:spPr bwMode="auto">
          <a:xfrm rot="10800000">
            <a:off x="1785918" y="378619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5" name="AutoShape 21"/>
          <p:cNvSpPr>
            <a:spLocks noChangeArrowheads="1"/>
          </p:cNvSpPr>
          <p:nvPr/>
        </p:nvSpPr>
        <p:spPr bwMode="auto">
          <a:xfrm rot="10800000">
            <a:off x="1785918" y="492919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6" name="AutoShape 22"/>
          <p:cNvSpPr>
            <a:spLocks noChangeArrowheads="1"/>
          </p:cNvSpPr>
          <p:nvPr/>
        </p:nvSpPr>
        <p:spPr bwMode="auto">
          <a:xfrm rot="10800000">
            <a:off x="7500958"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47" name="AutoShape 23"/>
          <p:cNvSpPr>
            <a:spLocks noChangeArrowheads="1"/>
          </p:cNvSpPr>
          <p:nvPr/>
        </p:nvSpPr>
        <p:spPr bwMode="auto">
          <a:xfrm rot="10800000">
            <a:off x="6572264"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28" name="AutoShape 22"/>
          <p:cNvSpPr>
            <a:spLocks noChangeArrowheads="1"/>
          </p:cNvSpPr>
          <p:nvPr/>
        </p:nvSpPr>
        <p:spPr bwMode="auto">
          <a:xfrm rot="10800000">
            <a:off x="6357950" y="3609979"/>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solidFill>
                <a:prstClr val="white"/>
              </a:solidFill>
            </a:endParaRPr>
          </a:p>
        </p:txBody>
      </p:sp>
      <p:sp>
        <p:nvSpPr>
          <p:cNvPr id="52229" name="AutoShape 5"/>
          <p:cNvSpPr>
            <a:spLocks noChangeArrowheads="1"/>
          </p:cNvSpPr>
          <p:nvPr/>
        </p:nvSpPr>
        <p:spPr bwMode="auto">
          <a:xfrm>
            <a:off x="5572132" y="2857496"/>
            <a:ext cx="2019300" cy="695325"/>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a:t>
            </a:r>
            <a:r>
              <a:rPr lang="ar-DZ"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الولائي</a:t>
            </a: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 لتهيئة الإقليم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PAW</a:t>
            </a:r>
            <a:endPar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a:p>
            <a:pPr algn="ctr" rtl="1" fontAlgn="base">
              <a:spcBef>
                <a:spcPct val="0"/>
              </a:spcBef>
              <a:spcAft>
                <a:spcPts val="1000"/>
              </a:spcAft>
            </a:pP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Tree>
    <p:extLst>
      <p:ext uri="{BB962C8B-B14F-4D97-AF65-F5344CB8AC3E}">
        <p14:creationId xmlns:p14="http://schemas.microsoft.com/office/powerpoint/2010/main" val="82564069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1000"/>
                                        <p:tgtEl>
                                          <p:spTgt spid="52226"/>
                                        </p:tgtEl>
                                      </p:cBhvr>
                                    </p:animEffect>
                                    <p:anim calcmode="lin" valueType="num">
                                      <p:cBhvr>
                                        <p:cTn id="8" dur="1000" fill="hold"/>
                                        <p:tgtEl>
                                          <p:spTgt spid="52226"/>
                                        </p:tgtEl>
                                        <p:attrNameLst>
                                          <p:attrName>ppt_x</p:attrName>
                                        </p:attrNameLst>
                                      </p:cBhvr>
                                      <p:tavLst>
                                        <p:tav tm="0">
                                          <p:val>
                                            <p:strVal val="#ppt_x"/>
                                          </p:val>
                                        </p:tav>
                                        <p:tav tm="100000">
                                          <p:val>
                                            <p:strVal val="#ppt_x"/>
                                          </p:val>
                                        </p:tav>
                                      </p:tavLst>
                                    </p:anim>
                                    <p:anim calcmode="lin" valueType="num">
                                      <p:cBhvr>
                                        <p:cTn id="9" dur="900" decel="100000" fill="hold"/>
                                        <p:tgtEl>
                                          <p:spTgt spid="5222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2226"/>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2241"/>
                                        </p:tgtEl>
                                        <p:attrNameLst>
                                          <p:attrName>style.visibility</p:attrName>
                                        </p:attrNameLst>
                                      </p:cBhvr>
                                      <p:to>
                                        <p:strVal val="visible"/>
                                      </p:to>
                                    </p:set>
                                    <p:animEffect transition="in" filter="fade">
                                      <p:cBhvr>
                                        <p:cTn id="13" dur="1000"/>
                                        <p:tgtEl>
                                          <p:spTgt spid="52241"/>
                                        </p:tgtEl>
                                      </p:cBhvr>
                                    </p:animEffect>
                                    <p:anim calcmode="lin" valueType="num">
                                      <p:cBhvr>
                                        <p:cTn id="14" dur="1000" fill="hold"/>
                                        <p:tgtEl>
                                          <p:spTgt spid="52241"/>
                                        </p:tgtEl>
                                        <p:attrNameLst>
                                          <p:attrName>ppt_x</p:attrName>
                                        </p:attrNameLst>
                                      </p:cBhvr>
                                      <p:tavLst>
                                        <p:tav tm="0">
                                          <p:val>
                                            <p:strVal val="#ppt_x"/>
                                          </p:val>
                                        </p:tav>
                                        <p:tav tm="100000">
                                          <p:val>
                                            <p:strVal val="#ppt_x"/>
                                          </p:val>
                                        </p:tav>
                                      </p:tavLst>
                                    </p:anim>
                                    <p:anim calcmode="lin" valueType="num">
                                      <p:cBhvr>
                                        <p:cTn id="15" dur="900" decel="100000" fill="hold"/>
                                        <p:tgtEl>
                                          <p:spTgt spid="52241"/>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2241"/>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52227"/>
                                        </p:tgtEl>
                                        <p:attrNameLst>
                                          <p:attrName>style.visibility</p:attrName>
                                        </p:attrNameLst>
                                      </p:cBhvr>
                                      <p:to>
                                        <p:strVal val="visible"/>
                                      </p:to>
                                    </p:set>
                                    <p:animEffect transition="in" filter="fade">
                                      <p:cBhvr>
                                        <p:cTn id="21" dur="1000"/>
                                        <p:tgtEl>
                                          <p:spTgt spid="52227"/>
                                        </p:tgtEl>
                                      </p:cBhvr>
                                    </p:animEffect>
                                    <p:anim calcmode="lin" valueType="num">
                                      <p:cBhvr>
                                        <p:cTn id="22" dur="1000" fill="hold"/>
                                        <p:tgtEl>
                                          <p:spTgt spid="52227"/>
                                        </p:tgtEl>
                                        <p:attrNameLst>
                                          <p:attrName>ppt_x</p:attrName>
                                        </p:attrNameLst>
                                      </p:cBhvr>
                                      <p:tavLst>
                                        <p:tav tm="0">
                                          <p:val>
                                            <p:strVal val="#ppt_x"/>
                                          </p:val>
                                        </p:tav>
                                        <p:tav tm="100000">
                                          <p:val>
                                            <p:strVal val="#ppt_x"/>
                                          </p:val>
                                        </p:tav>
                                      </p:tavLst>
                                    </p:anim>
                                    <p:anim calcmode="lin" valueType="num">
                                      <p:cBhvr>
                                        <p:cTn id="23" dur="900" decel="100000" fill="hold"/>
                                        <p:tgtEl>
                                          <p:spTgt spid="5222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2227"/>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52242"/>
                                        </p:tgtEl>
                                        <p:attrNameLst>
                                          <p:attrName>style.visibility</p:attrName>
                                        </p:attrNameLst>
                                      </p:cBhvr>
                                      <p:to>
                                        <p:strVal val="visible"/>
                                      </p:to>
                                    </p:set>
                                    <p:animEffect transition="in" filter="fade">
                                      <p:cBhvr>
                                        <p:cTn id="27" dur="1000"/>
                                        <p:tgtEl>
                                          <p:spTgt spid="52242"/>
                                        </p:tgtEl>
                                      </p:cBhvr>
                                    </p:animEffect>
                                    <p:anim calcmode="lin" valueType="num">
                                      <p:cBhvr>
                                        <p:cTn id="28" dur="1000" fill="hold"/>
                                        <p:tgtEl>
                                          <p:spTgt spid="52242"/>
                                        </p:tgtEl>
                                        <p:attrNameLst>
                                          <p:attrName>ppt_x</p:attrName>
                                        </p:attrNameLst>
                                      </p:cBhvr>
                                      <p:tavLst>
                                        <p:tav tm="0">
                                          <p:val>
                                            <p:strVal val="#ppt_x"/>
                                          </p:val>
                                        </p:tav>
                                        <p:tav tm="100000">
                                          <p:val>
                                            <p:strVal val="#ppt_x"/>
                                          </p:val>
                                        </p:tav>
                                      </p:tavLst>
                                    </p:anim>
                                    <p:anim calcmode="lin" valueType="num">
                                      <p:cBhvr>
                                        <p:cTn id="29" dur="900" decel="100000" fill="hold"/>
                                        <p:tgtEl>
                                          <p:spTgt spid="5224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2242"/>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52243"/>
                                        </p:tgtEl>
                                        <p:attrNameLst>
                                          <p:attrName>style.visibility</p:attrName>
                                        </p:attrNameLst>
                                      </p:cBhvr>
                                      <p:to>
                                        <p:strVal val="visible"/>
                                      </p:to>
                                    </p:set>
                                    <p:animEffect transition="in" filter="fade">
                                      <p:cBhvr>
                                        <p:cTn id="33" dur="1000"/>
                                        <p:tgtEl>
                                          <p:spTgt spid="52243"/>
                                        </p:tgtEl>
                                      </p:cBhvr>
                                    </p:animEffect>
                                    <p:anim calcmode="lin" valueType="num">
                                      <p:cBhvr>
                                        <p:cTn id="34" dur="1000" fill="hold"/>
                                        <p:tgtEl>
                                          <p:spTgt spid="52243"/>
                                        </p:tgtEl>
                                        <p:attrNameLst>
                                          <p:attrName>ppt_x</p:attrName>
                                        </p:attrNameLst>
                                      </p:cBhvr>
                                      <p:tavLst>
                                        <p:tav tm="0">
                                          <p:val>
                                            <p:strVal val="#ppt_x"/>
                                          </p:val>
                                        </p:tav>
                                        <p:tav tm="100000">
                                          <p:val>
                                            <p:strVal val="#ppt_x"/>
                                          </p:val>
                                        </p:tav>
                                      </p:tavLst>
                                    </p:anim>
                                    <p:anim calcmode="lin" valueType="num">
                                      <p:cBhvr>
                                        <p:cTn id="35" dur="900" decel="100000" fill="hold"/>
                                        <p:tgtEl>
                                          <p:spTgt spid="52243"/>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52243"/>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7" presetClass="entr" presetSubtype="0" fill="hold" grpId="0" nodeType="clickEffect">
                                  <p:stCondLst>
                                    <p:cond delay="0"/>
                                  </p:stCondLst>
                                  <p:childTnLst>
                                    <p:set>
                                      <p:cBhvr>
                                        <p:cTn id="40" dur="1" fill="hold">
                                          <p:stCondLst>
                                            <p:cond delay="0"/>
                                          </p:stCondLst>
                                        </p:cTn>
                                        <p:tgtEl>
                                          <p:spTgt spid="52229"/>
                                        </p:tgtEl>
                                        <p:attrNameLst>
                                          <p:attrName>style.visibility</p:attrName>
                                        </p:attrNameLst>
                                      </p:cBhvr>
                                      <p:to>
                                        <p:strVal val="visible"/>
                                      </p:to>
                                    </p:set>
                                    <p:animEffect transition="in" filter="fade">
                                      <p:cBhvr>
                                        <p:cTn id="41" dur="1000"/>
                                        <p:tgtEl>
                                          <p:spTgt spid="52229"/>
                                        </p:tgtEl>
                                      </p:cBhvr>
                                    </p:animEffect>
                                    <p:anim calcmode="lin" valueType="num">
                                      <p:cBhvr>
                                        <p:cTn id="42" dur="1000" fill="hold"/>
                                        <p:tgtEl>
                                          <p:spTgt spid="52229"/>
                                        </p:tgtEl>
                                        <p:attrNameLst>
                                          <p:attrName>ppt_x</p:attrName>
                                        </p:attrNameLst>
                                      </p:cBhvr>
                                      <p:tavLst>
                                        <p:tav tm="0">
                                          <p:val>
                                            <p:strVal val="#ppt_x"/>
                                          </p:val>
                                        </p:tav>
                                        <p:tav tm="100000">
                                          <p:val>
                                            <p:strVal val="#ppt_x"/>
                                          </p:val>
                                        </p:tav>
                                      </p:tavLst>
                                    </p:anim>
                                    <p:anim calcmode="lin" valueType="num">
                                      <p:cBhvr>
                                        <p:cTn id="43" dur="900" decel="100000" fill="hold"/>
                                        <p:tgtEl>
                                          <p:spTgt spid="5222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52229"/>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52228"/>
                                        </p:tgtEl>
                                        <p:attrNameLst>
                                          <p:attrName>style.visibility</p:attrName>
                                        </p:attrNameLst>
                                      </p:cBhvr>
                                      <p:to>
                                        <p:strVal val="visible"/>
                                      </p:to>
                                    </p:set>
                                    <p:animEffect transition="in" filter="fade">
                                      <p:cBhvr>
                                        <p:cTn id="47" dur="1000"/>
                                        <p:tgtEl>
                                          <p:spTgt spid="52228"/>
                                        </p:tgtEl>
                                      </p:cBhvr>
                                    </p:animEffect>
                                    <p:anim calcmode="lin" valueType="num">
                                      <p:cBhvr>
                                        <p:cTn id="48" dur="1000" fill="hold"/>
                                        <p:tgtEl>
                                          <p:spTgt spid="52228"/>
                                        </p:tgtEl>
                                        <p:attrNameLst>
                                          <p:attrName>ppt_x</p:attrName>
                                        </p:attrNameLst>
                                      </p:cBhvr>
                                      <p:tavLst>
                                        <p:tav tm="0">
                                          <p:val>
                                            <p:strVal val="#ppt_x"/>
                                          </p:val>
                                        </p:tav>
                                        <p:tav tm="100000">
                                          <p:val>
                                            <p:strVal val="#ppt_x"/>
                                          </p:val>
                                        </p:tav>
                                      </p:tavLst>
                                    </p:anim>
                                    <p:anim calcmode="lin" valueType="num">
                                      <p:cBhvr>
                                        <p:cTn id="49" dur="900" decel="100000" fill="hold"/>
                                        <p:tgtEl>
                                          <p:spTgt spid="522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52228"/>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52236"/>
                                        </p:tgtEl>
                                        <p:attrNameLst>
                                          <p:attrName>style.visibility</p:attrName>
                                        </p:attrNameLst>
                                      </p:cBhvr>
                                      <p:to>
                                        <p:strVal val="visible"/>
                                      </p:to>
                                    </p:set>
                                    <p:animEffect transition="in" filter="fade">
                                      <p:cBhvr>
                                        <p:cTn id="55" dur="1000"/>
                                        <p:tgtEl>
                                          <p:spTgt spid="52236"/>
                                        </p:tgtEl>
                                      </p:cBhvr>
                                    </p:animEffect>
                                    <p:anim calcmode="lin" valueType="num">
                                      <p:cBhvr>
                                        <p:cTn id="56" dur="1000" fill="hold"/>
                                        <p:tgtEl>
                                          <p:spTgt spid="52236"/>
                                        </p:tgtEl>
                                        <p:attrNameLst>
                                          <p:attrName>ppt_x</p:attrName>
                                        </p:attrNameLst>
                                      </p:cBhvr>
                                      <p:tavLst>
                                        <p:tav tm="0">
                                          <p:val>
                                            <p:strVal val="#ppt_x"/>
                                          </p:val>
                                        </p:tav>
                                        <p:tav tm="100000">
                                          <p:val>
                                            <p:strVal val="#ppt_x"/>
                                          </p:val>
                                        </p:tav>
                                      </p:tavLst>
                                    </p:anim>
                                    <p:anim calcmode="lin" valueType="num">
                                      <p:cBhvr>
                                        <p:cTn id="57" dur="900" decel="100000" fill="hold"/>
                                        <p:tgtEl>
                                          <p:spTgt spid="52236"/>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2236"/>
                                        </p:tgtEl>
                                        <p:attrNameLst>
                                          <p:attrName>ppt_y</p:attrName>
                                        </p:attrNameLst>
                                      </p:cBhvr>
                                      <p:tavLst>
                                        <p:tav tm="0">
                                          <p:val>
                                            <p:strVal val="#ppt_y-.03"/>
                                          </p:val>
                                        </p:tav>
                                        <p:tav tm="100000">
                                          <p:val>
                                            <p:strVal val="#ppt_y"/>
                                          </p:val>
                                        </p:tav>
                                      </p:tavLst>
                                    </p:anim>
                                  </p:childTnLst>
                                </p:cTn>
                              </p:par>
                              <p:par>
                                <p:cTn id="59" presetID="37" presetClass="entr" presetSubtype="0" fill="hold" grpId="0" nodeType="withEffect">
                                  <p:stCondLst>
                                    <p:cond delay="0"/>
                                  </p:stCondLst>
                                  <p:childTnLst>
                                    <p:set>
                                      <p:cBhvr>
                                        <p:cTn id="60" dur="1" fill="hold">
                                          <p:stCondLst>
                                            <p:cond delay="0"/>
                                          </p:stCondLst>
                                        </p:cTn>
                                        <p:tgtEl>
                                          <p:spTgt spid="52238"/>
                                        </p:tgtEl>
                                        <p:attrNameLst>
                                          <p:attrName>style.visibility</p:attrName>
                                        </p:attrNameLst>
                                      </p:cBhvr>
                                      <p:to>
                                        <p:strVal val="visible"/>
                                      </p:to>
                                    </p:set>
                                    <p:animEffect transition="in" filter="fade">
                                      <p:cBhvr>
                                        <p:cTn id="61" dur="1000"/>
                                        <p:tgtEl>
                                          <p:spTgt spid="52238"/>
                                        </p:tgtEl>
                                      </p:cBhvr>
                                    </p:animEffect>
                                    <p:anim calcmode="lin" valueType="num">
                                      <p:cBhvr>
                                        <p:cTn id="62" dur="1000" fill="hold"/>
                                        <p:tgtEl>
                                          <p:spTgt spid="52238"/>
                                        </p:tgtEl>
                                        <p:attrNameLst>
                                          <p:attrName>ppt_x</p:attrName>
                                        </p:attrNameLst>
                                      </p:cBhvr>
                                      <p:tavLst>
                                        <p:tav tm="0">
                                          <p:val>
                                            <p:strVal val="#ppt_x"/>
                                          </p:val>
                                        </p:tav>
                                        <p:tav tm="100000">
                                          <p:val>
                                            <p:strVal val="#ppt_x"/>
                                          </p:val>
                                        </p:tav>
                                      </p:tavLst>
                                    </p:anim>
                                    <p:anim calcmode="lin" valueType="num">
                                      <p:cBhvr>
                                        <p:cTn id="63" dur="900" decel="100000" fill="hold"/>
                                        <p:tgtEl>
                                          <p:spTgt spid="52238"/>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52238"/>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900" decel="100000" fill="hold"/>
                                        <p:tgtEl>
                                          <p:spTgt spid="28"/>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73" presetID="37" presetClass="entr" presetSubtype="0" fill="hold" grpId="0" nodeType="withEffect">
                                  <p:stCondLst>
                                    <p:cond delay="0"/>
                                  </p:stCondLst>
                                  <p:childTnLst>
                                    <p:set>
                                      <p:cBhvr>
                                        <p:cTn id="74" dur="1" fill="hold">
                                          <p:stCondLst>
                                            <p:cond delay="0"/>
                                          </p:stCondLst>
                                        </p:cTn>
                                        <p:tgtEl>
                                          <p:spTgt spid="52244"/>
                                        </p:tgtEl>
                                        <p:attrNameLst>
                                          <p:attrName>style.visibility</p:attrName>
                                        </p:attrNameLst>
                                      </p:cBhvr>
                                      <p:to>
                                        <p:strVal val="visible"/>
                                      </p:to>
                                    </p:set>
                                    <p:animEffect transition="in" filter="fade">
                                      <p:cBhvr>
                                        <p:cTn id="75" dur="1000"/>
                                        <p:tgtEl>
                                          <p:spTgt spid="52244"/>
                                        </p:tgtEl>
                                      </p:cBhvr>
                                    </p:animEffect>
                                    <p:anim calcmode="lin" valueType="num">
                                      <p:cBhvr>
                                        <p:cTn id="76" dur="1000" fill="hold"/>
                                        <p:tgtEl>
                                          <p:spTgt spid="52244"/>
                                        </p:tgtEl>
                                        <p:attrNameLst>
                                          <p:attrName>ppt_x</p:attrName>
                                        </p:attrNameLst>
                                      </p:cBhvr>
                                      <p:tavLst>
                                        <p:tav tm="0">
                                          <p:val>
                                            <p:strVal val="#ppt_x"/>
                                          </p:val>
                                        </p:tav>
                                        <p:tav tm="100000">
                                          <p:val>
                                            <p:strVal val="#ppt_x"/>
                                          </p:val>
                                        </p:tav>
                                      </p:tavLst>
                                    </p:anim>
                                    <p:anim calcmode="lin" valueType="num">
                                      <p:cBhvr>
                                        <p:cTn id="77" dur="900" decel="100000" fill="hold"/>
                                        <p:tgtEl>
                                          <p:spTgt spid="5224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2244"/>
                                        </p:tgtEl>
                                        <p:attrNameLst>
                                          <p:attrName>ppt_y</p:attrName>
                                        </p:attrNameLst>
                                      </p:cBhvr>
                                      <p:tavLst>
                                        <p:tav tm="0">
                                          <p:val>
                                            <p:strVal val="#ppt_y-.03"/>
                                          </p:val>
                                        </p:tav>
                                        <p:tav tm="100000">
                                          <p:val>
                                            <p:strVal val="#ppt_y"/>
                                          </p:val>
                                        </p:tav>
                                      </p:tavLst>
                                    </p:anim>
                                  </p:childTnLst>
                                </p:cTn>
                              </p:par>
                              <p:par>
                                <p:cTn id="79" presetID="37" presetClass="entr" presetSubtype="0" fill="hold" grpId="0" nodeType="withEffect">
                                  <p:stCondLst>
                                    <p:cond delay="0"/>
                                  </p:stCondLst>
                                  <p:childTnLst>
                                    <p:set>
                                      <p:cBhvr>
                                        <p:cTn id="80" dur="1" fill="hold">
                                          <p:stCondLst>
                                            <p:cond delay="0"/>
                                          </p:stCondLst>
                                        </p:cTn>
                                        <p:tgtEl>
                                          <p:spTgt spid="52230"/>
                                        </p:tgtEl>
                                        <p:attrNameLst>
                                          <p:attrName>style.visibility</p:attrName>
                                        </p:attrNameLst>
                                      </p:cBhvr>
                                      <p:to>
                                        <p:strVal val="visible"/>
                                      </p:to>
                                    </p:set>
                                    <p:animEffect transition="in" filter="fade">
                                      <p:cBhvr>
                                        <p:cTn id="81" dur="1000"/>
                                        <p:tgtEl>
                                          <p:spTgt spid="52230"/>
                                        </p:tgtEl>
                                      </p:cBhvr>
                                    </p:animEffect>
                                    <p:anim calcmode="lin" valueType="num">
                                      <p:cBhvr>
                                        <p:cTn id="82" dur="1000" fill="hold"/>
                                        <p:tgtEl>
                                          <p:spTgt spid="52230"/>
                                        </p:tgtEl>
                                        <p:attrNameLst>
                                          <p:attrName>ppt_x</p:attrName>
                                        </p:attrNameLst>
                                      </p:cBhvr>
                                      <p:tavLst>
                                        <p:tav tm="0">
                                          <p:val>
                                            <p:strVal val="#ppt_x"/>
                                          </p:val>
                                        </p:tav>
                                        <p:tav tm="100000">
                                          <p:val>
                                            <p:strVal val="#ppt_x"/>
                                          </p:val>
                                        </p:tav>
                                      </p:tavLst>
                                    </p:anim>
                                    <p:anim calcmode="lin" valueType="num">
                                      <p:cBhvr>
                                        <p:cTn id="83" dur="900" decel="100000" fill="hold"/>
                                        <p:tgtEl>
                                          <p:spTgt spid="52230"/>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52230"/>
                                        </p:tgtEl>
                                        <p:attrNameLst>
                                          <p:attrName>ppt_y</p:attrName>
                                        </p:attrNameLst>
                                      </p:cBhvr>
                                      <p:tavLst>
                                        <p:tav tm="0">
                                          <p:val>
                                            <p:strVal val="#ppt_y-.03"/>
                                          </p:val>
                                        </p:tav>
                                        <p:tav tm="100000">
                                          <p:val>
                                            <p:strVal val="#ppt_y"/>
                                          </p:val>
                                        </p:tav>
                                      </p:tavLst>
                                    </p:anim>
                                  </p:childTnLst>
                                </p:cTn>
                              </p:par>
                              <p:par>
                                <p:cTn id="85" presetID="37" presetClass="entr" presetSubtype="0" fill="hold" grpId="0" nodeType="withEffect">
                                  <p:stCondLst>
                                    <p:cond delay="0"/>
                                  </p:stCondLst>
                                  <p:childTnLst>
                                    <p:set>
                                      <p:cBhvr>
                                        <p:cTn id="86" dur="1" fill="hold">
                                          <p:stCondLst>
                                            <p:cond delay="0"/>
                                          </p:stCondLst>
                                        </p:cTn>
                                        <p:tgtEl>
                                          <p:spTgt spid="52231"/>
                                        </p:tgtEl>
                                        <p:attrNameLst>
                                          <p:attrName>style.visibility</p:attrName>
                                        </p:attrNameLst>
                                      </p:cBhvr>
                                      <p:to>
                                        <p:strVal val="visible"/>
                                      </p:to>
                                    </p:set>
                                    <p:animEffect transition="in" filter="fade">
                                      <p:cBhvr>
                                        <p:cTn id="87" dur="1000"/>
                                        <p:tgtEl>
                                          <p:spTgt spid="52231"/>
                                        </p:tgtEl>
                                      </p:cBhvr>
                                    </p:animEffect>
                                    <p:anim calcmode="lin" valueType="num">
                                      <p:cBhvr>
                                        <p:cTn id="88" dur="1000" fill="hold"/>
                                        <p:tgtEl>
                                          <p:spTgt spid="52231"/>
                                        </p:tgtEl>
                                        <p:attrNameLst>
                                          <p:attrName>ppt_x</p:attrName>
                                        </p:attrNameLst>
                                      </p:cBhvr>
                                      <p:tavLst>
                                        <p:tav tm="0">
                                          <p:val>
                                            <p:strVal val="#ppt_x"/>
                                          </p:val>
                                        </p:tav>
                                        <p:tav tm="100000">
                                          <p:val>
                                            <p:strVal val="#ppt_x"/>
                                          </p:val>
                                        </p:tav>
                                      </p:tavLst>
                                    </p:anim>
                                    <p:anim calcmode="lin" valueType="num">
                                      <p:cBhvr>
                                        <p:cTn id="89" dur="900" decel="100000" fill="hold"/>
                                        <p:tgtEl>
                                          <p:spTgt spid="5223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52231"/>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grpId="0" nodeType="clickEffect">
                                  <p:stCondLst>
                                    <p:cond delay="0"/>
                                  </p:stCondLst>
                                  <p:childTnLst>
                                    <p:set>
                                      <p:cBhvr>
                                        <p:cTn id="94" dur="1" fill="hold">
                                          <p:stCondLst>
                                            <p:cond delay="0"/>
                                          </p:stCondLst>
                                        </p:cTn>
                                        <p:tgtEl>
                                          <p:spTgt spid="52246"/>
                                        </p:tgtEl>
                                        <p:attrNameLst>
                                          <p:attrName>style.visibility</p:attrName>
                                        </p:attrNameLst>
                                      </p:cBhvr>
                                      <p:to>
                                        <p:strVal val="visible"/>
                                      </p:to>
                                    </p:set>
                                    <p:animEffect transition="in" filter="fade">
                                      <p:cBhvr>
                                        <p:cTn id="95" dur="1000"/>
                                        <p:tgtEl>
                                          <p:spTgt spid="52246"/>
                                        </p:tgtEl>
                                      </p:cBhvr>
                                    </p:animEffect>
                                    <p:anim calcmode="lin" valueType="num">
                                      <p:cBhvr>
                                        <p:cTn id="96" dur="1000" fill="hold"/>
                                        <p:tgtEl>
                                          <p:spTgt spid="52246"/>
                                        </p:tgtEl>
                                        <p:attrNameLst>
                                          <p:attrName>ppt_x</p:attrName>
                                        </p:attrNameLst>
                                      </p:cBhvr>
                                      <p:tavLst>
                                        <p:tav tm="0">
                                          <p:val>
                                            <p:strVal val="#ppt_x"/>
                                          </p:val>
                                        </p:tav>
                                        <p:tav tm="100000">
                                          <p:val>
                                            <p:strVal val="#ppt_x"/>
                                          </p:val>
                                        </p:tav>
                                      </p:tavLst>
                                    </p:anim>
                                    <p:anim calcmode="lin" valueType="num">
                                      <p:cBhvr>
                                        <p:cTn id="97" dur="900" decel="100000" fill="hold"/>
                                        <p:tgtEl>
                                          <p:spTgt spid="52246"/>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246"/>
                                        </p:tgtEl>
                                        <p:attrNameLst>
                                          <p:attrName>ppt_y</p:attrName>
                                        </p:attrNameLst>
                                      </p:cBhvr>
                                      <p:tavLst>
                                        <p:tav tm="0">
                                          <p:val>
                                            <p:strVal val="#ppt_y-.03"/>
                                          </p:val>
                                        </p:tav>
                                        <p:tav tm="100000">
                                          <p:val>
                                            <p:strVal val="#ppt_y"/>
                                          </p:val>
                                        </p:tav>
                                      </p:tavLst>
                                    </p:anim>
                                  </p:childTnLst>
                                </p:cTn>
                              </p:par>
                              <p:par>
                                <p:cTn id="99" presetID="37" presetClass="entr" presetSubtype="0" fill="hold" grpId="0" nodeType="withEffect">
                                  <p:stCondLst>
                                    <p:cond delay="0"/>
                                  </p:stCondLst>
                                  <p:childTnLst>
                                    <p:set>
                                      <p:cBhvr>
                                        <p:cTn id="100" dur="1" fill="hold">
                                          <p:stCondLst>
                                            <p:cond delay="0"/>
                                          </p:stCondLst>
                                        </p:cTn>
                                        <p:tgtEl>
                                          <p:spTgt spid="52247"/>
                                        </p:tgtEl>
                                        <p:attrNameLst>
                                          <p:attrName>style.visibility</p:attrName>
                                        </p:attrNameLst>
                                      </p:cBhvr>
                                      <p:to>
                                        <p:strVal val="visible"/>
                                      </p:to>
                                    </p:set>
                                    <p:animEffect transition="in" filter="fade">
                                      <p:cBhvr>
                                        <p:cTn id="101" dur="1000"/>
                                        <p:tgtEl>
                                          <p:spTgt spid="52247"/>
                                        </p:tgtEl>
                                      </p:cBhvr>
                                    </p:animEffect>
                                    <p:anim calcmode="lin" valueType="num">
                                      <p:cBhvr>
                                        <p:cTn id="102" dur="1000" fill="hold"/>
                                        <p:tgtEl>
                                          <p:spTgt spid="52247"/>
                                        </p:tgtEl>
                                        <p:attrNameLst>
                                          <p:attrName>ppt_x</p:attrName>
                                        </p:attrNameLst>
                                      </p:cBhvr>
                                      <p:tavLst>
                                        <p:tav tm="0">
                                          <p:val>
                                            <p:strVal val="#ppt_x"/>
                                          </p:val>
                                        </p:tav>
                                        <p:tav tm="100000">
                                          <p:val>
                                            <p:strVal val="#ppt_x"/>
                                          </p:val>
                                        </p:tav>
                                      </p:tavLst>
                                    </p:anim>
                                    <p:anim calcmode="lin" valueType="num">
                                      <p:cBhvr>
                                        <p:cTn id="103" dur="900" decel="100000" fill="hold"/>
                                        <p:tgtEl>
                                          <p:spTgt spid="52247"/>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2247"/>
                                        </p:tgtEl>
                                        <p:attrNameLst>
                                          <p:attrName>ppt_y</p:attrName>
                                        </p:attrNameLst>
                                      </p:cBhvr>
                                      <p:tavLst>
                                        <p:tav tm="0">
                                          <p:val>
                                            <p:strVal val="#ppt_y-.03"/>
                                          </p:val>
                                        </p:tav>
                                        <p:tav tm="100000">
                                          <p:val>
                                            <p:strVal val="#ppt_y"/>
                                          </p:val>
                                        </p:tav>
                                      </p:tavLst>
                                    </p:anim>
                                  </p:childTnLst>
                                </p:cTn>
                              </p:par>
                              <p:par>
                                <p:cTn id="105" presetID="37" presetClass="entr" presetSubtype="0" fill="hold" grpId="0" nodeType="withEffect">
                                  <p:stCondLst>
                                    <p:cond delay="0"/>
                                  </p:stCondLst>
                                  <p:childTnLst>
                                    <p:set>
                                      <p:cBhvr>
                                        <p:cTn id="106" dur="1" fill="hold">
                                          <p:stCondLst>
                                            <p:cond delay="0"/>
                                          </p:stCondLst>
                                        </p:cTn>
                                        <p:tgtEl>
                                          <p:spTgt spid="52240"/>
                                        </p:tgtEl>
                                        <p:attrNameLst>
                                          <p:attrName>style.visibility</p:attrName>
                                        </p:attrNameLst>
                                      </p:cBhvr>
                                      <p:to>
                                        <p:strVal val="visible"/>
                                      </p:to>
                                    </p:set>
                                    <p:animEffect transition="in" filter="fade">
                                      <p:cBhvr>
                                        <p:cTn id="107" dur="1000"/>
                                        <p:tgtEl>
                                          <p:spTgt spid="52240"/>
                                        </p:tgtEl>
                                      </p:cBhvr>
                                    </p:animEffect>
                                    <p:anim calcmode="lin" valueType="num">
                                      <p:cBhvr>
                                        <p:cTn id="108" dur="1000" fill="hold"/>
                                        <p:tgtEl>
                                          <p:spTgt spid="52240"/>
                                        </p:tgtEl>
                                        <p:attrNameLst>
                                          <p:attrName>ppt_x</p:attrName>
                                        </p:attrNameLst>
                                      </p:cBhvr>
                                      <p:tavLst>
                                        <p:tav tm="0">
                                          <p:val>
                                            <p:strVal val="#ppt_x"/>
                                          </p:val>
                                        </p:tav>
                                        <p:tav tm="100000">
                                          <p:val>
                                            <p:strVal val="#ppt_x"/>
                                          </p:val>
                                        </p:tav>
                                      </p:tavLst>
                                    </p:anim>
                                    <p:anim calcmode="lin" valueType="num">
                                      <p:cBhvr>
                                        <p:cTn id="109" dur="900" decel="100000" fill="hold"/>
                                        <p:tgtEl>
                                          <p:spTgt spid="5224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52240"/>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52233"/>
                                        </p:tgtEl>
                                        <p:attrNameLst>
                                          <p:attrName>style.visibility</p:attrName>
                                        </p:attrNameLst>
                                      </p:cBhvr>
                                      <p:to>
                                        <p:strVal val="visible"/>
                                      </p:to>
                                    </p:set>
                                    <p:animEffect transition="in" filter="fade">
                                      <p:cBhvr>
                                        <p:cTn id="113" dur="1000"/>
                                        <p:tgtEl>
                                          <p:spTgt spid="52233"/>
                                        </p:tgtEl>
                                      </p:cBhvr>
                                    </p:animEffect>
                                    <p:anim calcmode="lin" valueType="num">
                                      <p:cBhvr>
                                        <p:cTn id="114" dur="1000" fill="hold"/>
                                        <p:tgtEl>
                                          <p:spTgt spid="52233"/>
                                        </p:tgtEl>
                                        <p:attrNameLst>
                                          <p:attrName>ppt_x</p:attrName>
                                        </p:attrNameLst>
                                      </p:cBhvr>
                                      <p:tavLst>
                                        <p:tav tm="0">
                                          <p:val>
                                            <p:strVal val="#ppt_x"/>
                                          </p:val>
                                        </p:tav>
                                        <p:tav tm="100000">
                                          <p:val>
                                            <p:strVal val="#ppt_x"/>
                                          </p:val>
                                        </p:tav>
                                      </p:tavLst>
                                    </p:anim>
                                    <p:anim calcmode="lin" valueType="num">
                                      <p:cBhvr>
                                        <p:cTn id="115" dur="900" decel="100000" fill="hold"/>
                                        <p:tgtEl>
                                          <p:spTgt spid="52233"/>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52233"/>
                                        </p:tgtEl>
                                        <p:attrNameLst>
                                          <p:attrName>ppt_y</p:attrName>
                                        </p:attrNameLst>
                                      </p:cBhvr>
                                      <p:tavLst>
                                        <p:tav tm="0">
                                          <p:val>
                                            <p:strVal val="#ppt_y-.03"/>
                                          </p:val>
                                        </p:tav>
                                        <p:tav tm="100000">
                                          <p:val>
                                            <p:strVal val="#ppt_y"/>
                                          </p:val>
                                        </p:tav>
                                      </p:tavLst>
                                    </p:anim>
                                  </p:childTnLst>
                                </p:cTn>
                              </p:par>
                              <p:par>
                                <p:cTn id="117" presetID="37" presetClass="entr" presetSubtype="0" fill="hold" grpId="0" nodeType="withEffect">
                                  <p:stCondLst>
                                    <p:cond delay="0"/>
                                  </p:stCondLst>
                                  <p:childTnLst>
                                    <p:set>
                                      <p:cBhvr>
                                        <p:cTn id="118" dur="1" fill="hold">
                                          <p:stCondLst>
                                            <p:cond delay="0"/>
                                          </p:stCondLst>
                                        </p:cTn>
                                        <p:tgtEl>
                                          <p:spTgt spid="52234"/>
                                        </p:tgtEl>
                                        <p:attrNameLst>
                                          <p:attrName>style.visibility</p:attrName>
                                        </p:attrNameLst>
                                      </p:cBhvr>
                                      <p:to>
                                        <p:strVal val="visible"/>
                                      </p:to>
                                    </p:set>
                                    <p:animEffect transition="in" filter="fade">
                                      <p:cBhvr>
                                        <p:cTn id="119" dur="1000"/>
                                        <p:tgtEl>
                                          <p:spTgt spid="52234"/>
                                        </p:tgtEl>
                                      </p:cBhvr>
                                    </p:animEffect>
                                    <p:anim calcmode="lin" valueType="num">
                                      <p:cBhvr>
                                        <p:cTn id="120" dur="1000" fill="hold"/>
                                        <p:tgtEl>
                                          <p:spTgt spid="52234"/>
                                        </p:tgtEl>
                                        <p:attrNameLst>
                                          <p:attrName>ppt_x</p:attrName>
                                        </p:attrNameLst>
                                      </p:cBhvr>
                                      <p:tavLst>
                                        <p:tav tm="0">
                                          <p:val>
                                            <p:strVal val="#ppt_x"/>
                                          </p:val>
                                        </p:tav>
                                        <p:tav tm="100000">
                                          <p:val>
                                            <p:strVal val="#ppt_x"/>
                                          </p:val>
                                        </p:tav>
                                      </p:tavLst>
                                    </p:anim>
                                    <p:anim calcmode="lin" valueType="num">
                                      <p:cBhvr>
                                        <p:cTn id="121" dur="900" decel="100000" fill="hold"/>
                                        <p:tgtEl>
                                          <p:spTgt spid="52234"/>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52234"/>
                                        </p:tgtEl>
                                        <p:attrNameLst>
                                          <p:attrName>ppt_y</p:attrName>
                                        </p:attrNameLst>
                                      </p:cBhvr>
                                      <p:tavLst>
                                        <p:tav tm="0">
                                          <p:val>
                                            <p:strVal val="#ppt_y-.03"/>
                                          </p:val>
                                        </p:tav>
                                        <p:tav tm="100000">
                                          <p:val>
                                            <p:strVal val="#ppt_y"/>
                                          </p:val>
                                        </p:tav>
                                      </p:tavLst>
                                    </p:anim>
                                  </p:childTnLst>
                                </p:cTn>
                              </p:par>
                              <p:par>
                                <p:cTn id="123" presetID="37" presetClass="entr" presetSubtype="0" fill="hold" grpId="0" nodeType="withEffect">
                                  <p:stCondLst>
                                    <p:cond delay="0"/>
                                  </p:stCondLst>
                                  <p:childTnLst>
                                    <p:set>
                                      <p:cBhvr>
                                        <p:cTn id="124" dur="1" fill="hold">
                                          <p:stCondLst>
                                            <p:cond delay="0"/>
                                          </p:stCondLst>
                                        </p:cTn>
                                        <p:tgtEl>
                                          <p:spTgt spid="52235"/>
                                        </p:tgtEl>
                                        <p:attrNameLst>
                                          <p:attrName>style.visibility</p:attrName>
                                        </p:attrNameLst>
                                      </p:cBhvr>
                                      <p:to>
                                        <p:strVal val="visible"/>
                                      </p:to>
                                    </p:set>
                                    <p:animEffect transition="in" filter="fade">
                                      <p:cBhvr>
                                        <p:cTn id="125" dur="1000"/>
                                        <p:tgtEl>
                                          <p:spTgt spid="52235"/>
                                        </p:tgtEl>
                                      </p:cBhvr>
                                    </p:animEffect>
                                    <p:anim calcmode="lin" valueType="num">
                                      <p:cBhvr>
                                        <p:cTn id="126" dur="1000" fill="hold"/>
                                        <p:tgtEl>
                                          <p:spTgt spid="52235"/>
                                        </p:tgtEl>
                                        <p:attrNameLst>
                                          <p:attrName>ppt_x</p:attrName>
                                        </p:attrNameLst>
                                      </p:cBhvr>
                                      <p:tavLst>
                                        <p:tav tm="0">
                                          <p:val>
                                            <p:strVal val="#ppt_x"/>
                                          </p:val>
                                        </p:tav>
                                        <p:tav tm="100000">
                                          <p:val>
                                            <p:strVal val="#ppt_x"/>
                                          </p:val>
                                        </p:tav>
                                      </p:tavLst>
                                    </p:anim>
                                    <p:anim calcmode="lin" valueType="num">
                                      <p:cBhvr>
                                        <p:cTn id="127" dur="900" decel="100000" fill="hold"/>
                                        <p:tgtEl>
                                          <p:spTgt spid="52235"/>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52235"/>
                                        </p:tgtEl>
                                        <p:attrNameLst>
                                          <p:attrName>ppt_y</p:attrName>
                                        </p:attrNameLst>
                                      </p:cBhvr>
                                      <p:tavLst>
                                        <p:tav tm="0">
                                          <p:val>
                                            <p:strVal val="#ppt_y-.03"/>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37" presetClass="entr" presetSubtype="0" fill="hold" grpId="0" nodeType="clickEffect">
                                  <p:stCondLst>
                                    <p:cond delay="0"/>
                                  </p:stCondLst>
                                  <p:childTnLst>
                                    <p:set>
                                      <p:cBhvr>
                                        <p:cTn id="132" dur="1" fill="hold">
                                          <p:stCondLst>
                                            <p:cond delay="0"/>
                                          </p:stCondLst>
                                        </p:cTn>
                                        <p:tgtEl>
                                          <p:spTgt spid="52245"/>
                                        </p:tgtEl>
                                        <p:attrNameLst>
                                          <p:attrName>style.visibility</p:attrName>
                                        </p:attrNameLst>
                                      </p:cBhvr>
                                      <p:to>
                                        <p:strVal val="visible"/>
                                      </p:to>
                                    </p:set>
                                    <p:animEffect transition="in" filter="fade">
                                      <p:cBhvr>
                                        <p:cTn id="133" dur="1000"/>
                                        <p:tgtEl>
                                          <p:spTgt spid="52245"/>
                                        </p:tgtEl>
                                      </p:cBhvr>
                                    </p:animEffect>
                                    <p:anim calcmode="lin" valueType="num">
                                      <p:cBhvr>
                                        <p:cTn id="134" dur="1000" fill="hold"/>
                                        <p:tgtEl>
                                          <p:spTgt spid="52245"/>
                                        </p:tgtEl>
                                        <p:attrNameLst>
                                          <p:attrName>ppt_x</p:attrName>
                                        </p:attrNameLst>
                                      </p:cBhvr>
                                      <p:tavLst>
                                        <p:tav tm="0">
                                          <p:val>
                                            <p:strVal val="#ppt_x"/>
                                          </p:val>
                                        </p:tav>
                                        <p:tav tm="100000">
                                          <p:val>
                                            <p:strVal val="#ppt_x"/>
                                          </p:val>
                                        </p:tav>
                                      </p:tavLst>
                                    </p:anim>
                                    <p:anim calcmode="lin" valueType="num">
                                      <p:cBhvr>
                                        <p:cTn id="135" dur="900" decel="100000" fill="hold"/>
                                        <p:tgtEl>
                                          <p:spTgt spid="52245"/>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52245"/>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52232"/>
                                        </p:tgtEl>
                                        <p:attrNameLst>
                                          <p:attrName>style.visibility</p:attrName>
                                        </p:attrNameLst>
                                      </p:cBhvr>
                                      <p:to>
                                        <p:strVal val="visible"/>
                                      </p:to>
                                    </p:set>
                                    <p:animEffect transition="in" filter="fade">
                                      <p:cBhvr>
                                        <p:cTn id="139" dur="1000"/>
                                        <p:tgtEl>
                                          <p:spTgt spid="52232"/>
                                        </p:tgtEl>
                                      </p:cBhvr>
                                    </p:animEffect>
                                    <p:anim calcmode="lin" valueType="num">
                                      <p:cBhvr>
                                        <p:cTn id="140" dur="1000" fill="hold"/>
                                        <p:tgtEl>
                                          <p:spTgt spid="52232"/>
                                        </p:tgtEl>
                                        <p:attrNameLst>
                                          <p:attrName>ppt_x</p:attrName>
                                        </p:attrNameLst>
                                      </p:cBhvr>
                                      <p:tavLst>
                                        <p:tav tm="0">
                                          <p:val>
                                            <p:strVal val="#ppt_x"/>
                                          </p:val>
                                        </p:tav>
                                        <p:tav tm="100000">
                                          <p:val>
                                            <p:strVal val="#ppt_x"/>
                                          </p:val>
                                        </p:tav>
                                      </p:tavLst>
                                    </p:anim>
                                    <p:anim calcmode="lin" valueType="num">
                                      <p:cBhvr>
                                        <p:cTn id="141" dur="900" decel="100000" fill="hold"/>
                                        <p:tgtEl>
                                          <p:spTgt spid="52232"/>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52232"/>
                                        </p:tgtEl>
                                        <p:attrNameLst>
                                          <p:attrName>ppt_y</p:attrName>
                                        </p:attrNameLst>
                                      </p:cBhvr>
                                      <p:tavLst>
                                        <p:tav tm="0">
                                          <p:val>
                                            <p:strVal val="#ppt_y-.03"/>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37" presetClass="entr" presetSubtype="0" fill="hold" grpId="0" nodeType="clickEffect">
                                  <p:stCondLst>
                                    <p:cond delay="0"/>
                                  </p:stCondLst>
                                  <p:childTnLst>
                                    <p:set>
                                      <p:cBhvr>
                                        <p:cTn id="146" dur="1" fill="hold">
                                          <p:stCondLst>
                                            <p:cond delay="0"/>
                                          </p:stCondLst>
                                        </p:cTn>
                                        <p:tgtEl>
                                          <p:spTgt spid="52237"/>
                                        </p:tgtEl>
                                        <p:attrNameLst>
                                          <p:attrName>style.visibility</p:attrName>
                                        </p:attrNameLst>
                                      </p:cBhvr>
                                      <p:to>
                                        <p:strVal val="visible"/>
                                      </p:to>
                                    </p:set>
                                    <p:animEffect transition="in" filter="fade">
                                      <p:cBhvr>
                                        <p:cTn id="147" dur="1000"/>
                                        <p:tgtEl>
                                          <p:spTgt spid="52237"/>
                                        </p:tgtEl>
                                      </p:cBhvr>
                                    </p:animEffect>
                                    <p:anim calcmode="lin" valueType="num">
                                      <p:cBhvr>
                                        <p:cTn id="148" dur="1000" fill="hold"/>
                                        <p:tgtEl>
                                          <p:spTgt spid="52237"/>
                                        </p:tgtEl>
                                        <p:attrNameLst>
                                          <p:attrName>ppt_x</p:attrName>
                                        </p:attrNameLst>
                                      </p:cBhvr>
                                      <p:tavLst>
                                        <p:tav tm="0">
                                          <p:val>
                                            <p:strVal val="#ppt_x"/>
                                          </p:val>
                                        </p:tav>
                                        <p:tav tm="100000">
                                          <p:val>
                                            <p:strVal val="#ppt_x"/>
                                          </p:val>
                                        </p:tav>
                                      </p:tavLst>
                                    </p:anim>
                                    <p:anim calcmode="lin" valueType="num">
                                      <p:cBhvr>
                                        <p:cTn id="149" dur="900" decel="100000" fill="hold"/>
                                        <p:tgtEl>
                                          <p:spTgt spid="52237"/>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2237"/>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52239"/>
                                        </p:tgtEl>
                                        <p:attrNameLst>
                                          <p:attrName>style.visibility</p:attrName>
                                        </p:attrNameLst>
                                      </p:cBhvr>
                                      <p:to>
                                        <p:strVal val="visible"/>
                                      </p:to>
                                    </p:set>
                                    <p:animEffect transition="in" filter="fade">
                                      <p:cBhvr>
                                        <p:cTn id="153" dur="1000"/>
                                        <p:tgtEl>
                                          <p:spTgt spid="52239"/>
                                        </p:tgtEl>
                                      </p:cBhvr>
                                    </p:animEffect>
                                    <p:anim calcmode="lin" valueType="num">
                                      <p:cBhvr>
                                        <p:cTn id="154" dur="1000" fill="hold"/>
                                        <p:tgtEl>
                                          <p:spTgt spid="52239"/>
                                        </p:tgtEl>
                                        <p:attrNameLst>
                                          <p:attrName>ppt_x</p:attrName>
                                        </p:attrNameLst>
                                      </p:cBhvr>
                                      <p:tavLst>
                                        <p:tav tm="0">
                                          <p:val>
                                            <p:strVal val="#ppt_x"/>
                                          </p:val>
                                        </p:tav>
                                        <p:tav tm="100000">
                                          <p:val>
                                            <p:strVal val="#ppt_x"/>
                                          </p:val>
                                        </p:tav>
                                      </p:tavLst>
                                    </p:anim>
                                    <p:anim calcmode="lin" valueType="num">
                                      <p:cBhvr>
                                        <p:cTn id="155" dur="900" decel="100000" fill="hold"/>
                                        <p:tgtEl>
                                          <p:spTgt spid="52239"/>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522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52227" grpId="0" animBg="1"/>
      <p:bldP spid="52228" grpId="0" animBg="1"/>
      <p:bldP spid="52230" grpId="0" animBg="1"/>
      <p:bldP spid="52231" grpId="0" animBg="1"/>
      <p:bldP spid="52232" grpId="0" animBg="1"/>
      <p:bldP spid="52233" grpId="0" animBg="1"/>
      <p:bldP spid="52234" grpId="0" animBg="1"/>
      <p:bldP spid="52235" grpId="0" animBg="1"/>
      <p:bldP spid="52236" grpId="0" animBg="1"/>
      <p:bldP spid="52237" grpId="0" animBg="1"/>
      <p:bldP spid="52238" grpId="0" animBg="1"/>
      <p:bldP spid="52239" grpId="0" animBg="1"/>
      <p:bldP spid="52240" grpId="0" animBg="1"/>
      <p:bldP spid="52241" grpId="0" animBg="1"/>
      <p:bldP spid="52242" grpId="0" animBg="1"/>
      <p:bldP spid="52243" grpId="0" animBg="1"/>
      <p:bldP spid="52244" grpId="0" animBg="1"/>
      <p:bldP spid="52245" grpId="0" animBg="1"/>
      <p:bldP spid="52246" grpId="0" animBg="1"/>
      <p:bldP spid="52247" grpId="0" animBg="1"/>
      <p:bldP spid="28" grpId="0" animBg="1"/>
      <p:bldP spid="522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57818" y="642918"/>
            <a:ext cx="3428960" cy="42862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rtl="1" fontAlgn="base">
              <a:spcBef>
                <a:spcPct val="0"/>
              </a:spcBef>
              <a:spcAft>
                <a:spcPct val="0"/>
              </a:spcAft>
              <a:buFontTx/>
              <a:buChar char="•"/>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المناطق السكنية الحضرية الجديدة</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ZHUN </a:t>
            </a:r>
            <a:endPar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7890" name="Rectangle 2"/>
          <p:cNvSpPr>
            <a:spLocks noChangeArrowheads="1"/>
          </p:cNvSpPr>
          <p:nvPr/>
        </p:nvSpPr>
        <p:spPr bwMode="auto">
          <a:xfrm>
            <a:off x="2857488" y="1714488"/>
            <a:ext cx="5786446"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300" dirty="0" smtClean="0">
                <a:solidFill>
                  <a:prstClr val="white"/>
                </a:solidFill>
              </a:rPr>
              <a:t>فيفري1975 فهي تعتبر الأداة التطبيقية لتحسين البرامج العمرانية المحددة في مخطط العمران الرئيسي وتهدف أساسا إلى :</a:t>
            </a:r>
            <a:endParaRPr lang="en-US" sz="2300" dirty="0" smtClean="0">
              <a:solidFill>
                <a:prstClr val="white"/>
              </a:solidFill>
            </a:endParaRPr>
          </a:p>
          <a:p>
            <a:pPr algn="ctr" rtl="1" eaLnBrk="0" fontAlgn="base" hangingPunct="0">
              <a:spcBef>
                <a:spcPct val="0"/>
              </a:spcBef>
              <a:spcAft>
                <a:spcPct val="0"/>
              </a:spcAft>
            </a:pPr>
            <a:r>
              <a:rPr lang="ar-DZ" sz="2300" dirty="0" smtClean="0">
                <a:solidFill>
                  <a:prstClr val="white"/>
                </a:solidFill>
              </a:rPr>
              <a:t>تنمية طاقات استيعاب المدن الجزائرية لتقليص العجز المسجل في ميدان السكن بانجاز السكنات الجماعية وباستعمال تقنيات المتطورة  كالبناء السابق الانجاز لتخفيض تكاليف الانجاز وضمان سرعة الانجاز إضافة إلى انجاز مشاريع البنية التحتية  </a:t>
            </a:r>
            <a:r>
              <a:rPr lang="ar-DZ" sz="2300" b="1" u="sng" dirty="0" smtClean="0">
                <a:solidFill>
                  <a:prstClr val="white"/>
                </a:solidFill>
              </a:rPr>
              <a:t>وتوفير الأراضي  الموجهة لتعمير داخل المجالات الحضرية </a:t>
            </a:r>
            <a:r>
              <a:rPr lang="ar-DZ" sz="2300" dirty="0" smtClean="0">
                <a:solidFill>
                  <a:prstClr val="white"/>
                </a:solidFill>
              </a:rPr>
              <a:t>وفي مناطق التوسع المبرمجة  في أدوات التعمير مع تخصيص الموارد المالية اللازمة لذلك .</a:t>
            </a:r>
          </a:p>
        </p:txBody>
      </p:sp>
      <p:pic>
        <p:nvPicPr>
          <p:cNvPr id="13" name="Image 12" descr="015655.jpg"/>
          <p:cNvPicPr>
            <a:picLocks noChangeAspect="1"/>
          </p:cNvPicPr>
          <p:nvPr/>
        </p:nvPicPr>
        <p:blipFill>
          <a:blip r:embed="rId2"/>
          <a:stretch>
            <a:fillRect/>
          </a:stretch>
        </p:blipFill>
        <p:spPr>
          <a:xfrm>
            <a:off x="214282" y="4572008"/>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Image 14" descr="021146455.jpg"/>
          <p:cNvPicPr>
            <a:picLocks noChangeAspect="1"/>
          </p:cNvPicPr>
          <p:nvPr/>
        </p:nvPicPr>
        <p:blipFill>
          <a:blip r:embed="rId3"/>
          <a:stretch>
            <a:fillRect/>
          </a:stretch>
        </p:blipFill>
        <p:spPr>
          <a:xfrm>
            <a:off x="357158" y="785794"/>
            <a:ext cx="2124075" cy="21526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age 13" descr="01166454.jpg"/>
          <p:cNvPicPr>
            <a:picLocks noChangeAspect="1"/>
          </p:cNvPicPr>
          <p:nvPr/>
        </p:nvPicPr>
        <p:blipFill>
          <a:blip r:embed="rId4"/>
          <a:stretch>
            <a:fillRect/>
          </a:stretch>
        </p:blipFill>
        <p:spPr>
          <a:xfrm>
            <a:off x="714348" y="2643182"/>
            <a:ext cx="1905000"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44383452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7889"/>
                                        </p:tgtEl>
                                        <p:attrNameLst>
                                          <p:attrName>style.visibility</p:attrName>
                                        </p:attrNameLst>
                                      </p:cBhvr>
                                      <p:to>
                                        <p:strVal val="visible"/>
                                      </p:to>
                                    </p:set>
                                    <p:animEffect transition="in" filter="fade">
                                      <p:cBhvr>
                                        <p:cTn id="7" dur="1000"/>
                                        <p:tgtEl>
                                          <p:spTgt spid="37889"/>
                                        </p:tgtEl>
                                      </p:cBhvr>
                                    </p:animEffect>
                                    <p:anim calcmode="lin" valueType="num">
                                      <p:cBhvr>
                                        <p:cTn id="8" dur="1000" fill="hold"/>
                                        <p:tgtEl>
                                          <p:spTgt spid="37889"/>
                                        </p:tgtEl>
                                        <p:attrNameLst>
                                          <p:attrName>ppt_x</p:attrName>
                                        </p:attrNameLst>
                                      </p:cBhvr>
                                      <p:tavLst>
                                        <p:tav tm="0">
                                          <p:val>
                                            <p:strVal val="#ppt_x"/>
                                          </p:val>
                                        </p:tav>
                                        <p:tav tm="100000">
                                          <p:val>
                                            <p:strVal val="#ppt_x"/>
                                          </p:val>
                                        </p:tav>
                                      </p:tavLst>
                                    </p:anim>
                                    <p:anim calcmode="lin" valueType="num">
                                      <p:cBhvr>
                                        <p:cTn id="9" dur="900" decel="100000" fill="hold"/>
                                        <p:tgtEl>
                                          <p:spTgt spid="3788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788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7890">
                                            <p:txEl>
                                              <p:pRg st="0" end="0"/>
                                            </p:txEl>
                                          </p:spTgt>
                                        </p:tgtEl>
                                        <p:attrNameLst>
                                          <p:attrName>style.visibility</p:attrName>
                                        </p:attrNameLst>
                                      </p:cBhvr>
                                      <p:to>
                                        <p:strVal val="visible"/>
                                      </p:to>
                                    </p:set>
                                    <p:animEffect transition="in" filter="fade">
                                      <p:cBhvr>
                                        <p:cTn id="15" dur="1000"/>
                                        <p:tgtEl>
                                          <p:spTgt spid="37890">
                                            <p:txEl>
                                              <p:pRg st="0" end="0"/>
                                            </p:txEl>
                                          </p:spTgt>
                                        </p:tgtEl>
                                      </p:cBhvr>
                                    </p:animEffect>
                                    <p:anim calcmode="lin" valueType="num">
                                      <p:cBhvr>
                                        <p:cTn id="16" dur="1000" fill="hold"/>
                                        <p:tgtEl>
                                          <p:spTgt spid="37890">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789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789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7890">
                                            <p:txEl>
                                              <p:pRg st="1" end="1"/>
                                            </p:txEl>
                                          </p:spTgt>
                                        </p:tgtEl>
                                        <p:attrNameLst>
                                          <p:attrName>style.visibility</p:attrName>
                                        </p:attrNameLst>
                                      </p:cBhvr>
                                      <p:to>
                                        <p:strVal val="visible"/>
                                      </p:to>
                                    </p:set>
                                    <p:animEffect transition="in" filter="fade">
                                      <p:cBhvr>
                                        <p:cTn id="23" dur="1000"/>
                                        <p:tgtEl>
                                          <p:spTgt spid="37890">
                                            <p:txEl>
                                              <p:pRg st="1" end="1"/>
                                            </p:txEl>
                                          </p:spTgt>
                                        </p:tgtEl>
                                      </p:cBhvr>
                                    </p:animEffect>
                                    <p:anim calcmode="lin" valueType="num">
                                      <p:cBhvr>
                                        <p:cTn id="24" dur="1000" fill="hold"/>
                                        <p:tgtEl>
                                          <p:spTgt spid="37890">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7890">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7890">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72066" y="571480"/>
            <a:ext cx="3770721" cy="36933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التحصيصات والتجمعات السكنية الفردية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GHI</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ar-BH"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1985" name="Rectangle 1"/>
          <p:cNvSpPr>
            <a:spLocks noChangeArrowheads="1"/>
          </p:cNvSpPr>
          <p:nvPr/>
        </p:nvSpPr>
        <p:spPr bwMode="auto">
          <a:xfrm>
            <a:off x="3857620" y="1643050"/>
            <a:ext cx="4714876"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300" dirty="0" smtClean="0">
                <a:solidFill>
                  <a:prstClr val="white"/>
                </a:solidFill>
              </a:rPr>
              <a:t>.</a:t>
            </a:r>
            <a:endParaRPr lang="en-US" sz="2300" dirty="0" smtClean="0">
              <a:solidFill>
                <a:prstClr val="white"/>
              </a:solidFill>
            </a:endParaRPr>
          </a:p>
          <a:p>
            <a:pPr algn="ctr" rtl="1" eaLnBrk="0" fontAlgn="base" hangingPunct="0">
              <a:spcBef>
                <a:spcPct val="0"/>
              </a:spcBef>
              <a:spcAft>
                <a:spcPct val="0"/>
              </a:spcAft>
            </a:pPr>
            <a:r>
              <a:rPr lang="ar-DZ" sz="2300" dirty="0" smtClean="0">
                <a:solidFill>
                  <a:prstClr val="white"/>
                </a:solidFill>
              </a:rPr>
              <a:t>هذا الشكل الحضري  لنمط البناء الفردي انطلق سنة 1974  مع قانون الاحتياطات العقارية  وهذا ما عمل على التوسع السريع الغير عقلاني للمدينة الجزائرية  الذي انعكس على نوعية العمران وعلى البنية العمرانية حتى وقتنا الحالي . حيث أوضحت بيانات تعداد 1987 أن 49 % من إجمالي المباني السكنية بالمدن الجزائرية هي من نمط البناء الفردي في حين كانت هذه النسبة لا تتعدى 13 % سنة 1966 و15 % سنة 1977.</a:t>
            </a:r>
          </a:p>
        </p:txBody>
      </p:sp>
      <p:pic>
        <p:nvPicPr>
          <p:cNvPr id="13" name="Image 12" descr="sedrata-ville.jpg"/>
          <p:cNvPicPr>
            <a:picLocks noChangeAspect="1"/>
          </p:cNvPicPr>
          <p:nvPr/>
        </p:nvPicPr>
        <p:blipFill>
          <a:blip r:embed="rId2"/>
          <a:stretch>
            <a:fillRect/>
          </a:stretch>
        </p:blipFill>
        <p:spPr>
          <a:xfrm>
            <a:off x="357158" y="785794"/>
            <a:ext cx="2778731"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Image 14" descr="0655465.jpg"/>
          <p:cNvPicPr>
            <a:picLocks noChangeAspect="1"/>
          </p:cNvPicPr>
          <p:nvPr/>
        </p:nvPicPr>
        <p:blipFill>
          <a:blip r:embed="rId3"/>
          <a:stretch>
            <a:fillRect/>
          </a:stretch>
        </p:blipFill>
        <p:spPr>
          <a:xfrm>
            <a:off x="142844" y="3571876"/>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Image 15" descr="0161463485.jpg"/>
          <p:cNvPicPr>
            <a:picLocks noChangeAspect="1"/>
          </p:cNvPicPr>
          <p:nvPr/>
        </p:nvPicPr>
        <p:blipFill>
          <a:blip r:embed="rId4"/>
          <a:stretch>
            <a:fillRect/>
          </a:stretch>
        </p:blipFill>
        <p:spPr>
          <a:xfrm>
            <a:off x="1214414" y="4857760"/>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age 13" descr="1566.jpg"/>
          <p:cNvPicPr>
            <a:picLocks noChangeAspect="1"/>
          </p:cNvPicPr>
          <p:nvPr/>
        </p:nvPicPr>
        <p:blipFill>
          <a:blip r:embed="rId5"/>
          <a:stretch>
            <a:fillRect/>
          </a:stretch>
        </p:blipFill>
        <p:spPr>
          <a:xfrm>
            <a:off x="1071538" y="2357430"/>
            <a:ext cx="2466975" cy="1847850"/>
          </a:xfrm>
          <a:prstGeom prst="rect">
            <a:avLst/>
          </a:prstGeom>
        </p:spPr>
      </p:pic>
    </p:spTree>
    <p:extLst>
      <p:ext uri="{BB962C8B-B14F-4D97-AF65-F5344CB8AC3E}">
        <p14:creationId xmlns:p14="http://schemas.microsoft.com/office/powerpoint/2010/main" val="206408158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1985">
                                            <p:txEl>
                                              <p:pRg st="0" end="0"/>
                                            </p:txEl>
                                          </p:spTgt>
                                        </p:tgtEl>
                                        <p:attrNameLst>
                                          <p:attrName>style.visibility</p:attrName>
                                        </p:attrNameLst>
                                      </p:cBhvr>
                                      <p:to>
                                        <p:strVal val="visible"/>
                                      </p:to>
                                    </p:set>
                                    <p:animEffect transition="in" filter="fade">
                                      <p:cBhvr>
                                        <p:cTn id="15" dur="1000"/>
                                        <p:tgtEl>
                                          <p:spTgt spid="41985">
                                            <p:txEl>
                                              <p:pRg st="0" end="0"/>
                                            </p:txEl>
                                          </p:spTgt>
                                        </p:tgtEl>
                                      </p:cBhvr>
                                    </p:animEffect>
                                    <p:anim calcmode="lin" valueType="num">
                                      <p:cBhvr>
                                        <p:cTn id="16" dur="1000" fill="hold"/>
                                        <p:tgtEl>
                                          <p:spTgt spid="41985">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198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198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1985">
                                            <p:txEl>
                                              <p:pRg st="1" end="1"/>
                                            </p:txEl>
                                          </p:spTgt>
                                        </p:tgtEl>
                                        <p:attrNameLst>
                                          <p:attrName>style.visibility</p:attrName>
                                        </p:attrNameLst>
                                      </p:cBhvr>
                                      <p:to>
                                        <p:strVal val="visible"/>
                                      </p:to>
                                    </p:set>
                                    <p:animEffect transition="in" filter="fade">
                                      <p:cBhvr>
                                        <p:cTn id="23" dur="1000"/>
                                        <p:tgtEl>
                                          <p:spTgt spid="41985">
                                            <p:txEl>
                                              <p:pRg st="1" end="1"/>
                                            </p:txEl>
                                          </p:spTgt>
                                        </p:tgtEl>
                                      </p:cBhvr>
                                    </p:animEffect>
                                    <p:anim calcmode="lin" valueType="num">
                                      <p:cBhvr>
                                        <p:cTn id="24" dur="1000" fill="hold"/>
                                        <p:tgtEl>
                                          <p:spTgt spid="41985">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198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198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642910" y="571480"/>
            <a:ext cx="7786710"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000" dirty="0" smtClean="0">
                <a:solidFill>
                  <a:prstClr val="white"/>
                </a:solidFill>
              </a:rPr>
              <a:t>عرفت سياسة التهيئة الحضرية وتسيير المجال الحضري ميلاد أدوات عمرانية جديدة  بداية من سنة 1990 جاء هذا على اثر الإصلاحات السياسية الاقتصادية الجديدة التي أكدت القطيعة مع التوجه السياسي السابق للبلاد واقر بذلك نظام الاقتصاد الحر </a:t>
            </a:r>
            <a:r>
              <a:rPr lang="ar-DZ" sz="2000" b="1" u="sng" dirty="0" smtClean="0">
                <a:solidFill>
                  <a:prstClr val="white"/>
                </a:solidFill>
              </a:rPr>
              <a:t>والاعتراف بحق الملكية  الفردية وحمايتها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إعادة الاعتبار للملكية الخاصة وحرية المعاملات العقارية من كل القيود وخلصتها من احتكار البلديات </a:t>
            </a:r>
            <a:r>
              <a:rPr lang="ar-DZ" sz="2000" b="1" u="sng" dirty="0" smtClean="0">
                <a:solidFill>
                  <a:prstClr val="white"/>
                </a:solidFill>
              </a:rPr>
              <a:t>.</a:t>
            </a:r>
            <a:endParaRPr lang="en-US" sz="2000" b="1" u="sng" dirty="0" smtClean="0">
              <a:solidFill>
                <a:prstClr val="white"/>
              </a:solidFill>
            </a:endParaRPr>
          </a:p>
          <a:p>
            <a:pPr algn="ctr" rtl="1" eaLnBrk="0" fontAlgn="base" hangingPunct="0">
              <a:spcBef>
                <a:spcPct val="0"/>
              </a:spcBef>
              <a:spcAft>
                <a:spcPct val="0"/>
              </a:spcAft>
            </a:pPr>
            <a:r>
              <a:rPr lang="ar-DZ" sz="2000" dirty="0" smtClean="0">
                <a:solidFill>
                  <a:prstClr val="white"/>
                </a:solidFill>
              </a:rPr>
              <a:t>تم إصدار العديد من القوانين والتشريعات في ميدان التعمير  حيث أدخلت الدولة مكانيزمات ومفاهيم جديدة</a:t>
            </a:r>
            <a:r>
              <a:rPr lang="ar-DZ" sz="2000" b="1" u="sng" dirty="0" smtClean="0">
                <a:solidFill>
                  <a:prstClr val="white"/>
                </a:solidFill>
              </a:rPr>
              <a:t> تحدد كيفية تدخل الدولة والجماعات المحلية والمتعاملين العموميين والخواص في تسيير المدن وتهيئتها .</a:t>
            </a:r>
            <a:endParaRPr lang="en-US" sz="2000" b="1" u="sng" dirty="0" smtClean="0">
              <a:solidFill>
                <a:prstClr val="white"/>
              </a:solidFill>
            </a:endParaRPr>
          </a:p>
          <a:p>
            <a:pPr algn="ctr" rtl="1" eaLnBrk="0" fontAlgn="base" hangingPunct="0">
              <a:spcBef>
                <a:spcPct val="0"/>
              </a:spcBef>
              <a:spcAft>
                <a:spcPct val="0"/>
              </a:spcAft>
            </a:pPr>
            <a:r>
              <a:rPr lang="ar-DZ" sz="2000" dirty="0" smtClean="0">
                <a:solidFill>
                  <a:prstClr val="white"/>
                </a:solidFill>
              </a:rPr>
              <a:t>أهم قانون يتحكم في تسيير الأوساط الحضرية </a:t>
            </a:r>
            <a:r>
              <a:rPr lang="ar-DZ" sz="2000" b="1" u="sng" dirty="0" smtClean="0">
                <a:solidFill>
                  <a:prstClr val="white"/>
                </a:solidFill>
              </a:rPr>
              <a:t>هو القانون 90-29 المتعلق بالتهيئة والتعمير </a:t>
            </a:r>
            <a:r>
              <a:rPr lang="ar-DZ" sz="2000" dirty="0" smtClean="0">
                <a:solidFill>
                  <a:prstClr val="white"/>
                </a:solidFill>
              </a:rPr>
              <a:t>المؤرخ في 01-12-1990 الذي يصدر منه </a:t>
            </a:r>
            <a:r>
              <a:rPr lang="ar-DZ" sz="2000" b="1" u="sng" dirty="0" smtClean="0">
                <a:solidFill>
                  <a:prstClr val="white"/>
                </a:solidFill>
              </a:rPr>
              <a:t>المخطط  الرئيسي لتهيئة والتعمير </a:t>
            </a:r>
            <a:r>
              <a:rPr lang="en-US" sz="2000" b="1" u="sng" dirty="0" smtClean="0">
                <a:solidFill>
                  <a:prstClr val="white"/>
                </a:solidFill>
              </a:rPr>
              <a:t>PDAU</a:t>
            </a:r>
            <a:r>
              <a:rPr lang="ar-DZ" sz="2000" b="1" u="sng" dirty="0" smtClean="0">
                <a:solidFill>
                  <a:prstClr val="white"/>
                </a:solidFill>
              </a:rPr>
              <a:t> </a:t>
            </a:r>
            <a:r>
              <a:rPr lang="ar-DZ" sz="2000" dirty="0" smtClean="0">
                <a:solidFill>
                  <a:prstClr val="white"/>
                </a:solidFill>
              </a:rPr>
              <a:t>الذي يحدده المرسوم التنفيذي رقم 91-177 و</a:t>
            </a:r>
            <a:r>
              <a:rPr lang="ar-DZ" sz="2000" b="1" u="sng" dirty="0" smtClean="0">
                <a:solidFill>
                  <a:prstClr val="white"/>
                </a:solidFill>
              </a:rPr>
              <a:t>مخطط شغل الأراضي </a:t>
            </a:r>
            <a:r>
              <a:rPr lang="en-US" sz="2000" b="1" u="sng" dirty="0" smtClean="0">
                <a:solidFill>
                  <a:prstClr val="white"/>
                </a:solidFill>
              </a:rPr>
              <a:t>POS </a:t>
            </a:r>
            <a:r>
              <a:rPr lang="ar-DZ" sz="2000" dirty="0" smtClean="0">
                <a:solidFill>
                  <a:prstClr val="white"/>
                </a:solidFill>
              </a:rPr>
              <a:t>الذي يحدده المرسوم رقم 91-178 . فهما يقومان على مبدأ أساسي</a:t>
            </a:r>
            <a:r>
              <a:rPr lang="ar-DZ" sz="2000" b="1" u="sng" dirty="0" smtClean="0">
                <a:solidFill>
                  <a:prstClr val="white"/>
                </a:solidFill>
              </a:rPr>
              <a:t> بالاستغلال المقتصد للأراضي وإدماج مختلف الوظائف الحضرية ( السكن , التجار , الصناعة , الزراعة ) ضمن مفهوم المحافظة على البيئة والثروات الطبيعية خاصة منها الأراضي الزراعية المهددة بالاجتياح الحضري</a:t>
            </a:r>
            <a:r>
              <a:rPr lang="ar-DZ" sz="2000" dirty="0" smtClean="0">
                <a:solidFill>
                  <a:prstClr val="white"/>
                </a:solidFill>
              </a:rPr>
              <a:t>.</a:t>
            </a:r>
          </a:p>
        </p:txBody>
      </p:sp>
      <p:sp>
        <p:nvSpPr>
          <p:cNvPr id="10" name="Rectangle 9"/>
          <p:cNvSpPr/>
          <p:nvPr/>
        </p:nvSpPr>
        <p:spPr>
          <a:xfrm>
            <a:off x="1571604" y="214290"/>
            <a:ext cx="6468292" cy="36933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ar-DZ" b="1" dirty="0" smtClean="0">
                <a:solidFill>
                  <a:prstClr val="white"/>
                </a:solidFill>
              </a:rPr>
              <a:t>أدوات عمرانية جديدة في ظل اقتصاد السوق الحر </a:t>
            </a:r>
            <a:endParaRPr lang="ar-BH" dirty="0">
              <a:solidFill>
                <a:prstClr val="white"/>
              </a:solidFill>
            </a:endParaRPr>
          </a:p>
        </p:txBody>
      </p:sp>
    </p:spTree>
    <p:extLst>
      <p:ext uri="{BB962C8B-B14F-4D97-AF65-F5344CB8AC3E}">
        <p14:creationId xmlns:p14="http://schemas.microsoft.com/office/powerpoint/2010/main" val="181479770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5057">
                                            <p:txEl>
                                              <p:pRg st="0" end="0"/>
                                            </p:txEl>
                                          </p:spTgt>
                                        </p:tgtEl>
                                        <p:attrNameLst>
                                          <p:attrName>style.visibility</p:attrName>
                                        </p:attrNameLst>
                                      </p:cBhvr>
                                      <p:to>
                                        <p:strVal val="visible"/>
                                      </p:to>
                                    </p:set>
                                    <p:animEffect transition="in" filter="fade">
                                      <p:cBhvr>
                                        <p:cTn id="15" dur="1000"/>
                                        <p:tgtEl>
                                          <p:spTgt spid="45057">
                                            <p:txEl>
                                              <p:pRg st="0" end="0"/>
                                            </p:txEl>
                                          </p:spTgt>
                                        </p:tgtEl>
                                      </p:cBhvr>
                                    </p:animEffect>
                                    <p:anim calcmode="lin" valueType="num">
                                      <p:cBhvr>
                                        <p:cTn id="16" dur="1000" fill="hold"/>
                                        <p:tgtEl>
                                          <p:spTgt spid="45057">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505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505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5057">
                                            <p:txEl>
                                              <p:pRg st="1" end="1"/>
                                            </p:txEl>
                                          </p:spTgt>
                                        </p:tgtEl>
                                        <p:attrNameLst>
                                          <p:attrName>style.visibility</p:attrName>
                                        </p:attrNameLst>
                                      </p:cBhvr>
                                      <p:to>
                                        <p:strVal val="visible"/>
                                      </p:to>
                                    </p:set>
                                    <p:animEffect transition="in" filter="fade">
                                      <p:cBhvr>
                                        <p:cTn id="23" dur="1000"/>
                                        <p:tgtEl>
                                          <p:spTgt spid="45057">
                                            <p:txEl>
                                              <p:pRg st="1" end="1"/>
                                            </p:txEl>
                                          </p:spTgt>
                                        </p:tgtEl>
                                      </p:cBhvr>
                                    </p:animEffect>
                                    <p:anim calcmode="lin" valueType="num">
                                      <p:cBhvr>
                                        <p:cTn id="24" dur="1000" fill="hold"/>
                                        <p:tgtEl>
                                          <p:spTgt spid="45057">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505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505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45057">
                                            <p:txEl>
                                              <p:pRg st="2" end="2"/>
                                            </p:txEl>
                                          </p:spTgt>
                                        </p:tgtEl>
                                        <p:attrNameLst>
                                          <p:attrName>style.visibility</p:attrName>
                                        </p:attrNameLst>
                                      </p:cBhvr>
                                      <p:to>
                                        <p:strVal val="visible"/>
                                      </p:to>
                                    </p:set>
                                    <p:animEffect transition="in" filter="fade">
                                      <p:cBhvr>
                                        <p:cTn id="31" dur="1000"/>
                                        <p:tgtEl>
                                          <p:spTgt spid="45057">
                                            <p:txEl>
                                              <p:pRg st="2" end="2"/>
                                            </p:txEl>
                                          </p:spTgt>
                                        </p:tgtEl>
                                      </p:cBhvr>
                                    </p:animEffect>
                                    <p:anim calcmode="lin" valueType="num">
                                      <p:cBhvr>
                                        <p:cTn id="32" dur="1000" fill="hold"/>
                                        <p:tgtEl>
                                          <p:spTgt spid="45057">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505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5057">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643438" y="214290"/>
            <a:ext cx="3998694" cy="369332"/>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المخطط الرئيسي لتهيئة والتعمير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8129" name="Rectangle 1"/>
          <p:cNvSpPr>
            <a:spLocks noChangeArrowheads="1"/>
          </p:cNvSpPr>
          <p:nvPr/>
        </p:nvSpPr>
        <p:spPr bwMode="auto">
          <a:xfrm>
            <a:off x="214282" y="610136"/>
            <a:ext cx="842965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000" dirty="0" smtClean="0">
                <a:solidFill>
                  <a:prstClr val="white"/>
                </a:solidFill>
              </a:rPr>
              <a:t>هو أداة لتخطيط المجالي والتسيير الحضري تم إعداده بصفة  مغايرة عن روح المخطط الرئيسي للعمراني حيث يخول له القانون إمكانية انجازه </a:t>
            </a:r>
            <a:r>
              <a:rPr lang="ar-DZ" sz="2000" b="1" u="sng" dirty="0" smtClean="0">
                <a:solidFill>
                  <a:prstClr val="white"/>
                </a:solidFill>
              </a:rPr>
              <a:t>مابين البلديات </a:t>
            </a:r>
            <a:r>
              <a:rPr lang="ar-DZ" sz="2000" dirty="0" smtClean="0">
                <a:solidFill>
                  <a:prstClr val="white"/>
                </a:solidFill>
              </a:rPr>
              <a:t>بغرض التحكم في التسيير الحضري  وإعطاء الفرص للبلديات للتعاون فيما بينها ومحاولة تحقيق التوازن والتكامل الوظيفي الحضري والاقتصادي في ظل اقتصاد السوق الحر .</a:t>
            </a:r>
            <a:endParaRPr lang="en-US" sz="2000" dirty="0" smtClean="0">
              <a:solidFill>
                <a:prstClr val="white"/>
              </a:solidFill>
            </a:endParaRPr>
          </a:p>
          <a:p>
            <a:pPr algn="ctr" rtl="1" eaLnBrk="0" fontAlgn="base" hangingPunct="0">
              <a:spcBef>
                <a:spcPct val="0"/>
              </a:spcBef>
              <a:spcAft>
                <a:spcPct val="0"/>
              </a:spcAft>
            </a:pPr>
            <a:r>
              <a:rPr lang="ar-DZ" sz="2000" dirty="0" smtClean="0">
                <a:solidFill>
                  <a:prstClr val="white"/>
                </a:solidFill>
              </a:rPr>
              <a:t>فانجازه يكون على المدى القصير , المتوسط والبعيد على أفاق 20 سنة  يهدف أساسا إلى :</a:t>
            </a:r>
            <a:endParaRPr lang="en-US" sz="2000" dirty="0" smtClean="0">
              <a:solidFill>
                <a:prstClr val="white"/>
              </a:solidFill>
            </a:endParaRPr>
          </a:p>
          <a:p>
            <a:pPr algn="ctr" rtl="1" eaLnBrk="0" fontAlgn="base" hangingPunct="0">
              <a:spcBef>
                <a:spcPct val="0"/>
              </a:spcBef>
              <a:spcAft>
                <a:spcPct val="0"/>
              </a:spcAft>
              <a:buFontTx/>
              <a:buChar char="•"/>
            </a:pPr>
            <a:r>
              <a:rPr lang="ar-DZ" sz="2000" u="sng" dirty="0" smtClean="0">
                <a:solidFill>
                  <a:prstClr val="white"/>
                </a:solidFill>
              </a:rPr>
              <a:t>تحديد التوجيهات الأساسية لتهيئة العمرانية </a:t>
            </a:r>
            <a:r>
              <a:rPr lang="ar-DZ" sz="2000" dirty="0" smtClean="0">
                <a:solidFill>
                  <a:prstClr val="white"/>
                </a:solidFill>
              </a:rPr>
              <a:t>مع خلق التوازن مابين التطور الحضري , النشاطات الفلاحية وكذا مختلف الأنشطة الاقتصادية </a:t>
            </a:r>
            <a:r>
              <a:rPr lang="ar-DZ" sz="2000" dirty="0" err="1" smtClean="0">
                <a:solidFill>
                  <a:prstClr val="white"/>
                </a:solidFill>
              </a:rPr>
              <a:t>و</a:t>
            </a:r>
            <a:r>
              <a:rPr lang="ar-DZ" sz="2000" dirty="0" smtClean="0">
                <a:solidFill>
                  <a:prstClr val="white"/>
                </a:solidFill>
              </a:rPr>
              <a:t> المحافظة على المواقع الأثرية والمناظر الطبيعية .</a:t>
            </a:r>
            <a:endParaRPr lang="en-US" sz="2000" dirty="0" smtClean="0">
              <a:solidFill>
                <a:prstClr val="white"/>
              </a:solidFill>
            </a:endParaRPr>
          </a:p>
          <a:p>
            <a:pPr algn="ctr" rtl="1" eaLnBrk="0" fontAlgn="base" hangingPunct="0">
              <a:spcBef>
                <a:spcPct val="0"/>
              </a:spcBef>
              <a:spcAft>
                <a:spcPct val="0"/>
              </a:spcAft>
              <a:buFontTx/>
              <a:buChar char="•"/>
            </a:pPr>
            <a:r>
              <a:rPr lang="ar-DZ" sz="2000" u="sng" dirty="0" smtClean="0">
                <a:solidFill>
                  <a:prstClr val="white"/>
                </a:solidFill>
              </a:rPr>
              <a:t>تعيين التخصص العام للأراضي </a:t>
            </a:r>
            <a:r>
              <a:rPr lang="ar-DZ" sz="2000" dirty="0" smtClean="0">
                <a:solidFill>
                  <a:prstClr val="white"/>
                </a:solidFill>
              </a:rPr>
              <a:t>وتعيين مواقع التجهيزات الكبرى , البنية التحتية وكذا مختلف الخدمات </a:t>
            </a:r>
            <a:r>
              <a:rPr lang="ar-DZ" sz="2000" dirty="0" err="1" smtClean="0">
                <a:solidFill>
                  <a:prstClr val="white"/>
                </a:solidFill>
              </a:rPr>
              <a:t>و</a:t>
            </a:r>
            <a:r>
              <a:rPr lang="ar-DZ" sz="2000" dirty="0" smtClean="0">
                <a:solidFill>
                  <a:prstClr val="white"/>
                </a:solidFill>
              </a:rPr>
              <a:t> النشاطات المهمة .</a:t>
            </a:r>
            <a:endParaRPr lang="en-US" sz="2000" dirty="0" smtClean="0">
              <a:solidFill>
                <a:prstClr val="white"/>
              </a:solidFill>
            </a:endParaRPr>
          </a:p>
          <a:p>
            <a:pPr algn="ctr" rtl="1" eaLnBrk="0" fontAlgn="base" hangingPunct="0">
              <a:spcBef>
                <a:spcPct val="0"/>
              </a:spcBef>
              <a:spcAft>
                <a:spcPct val="0"/>
              </a:spcAft>
              <a:buFontTx/>
              <a:buChar char="•"/>
            </a:pPr>
            <a:r>
              <a:rPr lang="ar-DZ" sz="2000" u="sng" dirty="0" smtClean="0">
                <a:solidFill>
                  <a:prstClr val="white"/>
                </a:solidFill>
              </a:rPr>
              <a:t>تحديد توجيهات التوسع العمراني وحجم التعمير </a:t>
            </a:r>
            <a:r>
              <a:rPr lang="ar-DZ" sz="2000" dirty="0" smtClean="0">
                <a:solidFill>
                  <a:prstClr val="white"/>
                </a:solidFill>
              </a:rPr>
              <a:t>على المدى القصير حتى البعيد مع خلق التوازن ما بين كل الوظائف الحضرية المهمة.</a:t>
            </a:r>
            <a:endParaRPr lang="en-US" sz="2000" dirty="0" smtClean="0">
              <a:solidFill>
                <a:prstClr val="white"/>
              </a:solidFill>
            </a:endParaRPr>
          </a:p>
          <a:p>
            <a:pPr algn="ctr" rtl="1" eaLnBrk="0" fontAlgn="base" hangingPunct="0">
              <a:spcBef>
                <a:spcPct val="0"/>
              </a:spcBef>
              <a:spcAft>
                <a:spcPct val="0"/>
              </a:spcAft>
            </a:pPr>
            <a:r>
              <a:rPr lang="ar-DZ" sz="2000" b="1" dirty="0" smtClean="0">
                <a:solidFill>
                  <a:prstClr val="white"/>
                </a:solidFill>
              </a:rPr>
              <a:t>فرغم كل المجهودات المبذولة من طرف الدولة الجزائرية في ميدان التخطيط الحضري  إلا أن التأثر بالمخططات الفرنسية  حيث أن المخطط الرئيسي لتهيئة والتعمير هو النقل المنهجي للرسمية التوجيهية للتهيئة والتعمير في فرنسا التي انشات عام 1967 وتحولت إلى الرسمية التوجيهية عام 1983 بغرض خلق التوازن ما بين الوظائف الحضرية للبلدية وتجمع البلديات أو المدينة.</a:t>
            </a:r>
          </a:p>
        </p:txBody>
      </p:sp>
    </p:spTree>
    <p:extLst>
      <p:ext uri="{BB962C8B-B14F-4D97-AF65-F5344CB8AC3E}">
        <p14:creationId xmlns:p14="http://schemas.microsoft.com/office/powerpoint/2010/main" val="166239744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8129">
                                            <p:txEl>
                                              <p:pRg st="0" end="0"/>
                                            </p:txEl>
                                          </p:spTgt>
                                        </p:tgtEl>
                                        <p:attrNameLst>
                                          <p:attrName>style.visibility</p:attrName>
                                        </p:attrNameLst>
                                      </p:cBhvr>
                                      <p:to>
                                        <p:strVal val="visible"/>
                                      </p:to>
                                    </p:set>
                                    <p:animEffect transition="in" filter="fade">
                                      <p:cBhvr>
                                        <p:cTn id="15" dur="1000"/>
                                        <p:tgtEl>
                                          <p:spTgt spid="48129">
                                            <p:txEl>
                                              <p:pRg st="0" end="0"/>
                                            </p:txEl>
                                          </p:spTgt>
                                        </p:tgtEl>
                                      </p:cBhvr>
                                    </p:animEffect>
                                    <p:anim calcmode="lin" valueType="num">
                                      <p:cBhvr>
                                        <p:cTn id="16" dur="1000" fill="hold"/>
                                        <p:tgtEl>
                                          <p:spTgt spid="48129">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812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812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8129">
                                            <p:txEl>
                                              <p:pRg st="1" end="1"/>
                                            </p:txEl>
                                          </p:spTgt>
                                        </p:tgtEl>
                                        <p:attrNameLst>
                                          <p:attrName>style.visibility</p:attrName>
                                        </p:attrNameLst>
                                      </p:cBhvr>
                                      <p:to>
                                        <p:strVal val="visible"/>
                                      </p:to>
                                    </p:set>
                                    <p:animEffect transition="in" filter="fade">
                                      <p:cBhvr>
                                        <p:cTn id="23" dur="1000"/>
                                        <p:tgtEl>
                                          <p:spTgt spid="48129">
                                            <p:txEl>
                                              <p:pRg st="1" end="1"/>
                                            </p:txEl>
                                          </p:spTgt>
                                        </p:tgtEl>
                                      </p:cBhvr>
                                    </p:animEffect>
                                    <p:anim calcmode="lin" valueType="num">
                                      <p:cBhvr>
                                        <p:cTn id="24" dur="1000" fill="hold"/>
                                        <p:tgtEl>
                                          <p:spTgt spid="48129">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812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8129">
                                            <p:txEl>
                                              <p:pRg st="1" end="1"/>
                                            </p:txEl>
                                          </p:spTgt>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48129">
                                            <p:txEl>
                                              <p:pRg st="2" end="2"/>
                                            </p:txEl>
                                          </p:spTgt>
                                        </p:tgtEl>
                                        <p:attrNameLst>
                                          <p:attrName>style.visibility</p:attrName>
                                        </p:attrNameLst>
                                      </p:cBhvr>
                                      <p:to>
                                        <p:strVal val="visible"/>
                                      </p:to>
                                    </p:set>
                                    <p:animEffect transition="in" filter="fade">
                                      <p:cBhvr>
                                        <p:cTn id="29" dur="1000"/>
                                        <p:tgtEl>
                                          <p:spTgt spid="48129">
                                            <p:txEl>
                                              <p:pRg st="2" end="2"/>
                                            </p:txEl>
                                          </p:spTgt>
                                        </p:tgtEl>
                                      </p:cBhvr>
                                    </p:animEffect>
                                    <p:anim calcmode="lin" valueType="num">
                                      <p:cBhvr>
                                        <p:cTn id="30" dur="1000" fill="hold"/>
                                        <p:tgtEl>
                                          <p:spTgt spid="48129">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48129">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8129">
                                            <p:txEl>
                                              <p:pRg st="2" end="2"/>
                                            </p:txEl>
                                          </p:spTgt>
                                        </p:tgtEl>
                                        <p:attrNameLst>
                                          <p:attrName>ppt_y</p:attrName>
                                        </p:attrNameLst>
                                      </p:cBhvr>
                                      <p:tavLst>
                                        <p:tav tm="0">
                                          <p:val>
                                            <p:strVal val="#ppt_y-.03"/>
                                          </p:val>
                                        </p:tav>
                                        <p:tav tm="100000">
                                          <p:val>
                                            <p:strVal val="#ppt_y"/>
                                          </p:val>
                                        </p:tav>
                                      </p:tavLst>
                                    </p:anim>
                                  </p:childTnLst>
                                </p:cTn>
                              </p:par>
                              <p:par>
                                <p:cTn id="33" presetID="37" presetClass="entr" presetSubtype="0" fill="hold" nodeType="withEffect">
                                  <p:stCondLst>
                                    <p:cond delay="0"/>
                                  </p:stCondLst>
                                  <p:childTnLst>
                                    <p:set>
                                      <p:cBhvr>
                                        <p:cTn id="34" dur="1" fill="hold">
                                          <p:stCondLst>
                                            <p:cond delay="0"/>
                                          </p:stCondLst>
                                        </p:cTn>
                                        <p:tgtEl>
                                          <p:spTgt spid="48129">
                                            <p:txEl>
                                              <p:pRg st="3" end="3"/>
                                            </p:txEl>
                                          </p:spTgt>
                                        </p:tgtEl>
                                        <p:attrNameLst>
                                          <p:attrName>style.visibility</p:attrName>
                                        </p:attrNameLst>
                                      </p:cBhvr>
                                      <p:to>
                                        <p:strVal val="visible"/>
                                      </p:to>
                                    </p:set>
                                    <p:animEffect transition="in" filter="fade">
                                      <p:cBhvr>
                                        <p:cTn id="35" dur="1000"/>
                                        <p:tgtEl>
                                          <p:spTgt spid="48129">
                                            <p:txEl>
                                              <p:pRg st="3" end="3"/>
                                            </p:txEl>
                                          </p:spTgt>
                                        </p:tgtEl>
                                      </p:cBhvr>
                                    </p:animEffect>
                                    <p:anim calcmode="lin" valueType="num">
                                      <p:cBhvr>
                                        <p:cTn id="36" dur="1000" fill="hold"/>
                                        <p:tgtEl>
                                          <p:spTgt spid="48129">
                                            <p:txEl>
                                              <p:pRg st="3" end="3"/>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48129">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4812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48129">
                                            <p:txEl>
                                              <p:pRg st="4" end="4"/>
                                            </p:txEl>
                                          </p:spTgt>
                                        </p:tgtEl>
                                        <p:attrNameLst>
                                          <p:attrName>style.visibility</p:attrName>
                                        </p:attrNameLst>
                                      </p:cBhvr>
                                      <p:to>
                                        <p:strVal val="visible"/>
                                      </p:to>
                                    </p:set>
                                    <p:animEffect transition="in" filter="fade">
                                      <p:cBhvr>
                                        <p:cTn id="43" dur="1000"/>
                                        <p:tgtEl>
                                          <p:spTgt spid="48129">
                                            <p:txEl>
                                              <p:pRg st="4" end="4"/>
                                            </p:txEl>
                                          </p:spTgt>
                                        </p:tgtEl>
                                      </p:cBhvr>
                                    </p:animEffect>
                                    <p:anim calcmode="lin" valueType="num">
                                      <p:cBhvr>
                                        <p:cTn id="44" dur="1000" fill="hold"/>
                                        <p:tgtEl>
                                          <p:spTgt spid="48129">
                                            <p:txEl>
                                              <p:pRg st="4" end="4"/>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48129">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812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nodeType="clickEffect">
                                  <p:stCondLst>
                                    <p:cond delay="0"/>
                                  </p:stCondLst>
                                  <p:childTnLst>
                                    <p:set>
                                      <p:cBhvr>
                                        <p:cTn id="50" dur="1" fill="hold">
                                          <p:stCondLst>
                                            <p:cond delay="0"/>
                                          </p:stCondLst>
                                        </p:cTn>
                                        <p:tgtEl>
                                          <p:spTgt spid="48129">
                                            <p:txEl>
                                              <p:pRg st="5" end="5"/>
                                            </p:txEl>
                                          </p:spTgt>
                                        </p:tgtEl>
                                        <p:attrNameLst>
                                          <p:attrName>style.visibility</p:attrName>
                                        </p:attrNameLst>
                                      </p:cBhvr>
                                      <p:to>
                                        <p:strVal val="visible"/>
                                      </p:to>
                                    </p:set>
                                    <p:animEffect transition="in" filter="fade">
                                      <p:cBhvr>
                                        <p:cTn id="51" dur="1000"/>
                                        <p:tgtEl>
                                          <p:spTgt spid="48129">
                                            <p:txEl>
                                              <p:pRg st="5" end="5"/>
                                            </p:txEl>
                                          </p:spTgt>
                                        </p:tgtEl>
                                      </p:cBhvr>
                                    </p:animEffect>
                                    <p:anim calcmode="lin" valueType="num">
                                      <p:cBhvr>
                                        <p:cTn id="52" dur="1000" fill="hold"/>
                                        <p:tgtEl>
                                          <p:spTgt spid="48129">
                                            <p:txEl>
                                              <p:pRg st="5" end="5"/>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48129">
                                            <p:txEl>
                                              <p:pRg st="5" end="5"/>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812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572000" y="214290"/>
            <a:ext cx="4000496" cy="3693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buFontTx/>
              <a:buChar char="•"/>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مخطط شغل الأراضي </a:t>
            </a:r>
            <a:r>
              <a:rPr lang="ar-DZ" sz="11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a:t>
            </a:r>
            <a:endPar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47106" name="Rectangle 2"/>
          <p:cNvSpPr>
            <a:spLocks noChangeArrowheads="1"/>
          </p:cNvSpPr>
          <p:nvPr/>
        </p:nvSpPr>
        <p:spPr bwMode="auto">
          <a:xfrm>
            <a:off x="714348" y="1928802"/>
            <a:ext cx="7715272" cy="25699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300" dirty="0" smtClean="0">
                <a:solidFill>
                  <a:prstClr val="white"/>
                </a:solidFill>
              </a:rPr>
              <a:t>يمثل اصغر أداة  من أدوات التهيئة والتعمير حيث اعتبر هذا المخطط قفزة  هامة في مجال التخطيط الحضري لأنه ولأول مرة تم الأخذ بعين الاعتبار العمران النوعي </a:t>
            </a:r>
            <a:r>
              <a:rPr lang="ar-DZ" sz="2300" dirty="0" err="1" smtClean="0">
                <a:solidFill>
                  <a:prstClr val="white"/>
                </a:solidFill>
              </a:rPr>
              <a:t>و</a:t>
            </a:r>
            <a:r>
              <a:rPr lang="ar-DZ" sz="2300" dirty="0" smtClean="0">
                <a:solidFill>
                  <a:prstClr val="white"/>
                </a:solidFill>
              </a:rPr>
              <a:t> الشكلي  في تخطيط المدن . فدا الاهتمام بالمقاييس الصغرى عن طريق انجاز مخطط شغل الأراضي الذي يمثل الأداة التطبيقية للتركيبة العمرانية .</a:t>
            </a:r>
            <a:endParaRPr lang="en-US" sz="2300" dirty="0" smtClean="0">
              <a:solidFill>
                <a:prstClr val="white"/>
              </a:solidFill>
            </a:endParaRPr>
          </a:p>
          <a:p>
            <a:pPr algn="ctr" rtl="1" eaLnBrk="0" fontAlgn="base" hangingPunct="0">
              <a:spcBef>
                <a:spcPct val="0"/>
              </a:spcBef>
              <a:spcAft>
                <a:spcPct val="0"/>
              </a:spcAft>
            </a:pPr>
            <a:r>
              <a:rPr lang="ar-DZ" sz="2300" dirty="0" smtClean="0">
                <a:solidFill>
                  <a:prstClr val="white"/>
                </a:solidFill>
              </a:rPr>
              <a:t>يطبق على مجال البلدية أو جزء منها إذ يأخذ على عاتقه إجراءات التعمير الجديدة وكذا عمليات التعمير الخاصة للقطاعات المعمرة كعمليات التجديد الحضري , إعادة الهيكلة , إعادة التأهيل والترميم.</a:t>
            </a:r>
          </a:p>
        </p:txBody>
      </p:sp>
    </p:spTree>
    <p:extLst>
      <p:ext uri="{BB962C8B-B14F-4D97-AF65-F5344CB8AC3E}">
        <p14:creationId xmlns:p14="http://schemas.microsoft.com/office/powerpoint/2010/main" val="127112956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7105"/>
                                        </p:tgtEl>
                                        <p:attrNameLst>
                                          <p:attrName>style.visibility</p:attrName>
                                        </p:attrNameLst>
                                      </p:cBhvr>
                                      <p:to>
                                        <p:strVal val="visible"/>
                                      </p:to>
                                    </p:set>
                                    <p:animEffect transition="in" filter="fade">
                                      <p:cBhvr>
                                        <p:cTn id="7" dur="1000"/>
                                        <p:tgtEl>
                                          <p:spTgt spid="47105"/>
                                        </p:tgtEl>
                                      </p:cBhvr>
                                    </p:animEffect>
                                    <p:anim calcmode="lin" valueType="num">
                                      <p:cBhvr>
                                        <p:cTn id="8" dur="1000" fill="hold"/>
                                        <p:tgtEl>
                                          <p:spTgt spid="47105"/>
                                        </p:tgtEl>
                                        <p:attrNameLst>
                                          <p:attrName>ppt_x</p:attrName>
                                        </p:attrNameLst>
                                      </p:cBhvr>
                                      <p:tavLst>
                                        <p:tav tm="0">
                                          <p:val>
                                            <p:strVal val="#ppt_x"/>
                                          </p:val>
                                        </p:tav>
                                        <p:tav tm="100000">
                                          <p:val>
                                            <p:strVal val="#ppt_x"/>
                                          </p:val>
                                        </p:tav>
                                      </p:tavLst>
                                    </p:anim>
                                    <p:anim calcmode="lin" valueType="num">
                                      <p:cBhvr>
                                        <p:cTn id="9" dur="900" decel="100000" fill="hold"/>
                                        <p:tgtEl>
                                          <p:spTgt spid="4710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710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7106">
                                            <p:txEl>
                                              <p:pRg st="0" end="0"/>
                                            </p:txEl>
                                          </p:spTgt>
                                        </p:tgtEl>
                                        <p:attrNameLst>
                                          <p:attrName>style.visibility</p:attrName>
                                        </p:attrNameLst>
                                      </p:cBhvr>
                                      <p:to>
                                        <p:strVal val="visible"/>
                                      </p:to>
                                    </p:set>
                                    <p:animEffect transition="in" filter="fade">
                                      <p:cBhvr>
                                        <p:cTn id="15" dur="1000"/>
                                        <p:tgtEl>
                                          <p:spTgt spid="47106">
                                            <p:txEl>
                                              <p:pRg st="0" end="0"/>
                                            </p:txEl>
                                          </p:spTgt>
                                        </p:tgtEl>
                                      </p:cBhvr>
                                    </p:animEffect>
                                    <p:anim calcmode="lin" valueType="num">
                                      <p:cBhvr>
                                        <p:cTn id="16" dur="1000" fill="hold"/>
                                        <p:tgtEl>
                                          <p:spTgt spid="47106">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710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710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7106">
                                            <p:txEl>
                                              <p:pRg st="1" end="1"/>
                                            </p:txEl>
                                          </p:spTgt>
                                        </p:tgtEl>
                                        <p:attrNameLst>
                                          <p:attrName>style.visibility</p:attrName>
                                        </p:attrNameLst>
                                      </p:cBhvr>
                                      <p:to>
                                        <p:strVal val="visible"/>
                                      </p:to>
                                    </p:set>
                                    <p:animEffect transition="in" filter="fade">
                                      <p:cBhvr>
                                        <p:cTn id="23" dur="1000"/>
                                        <p:tgtEl>
                                          <p:spTgt spid="47106">
                                            <p:txEl>
                                              <p:pRg st="1" end="1"/>
                                            </p:txEl>
                                          </p:spTgt>
                                        </p:tgtEl>
                                      </p:cBhvr>
                                    </p:animEffect>
                                    <p:anim calcmode="lin" valueType="num">
                                      <p:cBhvr>
                                        <p:cTn id="24" dur="1000" fill="hold"/>
                                        <p:tgtEl>
                                          <p:spTgt spid="47106">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7106">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7106">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28596" y="1285860"/>
            <a:ext cx="835824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000" dirty="0" smtClean="0">
                <a:solidFill>
                  <a:prstClr val="white"/>
                </a:solidFill>
              </a:rPr>
              <a:t>إن عملية التجديد الحضرية التي خصت معظم الدول الاروبية وخاصة الفرنسية  تعلقت بإصلاحات التهيئة وتنمية وتطوير سياسة المدينة التي تقوم على أساس المبادئ والتوجيهات العامة </a:t>
            </a:r>
            <a:r>
              <a:rPr lang="ar-DZ" sz="2000" b="1" u="sng" dirty="0" smtClean="0">
                <a:solidFill>
                  <a:prstClr val="white"/>
                </a:solidFill>
              </a:rPr>
              <a:t>لتنمية المستدامة </a:t>
            </a:r>
            <a:r>
              <a:rPr lang="ar-DZ" sz="2000" dirty="0" smtClean="0">
                <a:solidFill>
                  <a:prstClr val="white"/>
                </a:solidFill>
              </a:rPr>
              <a:t>.هاته التحولات الحضرية العامة دفعت بالجزائر إلى ضرورة التفكير في انجاز سياسة للمدينة التي طالما عاشت أزمة حضرية رغم المجهودات المبذولة</a:t>
            </a:r>
            <a:endParaRPr lang="en-US" sz="2000" dirty="0" smtClean="0">
              <a:solidFill>
                <a:prstClr val="white"/>
              </a:solidFill>
            </a:endParaRPr>
          </a:p>
          <a:p>
            <a:pPr algn="ctr" rtl="1" eaLnBrk="0" fontAlgn="base" hangingPunct="0">
              <a:spcBef>
                <a:spcPct val="0"/>
              </a:spcBef>
              <a:spcAft>
                <a:spcPct val="0"/>
              </a:spcAft>
            </a:pPr>
            <a:r>
              <a:rPr lang="ar-DZ" sz="2000" dirty="0" smtClean="0">
                <a:solidFill>
                  <a:prstClr val="white"/>
                </a:solidFill>
              </a:rPr>
              <a:t>تعاني المدينة الجزائرية  من عدة اختلالات في مختلف المجالات العمرانية, الاجتماعية  والاقتصادية ما أدى إلى خلق فوضى في المدن وانتشار العمران الفوضوي نتيجة للحاجة المتزايدة للعقار الحضري المهيأ وهذا ما جعل الحكومة الجزائرية تسارع في المصادقة على القانون التوجيهي للمدينة  06-06 المؤرخ في 20 فيفري 2006  يندرج مشروع هذا القانون في سياق استكمال المنظومة التشريعية المتعلقة بتهيئة الإقليم والتنمية المستدامة وحماية الفضاءات الحساسة وتثمينها وترقيتها فهو يقوم على مجموعة من المبادئ تتمثل في  وضع ايطار تشريعي منسجم يضمن ترقية المدينة ويكرس </a:t>
            </a:r>
            <a:r>
              <a:rPr lang="ar-DZ" sz="2000" b="1" u="sng" dirty="0" smtClean="0">
                <a:solidFill>
                  <a:prstClr val="white"/>
                </a:solidFill>
              </a:rPr>
              <a:t>مبدأ التشاور</a:t>
            </a:r>
            <a:r>
              <a:rPr lang="ar-DZ" sz="2000" dirty="0" smtClean="0">
                <a:solidFill>
                  <a:prstClr val="white"/>
                </a:solidFill>
              </a:rPr>
              <a:t> والتكامل في إعداد الاستراتيجيات المتعلقة  بسياسة المدينة مع تجسيد مهام المراقبة  ومتابعة كافة النشاطات المتعلقة بسياسة المدينة </a:t>
            </a:r>
            <a:r>
              <a:rPr lang="ar-DZ" sz="2000" b="1" u="sng" dirty="0" smtClean="0">
                <a:solidFill>
                  <a:prstClr val="white"/>
                </a:solidFill>
              </a:rPr>
              <a:t>والتركيز على تحديد صلاحيات الفاعلين </a:t>
            </a:r>
            <a:r>
              <a:rPr lang="ar-DZ" sz="2000" dirty="0" smtClean="0">
                <a:solidFill>
                  <a:prstClr val="white"/>
                </a:solidFill>
              </a:rPr>
              <a:t>ودورهم </a:t>
            </a:r>
            <a:r>
              <a:rPr lang="ar-DZ" sz="2000" dirty="0" err="1" smtClean="0">
                <a:solidFill>
                  <a:prstClr val="white"/>
                </a:solidFill>
              </a:rPr>
              <a:t>و</a:t>
            </a:r>
            <a:r>
              <a:rPr lang="ar-DZ" sz="2000" dirty="0" smtClean="0">
                <a:solidFill>
                  <a:prstClr val="white"/>
                </a:solidFill>
              </a:rPr>
              <a:t> التقليل من الاختلالات في المناطق الحضرية ومراقبة توسع المدن .</a:t>
            </a:r>
          </a:p>
        </p:txBody>
      </p:sp>
      <p:sp>
        <p:nvSpPr>
          <p:cNvPr id="6" name="Rectangle 5"/>
          <p:cNvSpPr/>
          <p:nvPr/>
        </p:nvSpPr>
        <p:spPr>
          <a:xfrm>
            <a:off x="5500694" y="428604"/>
            <a:ext cx="3181651" cy="369332"/>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القانون التوجيهي للمدينة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5458519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9153">
                                            <p:txEl>
                                              <p:pRg st="0" end="0"/>
                                            </p:txEl>
                                          </p:spTgt>
                                        </p:tgtEl>
                                        <p:attrNameLst>
                                          <p:attrName>style.visibility</p:attrName>
                                        </p:attrNameLst>
                                      </p:cBhvr>
                                      <p:to>
                                        <p:strVal val="visible"/>
                                      </p:to>
                                    </p:set>
                                    <p:animEffect transition="in" filter="fade">
                                      <p:cBhvr>
                                        <p:cTn id="15" dur="1000"/>
                                        <p:tgtEl>
                                          <p:spTgt spid="49153">
                                            <p:txEl>
                                              <p:pRg st="0" end="0"/>
                                            </p:txEl>
                                          </p:spTgt>
                                        </p:tgtEl>
                                      </p:cBhvr>
                                    </p:animEffect>
                                    <p:anim calcmode="lin" valueType="num">
                                      <p:cBhvr>
                                        <p:cTn id="16" dur="1000" fill="hold"/>
                                        <p:tgtEl>
                                          <p:spTgt spid="4915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915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915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9153">
                                            <p:txEl>
                                              <p:pRg st="1" end="1"/>
                                            </p:txEl>
                                          </p:spTgt>
                                        </p:tgtEl>
                                        <p:attrNameLst>
                                          <p:attrName>style.visibility</p:attrName>
                                        </p:attrNameLst>
                                      </p:cBhvr>
                                      <p:to>
                                        <p:strVal val="visible"/>
                                      </p:to>
                                    </p:set>
                                    <p:animEffect transition="in" filter="fade">
                                      <p:cBhvr>
                                        <p:cTn id="23" dur="1000"/>
                                        <p:tgtEl>
                                          <p:spTgt spid="49153">
                                            <p:txEl>
                                              <p:pRg st="1" end="1"/>
                                            </p:txEl>
                                          </p:spTgt>
                                        </p:tgtEl>
                                      </p:cBhvr>
                                    </p:animEffect>
                                    <p:anim calcmode="lin" valueType="num">
                                      <p:cBhvr>
                                        <p:cTn id="24" dur="1000" fill="hold"/>
                                        <p:tgtEl>
                                          <p:spTgt spid="49153">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915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915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857224" y="571480"/>
            <a:ext cx="292895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الأهداف العامة لسياسة المدينة</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Rectangle à coins arrondis 5"/>
          <p:cNvSpPr/>
          <p:nvPr/>
        </p:nvSpPr>
        <p:spPr>
          <a:xfrm>
            <a:off x="5357818" y="1071546"/>
            <a:ext cx="292895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المبادئ العامة لسياسة المدينة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Accolade fermante 12"/>
          <p:cNvSpPr/>
          <p:nvPr/>
        </p:nvSpPr>
        <p:spPr>
          <a:xfrm>
            <a:off x="7929586" y="1643050"/>
            <a:ext cx="571504" cy="4286280"/>
          </a:xfrm>
          <a:prstGeom prst="rightBrace">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BH">
              <a:solidFill>
                <a:prstClr val="white"/>
              </a:solidFill>
            </a:endParaRPr>
          </a:p>
        </p:txBody>
      </p:sp>
      <p:sp>
        <p:nvSpPr>
          <p:cNvPr id="14" name="Accolade fermante 13"/>
          <p:cNvSpPr/>
          <p:nvPr/>
        </p:nvSpPr>
        <p:spPr>
          <a:xfrm>
            <a:off x="3509954" y="1795450"/>
            <a:ext cx="571504" cy="4286280"/>
          </a:xfrm>
          <a:prstGeom prst="rightBrace">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BH">
              <a:solidFill>
                <a:prstClr val="white"/>
              </a:solidFill>
            </a:endParaRPr>
          </a:p>
        </p:txBody>
      </p:sp>
      <p:sp>
        <p:nvSpPr>
          <p:cNvPr id="40961" name="Rectangle 1"/>
          <p:cNvSpPr>
            <a:spLocks noChangeArrowheads="1"/>
          </p:cNvSpPr>
          <p:nvPr/>
        </p:nvSpPr>
        <p:spPr bwMode="auto">
          <a:xfrm>
            <a:off x="5572132" y="2071678"/>
            <a:ext cx="2357390"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buFont typeface="Wingdings" pitchFamily="2" charset="2"/>
              <a:buChar char="ü"/>
            </a:pPr>
            <a:r>
              <a:rPr lang="ar-DZ" sz="2100" dirty="0" smtClean="0">
                <a:solidFill>
                  <a:prstClr val="white"/>
                </a:solidFill>
              </a:rPr>
              <a:t>التنسيق والتشاور.</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اللاتمركز.</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اللامركزية.</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التسيير الجواري.</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التنمية البشرية.</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التنمية المستدامة.</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الحكم الراشد.</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الإعلام</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الثقافة.</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المحافظة.</a:t>
            </a:r>
            <a:endParaRPr lang="en-US" sz="2100" dirty="0" smtClean="0">
              <a:solidFill>
                <a:prstClr val="white"/>
              </a:solidFill>
            </a:endParaRPr>
          </a:p>
          <a:p>
            <a:pPr algn="r" rtl="1" eaLnBrk="0" fontAlgn="base" hangingPunct="0">
              <a:spcBef>
                <a:spcPct val="0"/>
              </a:spcBef>
              <a:spcAft>
                <a:spcPct val="0"/>
              </a:spcAft>
              <a:buFont typeface="Wingdings" pitchFamily="2" charset="2"/>
              <a:buChar char="ü"/>
            </a:pPr>
            <a:r>
              <a:rPr lang="ar-DZ" sz="2100" dirty="0" smtClean="0">
                <a:solidFill>
                  <a:prstClr val="white"/>
                </a:solidFill>
              </a:rPr>
              <a:t>الإنصاف الاجتماعي.</a:t>
            </a:r>
          </a:p>
        </p:txBody>
      </p:sp>
      <p:sp>
        <p:nvSpPr>
          <p:cNvPr id="40962" name="Rectangle 2"/>
          <p:cNvSpPr>
            <a:spLocks noChangeArrowheads="1"/>
          </p:cNvSpPr>
          <p:nvPr/>
        </p:nvSpPr>
        <p:spPr bwMode="auto">
          <a:xfrm>
            <a:off x="357158" y="1928802"/>
            <a:ext cx="314324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buFont typeface="Wingdings" pitchFamily="2" charset="2"/>
              <a:buChar char="ü"/>
            </a:pPr>
            <a:r>
              <a:rPr lang="ar-DZ" sz="2000" dirty="0" smtClean="0">
                <a:solidFill>
                  <a:prstClr val="white"/>
                </a:solidFill>
              </a:rPr>
              <a:t>تقليص الفوارق بين الأحياء وترقية التماسك الاجتماعي.</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القضاء على السكنات الهشة</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التحكم في مخططات النقل وحركة المرور.</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تدعيم الطرق والشبكات المختلفة.</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ضمان توفير الخدمات العمومية.</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حماية البيئة.</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الحماية من الأخطار الكبرى.</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مكافحة الآفات الاجتماعية.</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ترقية الشراكة والتعاون بين المدن.</a:t>
            </a:r>
            <a:endParaRPr lang="en-US" sz="2000" dirty="0" smtClean="0">
              <a:solidFill>
                <a:prstClr val="white"/>
              </a:solidFill>
            </a:endParaRPr>
          </a:p>
          <a:p>
            <a:pPr algn="r" rtl="1" eaLnBrk="0" fontAlgn="base" hangingPunct="0">
              <a:spcBef>
                <a:spcPct val="0"/>
              </a:spcBef>
              <a:spcAft>
                <a:spcPct val="0"/>
              </a:spcAft>
              <a:buFont typeface="Wingdings" pitchFamily="2" charset="2"/>
              <a:buChar char="ü"/>
            </a:pPr>
            <a:r>
              <a:rPr lang="ar-DZ" sz="2000" dirty="0" smtClean="0">
                <a:solidFill>
                  <a:prstClr val="white"/>
                </a:solidFill>
              </a:rPr>
              <a:t>إدماج المدن الكبرى في الشبكات الجهوية و الدولية.</a:t>
            </a:r>
          </a:p>
        </p:txBody>
      </p:sp>
    </p:spTree>
    <p:extLst>
      <p:ext uri="{BB962C8B-B14F-4D97-AF65-F5344CB8AC3E}">
        <p14:creationId xmlns:p14="http://schemas.microsoft.com/office/powerpoint/2010/main" val="139432737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900" decel="100000" fill="hold"/>
                                        <p:tgtEl>
                                          <p:spTgt spid="1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40961"/>
                                        </p:tgtEl>
                                        <p:attrNameLst>
                                          <p:attrName>style.visibility</p:attrName>
                                        </p:attrNameLst>
                                      </p:cBhvr>
                                      <p:to>
                                        <p:strVal val="visible"/>
                                      </p:to>
                                    </p:set>
                                    <p:animEffect transition="in" filter="fade">
                                      <p:cBhvr>
                                        <p:cTn id="21" dur="1000"/>
                                        <p:tgtEl>
                                          <p:spTgt spid="40961"/>
                                        </p:tgtEl>
                                      </p:cBhvr>
                                    </p:animEffect>
                                    <p:anim calcmode="lin" valueType="num">
                                      <p:cBhvr>
                                        <p:cTn id="22" dur="1000" fill="hold"/>
                                        <p:tgtEl>
                                          <p:spTgt spid="40961"/>
                                        </p:tgtEl>
                                        <p:attrNameLst>
                                          <p:attrName>ppt_x</p:attrName>
                                        </p:attrNameLst>
                                      </p:cBhvr>
                                      <p:tavLst>
                                        <p:tav tm="0">
                                          <p:val>
                                            <p:strVal val="#ppt_x"/>
                                          </p:val>
                                        </p:tav>
                                        <p:tav tm="100000">
                                          <p:val>
                                            <p:strVal val="#ppt_x"/>
                                          </p:val>
                                        </p:tav>
                                      </p:tavLst>
                                    </p:anim>
                                    <p:anim calcmode="lin" valueType="num">
                                      <p:cBhvr>
                                        <p:cTn id="23" dur="900" decel="100000" fill="hold"/>
                                        <p:tgtEl>
                                          <p:spTgt spid="40961"/>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0961"/>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900" decel="100000" fill="hold"/>
                                        <p:tgtEl>
                                          <p:spTgt spid="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900" decel="100000" fill="hold"/>
                                        <p:tgtEl>
                                          <p:spTgt spid="14"/>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0"/>
                                  </p:stCondLst>
                                  <p:childTnLst>
                                    <p:set>
                                      <p:cBhvr>
                                        <p:cTn id="42" dur="1" fill="hold">
                                          <p:stCondLst>
                                            <p:cond delay="0"/>
                                          </p:stCondLst>
                                        </p:cTn>
                                        <p:tgtEl>
                                          <p:spTgt spid="40962"/>
                                        </p:tgtEl>
                                        <p:attrNameLst>
                                          <p:attrName>style.visibility</p:attrName>
                                        </p:attrNameLst>
                                      </p:cBhvr>
                                      <p:to>
                                        <p:strVal val="visible"/>
                                      </p:to>
                                    </p:set>
                                    <p:animEffect transition="in" filter="fade">
                                      <p:cBhvr>
                                        <p:cTn id="43" dur="1000"/>
                                        <p:tgtEl>
                                          <p:spTgt spid="40962"/>
                                        </p:tgtEl>
                                      </p:cBhvr>
                                    </p:animEffect>
                                    <p:anim calcmode="lin" valueType="num">
                                      <p:cBhvr>
                                        <p:cTn id="44" dur="1000" fill="hold"/>
                                        <p:tgtEl>
                                          <p:spTgt spid="40962"/>
                                        </p:tgtEl>
                                        <p:attrNameLst>
                                          <p:attrName>ppt_x</p:attrName>
                                        </p:attrNameLst>
                                      </p:cBhvr>
                                      <p:tavLst>
                                        <p:tav tm="0">
                                          <p:val>
                                            <p:strVal val="#ppt_x"/>
                                          </p:val>
                                        </p:tav>
                                        <p:tav tm="100000">
                                          <p:val>
                                            <p:strVal val="#ppt_x"/>
                                          </p:val>
                                        </p:tav>
                                      </p:tavLst>
                                    </p:anim>
                                    <p:anim calcmode="lin" valueType="num">
                                      <p:cBhvr>
                                        <p:cTn id="45" dur="900" decel="100000" fill="hold"/>
                                        <p:tgtEl>
                                          <p:spTgt spid="40962"/>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09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14" grpId="0" animBg="1"/>
      <p:bldP spid="40961" grpId="0"/>
      <p:bldP spid="409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571472" y="1285860"/>
            <a:ext cx="779425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rtl="1" fontAlgn="base">
              <a:spcBef>
                <a:spcPct val="0"/>
              </a:spcBef>
              <a:spcAft>
                <a:spcPct val="0"/>
              </a:spcAft>
            </a:pPr>
            <a:r>
              <a:rPr lang="ar-DZ" sz="2800" b="1" dirty="0" smtClean="0">
                <a:ln w="50800"/>
                <a:latin typeface="Calibri" pitchFamily="34" charset="0"/>
                <a:ea typeface="Calibri" pitchFamily="34" charset="0"/>
                <a:cs typeface="Arial" pitchFamily="34" charset="0"/>
              </a:rPr>
              <a:t>إن القانون التوجيهي للمدينة سمح بميلاد مجموعة من من المخططات هي الآن:</a:t>
            </a:r>
            <a:endParaRPr lang="en-US" sz="2800" b="1" dirty="0" smtClean="0">
              <a:ln w="50800"/>
              <a:latin typeface="Calibri" pitchFamily="34" charset="0"/>
              <a:ea typeface="Calibri" pitchFamily="34" charset="0"/>
              <a:cs typeface="Arial" pitchFamily="34" charset="0"/>
            </a:endParaRPr>
          </a:p>
          <a:p>
            <a:pPr algn="ctr" rtl="1" eaLnBrk="0" fontAlgn="base" hangingPunct="0">
              <a:spcBef>
                <a:spcPct val="0"/>
              </a:spcBef>
              <a:spcAft>
                <a:spcPct val="0"/>
              </a:spcAft>
              <a:buFont typeface="Wingdings" pitchFamily="2" charset="2"/>
              <a:buChar char="v"/>
            </a:pPr>
            <a:r>
              <a:rPr lang="ar-DZ" sz="2800" b="1" dirty="0" smtClean="0">
                <a:ln w="50800"/>
                <a:latin typeface="Calibri" pitchFamily="34" charset="0"/>
                <a:ea typeface="Calibri" pitchFamily="34" charset="0"/>
                <a:cs typeface="Arial" pitchFamily="34" charset="0"/>
              </a:rPr>
              <a:t>مخطط التنمية وتهيئة فضاءات العواصم .</a:t>
            </a:r>
            <a:endParaRPr lang="en-US" sz="2800" b="1" dirty="0" smtClean="0">
              <a:ln w="50800"/>
              <a:latin typeface="Calibri" pitchFamily="34" charset="0"/>
              <a:ea typeface="Calibri" pitchFamily="34" charset="0"/>
              <a:cs typeface="Arial" pitchFamily="34" charset="0"/>
            </a:endParaRPr>
          </a:p>
          <a:p>
            <a:pPr algn="ctr" rtl="1" eaLnBrk="0" fontAlgn="base" hangingPunct="0">
              <a:spcBef>
                <a:spcPct val="0"/>
              </a:spcBef>
              <a:spcAft>
                <a:spcPct val="0"/>
              </a:spcAft>
              <a:buFont typeface="Wingdings" pitchFamily="2" charset="2"/>
              <a:buChar char="v"/>
            </a:pPr>
            <a:r>
              <a:rPr lang="ar-DZ" sz="2800" b="1" dirty="0" smtClean="0">
                <a:ln w="50800"/>
                <a:latin typeface="Calibri" pitchFamily="34" charset="0"/>
                <a:ea typeface="Calibri" pitchFamily="34" charset="0"/>
                <a:cs typeface="Arial" pitchFamily="34" charset="0"/>
              </a:rPr>
              <a:t>الخريطة الاجتماعية الحضرية.</a:t>
            </a:r>
            <a:endParaRPr lang="en-US" sz="2800" b="1" dirty="0" smtClean="0">
              <a:ln w="50800"/>
              <a:latin typeface="Calibri" pitchFamily="34" charset="0"/>
              <a:ea typeface="Calibri" pitchFamily="34" charset="0"/>
              <a:cs typeface="Arial" pitchFamily="34" charset="0"/>
            </a:endParaRPr>
          </a:p>
          <a:p>
            <a:pPr algn="ctr" rtl="1" eaLnBrk="0" fontAlgn="base" hangingPunct="0">
              <a:spcBef>
                <a:spcPct val="0"/>
              </a:spcBef>
              <a:spcAft>
                <a:spcPct val="0"/>
              </a:spcAft>
              <a:buFont typeface="Wingdings" pitchFamily="2" charset="2"/>
              <a:buChar char="v"/>
            </a:pPr>
            <a:r>
              <a:rPr lang="ar-DZ" sz="2800" b="1" dirty="0" smtClean="0">
                <a:ln w="50800"/>
                <a:latin typeface="Calibri" pitchFamily="34" charset="0"/>
                <a:ea typeface="Calibri" pitchFamily="34" charset="0"/>
                <a:cs typeface="Arial" pitchFamily="34" charset="0"/>
              </a:rPr>
              <a:t>الخريطة العقارية الحضرية</a:t>
            </a:r>
            <a:endParaRPr lang="en-US" sz="2800" b="1" dirty="0" smtClean="0">
              <a:ln w="50800"/>
              <a:latin typeface="Calibri" pitchFamily="34" charset="0"/>
              <a:ea typeface="Calibri" pitchFamily="34" charset="0"/>
              <a:cs typeface="Arial" pitchFamily="34" charset="0"/>
            </a:endParaRPr>
          </a:p>
          <a:p>
            <a:pPr algn="ctr" rtl="1" eaLnBrk="0" fontAlgn="base" hangingPunct="0">
              <a:spcBef>
                <a:spcPct val="0"/>
              </a:spcBef>
              <a:spcAft>
                <a:spcPct val="0"/>
              </a:spcAft>
              <a:buFont typeface="Wingdings" pitchFamily="2" charset="2"/>
              <a:buChar char="v"/>
            </a:pPr>
            <a:r>
              <a:rPr lang="ar-DZ" sz="2800" b="1" dirty="0" smtClean="0">
                <a:ln w="50800"/>
                <a:latin typeface="Calibri" pitchFamily="34" charset="0"/>
                <a:ea typeface="Calibri" pitchFamily="34" charset="0"/>
                <a:cs typeface="Arial" pitchFamily="34" charset="0"/>
              </a:rPr>
              <a:t>نظم المعلومات الجغرافية.</a:t>
            </a:r>
            <a:endParaRPr lang="en-US" sz="2800" b="1" dirty="0" smtClean="0">
              <a:ln w="50800"/>
              <a:latin typeface="Calibri" pitchFamily="34" charset="0"/>
              <a:ea typeface="Calibri" pitchFamily="34" charset="0"/>
              <a:cs typeface="Arial" pitchFamily="34" charset="0"/>
            </a:endParaRPr>
          </a:p>
        </p:txBody>
      </p:sp>
    </p:spTree>
    <p:extLst>
      <p:ext uri="{BB962C8B-B14F-4D97-AF65-F5344CB8AC3E}">
        <p14:creationId xmlns:p14="http://schemas.microsoft.com/office/powerpoint/2010/main" val="1334084978"/>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10.xml><?xml version="1.0" encoding="utf-8"?>
<a:theme xmlns:a="http://schemas.openxmlformats.org/drawingml/2006/main" name="9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2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3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5.xml><?xml version="1.0" encoding="utf-8"?>
<a:theme xmlns:a="http://schemas.openxmlformats.org/drawingml/2006/main" name="4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6.xml><?xml version="1.0" encoding="utf-8"?>
<a:theme xmlns:a="http://schemas.openxmlformats.org/drawingml/2006/main" name="5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7.xml><?xml version="1.0" encoding="utf-8"?>
<a:theme xmlns:a="http://schemas.openxmlformats.org/drawingml/2006/main" name="6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8.xml><?xml version="1.0" encoding="utf-8"?>
<a:theme xmlns:a="http://schemas.openxmlformats.org/drawingml/2006/main" name="7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9.xml><?xml version="1.0" encoding="utf-8"?>
<a:theme xmlns:a="http://schemas.openxmlformats.org/drawingml/2006/main" name="8_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1042</Words>
  <Application>Microsoft Office PowerPoint</Application>
  <PresentationFormat>Affichage à l'écran (4:3)</PresentationFormat>
  <Paragraphs>76</Paragraphs>
  <Slides>10</Slides>
  <Notes>0</Notes>
  <HiddenSlides>0</HiddenSlides>
  <MMClips>0</MMClips>
  <ScaleCrop>false</ScaleCrop>
  <HeadingPairs>
    <vt:vector size="4" baseType="variant">
      <vt:variant>
        <vt:lpstr>Thème</vt:lpstr>
      </vt:variant>
      <vt:variant>
        <vt:i4>10</vt:i4>
      </vt:variant>
      <vt:variant>
        <vt:lpstr>Titres des diapositives</vt:lpstr>
      </vt:variant>
      <vt:variant>
        <vt:i4>10</vt:i4>
      </vt:variant>
    </vt:vector>
  </HeadingPairs>
  <TitlesOfParts>
    <vt:vector size="20" baseType="lpstr">
      <vt:lpstr>Verve</vt:lpstr>
      <vt:lpstr>1_Verve</vt:lpstr>
      <vt:lpstr>2_Verve</vt:lpstr>
      <vt:lpstr>3_Verve</vt:lpstr>
      <vt:lpstr>4_Verve</vt:lpstr>
      <vt:lpstr>5_Verve</vt:lpstr>
      <vt:lpstr>6_Verve</vt:lpstr>
      <vt:lpstr>7_Verve</vt:lpstr>
      <vt:lpstr>8_Verve</vt:lpstr>
      <vt:lpstr>9_Verve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copie star</dc:creator>
  <cp:lastModifiedBy>copie star</cp:lastModifiedBy>
  <cp:revision>1</cp:revision>
  <dcterms:created xsi:type="dcterms:W3CDTF">2022-11-24T13:44:30Z</dcterms:created>
  <dcterms:modified xsi:type="dcterms:W3CDTF">2022-11-24T13:51:22Z</dcterms:modified>
</cp:coreProperties>
</file>