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57" r:id="rId4"/>
    <p:sldId id="258" r:id="rId5"/>
    <p:sldId id="259" r:id="rId6"/>
    <p:sldId id="260" r:id="rId7"/>
    <p:sldId id="261" r:id="rId8"/>
    <p:sldId id="284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9" r:id="rId17"/>
    <p:sldId id="280" r:id="rId18"/>
    <p:sldId id="282" r:id="rId19"/>
    <p:sldId id="270" r:id="rId20"/>
    <p:sldId id="285" r:id="rId21"/>
    <p:sldId id="286" r:id="rId22"/>
    <p:sldId id="271" r:id="rId23"/>
    <p:sldId id="287" r:id="rId24"/>
    <p:sldId id="272" r:id="rId25"/>
    <p:sldId id="273" r:id="rId26"/>
    <p:sldId id="288" r:id="rId27"/>
    <p:sldId id="274" r:id="rId28"/>
    <p:sldId id="275" r:id="rId29"/>
    <p:sldId id="276" r:id="rId30"/>
    <p:sldId id="2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CBC7252C-4518-49A2-BCC4-CB4FC76AD2AE}">
          <p14:sldIdLst>
            <p14:sldId id="278"/>
            <p14:sldId id="257"/>
            <p14:sldId id="258"/>
            <p14:sldId id="259"/>
            <p14:sldId id="260"/>
            <p14:sldId id="261"/>
            <p14:sldId id="284"/>
            <p14:sldId id="262"/>
            <p14:sldId id="263"/>
            <p14:sldId id="264"/>
            <p14:sldId id="265"/>
            <p14:sldId id="266"/>
            <p14:sldId id="268"/>
            <p14:sldId id="269"/>
            <p14:sldId id="279"/>
            <p14:sldId id="280"/>
            <p14:sldId id="282"/>
            <p14:sldId id="270"/>
            <p14:sldId id="285"/>
            <p14:sldId id="286"/>
            <p14:sldId id="271"/>
            <p14:sldId id="287"/>
            <p14:sldId id="272"/>
            <p14:sldId id="273"/>
            <p14:sldId id="288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66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3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4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4718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523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518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146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98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736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639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53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292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128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7685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27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29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3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67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458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8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476A1-E337-4EDE-9635-7CB64F1C6381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8C1AE-3250-4A56-910B-1618EBABBCC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464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B7FFF-70F2-4D8B-9E30-5186D725ABD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57CE-5AC5-4A64-BA9F-EA7AB86119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25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46" y="1983229"/>
            <a:ext cx="8892480" cy="4001184"/>
          </a:xfrm>
        </p:spPr>
        <p:txBody>
          <a:bodyPr>
            <a:noAutofit/>
          </a:bodyPr>
          <a:lstStyle/>
          <a:p>
            <a:pPr algn="ctr"/>
            <a:r>
              <a:rPr lang="fr-F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sz="half" idx="1"/>
          </p:nvPr>
        </p:nvSpPr>
        <p:spPr>
          <a:xfrm>
            <a:off x="2123728" y="54410"/>
            <a:ext cx="4626159" cy="1202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Ministry of Higher Education</a:t>
            </a:r>
          </a:p>
          <a:p>
            <a:pPr marL="0" indent="0" algn="ctr">
              <a:buNone/>
            </a:pPr>
            <a:r>
              <a:rPr lang="fr-FR" sz="1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Mohamed Boudiaf </a:t>
            </a:r>
            <a:r>
              <a:rPr lang="fr-FR" sz="1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University</a:t>
            </a:r>
            <a:r>
              <a:rPr lang="fr-FR" sz="1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M’</a:t>
            </a:r>
            <a:r>
              <a:rPr lang="fr-FR" sz="1400" dirty="0" err="1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sila</a:t>
            </a:r>
            <a:endParaRPr lang="fr-FR" sz="1400" dirty="0" smtClean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1400" dirty="0">
                <a:latin typeface="Andalus" panose="02020603050405020304" pitchFamily="18" charset="-78"/>
                <a:cs typeface="Andalus" panose="02020603050405020304" pitchFamily="18" charset="-78"/>
              </a:rPr>
              <a:t>Faculty of Letters and </a:t>
            </a:r>
            <a:r>
              <a:rPr lang="en-US" sz="1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Languages</a:t>
            </a:r>
          </a:p>
          <a:p>
            <a:pPr marL="0" indent="0" algn="ctr">
              <a:buNone/>
            </a:pPr>
            <a:r>
              <a:rPr lang="fr-FR" sz="1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English </a:t>
            </a:r>
            <a:r>
              <a:rPr lang="en-US" sz="1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Department</a:t>
            </a:r>
            <a:r>
              <a:rPr lang="fr-FR" sz="14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14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378" y="209012"/>
            <a:ext cx="663897" cy="67933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62" y="209012"/>
            <a:ext cx="663897" cy="67933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97799" y="5661248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Master One </a:t>
            </a:r>
          </a:p>
          <a:p>
            <a:pPr algn="r"/>
            <a:r>
              <a:rPr lang="fr-F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Dr, </a:t>
            </a:r>
            <a:r>
              <a:rPr lang="fr-FR" dirty="0" err="1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Boulanouar</a:t>
            </a:r>
            <a:r>
              <a:rPr lang="fr-FR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S,</a:t>
            </a:r>
            <a:endParaRPr lang="en-US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-27285" y="1804629"/>
            <a:ext cx="91450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FF0000"/>
                </a:solidFill>
                <a:latin typeface="Tempus Sans ITC" panose="04020404030D07020202" pitchFamily="82" charset="0"/>
              </a:rPr>
              <a:t>LECTURE 5</a:t>
            </a:r>
          </a:p>
          <a:p>
            <a:pPr algn="ctr"/>
            <a:r>
              <a:rPr lang="en-US" sz="5400" b="1" dirty="0" smtClean="0">
                <a:solidFill>
                  <a:srgbClr val="FF0000"/>
                </a:solidFill>
                <a:latin typeface="Tempus Sans ITC" panose="04020404030D07020202" pitchFamily="82" charset="0"/>
              </a:rPr>
              <a:t>Culture and </a:t>
            </a:r>
            <a:r>
              <a:rPr lang="en-US" sz="5400" b="1" smtClean="0">
                <a:solidFill>
                  <a:srgbClr val="FF0000"/>
                </a:solidFill>
                <a:latin typeface="Tempus Sans ITC" panose="04020404030D07020202" pitchFamily="82" charset="0"/>
              </a:rPr>
              <a:t>Language Processing</a:t>
            </a:r>
            <a:endParaRPr lang="en-US" sz="5400" b="1" dirty="0">
              <a:solidFill>
                <a:srgbClr val="FF0000"/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61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37" y="731837"/>
            <a:ext cx="8892480" cy="6126163"/>
          </a:xfrm>
        </p:spPr>
        <p:txBody>
          <a:bodyPr/>
          <a:lstStyle/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Time perception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: Take the Hopi language (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Aztec,Arizona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) for instance. in its verb forms, for example, an event at a great distance from the speaker is characterized as having occurred in the distant past; the shorter the spatial distance, the less the temporal distance is seen to be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Can you think of another aspect?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499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DETERMINISM AND RELATIVISM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Sapir-Whorf hypothesis falls into two categories: strong and moderate versions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strong version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states that ones’ native language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totally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determines his/her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thought patterns; whereas the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moderate version states that ones’ native language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partly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determines his/her thought patterns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Total determinism leads to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linguistic determinism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now considered obsolete and generally rejected; whereas partial determinism leads to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linguistic relativism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and is widely accepted,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9337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674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Problems with the Whorfian </a:t>
            </a:r>
            <a:r>
              <a:rPr lang="en-US" sz="36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Hypothesis</a:t>
            </a:r>
          </a:p>
          <a:p>
            <a:pPr mar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/>
            </a:r>
            <a:b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Whorf discussed many linguistic distinctions but provided </a:t>
            </a:r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no real evidence of their cognitive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consequences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need to assess language and cognition independently of each other, and in particular, cognitive processes independently from the linguistic features.</a:t>
            </a:r>
          </a:p>
        </p:txBody>
      </p:sp>
    </p:spTree>
    <p:extLst>
      <p:ext uri="{BB962C8B-B14F-4D97-AF65-F5344CB8AC3E}">
        <p14:creationId xmlns:p14="http://schemas.microsoft.com/office/powerpoint/2010/main" val="218053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 algn="r">
              <a:buNone/>
            </a:pPr>
            <a:r>
              <a:rPr lang="en-US" dirty="0" smtClean="0"/>
              <a:t>The </a:t>
            </a:r>
            <a:r>
              <a:rPr lang="en-US" dirty="0"/>
              <a:t>Sapir-Whorf Hypothesis (Revised)</a:t>
            </a:r>
          </a:p>
        </p:txBody>
      </p:sp>
      <p:sp>
        <p:nvSpPr>
          <p:cNvPr id="4" name="Ellipse 3"/>
          <p:cNvSpPr/>
          <p:nvPr/>
        </p:nvSpPr>
        <p:spPr>
          <a:xfrm>
            <a:off x="3189992" y="908720"/>
            <a:ext cx="2678151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language</a:t>
            </a:r>
          </a:p>
        </p:txBody>
      </p:sp>
      <p:sp>
        <p:nvSpPr>
          <p:cNvPr id="5" name="Ellipse 4"/>
          <p:cNvSpPr/>
          <p:nvPr/>
        </p:nvSpPr>
        <p:spPr>
          <a:xfrm>
            <a:off x="539552" y="3786326"/>
            <a:ext cx="2448272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culture</a:t>
            </a:r>
          </a:p>
        </p:txBody>
      </p:sp>
      <p:sp>
        <p:nvSpPr>
          <p:cNvPr id="6" name="Ellipse 5"/>
          <p:cNvSpPr/>
          <p:nvPr/>
        </p:nvSpPr>
        <p:spPr>
          <a:xfrm>
            <a:off x="5900075" y="3784691"/>
            <a:ext cx="2664296" cy="13697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thought pattern </a:t>
            </a:r>
          </a:p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Double flèche horizontale 6"/>
          <p:cNvSpPr/>
          <p:nvPr/>
        </p:nvSpPr>
        <p:spPr>
          <a:xfrm rot="18346033">
            <a:off x="1893218" y="2798912"/>
            <a:ext cx="1948299" cy="252028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Double flèche horizontale 7"/>
          <p:cNvSpPr/>
          <p:nvPr/>
        </p:nvSpPr>
        <p:spPr>
          <a:xfrm>
            <a:off x="3536869" y="4366158"/>
            <a:ext cx="1948299" cy="252028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Double flèche horizontale 8"/>
          <p:cNvSpPr/>
          <p:nvPr/>
        </p:nvSpPr>
        <p:spPr>
          <a:xfrm rot="14246244">
            <a:off x="5512850" y="2769837"/>
            <a:ext cx="1948299" cy="252028"/>
          </a:xfrm>
          <a:prstGeom prst="left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rgbClr val="C0504D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228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512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Thinking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or Speaking Hypothesis </a:t>
            </a:r>
            <a:b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Slobin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(1996)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472608"/>
          </a:xfrm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 and thought have been replaced by thinking and speaking;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Speakers are bound by the available expressions within the language in which they are working in when attempting to communicate a concept </a:t>
            </a:r>
          </a:p>
          <a:p>
            <a:pPr marL="0" indent="0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He addressed issues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of </a:t>
            </a: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accessibility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i="1" dirty="0" err="1">
                <a:latin typeface="Andalus" panose="02020603050405020304" pitchFamily="18" charset="-78"/>
                <a:cs typeface="Andalus" panose="02020603050405020304" pitchFamily="18" charset="-78"/>
              </a:rPr>
              <a:t>codability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</a:t>
            </a: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814732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5688632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Slobin’s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Idea How would you test the thinking-for-speaking hypothesis?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1. Ingredient: same event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2. Ingredient: described by speakers of different languages </a:t>
            </a:r>
          </a:p>
          <a:p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Slobin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tested pre-school children (3-5 y), school children (9 y) and adults, in different languages (English, German, Spanish and Hebrew).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He focused on grammatical expressions of temporal and spatial relations.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8609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 you speak more than one language?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Have you noticed that sometimes it is easier to formulate the same idea in one language or the 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anguage Transfer Hypothesis</a:t>
            </a:r>
            <a:b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Bylund</a:t>
            </a: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and Jarvis (2011)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1628800"/>
            <a:ext cx="8075240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What is it?</a:t>
            </a:r>
          </a:p>
          <a:p>
            <a:pPr marL="0" indent="0">
              <a:buNone/>
            </a:pP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Who is concerned ?</a:t>
            </a:r>
          </a:p>
          <a:p>
            <a:pPr marL="0" indent="0">
              <a:buNone/>
            </a:pPr>
            <a:endParaRPr lang="en-US" sz="3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does it happen?</a:t>
            </a:r>
            <a:endParaRPr lang="en-US" sz="36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29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Bilingualism And Language Processing </a:t>
            </a:r>
            <a:endParaRPr lang="en-US" sz="36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20688"/>
            <a:ext cx="8496944" cy="5976664"/>
          </a:xfrm>
        </p:spPr>
        <p:txBody>
          <a:bodyPr>
            <a:normAutofit/>
          </a:bodyPr>
          <a:lstStyle/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Bilinguals have been identified as </a:t>
            </a:r>
            <a:r>
              <a:rPr lang="en-US" i="1" dirty="0">
                <a:latin typeface="Andalus" panose="02020603050405020304" pitchFamily="18" charset="-78"/>
                <a:cs typeface="Andalus" panose="02020603050405020304" pitchFamily="18" charset="-78"/>
              </a:rPr>
              <a:t>unique language users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with a complete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 system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separate from that of language one (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L1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) and language two (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L2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),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Numerous research that focused on bilingualism and language processing focused on aspects such as  color categorization, grammatical number and object, emotion-word processing, and memory.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  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Bilingualism affect these cognitive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domains in a varying and disparate manner.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771800" y="5013176"/>
            <a:ext cx="29523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127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48072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Those research questioned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the degree to which bilingual mental representations depend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upon </a:t>
            </a:r>
            <a:r>
              <a:rPr lang="en-US" sz="2800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sz="2800" u="sng" dirty="0">
                <a:latin typeface="Andalus" panose="02020603050405020304" pitchFamily="18" charset="-78"/>
                <a:cs typeface="Andalus" panose="02020603050405020304" pitchFamily="18" charset="-78"/>
              </a:rPr>
              <a:t>linguistic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and </a:t>
            </a:r>
            <a:r>
              <a:rPr lang="en-US" sz="2800" u="sng" dirty="0">
                <a:latin typeface="Andalus" panose="02020603050405020304" pitchFamily="18" charset="-78"/>
                <a:cs typeface="Andalus" panose="02020603050405020304" pitchFamily="18" charset="-78"/>
              </a:rPr>
              <a:t>cultural context 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of the speaker, and whether these representations are 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based upon </a:t>
            </a:r>
            <a:r>
              <a:rPr lang="en-US" sz="2800" dirty="0" err="1">
                <a:latin typeface="Andalus" panose="02020603050405020304" pitchFamily="18" charset="-78"/>
                <a:cs typeface="Andalus" panose="02020603050405020304" pitchFamily="18" charset="-78"/>
              </a:rPr>
              <a:t>L1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sz="2800" dirty="0" err="1">
                <a:latin typeface="Andalus" panose="02020603050405020304" pitchFamily="18" charset="-78"/>
                <a:cs typeface="Andalus" panose="02020603050405020304" pitchFamily="18" charset="-78"/>
              </a:rPr>
              <a:t>L2</a:t>
            </a:r>
            <a:r>
              <a:rPr lang="en-US" sz="2800" dirty="0">
                <a:latin typeface="Andalus" panose="02020603050405020304" pitchFamily="18" charset="-78"/>
                <a:cs typeface="Andalus" panose="02020603050405020304" pitchFamily="18" charset="-78"/>
              </a:rPr>
              <a:t>, or a unique synthesis of the two</a:t>
            </a:r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CONCEPTUALIZATION DEPENDS ON PROFICIENCY IN EACH LANGUAGE (Green, 1998)</a:t>
            </a: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 IS USED DEPENDING UPON OCCASION OR PURPOSE</a:t>
            </a:r>
          </a:p>
          <a:p>
            <a:pPr algn="ctr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LINGUISTIC TRANSFER OCCURS AT A CONCEPTUAL LEVEL (DUE TO BOTH LINGUISTIC AND CULTURAL SHIFT)</a:t>
            </a:r>
          </a:p>
          <a:p>
            <a:pPr algn="ctr">
              <a:buFont typeface="Wingdings" panose="05000000000000000000" pitchFamily="2" charset="2"/>
              <a:buChar char="v"/>
            </a:pP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987824" y="2276872"/>
            <a:ext cx="345638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79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1520" y="404664"/>
            <a:ext cx="878497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Objectives</a:t>
            </a:r>
          </a:p>
          <a:p>
            <a:endParaRPr lang="en-US" sz="3200" b="1" dirty="0" smtClean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 this chapter, the following questions will be raised  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Is </a:t>
            </a:r>
            <a:r>
              <a:rPr lang="en-US" sz="32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thought dependent on, or even caused by language</a:t>
            </a:r>
            <a:r>
              <a:rPr lang="en-US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?</a:t>
            </a:r>
            <a:r>
              <a:rPr lang="en-US" sz="32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endParaRPr lang="en-US" sz="32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Does  </a:t>
            </a:r>
            <a:r>
              <a:rPr lang="en-US" sz="32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Bilingualism  benefits or impedes language processing? </a:t>
            </a:r>
            <a:endParaRPr lang="en-US" sz="3200" dirty="0" smtClean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Does culture affect Language Processing ?</a:t>
            </a:r>
            <a:endParaRPr lang="en-US" sz="3200" dirty="0">
              <a:solidFill>
                <a:prstClr val="black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How </a:t>
            </a:r>
            <a:r>
              <a:rPr lang="en-US" sz="3200" dirty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far culture affects the way people use </a:t>
            </a:r>
            <a:r>
              <a:rPr lang="en-US" sz="3200" dirty="0" smtClean="0">
                <a:solidFill>
                  <a:prstClr val="black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language?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4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669360"/>
          </a:xfrm>
        </p:spPr>
        <p:txBody>
          <a:bodyPr/>
          <a:lstStyle/>
          <a:p>
            <a:r>
              <a:rPr lang="en-US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Example 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English vs. Japanese (grammatical </a:t>
            </a:r>
            <a:r>
              <a:rPr lang="en-US" i="1" u="sng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nb.</a:t>
            </a:r>
            <a:r>
              <a:rPr lang="en-US" i="1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sz="2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English Monolingual </a:t>
            </a:r>
          </a:p>
          <a:p>
            <a:r>
              <a:rPr lang="en-US" sz="2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Japanese Monolingual          </a:t>
            </a:r>
          </a:p>
          <a:p>
            <a:r>
              <a:rPr lang="en-US" sz="2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Japanese- English Bilingual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English vs. Japanese (class. Shape and Material)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English Speakers classify objects based upon shapes</a:t>
            </a:r>
          </a:p>
          <a:p>
            <a:r>
              <a:rPr lang="en-US" sz="28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Japanese Speakers classify objects based upon materials</a:t>
            </a:r>
          </a:p>
          <a:p>
            <a:r>
              <a:rPr lang="en-US" sz="2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Japanese- English Bilingual who lived longer in English speaking countries categorized objects similar to </a:t>
            </a:r>
            <a:r>
              <a:rPr lang="en-US" sz="2800" i="1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Eng</a:t>
            </a:r>
            <a:r>
              <a:rPr lang="en-US" sz="2800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-speaking </a:t>
            </a:r>
            <a:endParaRPr lang="en-US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rgbClr val="0070C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INCREASED ENGLISH PROFICIENCY OR CULTURAL IMMERSION </a:t>
            </a:r>
          </a:p>
          <a:p>
            <a:endParaRPr lang="en-US" i="1" dirty="0" smtClean="0"/>
          </a:p>
          <a:p>
            <a:endParaRPr lang="en-US" i="1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2699792" y="5517232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79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075240" cy="316835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Does bilingualism benefits or hinders cognition ?</a:t>
            </a:r>
          </a:p>
          <a:p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it due to Lexicons or cultural interactions?</a:t>
            </a:r>
          </a:p>
        </p:txBody>
      </p:sp>
    </p:spTree>
    <p:extLst>
      <p:ext uri="{BB962C8B-B14F-4D97-AF65-F5344CB8AC3E}">
        <p14:creationId xmlns:p14="http://schemas.microsoft.com/office/powerpoint/2010/main" val="269663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3823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The Bilingual Benefit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76672"/>
            <a:ext cx="9036496" cy="6381328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Oller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Eilers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(2002) have found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vocabulary deficits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in fluent bilingual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children.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Bilinguals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tend to produce more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tip of- the-tongue states (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lethologica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Bilingualism impairs verbal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cognitive tasks, such as picture naming, due to the necessity to search through two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separate linguistic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codes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Bilingualism positively influences the speaker’s ability to attend to conversational norms, resulting in greater understanding.(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Siegal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Iozzi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and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Surian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2009).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See Study in </a:t>
            </a:r>
            <a:r>
              <a:rPr lang="en-US" dirty="0" err="1" smtClean="0">
                <a:solidFill>
                  <a:srgbClr val="FFC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p,244</a:t>
            </a:r>
            <a:endParaRPr lang="en-US" dirty="0" smtClean="0">
              <a:solidFill>
                <a:srgbClr val="FFC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8928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352928" cy="2736304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Culture and Language Processing</a:t>
            </a:r>
            <a:endParaRPr lang="en-US" sz="3600" b="1" i="1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3725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3460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Creativity in Language /Culture</a:t>
            </a:r>
            <a:endParaRPr lang="en-US" sz="32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895" y="908720"/>
            <a:ext cx="9036496" cy="61926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Who is more creative in language monolinguals or bilinguals?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Does cultural factors influence creativity?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Kharkhurin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SamadpourMotalleebi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(2008) examined the effect of sociocultural environment on creative potential,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noting that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people from different cultures maintain different concepts of what constitutes creativity.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study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looked at Russian, Iranian, and American monolinguals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6028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34605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Creativity in Language /Culture</a:t>
            </a:r>
            <a:endParaRPr lang="en-US" sz="32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9895" y="548680"/>
            <a:ext cx="9036496" cy="65527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results indicated that Iranians scored lower than Americans and Russians, with Americans out-performing Russians. 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American result was predictable Because Western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cultures place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importance on originality</a:t>
            </a:r>
          </a:p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Russian results were thought to be due to movement away from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traditional collectivist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(community-based) ideals, towards more westernized (individual-focused) ideals.</a:t>
            </a: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These findings show a clear relationship between culture and cognitive processing, making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note of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how language has been shown to impact culture and cultural processing.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7183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34605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Social Structure and Pronouns</a:t>
            </a:r>
            <a:endParaRPr lang="en-US" sz="36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1653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 is reflective of cultural values </a:t>
            </a:r>
          </a:p>
          <a:p>
            <a:pPr marL="0" indent="0">
              <a:buNone/>
            </a:pPr>
            <a:r>
              <a:rPr lang="en-US" b="1" i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Argument: </a:t>
            </a:r>
            <a:r>
              <a:rPr lang="en-US" b="1" i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Use of Pronouns I and We</a:t>
            </a: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Languages like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English require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use of first and second person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pronouns,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while languages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like Spanish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allow them to be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omitted by making use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of verb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inflections(verb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that indicate the subject without needing to make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use of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pronoun)</a:t>
            </a: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languages such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as Chinese, the use of a pronoun is determined to be obligatory depending upon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whether self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and addressee must be made salient within the context of the conversation.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This grammatical distinction has been linked to levels of individualism and collectivism,</a:t>
            </a:r>
          </a:p>
        </p:txBody>
      </p:sp>
    </p:spTree>
    <p:extLst>
      <p:ext uri="{BB962C8B-B14F-4D97-AF65-F5344CB8AC3E}">
        <p14:creationId xmlns:p14="http://schemas.microsoft.com/office/powerpoint/2010/main" val="113523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91264" cy="418058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Shared Experiences</a:t>
            </a:r>
            <a:endParaRPr lang="en-US" sz="36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80920" cy="4464496"/>
          </a:xfrm>
        </p:spPr>
        <p:txBody>
          <a:bodyPr/>
          <a:lstStyle/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French-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rabic/English-Spanish (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Chiu,2011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Exodus or tragic events 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Bilinguals express their attitude towards an ethnic culture differently when being tested in the language of that ethnic culture,</a:t>
            </a:r>
          </a:p>
          <a:p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019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Memory in Language Mediated Task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64704"/>
            <a:ext cx="8291264" cy="59766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Athanasopoulos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Aveledo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(2012) suggest that memory may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 playing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 key role in many of these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processes,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‘language as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strategy’ hypothesis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which states that language is employed to facilitate performance in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cognitively demanding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situations by holding events in working memory while the task at hand is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performed and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processed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by asking them to repeat non-sense syllables, or processes other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taskirrelevant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information.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2718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Why does a culture change?</a:t>
            </a:r>
          </a:p>
          <a:p>
            <a:r>
              <a:rPr lang="en-US" sz="40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How does, context, age, socioeconomic class, and, gender affect speech?</a:t>
            </a:r>
            <a:endParaRPr lang="en-US" sz="4000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96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96730" y="278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609329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 is the primary mean through which we communicate our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knowledge, ideas, thoughts, and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beliefs,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are 7000 languages spoken all over the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world,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Language can not be </a:t>
            </a:r>
            <a:r>
              <a:rPr lang="en-US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devoided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of the cultural context.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Ellipse 6"/>
          <p:cNvSpPr/>
          <p:nvPr/>
        </p:nvSpPr>
        <p:spPr>
          <a:xfrm>
            <a:off x="323528" y="4725144"/>
            <a:ext cx="2664296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LANGUAGE </a:t>
            </a:r>
          </a:p>
        </p:txBody>
      </p:sp>
      <p:sp>
        <p:nvSpPr>
          <p:cNvPr id="8" name="Ellipse 7"/>
          <p:cNvSpPr/>
          <p:nvPr/>
        </p:nvSpPr>
        <p:spPr>
          <a:xfrm>
            <a:off x="5940152" y="4629173"/>
            <a:ext cx="2664296" cy="151216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THOUGHT</a:t>
            </a:r>
          </a:p>
        </p:txBody>
      </p:sp>
      <p:sp>
        <p:nvSpPr>
          <p:cNvPr id="9" name="Double flèche horizontale 8"/>
          <p:cNvSpPr/>
          <p:nvPr/>
        </p:nvSpPr>
        <p:spPr>
          <a:xfrm>
            <a:off x="3153900" y="5085184"/>
            <a:ext cx="2628381" cy="7920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7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9300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Most </a:t>
            </a:r>
            <a:r>
              <a:rPr lang="en-US" sz="3400" dirty="0">
                <a:latin typeface="Andalus" panose="02020603050405020304" pitchFamily="18" charset="-78"/>
                <a:cs typeface="Andalus" panose="02020603050405020304" pitchFamily="18" charset="-78"/>
              </a:rPr>
              <a:t>sociolinguists argue that language influences people’s perceptions of ‘reality</a:t>
            </a:r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Psycholinguistic </a:t>
            </a:r>
            <a:r>
              <a:rPr lang="en-US" sz="3400" dirty="0">
                <a:latin typeface="Andalus" panose="02020603050405020304" pitchFamily="18" charset="-78"/>
                <a:cs typeface="Andalus" panose="02020603050405020304" pitchFamily="18" charset="-78"/>
              </a:rPr>
              <a:t>evidence that the existence of particular categories in a language may predispose speakers to classify ‘reality’ in one way rather than </a:t>
            </a:r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another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4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There </a:t>
            </a:r>
            <a:r>
              <a:rPr lang="en-US" sz="3400" dirty="0">
                <a:latin typeface="Andalus" panose="02020603050405020304" pitchFamily="18" charset="-78"/>
                <a:cs typeface="Andalus" panose="02020603050405020304" pitchFamily="18" charset="-78"/>
              </a:rPr>
              <a:t>is evidence that the physical and cultural environment influences the vocabulary and grammar of the language – languages develop the vocabulary their speakers need</a:t>
            </a:r>
          </a:p>
        </p:txBody>
      </p:sp>
    </p:spTree>
    <p:extLst>
      <p:ext uri="{BB962C8B-B14F-4D97-AF65-F5344CB8AC3E}">
        <p14:creationId xmlns:p14="http://schemas.microsoft.com/office/powerpoint/2010/main" val="226162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Linguistic Relativity Hypothesis </a:t>
            </a:r>
            <a:b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Sapir-</a:t>
            </a:r>
            <a:r>
              <a:rPr lang="en-US" dirty="0" err="1" smtClean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whorf</a:t>
            </a:r>
            <a:endParaRPr lang="en-US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464137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language spoken in a given linguistic</a:t>
            </a:r>
            <a:b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community can influence perception and</a:t>
            </a:r>
            <a:b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higher-level cognitive processes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People who speak different languages see</a:t>
            </a:r>
            <a:b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different realities (e.g., the classification of</a:t>
            </a:r>
            <a:b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physical stimuli such as color or snow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focus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on the influence of particular segments of language (e.g., particular lexical or grammatical categories) on perception, categorization, and knowledge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81480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52" y="980728"/>
            <a:ext cx="9085847" cy="5877272"/>
          </a:xfrm>
        </p:spPr>
        <p:txBody>
          <a:bodyPr>
            <a:normAutofit/>
          </a:bodyPr>
          <a:lstStyle/>
          <a:p>
            <a:endParaRPr lang="en-US" sz="3600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sz="3600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Color</a:t>
            </a:r>
            <a:r>
              <a:rPr lang="en-US" sz="3600" b="1" dirty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 The way different languages classify and refer to colors varies. For instance, certain languages 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en-US" sz="3600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e,g,Russian</a:t>
            </a:r>
            <a:r>
              <a:rPr lang="en-US" sz="3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and Greek) have </a:t>
            </a:r>
            <a:r>
              <a:rPr lang="en-US" sz="3600" dirty="0">
                <a:latin typeface="Andalus" panose="02020603050405020304" pitchFamily="18" charset="-78"/>
                <a:cs typeface="Andalus" panose="02020603050405020304" pitchFamily="18" charset="-78"/>
              </a:rPr>
              <a:t>distinct phrases for light blue and dark blue, which may allow those speakers to more quickly recognize the differences between these shades compared to people who speak other dialects.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755576" y="18864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79646">
                    <a:lumMod val="50000"/>
                  </a:srgb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Examples Of Linguistic Relativity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044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1084" y="836712"/>
            <a:ext cx="9085847" cy="5877272"/>
          </a:xfrm>
        </p:spPr>
        <p:txBody>
          <a:bodyPr>
            <a:normAutofit/>
          </a:bodyPr>
          <a:lstStyle/>
          <a:p>
            <a:endParaRPr lang="en-US" b="1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Grammatical number :</a:t>
            </a:r>
          </a:p>
          <a:p>
            <a:pPr marL="0" indent="0" algn="ctr">
              <a:buNone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Japanese vs, English 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None/>
            </a:pP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L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anguages such as Japanese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do not require grammatical markers for the cognitive category of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additive plurals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. In other words, you cannot always tell whether the noun or object being referred to 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is singular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or plural by the form of the noun (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Athanasopoulos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lang="en-US" dirty="0" err="1">
                <a:latin typeface="Andalus" panose="02020603050405020304" pitchFamily="18" charset="-78"/>
                <a:cs typeface="Andalus" panose="02020603050405020304" pitchFamily="18" charset="-78"/>
              </a:rPr>
              <a:t>Aveledo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2012).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755576" y="188640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F79646">
                    <a:lumMod val="50000"/>
                  </a:srgb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Examples Of Linguistic Relativity</a:t>
            </a: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67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 Whorfian examples (Lexical)</a:t>
            </a:r>
          </a:p>
          <a:p>
            <a:r>
              <a:rPr lang="en-US" b="1" dirty="0">
                <a:latin typeface="Andalus" panose="02020603050405020304" pitchFamily="18" charset="-78"/>
                <a:cs typeface="Andalus" panose="02020603050405020304" pitchFamily="18" charset="-78"/>
              </a:rPr>
              <a:t>Differentiation: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the number of words in a given domain in a lexicon. A more highly differentiated domain has more words, some of which express finer distinctions. </a:t>
            </a:r>
            <a:endParaRPr lang="en-US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A commonly cited example of linguistic relativity is the example of how Inuit </a:t>
            </a:r>
            <a:r>
              <a:rPr lang="en-US" u="sng" dirty="0">
                <a:latin typeface="Andalus" panose="02020603050405020304" pitchFamily="18" charset="-78"/>
                <a:cs typeface="Andalus" panose="02020603050405020304" pitchFamily="18" charset="-78"/>
              </a:rPr>
              <a:t>Eskimos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 describe snow. In English, there is only one word for snow, but in the Inuit language, many words are used to describe snow: “wet snow,” “clinging snow,” “frosty snow,” and so on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n-US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Whorf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suggested that the </a:t>
            </a:r>
            <a:r>
              <a:rPr lang="en-US" b="1" i="1" dirty="0">
                <a:latin typeface="Andalus" panose="02020603050405020304" pitchFamily="18" charset="-78"/>
                <a:cs typeface="Andalus" panose="02020603050405020304" pitchFamily="18" charset="-78"/>
              </a:rPr>
              <a:t>difference in differentiation can lead to differences in thinking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, because when we encounter a particular word on a regular basis, it may influence our habitual thought patterns.</a:t>
            </a:r>
          </a:p>
        </p:txBody>
      </p:sp>
    </p:spTree>
    <p:extLst>
      <p:ext uri="{BB962C8B-B14F-4D97-AF65-F5344CB8AC3E}">
        <p14:creationId xmlns:p14="http://schemas.microsoft.com/office/powerpoint/2010/main" val="2708324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>
                <a:latin typeface="Andalus" panose="02020603050405020304" pitchFamily="18" charset="-78"/>
                <a:cs typeface="Andalus" panose="02020603050405020304" pitchFamily="18" charset="-78"/>
              </a:rPr>
              <a:t>Whorfian Examples (Grammatical</a:t>
            </a:r>
            <a:r>
              <a:rPr lang="en-US" b="1" u="sng" dirty="0" smtClean="0"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</a:p>
          <a:p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Grammatical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characteristics vary from language to language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</a:t>
            </a:r>
          </a:p>
          <a:p>
            <a:pPr>
              <a:buFontTx/>
              <a:buChar char="-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In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/English, lightening and spark are nouns, though they are temporary events. In Hopi, lightning is a verb because events of brief duration must be verbs</a:t>
            </a: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</a:p>
          <a:p>
            <a:pPr>
              <a:buFontTx/>
              <a:buChar char="-"/>
            </a:pPr>
            <a:r>
              <a:rPr lang="en-US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Count </a:t>
            </a:r>
            <a:r>
              <a:rPr lang="en-US" dirty="0">
                <a:latin typeface="Andalus" panose="02020603050405020304" pitchFamily="18" charset="-78"/>
                <a:cs typeface="Andalus" panose="02020603050405020304" pitchFamily="18" charset="-78"/>
              </a:rPr>
              <a:t>nouns (with definite outlines) vs. mass nouns (without clear boundaries). In English pluralized form of mass noun is: count noun + of + mass noun. That leads to think of objects as being “containers” (form) that hold “contents” (substance). Therefore English speakers think of objects as consisting of form and substance.</a:t>
            </a:r>
          </a:p>
        </p:txBody>
      </p:sp>
    </p:spTree>
    <p:extLst>
      <p:ext uri="{BB962C8B-B14F-4D97-AF65-F5344CB8AC3E}">
        <p14:creationId xmlns:p14="http://schemas.microsoft.com/office/powerpoint/2010/main" val="33390103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1461</Words>
  <Application>Microsoft Office PowerPoint</Application>
  <PresentationFormat>Affichage à l'écran (4:3)</PresentationFormat>
  <Paragraphs>142</Paragraphs>
  <Slides>29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29</vt:i4>
      </vt:variant>
    </vt:vector>
  </HeadingPairs>
  <TitlesOfParts>
    <vt:vector size="31" baseType="lpstr">
      <vt:lpstr>Thème Office</vt:lpstr>
      <vt:lpstr>1_Thème Office</vt:lpstr>
      <vt:lpstr> </vt:lpstr>
      <vt:lpstr>Présentation PowerPoint</vt:lpstr>
      <vt:lpstr>INTRODUCTION </vt:lpstr>
      <vt:lpstr>Présentation PowerPoint</vt:lpstr>
      <vt:lpstr>Linguistic Relativity Hypothesis  Sapir-whorf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Thinking for Speaking Hypothesis  Slobin (1996)</vt:lpstr>
      <vt:lpstr>Présentation PowerPoint</vt:lpstr>
      <vt:lpstr>Présentation PowerPoint</vt:lpstr>
      <vt:lpstr>The Language Transfer Hypothesis Bylund and Jarvis (2011)</vt:lpstr>
      <vt:lpstr>Bilingualism And Language Processing </vt:lpstr>
      <vt:lpstr>Présentation PowerPoint</vt:lpstr>
      <vt:lpstr>Présentation PowerPoint</vt:lpstr>
      <vt:lpstr>Présentation PowerPoint</vt:lpstr>
      <vt:lpstr>The Bilingual Benefit</vt:lpstr>
      <vt:lpstr>Culture and Language Processing</vt:lpstr>
      <vt:lpstr>Creativity in Language /Culture</vt:lpstr>
      <vt:lpstr>Creativity in Language /Culture</vt:lpstr>
      <vt:lpstr>Social Structure and Pronouns</vt:lpstr>
      <vt:lpstr>Shared Experiences</vt:lpstr>
      <vt:lpstr>Memory in Language Mediated Task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hello</dc:creator>
  <cp:lastModifiedBy>hello</cp:lastModifiedBy>
  <cp:revision>30</cp:revision>
  <dcterms:created xsi:type="dcterms:W3CDTF">2023-11-09T10:53:45Z</dcterms:created>
  <dcterms:modified xsi:type="dcterms:W3CDTF">2023-11-12T07:09:38Z</dcterms:modified>
</cp:coreProperties>
</file>