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300" r:id="rId16"/>
    <p:sldId id="301" r:id="rId17"/>
    <p:sldId id="303" r:id="rId18"/>
    <p:sldId id="30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93069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D5D84-4A3B-469E-8A1B-1557A07C1EAA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67DB79-93EB-47C8-A248-F8A9E23A59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9135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354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852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0301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8897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6103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5572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9006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812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5009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062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36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043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2484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3279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228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627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602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050958-8B59-4238-89A9-84E8B4B396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81350" y="1771650"/>
            <a:ext cx="5876926" cy="800100"/>
          </a:xfrm>
        </p:spPr>
        <p:txBody>
          <a:bodyPr>
            <a:normAutofit/>
          </a:bodyPr>
          <a:lstStyle/>
          <a:p>
            <a:r>
              <a:rPr lang="fr-FR" sz="3600" dirty="0"/>
              <a:t>Maintenance  industrielle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9B4208-1AC6-458A-984F-57F0D68DAD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69167" y="2616200"/>
            <a:ext cx="2286953" cy="469900"/>
          </a:xfrm>
        </p:spPr>
        <p:txBody>
          <a:bodyPr/>
          <a:lstStyle/>
          <a:p>
            <a:r>
              <a:rPr lang="fr-FR" dirty="0"/>
              <a:t>Génie Mécanique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43D4BC9-D9D5-446B-BBA6-D4720A15D28D}"/>
              </a:ext>
            </a:extLst>
          </p:cNvPr>
          <p:cNvSpPr txBox="1"/>
          <p:nvPr/>
        </p:nvSpPr>
        <p:spPr>
          <a:xfrm>
            <a:off x="9083040" y="6186488"/>
            <a:ext cx="1689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H.ZEGGANE</a:t>
            </a:r>
          </a:p>
        </p:txBody>
      </p:sp>
    </p:spTree>
    <p:extLst>
      <p:ext uri="{BB962C8B-B14F-4D97-AF65-F5344CB8AC3E}">
        <p14:creationId xmlns:p14="http://schemas.microsoft.com/office/powerpoint/2010/main" val="549405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99D8AFE-67CD-45FE-A184-D0A035AC4BB2}"/>
              </a:ext>
            </a:extLst>
          </p:cNvPr>
          <p:cNvSpPr/>
          <p:nvPr/>
        </p:nvSpPr>
        <p:spPr>
          <a:xfrm>
            <a:off x="1920240" y="821663"/>
            <a:ext cx="6096000" cy="106939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Exercice 1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chaque panne on associe le nombre de jours de bon fonctionnement ayant précédé cette panne.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631AF76E-6E22-4393-BF3C-BBAA874E3F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482046"/>
              </p:ext>
            </p:extLst>
          </p:nvPr>
        </p:nvGraphicFramePr>
        <p:xfrm>
          <a:off x="2721928" y="2070607"/>
          <a:ext cx="6757350" cy="1129793"/>
        </p:xfrm>
        <a:graphic>
          <a:graphicData uri="http://schemas.openxmlformats.org/drawingml/2006/table">
            <a:tbl>
              <a:tblPr firstRow="1" firstCol="1" bandRow="1"/>
              <a:tblGrid>
                <a:gridCol w="828992">
                  <a:extLst>
                    <a:ext uri="{9D8B030D-6E8A-4147-A177-3AD203B41FA5}">
                      <a16:colId xmlns:a16="http://schemas.microsoft.com/office/drawing/2014/main" val="2207586837"/>
                    </a:ext>
                  </a:extLst>
                </a:gridCol>
                <a:gridCol w="398398">
                  <a:extLst>
                    <a:ext uri="{9D8B030D-6E8A-4147-A177-3AD203B41FA5}">
                      <a16:colId xmlns:a16="http://schemas.microsoft.com/office/drawing/2014/main" val="1044232973"/>
                    </a:ext>
                  </a:extLst>
                </a:gridCol>
                <a:gridCol w="614440">
                  <a:extLst>
                    <a:ext uri="{9D8B030D-6E8A-4147-A177-3AD203B41FA5}">
                      <a16:colId xmlns:a16="http://schemas.microsoft.com/office/drawing/2014/main" val="1729021267"/>
                    </a:ext>
                  </a:extLst>
                </a:gridCol>
                <a:gridCol w="614440">
                  <a:extLst>
                    <a:ext uri="{9D8B030D-6E8A-4147-A177-3AD203B41FA5}">
                      <a16:colId xmlns:a16="http://schemas.microsoft.com/office/drawing/2014/main" val="3544797057"/>
                    </a:ext>
                  </a:extLst>
                </a:gridCol>
                <a:gridCol w="614440">
                  <a:extLst>
                    <a:ext uri="{9D8B030D-6E8A-4147-A177-3AD203B41FA5}">
                      <a16:colId xmlns:a16="http://schemas.microsoft.com/office/drawing/2014/main" val="556010718"/>
                    </a:ext>
                  </a:extLst>
                </a:gridCol>
                <a:gridCol w="614440">
                  <a:extLst>
                    <a:ext uri="{9D8B030D-6E8A-4147-A177-3AD203B41FA5}">
                      <a16:colId xmlns:a16="http://schemas.microsoft.com/office/drawing/2014/main" val="3204091637"/>
                    </a:ext>
                  </a:extLst>
                </a:gridCol>
                <a:gridCol w="614440">
                  <a:extLst>
                    <a:ext uri="{9D8B030D-6E8A-4147-A177-3AD203B41FA5}">
                      <a16:colId xmlns:a16="http://schemas.microsoft.com/office/drawing/2014/main" val="1250417145"/>
                    </a:ext>
                  </a:extLst>
                </a:gridCol>
                <a:gridCol w="614440">
                  <a:extLst>
                    <a:ext uri="{9D8B030D-6E8A-4147-A177-3AD203B41FA5}">
                      <a16:colId xmlns:a16="http://schemas.microsoft.com/office/drawing/2014/main" val="520090593"/>
                    </a:ext>
                  </a:extLst>
                </a:gridCol>
                <a:gridCol w="614440">
                  <a:extLst>
                    <a:ext uri="{9D8B030D-6E8A-4147-A177-3AD203B41FA5}">
                      <a16:colId xmlns:a16="http://schemas.microsoft.com/office/drawing/2014/main" val="1438312941"/>
                    </a:ext>
                  </a:extLst>
                </a:gridCol>
                <a:gridCol w="614440">
                  <a:extLst>
                    <a:ext uri="{9D8B030D-6E8A-4147-A177-3AD203B41FA5}">
                      <a16:colId xmlns:a16="http://schemas.microsoft.com/office/drawing/2014/main" val="2101372699"/>
                    </a:ext>
                  </a:extLst>
                </a:gridCol>
                <a:gridCol w="614440">
                  <a:extLst>
                    <a:ext uri="{9D8B030D-6E8A-4147-A177-3AD203B41FA5}">
                      <a16:colId xmlns:a16="http://schemas.microsoft.com/office/drawing/2014/main" val="4282509326"/>
                    </a:ext>
                  </a:extLst>
                </a:gridCol>
              </a:tblGrid>
              <a:tr h="7595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Pannes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271857"/>
                  </a:ext>
                </a:extLst>
              </a:tr>
              <a:tr h="3702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TBF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124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755182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A5170606-696A-4933-8AEA-E781174ECBB8}"/>
              </a:ext>
            </a:extLst>
          </p:cNvPr>
          <p:cNvSpPr/>
          <p:nvPr/>
        </p:nvSpPr>
        <p:spPr>
          <a:xfrm>
            <a:off x="1996440" y="3347284"/>
            <a:ext cx="6096000" cy="7730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Solution 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MTBF =(55+26+13+80+14+21+124+35+18+26)/10 = 41 jours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627761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22514A1B-000B-4EBE-A85E-6BF2C76FD89D}"/>
              </a:ext>
            </a:extLst>
          </p:cNvPr>
          <p:cNvSpPr txBox="1"/>
          <p:nvPr/>
        </p:nvSpPr>
        <p:spPr>
          <a:xfrm>
            <a:off x="2072640" y="777240"/>
            <a:ext cx="2468880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3.3. Taux de défaillance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97D976E-736A-46DA-948B-DBB2C36D578D}"/>
                  </a:ext>
                </a:extLst>
              </p:cNvPr>
              <p:cNvSpPr/>
              <p:nvPr/>
            </p:nvSpPr>
            <p:spPr>
              <a:xfrm>
                <a:off x="2926080" y="1594416"/>
                <a:ext cx="7467600" cy="22150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Le taux de défaillance instantané est le taux de défaillance d’un système ayant fonctionné pendant une durée t. Appelé également taux de panne</a:t>
                </a:r>
                <a:endParaRPr lang="fr-FR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λ</m:t>
                      </m:r>
                      <m:r>
                        <a:rPr lang="en-US" sz="20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MTBF</m:t>
                          </m:r>
                        </m:den>
                      </m:f>
                    </m:oMath>
                  </m:oMathPara>
                </a14:m>
                <a:endParaRPr lang="fr-FR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Pour l’exemple précédent : λ = 1 / 5,37 = 0,19 panne / heure</a:t>
                </a:r>
                <a:endParaRPr lang="fr-FR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97D976E-736A-46DA-948B-DBB2C36D57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6080" y="1594416"/>
                <a:ext cx="7467600" cy="2215030"/>
              </a:xfrm>
              <a:prstGeom prst="rect">
                <a:avLst/>
              </a:prstGeom>
              <a:blipFill>
                <a:blip r:embed="rId2"/>
                <a:stretch>
                  <a:fillRect l="-816" t="-1653" b="-38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 8">
            <a:extLst>
              <a:ext uri="{FF2B5EF4-FFF2-40B4-BE49-F238E27FC236}">
                <a16:creationId xmlns:a16="http://schemas.microsoft.com/office/drawing/2014/main" id="{0C085136-96F8-4F31-9CB2-EFD5502CEE7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982" y="4324667"/>
            <a:ext cx="4486275" cy="195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884571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5763B057-AF73-4A43-BA73-1C22FA44CF7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262" y="971867"/>
            <a:ext cx="6251258" cy="347821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31DF012-608C-4BDE-A23D-D0FCAB03CB10}"/>
              </a:ext>
            </a:extLst>
          </p:cNvPr>
          <p:cNvSpPr/>
          <p:nvPr/>
        </p:nvSpPr>
        <p:spPr>
          <a:xfrm>
            <a:off x="3276600" y="4640099"/>
            <a:ext cx="6096000" cy="16621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37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Zone A =&gt; époque de jeunesse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37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Zone B =&gt; époque de maturité, fonctionnement normal, défaillance aléatoire indépendante du temps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37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Zone C =&gt; époque d’obsolescence, défaillances d’usure ou pannes de vieillesse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620367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092819-9AFB-422E-BF1F-C45D6685E8D3}"/>
              </a:ext>
            </a:extLst>
          </p:cNvPr>
          <p:cNvSpPr/>
          <p:nvPr/>
        </p:nvSpPr>
        <p:spPr>
          <a:xfrm>
            <a:off x="2423160" y="1156943"/>
            <a:ext cx="7406640" cy="1166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 probabilité (P) que le produit fonctionnera pendant un temps T avant de tomber en panne est égale à :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P(T) = e </a:t>
            </a:r>
            <a:r>
              <a:rPr lang="fr-FR" sz="2000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(-T/MTBF)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2553F6-7493-4892-A55D-320A0FBA0CE4}"/>
              </a:ext>
            </a:extLst>
          </p:cNvPr>
          <p:cNvSpPr/>
          <p:nvPr/>
        </p:nvSpPr>
        <p:spPr>
          <a:xfrm>
            <a:off x="2316480" y="2539685"/>
            <a:ext cx="8275320" cy="2235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u="sn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Exercice 2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7625" marR="47625">
              <a:spcBef>
                <a:spcPts val="375"/>
              </a:spcBef>
              <a:spcAft>
                <a:spcPts val="375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Exemple 1 : Centrale avec un 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7625" marR="47625">
              <a:spcBef>
                <a:spcPts val="375"/>
              </a:spcBef>
              <a:spcAft>
                <a:spcPts val="375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MTBF = 174805 heures.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7625" marR="47625">
              <a:spcBef>
                <a:spcPts val="375"/>
              </a:spcBef>
              <a:spcAft>
                <a:spcPts val="375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Calculer la probabilité que la centrale fonctionne 5 ans avant de tomber en panne est de P =  %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7625" marR="47625">
              <a:spcBef>
                <a:spcPts val="375"/>
              </a:spcBef>
              <a:spcAft>
                <a:spcPts val="375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(la fiabilité de cette machine). 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925173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A42F20D-59E9-410A-A8F7-8C927C5B807D}"/>
              </a:ext>
            </a:extLst>
          </p:cNvPr>
          <p:cNvSpPr/>
          <p:nvPr/>
        </p:nvSpPr>
        <p:spPr>
          <a:xfrm>
            <a:off x="2316480" y="821663"/>
            <a:ext cx="9311640" cy="1166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Exercice 3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 étudie une machine suite à son déclassement après 16500 heures. Pendant cette période, la machine a cumulé 218 arrêts.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969C5DD9-7D13-48C5-B995-12AC1BA8AE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043441"/>
              </p:ext>
            </p:extLst>
          </p:nvPr>
        </p:nvGraphicFramePr>
        <p:xfrm>
          <a:off x="8921432" y="1745224"/>
          <a:ext cx="1975168" cy="5144868"/>
        </p:xfrm>
        <a:graphic>
          <a:graphicData uri="http://schemas.openxmlformats.org/drawingml/2006/table">
            <a:tbl>
              <a:tblPr firstRow="1" firstCol="1" bandRow="1"/>
              <a:tblGrid>
                <a:gridCol w="987584">
                  <a:extLst>
                    <a:ext uri="{9D8B030D-6E8A-4147-A177-3AD203B41FA5}">
                      <a16:colId xmlns:a16="http://schemas.microsoft.com/office/drawing/2014/main" val="235947286"/>
                    </a:ext>
                  </a:extLst>
                </a:gridCol>
                <a:gridCol w="987584">
                  <a:extLst>
                    <a:ext uri="{9D8B030D-6E8A-4147-A177-3AD203B41FA5}">
                      <a16:colId xmlns:a16="http://schemas.microsoft.com/office/drawing/2014/main" val="3732064676"/>
                    </a:ext>
                  </a:extLst>
                </a:gridCol>
              </a:tblGrid>
              <a:tr h="5179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Heures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MTBF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693688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66,7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419957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616044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8681404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6061572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851702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555,6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5619473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416,6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0714031"/>
                  </a:ext>
                </a:extLst>
              </a:tr>
              <a:tr h="51795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526,32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1486218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6870821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476,2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626772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555,6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002643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512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996589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1732553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111,1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928060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5068717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4BB58316-1EAB-484F-9737-3267085E0B64}"/>
              </a:ext>
            </a:extLst>
          </p:cNvPr>
          <p:cNvSpPr/>
          <p:nvPr/>
        </p:nvSpPr>
        <p:spPr>
          <a:xfrm>
            <a:off x="2225040" y="2484180"/>
            <a:ext cx="6096000" cy="67044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Quelle est l’évolution de la fiabilité de la génératrice et sa phase d’usure en fonction des intervalles d’arrêts.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804534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04C2168-33F9-476A-AE17-A2B6C7A6350B}"/>
              </a:ext>
            </a:extLst>
          </p:cNvPr>
          <p:cNvSpPr txBox="1"/>
          <p:nvPr/>
        </p:nvSpPr>
        <p:spPr>
          <a:xfrm>
            <a:off x="2072640" y="777240"/>
            <a:ext cx="2468880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3.4. Fiabilité globale </a:t>
            </a:r>
            <a:r>
              <a:rPr lang="fr-FR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endParaRPr lang="fr-F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4A9C1AD-10D8-4C0B-9314-38D84A3EE0F5}"/>
                  </a:ext>
                </a:extLst>
              </p:cNvPr>
              <p:cNvSpPr/>
              <p:nvPr/>
            </p:nvSpPr>
            <p:spPr>
              <a:xfrm>
                <a:off x="3002280" y="1433287"/>
                <a:ext cx="6096000" cy="98437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indent="228600"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fr-FR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𝑅𝑠</m:t>
                      </m:r>
                      <m:r>
                        <a:rPr lang="fr-FR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fr-FR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𝜆</m:t>
                          </m:r>
                          <m:r>
                            <a:rPr lang="fr-FR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fr-FR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fr-FR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fr-FR" sz="24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4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λs</a:t>
                </a:r>
                <a:r>
                  <a:rPr lang="fr-FR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 : taux de défaillance globale.</a:t>
                </a:r>
                <a:endParaRPr lang="fr-FR" sz="24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4A9C1AD-10D8-4C0B-9314-38D84A3EE0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2280" y="1433287"/>
                <a:ext cx="6096000" cy="984372"/>
              </a:xfrm>
              <a:prstGeom prst="rect">
                <a:avLst/>
              </a:prstGeom>
              <a:blipFill>
                <a:blip r:embed="rId2"/>
                <a:stretch>
                  <a:fillRect l="-1600" b="-123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7FFD6B08-CABE-4C38-8758-EE9463B12F3D}"/>
              </a:ext>
            </a:extLst>
          </p:cNvPr>
          <p:cNvSpPr/>
          <p:nvPr/>
        </p:nvSpPr>
        <p:spPr>
          <a:xfrm>
            <a:off x="2081106" y="2571402"/>
            <a:ext cx="5865708" cy="374077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150"/>
              <a:buFont typeface="Times New Roman" panose="02020603050405020304" pitchFamily="18" charset="0"/>
              <a:buAutoNum type="alphaLcPeriod"/>
            </a:pPr>
            <a:r>
              <a:rPr lang="fr-FR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Fiabilité de système constitué de plusieurs composants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B576493-AE56-489A-A626-8E844A56A46F}"/>
              </a:ext>
            </a:extLst>
          </p:cNvPr>
          <p:cNvSpPr/>
          <p:nvPr/>
        </p:nvSpPr>
        <p:spPr>
          <a:xfrm>
            <a:off x="2425794" y="2998122"/>
            <a:ext cx="1031051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En série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A5C0FFC-5719-4CB2-B62F-40382511CC15}"/>
                  </a:ext>
                </a:extLst>
              </p:cNvPr>
              <p:cNvSpPr/>
              <p:nvPr/>
            </p:nvSpPr>
            <p:spPr>
              <a:xfrm>
                <a:off x="2956560" y="3431162"/>
                <a:ext cx="6096000" cy="258647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La fiabilité </a:t>
                </a:r>
                <a:r>
                  <a:rPr lang="fr-FR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Rs</a:t>
                </a:r>
                <a:r>
                  <a:rPr lang="fr-FR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d’un ensemble de n constituants connectés en série est égale au produit des fiabilités respectives RA, RB, RC, Rn de chaque composant</a:t>
                </a:r>
                <a:r>
                  <a:rPr lang="fr-FR" dirty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𝑅𝑠</m:t>
                      </m:r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𝜆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indent="228600"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𝑅𝑠</m:t>
                      </m:r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𝑅𝐴</m:t>
                      </m:r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𝑅𝐵</m:t>
                      </m:r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𝑅𝐶</m:t>
                      </m:r>
                    </m:oMath>
                  </m:oMathPara>
                </a14:m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indent="228600"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fr-FR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𝑅𝑠</m:t>
                    </m:r>
                    <m:r>
                      <a:rPr lang="fr-FR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𝜆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sup>
                    </m:sSup>
                    <m:r>
                      <a:rPr lang="fr-FR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sSup>
                      <m:sSupPr>
                        <m:ctrlP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𝜆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fr-FR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.</a:t>
                </a:r>
                <a14:m>
                  <m:oMath xmlns:m="http://schemas.openxmlformats.org/officeDocument/2006/math">
                    <m:r>
                      <a:rPr lang="fr-FR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𝜆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A5C0FFC-5719-4CB2-B62F-40382511CC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560" y="3431162"/>
                <a:ext cx="6096000" cy="2586477"/>
              </a:xfrm>
              <a:prstGeom prst="rect">
                <a:avLst/>
              </a:prstGeom>
              <a:blipFill>
                <a:blip r:embed="rId3"/>
                <a:stretch>
                  <a:fillRect l="-800" t="-1415" r="-500" b="-283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Image 14">
            <a:extLst>
              <a:ext uri="{FF2B5EF4-FFF2-40B4-BE49-F238E27FC236}">
                <a16:creationId xmlns:a16="http://schemas.microsoft.com/office/drawing/2014/main" id="{9E4AC906-2752-4BCD-B475-0DE8F9253E5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077" y="4561522"/>
            <a:ext cx="3769043" cy="83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959113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10425C6-1789-4F2F-A9AE-E3FCE383CF01}"/>
              </a:ext>
            </a:extLst>
          </p:cNvPr>
          <p:cNvSpPr/>
          <p:nvPr/>
        </p:nvSpPr>
        <p:spPr>
          <a:xfrm>
            <a:off x="1752600" y="744105"/>
            <a:ext cx="9220200" cy="1166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>
              <a:lnSpc>
                <a:spcPct val="107000"/>
              </a:lnSpc>
              <a:spcAft>
                <a:spcPts val="800"/>
              </a:spcAft>
            </a:pPr>
            <a:r>
              <a:rPr lang="fr-FR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Exercice 4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28600">
              <a:lnSpc>
                <a:spcPct val="107000"/>
              </a:lnSpc>
              <a:spcAft>
                <a:spcPts val="800"/>
              </a:spcAft>
            </a:pP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Soit une installation de quatre machines en série. Le relevé de pannes sur une période de référence 15000 heures.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40467952-D1B7-4645-86C9-8AF020C295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196309"/>
              </p:ext>
            </p:extLst>
          </p:nvPr>
        </p:nvGraphicFramePr>
        <p:xfrm>
          <a:off x="3492817" y="2072162"/>
          <a:ext cx="6839901" cy="1570200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1195220">
                  <a:extLst>
                    <a:ext uri="{9D8B030D-6E8A-4147-A177-3AD203B41FA5}">
                      <a16:colId xmlns:a16="http://schemas.microsoft.com/office/drawing/2014/main" val="4218116697"/>
                    </a:ext>
                  </a:extLst>
                </a:gridCol>
                <a:gridCol w="627579">
                  <a:extLst>
                    <a:ext uri="{9D8B030D-6E8A-4147-A177-3AD203B41FA5}">
                      <a16:colId xmlns:a16="http://schemas.microsoft.com/office/drawing/2014/main" val="1809528407"/>
                    </a:ext>
                  </a:extLst>
                </a:gridCol>
                <a:gridCol w="627579">
                  <a:extLst>
                    <a:ext uri="{9D8B030D-6E8A-4147-A177-3AD203B41FA5}">
                      <a16:colId xmlns:a16="http://schemas.microsoft.com/office/drawing/2014/main" val="3346868863"/>
                    </a:ext>
                  </a:extLst>
                </a:gridCol>
                <a:gridCol w="626873">
                  <a:extLst>
                    <a:ext uri="{9D8B030D-6E8A-4147-A177-3AD203B41FA5}">
                      <a16:colId xmlns:a16="http://schemas.microsoft.com/office/drawing/2014/main" val="1501298056"/>
                    </a:ext>
                  </a:extLst>
                </a:gridCol>
                <a:gridCol w="626873">
                  <a:extLst>
                    <a:ext uri="{9D8B030D-6E8A-4147-A177-3AD203B41FA5}">
                      <a16:colId xmlns:a16="http://schemas.microsoft.com/office/drawing/2014/main" val="1894754329"/>
                    </a:ext>
                  </a:extLst>
                </a:gridCol>
                <a:gridCol w="626873">
                  <a:extLst>
                    <a:ext uri="{9D8B030D-6E8A-4147-A177-3AD203B41FA5}">
                      <a16:colId xmlns:a16="http://schemas.microsoft.com/office/drawing/2014/main" val="824486044"/>
                    </a:ext>
                  </a:extLst>
                </a:gridCol>
                <a:gridCol w="626873">
                  <a:extLst>
                    <a:ext uri="{9D8B030D-6E8A-4147-A177-3AD203B41FA5}">
                      <a16:colId xmlns:a16="http://schemas.microsoft.com/office/drawing/2014/main" val="1662509094"/>
                    </a:ext>
                  </a:extLst>
                </a:gridCol>
                <a:gridCol w="626873">
                  <a:extLst>
                    <a:ext uri="{9D8B030D-6E8A-4147-A177-3AD203B41FA5}">
                      <a16:colId xmlns:a16="http://schemas.microsoft.com/office/drawing/2014/main" val="2766227132"/>
                    </a:ext>
                  </a:extLst>
                </a:gridCol>
                <a:gridCol w="627579">
                  <a:extLst>
                    <a:ext uri="{9D8B030D-6E8A-4147-A177-3AD203B41FA5}">
                      <a16:colId xmlns:a16="http://schemas.microsoft.com/office/drawing/2014/main" val="2962111449"/>
                    </a:ext>
                  </a:extLst>
                </a:gridCol>
                <a:gridCol w="627579">
                  <a:extLst>
                    <a:ext uri="{9D8B030D-6E8A-4147-A177-3AD203B41FA5}">
                      <a16:colId xmlns:a16="http://schemas.microsoft.com/office/drawing/2014/main" val="1896964009"/>
                    </a:ext>
                  </a:extLst>
                </a:gridCol>
              </a:tblGrid>
              <a:tr h="3138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Pannes en heures 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521785"/>
                  </a:ext>
                </a:extLst>
              </a:tr>
              <a:tr h="314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Machine 1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6356876"/>
                  </a:ext>
                </a:extLst>
              </a:tr>
              <a:tr h="314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Machine 2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7529769"/>
                  </a:ext>
                </a:extLst>
              </a:tr>
              <a:tr h="314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Machine 3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0422788"/>
                  </a:ext>
                </a:extLst>
              </a:tr>
              <a:tr h="314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Machine 4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1901615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863142A1-C18F-42F5-B73A-31BBC74D892D}"/>
              </a:ext>
            </a:extLst>
          </p:cNvPr>
          <p:cNvSpPr/>
          <p:nvPr/>
        </p:nvSpPr>
        <p:spPr>
          <a:xfrm>
            <a:off x="2667000" y="3577518"/>
            <a:ext cx="6096000" cy="195848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28600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Calculer les MTBF pour les quatre éléments.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Calculer le taux de défaillance pour chaque élément.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Calculer la fiabilité R pour 1 heure de fonctionnement.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Calculer la fiabilité R pour une semaine de fonctionnement.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Calculer la fiabilité R pour 4 semaines de fonctionnement.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623996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717CDFD-CD76-4072-A844-343F011DA265}"/>
              </a:ext>
            </a:extLst>
          </p:cNvPr>
          <p:cNvSpPr/>
          <p:nvPr/>
        </p:nvSpPr>
        <p:spPr>
          <a:xfrm>
            <a:off x="2094648" y="757842"/>
            <a:ext cx="1358064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En parallèle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C4EAB49-C412-4EC5-8C8F-2C826017680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3632" y="535305"/>
            <a:ext cx="1552575" cy="219075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68A8237-C367-45C4-811E-E00B3507B0E9}"/>
              </a:ext>
            </a:extLst>
          </p:cNvPr>
          <p:cNvSpPr/>
          <p:nvPr/>
        </p:nvSpPr>
        <p:spPr>
          <a:xfrm>
            <a:off x="2240280" y="1387176"/>
            <a:ext cx="7315200" cy="166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 probabilité de panne pour chaque composant i est alors notée:</a:t>
            </a:r>
            <a:endParaRPr lang="fr-FR" sz="16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Défaillance Fi = 1 - Ri    avec Ri la fiabilité associée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    La probabilité de panne de l’ensemble: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Fs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= (F1) x (F2) x.... (Fn) = (1-R1) x (1-R2) x... (1-Rn)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    La fiabilité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Rs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de l ’ensemble : 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Rs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= 1-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[(1-R1).(1-R2 ) .  ...(1-Rn)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] 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15A616-D2B5-418E-8236-90CF262434B6}"/>
              </a:ext>
            </a:extLst>
          </p:cNvPr>
          <p:cNvSpPr/>
          <p:nvPr/>
        </p:nvSpPr>
        <p:spPr>
          <a:xfrm>
            <a:off x="1844040" y="3077183"/>
            <a:ext cx="6096000" cy="106939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28600"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Exercice 5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Soient deux machines M1 et M2 montées en parallèle, avec un relevé de panne effectué sur une durée de 1000 heures.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2290C005-8FEC-4416-AEAD-6780F3258E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107472"/>
              </p:ext>
            </p:extLst>
          </p:nvPr>
        </p:nvGraphicFramePr>
        <p:xfrm>
          <a:off x="1996440" y="4239481"/>
          <a:ext cx="9098280" cy="782766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1299180">
                  <a:extLst>
                    <a:ext uri="{9D8B030D-6E8A-4147-A177-3AD203B41FA5}">
                      <a16:colId xmlns:a16="http://schemas.microsoft.com/office/drawing/2014/main" val="2101782664"/>
                    </a:ext>
                  </a:extLst>
                </a:gridCol>
                <a:gridCol w="1299180">
                  <a:extLst>
                    <a:ext uri="{9D8B030D-6E8A-4147-A177-3AD203B41FA5}">
                      <a16:colId xmlns:a16="http://schemas.microsoft.com/office/drawing/2014/main" val="2691466053"/>
                    </a:ext>
                  </a:extLst>
                </a:gridCol>
                <a:gridCol w="1299180">
                  <a:extLst>
                    <a:ext uri="{9D8B030D-6E8A-4147-A177-3AD203B41FA5}">
                      <a16:colId xmlns:a16="http://schemas.microsoft.com/office/drawing/2014/main" val="223697975"/>
                    </a:ext>
                  </a:extLst>
                </a:gridCol>
                <a:gridCol w="1300185">
                  <a:extLst>
                    <a:ext uri="{9D8B030D-6E8A-4147-A177-3AD203B41FA5}">
                      <a16:colId xmlns:a16="http://schemas.microsoft.com/office/drawing/2014/main" val="1608370641"/>
                    </a:ext>
                  </a:extLst>
                </a:gridCol>
                <a:gridCol w="1300185">
                  <a:extLst>
                    <a:ext uri="{9D8B030D-6E8A-4147-A177-3AD203B41FA5}">
                      <a16:colId xmlns:a16="http://schemas.microsoft.com/office/drawing/2014/main" val="1680543213"/>
                    </a:ext>
                  </a:extLst>
                </a:gridCol>
                <a:gridCol w="1300185">
                  <a:extLst>
                    <a:ext uri="{9D8B030D-6E8A-4147-A177-3AD203B41FA5}">
                      <a16:colId xmlns:a16="http://schemas.microsoft.com/office/drawing/2014/main" val="1536231712"/>
                    </a:ext>
                  </a:extLst>
                </a:gridCol>
                <a:gridCol w="1300185">
                  <a:extLst>
                    <a:ext uri="{9D8B030D-6E8A-4147-A177-3AD203B41FA5}">
                      <a16:colId xmlns:a16="http://schemas.microsoft.com/office/drawing/2014/main" val="20210991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Durée de pannes en heures 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5700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Machine 1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69032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Machine 2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3202522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D3A84E77-D588-4DC5-A082-F1476ED62218}"/>
              </a:ext>
            </a:extLst>
          </p:cNvPr>
          <p:cNvSpPr/>
          <p:nvPr/>
        </p:nvSpPr>
        <p:spPr>
          <a:xfrm>
            <a:off x="3002280" y="5054631"/>
            <a:ext cx="7132320" cy="966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Calculer les MTBF des deux machines.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Déterminer la fiabilité des deux machines pour une durée de 24 heures.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Déterminer la fiabilité de l’installation pour une durée de 24 heures.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133319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70395AB7-FA3A-40A9-A6C3-03D4AB6EA01B}"/>
              </a:ext>
            </a:extLst>
          </p:cNvPr>
          <p:cNvSpPr txBox="1"/>
          <p:nvPr/>
        </p:nvSpPr>
        <p:spPr>
          <a:xfrm>
            <a:off x="2072640" y="777240"/>
            <a:ext cx="2468880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3.5 . Maintenabilité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E74C1FC-B279-4AA7-8744-53A1E07653DA}"/>
                  </a:ext>
                </a:extLst>
              </p:cNvPr>
              <p:cNvSpPr/>
              <p:nvPr/>
            </p:nvSpPr>
            <p:spPr>
              <a:xfrm>
                <a:off x="2651760" y="1450234"/>
                <a:ext cx="7711440" cy="48058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22860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La maintenabilité caractérise la facilité à remettre ou de maintenir un bien en bon état de fonctionnement. Cette notion ne peut s’appliquer qu’à du matériel maintenable, donc réparable.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La maintenabilité concerne l’action de maintenance comme telle. Par la maintenabilité, on recherche l’optimisation du temps d’intervention afin d’augmenter le temps de production en diminuant les délais.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Symbol" panose="05050102010706020507" pitchFamily="18" charset="2"/>
                  <a:buChar char=""/>
                </a:pPr>
                <a:r>
                  <a:rPr lang="fr-FR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MTTR 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7625" marR="47625">
                  <a:lnSpc>
                    <a:spcPct val="107000"/>
                  </a:lnSpc>
                  <a:spcBef>
                    <a:spcPts val="375"/>
                  </a:spcBef>
                  <a:spcAft>
                    <a:spcPts val="375"/>
                  </a:spcAft>
                </a:pPr>
                <a:r>
                  <a:rPr lang="fr-FR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L’indice de maintenabilité est le MTTR et se calcule de manière suivante :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marR="47625">
                  <a:lnSpc>
                    <a:spcPct val="107000"/>
                  </a:lnSpc>
                  <a:spcBef>
                    <a:spcPts val="375"/>
                  </a:spcBef>
                  <a:spcAft>
                    <a:spcPts val="375"/>
                  </a:spcAft>
                </a:pPr>
                <a:r>
                  <a:rPr lang="fr-FR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marR="47625">
                  <a:lnSpc>
                    <a:spcPct val="107000"/>
                  </a:lnSpc>
                  <a:spcBef>
                    <a:spcPts val="375"/>
                  </a:spcBef>
                  <a:spcAft>
                    <a:spcPts val="375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MTTR</m:t>
                      </m:r>
                      <m:r>
                        <a:rPr lang="en-US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subHide m:val="on"/>
                              <m:supHide m:val="on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Temps</m:t>
                              </m:r>
                              <m:r>
                                <a:rPr lang="en-US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d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′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arr</m:t>
                              </m:r>
                              <m:r>
                                <a:rPr lang="en-US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ê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t</m:t>
                              </m:r>
                            </m:e>
                          </m:nary>
                        </m:num>
                        <m:den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nombre</m:t>
                          </m:r>
                          <m: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d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arr</m:t>
                          </m:r>
                          <m: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ê</m:t>
                          </m:r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ts</m:t>
                          </m:r>
                        </m:den>
                      </m:f>
                    </m:oMath>
                  </m:oMathPara>
                </a14:m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fr-FR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Le taux de réparation μ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marR="47625">
                  <a:lnSpc>
                    <a:spcPct val="107000"/>
                  </a:lnSpc>
                  <a:spcBef>
                    <a:spcPts val="375"/>
                  </a:spcBef>
                  <a:spcAft>
                    <a:spcPts val="375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μ</m:t>
                      </m:r>
                      <m:r>
                        <a:rPr lang="en-US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MTTR</m:t>
                          </m:r>
                        </m:den>
                      </m:f>
                    </m:oMath>
                  </m:oMathPara>
                </a14:m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E74C1FC-B279-4AA7-8744-53A1E07653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1760" y="1450234"/>
                <a:ext cx="7711440" cy="4805803"/>
              </a:xfrm>
              <a:prstGeom prst="rect">
                <a:avLst/>
              </a:prstGeom>
              <a:blipFill>
                <a:blip r:embed="rId2"/>
                <a:stretch>
                  <a:fillRect l="-632" t="-761" r="-63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3365463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580078E-8A25-4DCA-8B6C-FEE01B4C09C8}"/>
              </a:ext>
            </a:extLst>
          </p:cNvPr>
          <p:cNvSpPr/>
          <p:nvPr/>
        </p:nvSpPr>
        <p:spPr>
          <a:xfrm>
            <a:off x="3336607" y="1068914"/>
            <a:ext cx="6096000" cy="12777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CHAP </a:t>
            </a:r>
            <a:r>
              <a:rPr lang="fr-FR" b="1" u="sn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V: Fiabilité de la maintenance 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0510"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Maintenance-fiabilité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0510"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Paramètres indicateurs de la fiabilité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0510"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Calcul de la fiabilité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15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ACDA97F-6202-4F13-8E57-0EDC3C38BE02}"/>
              </a:ext>
            </a:extLst>
          </p:cNvPr>
          <p:cNvSpPr/>
          <p:nvPr/>
        </p:nvSpPr>
        <p:spPr>
          <a:xfrm>
            <a:off x="4558411" y="684014"/>
            <a:ext cx="3501280" cy="461665"/>
          </a:xfrm>
          <a:prstGeom prst="rect">
            <a:avLst/>
          </a:prstGeom>
          <a:solidFill>
            <a:srgbClr val="00B050"/>
          </a:solidFill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Fiabilité de la maintenance</a:t>
            </a:r>
            <a:endParaRPr lang="fr-FR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A6A91C-DEEF-4B3E-BDC6-30CA7419424D}"/>
              </a:ext>
            </a:extLst>
          </p:cNvPr>
          <p:cNvSpPr/>
          <p:nvPr/>
        </p:nvSpPr>
        <p:spPr>
          <a:xfrm>
            <a:off x="2265448" y="1446014"/>
            <a:ext cx="1460656" cy="369332"/>
          </a:xfrm>
          <a:prstGeom prst="rect">
            <a:avLst/>
          </a:prstGeom>
          <a:solidFill>
            <a:srgbClr val="7030A0"/>
          </a:solidFill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 Définition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236F9F-6C6E-45BC-8B15-444224DA1752}"/>
              </a:ext>
            </a:extLst>
          </p:cNvPr>
          <p:cNvSpPr/>
          <p:nvPr/>
        </p:nvSpPr>
        <p:spPr>
          <a:xfrm>
            <a:off x="2575560" y="1919219"/>
            <a:ext cx="8168640" cy="2586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 fiabilité caractérise l’aptitude d’un système ou d’un matériel à accomplir une fonction requise dans des conditions données pendant un intervalle de temps donné.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Elle a pour fondements mathématiques la statistique et le calcul des probabilités qui sont nécessaires à la compréhension et à l’analyse des données de fiabilité.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 défaillance (la non fiabilité) augmente les coûts d’après-vente.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743255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B0A004-7D6D-41B1-A65D-81E290CAE144}"/>
              </a:ext>
            </a:extLst>
          </p:cNvPr>
          <p:cNvSpPr/>
          <p:nvPr/>
        </p:nvSpPr>
        <p:spPr>
          <a:xfrm>
            <a:off x="2124878" y="742602"/>
            <a:ext cx="4839786" cy="374077"/>
          </a:xfrm>
          <a:prstGeom prst="rect">
            <a:avLst/>
          </a:prstGeom>
          <a:solidFill>
            <a:srgbClr val="7030A0"/>
          </a:solidFill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fr-FR" b="1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Fonction fiabilité R(t) et fonction défaillance </a:t>
            </a:r>
            <a:endParaRPr lang="fr-FR" sz="2400" b="1" kern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8A3196-3981-4B9B-A15F-DC93CB28B877}"/>
              </a:ext>
            </a:extLst>
          </p:cNvPr>
          <p:cNvSpPr/>
          <p:nvPr/>
        </p:nvSpPr>
        <p:spPr>
          <a:xfrm>
            <a:off x="2407920" y="1398198"/>
            <a:ext cx="9220200" cy="1825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Considérons un matériel dont on étudie la fiabilité. Soit Z la variable aléatoire qui à chaque matériel associe son temps de bon fonctionnement. On choisit un de ces matériels au hasard. Soit l’évènement A : « Le matériel est en état de bon fonctionnement à l’instant t » 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L’évènement B : « Le matériel est défaillant à l’instant t + ∆t » 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DFAF95-78AC-4A3A-BE06-148F38CBD79F}"/>
              </a:ext>
            </a:extLst>
          </p:cNvPr>
          <p:cNvSpPr/>
          <p:nvPr/>
        </p:nvSpPr>
        <p:spPr>
          <a:xfrm>
            <a:off x="3246120" y="3444300"/>
            <a:ext cx="7360920" cy="86325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Le nombre F(t) représente la probabilité qu’un dispositif choisi au hasard ait une défaillance avant l’instant t. 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DA2128-BED2-499C-B8C2-2F8548766B24}"/>
              </a:ext>
            </a:extLst>
          </p:cNvPr>
          <p:cNvSpPr/>
          <p:nvPr/>
        </p:nvSpPr>
        <p:spPr>
          <a:xfrm>
            <a:off x="2392680" y="4690795"/>
            <a:ext cx="80924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Cette fonction nous amène naturellement une fonction associée : la fonction de fiabilité </a:t>
            </a:r>
            <a:r>
              <a:rPr lang="fr-FR" sz="20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 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définie pour tout </a:t>
            </a:r>
            <a:r>
              <a:rPr lang="fr-FR" sz="20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 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≥0 par : R(t)= 1-F(t). </a:t>
            </a:r>
          </a:p>
        </p:txBody>
      </p:sp>
    </p:spTree>
    <p:extLst>
      <p:ext uri="{BB962C8B-B14F-4D97-AF65-F5344CB8AC3E}">
        <p14:creationId xmlns:p14="http://schemas.microsoft.com/office/powerpoint/2010/main" val="685034349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B34B50-841E-4E36-8BDE-2759CC57BD8F}"/>
              </a:ext>
            </a:extLst>
          </p:cNvPr>
          <p:cNvSpPr/>
          <p:nvPr/>
        </p:nvSpPr>
        <p:spPr>
          <a:xfrm>
            <a:off x="2392680" y="1031855"/>
            <a:ext cx="8107680" cy="707886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2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Le nombre R(t) représente la probabilité qu’un dispositif choisi au hasard dans la population n’ait pas de défaillance avant l’instant t.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C4C897-DB9A-43B9-8794-E629028DF1E3}"/>
              </a:ext>
            </a:extLst>
          </p:cNvPr>
          <p:cNvSpPr/>
          <p:nvPr/>
        </p:nvSpPr>
        <p:spPr>
          <a:xfrm>
            <a:off x="2754367" y="2040374"/>
            <a:ext cx="45191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La figure montre les deux fonctions associées.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A65DD8A-C279-4AF8-94AA-FD33723D4E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959" y="2602916"/>
            <a:ext cx="6943159" cy="3630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16310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C053D67-1914-4143-81B4-3E7FC10B4CE8}"/>
                  </a:ext>
                </a:extLst>
              </p:cNvPr>
              <p:cNvSpPr/>
              <p:nvPr/>
            </p:nvSpPr>
            <p:spPr>
              <a:xfrm>
                <a:off x="1981200" y="377059"/>
                <a:ext cx="9509760" cy="64809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07000"/>
                  </a:lnSpc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fr-FR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3. Fiabilité - Maintenabilité – Disponibilité</a:t>
                </a:r>
                <a:endParaRPr lang="fr-FR" b="1" kern="0" dirty="0">
                  <a:solidFill>
                    <a:srgbClr val="2E74B5"/>
                  </a:solidFill>
                  <a:latin typeface="Calibri Light" panose="020F03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fr-FR" b="1" kern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3.1. </a:t>
                </a:r>
                <a:r>
                  <a:rPr lang="fr-FR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Définitions </a:t>
                </a:r>
                <a:endParaRPr lang="fr-FR" b="1" dirty="0">
                  <a:solidFill>
                    <a:srgbClr val="2E74B5"/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Symbol" panose="05050102010706020507" pitchFamily="18" charset="2"/>
                  <a:buChar char=""/>
                </a:pPr>
                <a:r>
                  <a:rPr lang="en-US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MTTF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:  Mean Time To Failure.</a:t>
                </a:r>
                <a:endParaRPr lang="fr-F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Durée moyenne de fonctionnement d’une entité avant la première défaillance MTTF</a:t>
                </a:r>
                <a:endParaRPr lang="fr-F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Symbol" panose="05050102010706020507" pitchFamily="18" charset="2"/>
                  <a:buChar char=""/>
                </a:pPr>
                <a:r>
                  <a:rPr lang="en-US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MTTR - Mean Time To Repair</a:t>
                </a:r>
                <a:endParaRPr lang="fr-F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Durée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moyenne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de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réparation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endParaRPr lang="fr-F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MTTR</m:t>
                      </m:r>
                      <m:r>
                        <a:rPr lang="en-US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subHide m:val="on"/>
                              <m:supHide m:val="on"/>
                              <m:ctrlPr>
                                <a:rPr lang="fr-FR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Temps</m:t>
                              </m:r>
                              <m: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d</m:t>
                              </m:r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′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arr</m:t>
                              </m:r>
                              <m: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ê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t</m:t>
                              </m:r>
                            </m:e>
                          </m:nary>
                        </m:num>
                        <m:den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nombre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d</m:t>
                          </m:r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arr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ê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t</m:t>
                          </m:r>
                        </m:den>
                      </m:f>
                    </m:oMath>
                  </m:oMathPara>
                </a14:m>
                <a:endParaRPr lang="fr-F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r>
                  <a:rPr lang="fr-FR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MUT - </a:t>
                </a:r>
                <a:r>
                  <a:rPr lang="fr-FR" b="1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Mean</a:t>
                </a:r>
                <a:r>
                  <a:rPr lang="fr-FR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Up Time</a:t>
                </a:r>
                <a:endParaRPr lang="fr-F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marR="47625">
                  <a:lnSpc>
                    <a:spcPct val="107000"/>
                  </a:lnSpc>
                  <a:spcBef>
                    <a:spcPts val="375"/>
                  </a:spcBef>
                  <a:spcAft>
                    <a:spcPts val="375"/>
                  </a:spcAft>
                </a:pP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Durée moyenne de fonctionnement après réparation.</a:t>
                </a:r>
                <a:endParaRPr lang="fr-F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marR="47625" lvl="0" indent="-342900">
                  <a:lnSpc>
                    <a:spcPct val="107000"/>
                  </a:lnSpc>
                  <a:spcBef>
                    <a:spcPts val="375"/>
                  </a:spcBef>
                  <a:spcAft>
                    <a:spcPts val="375"/>
                  </a:spcAft>
                  <a:buFont typeface="Symbol" panose="05050102010706020507" pitchFamily="18" charset="2"/>
                  <a:buChar char=""/>
                </a:pPr>
                <a:r>
                  <a:rPr lang="fr-FR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MDT - </a:t>
                </a:r>
                <a:r>
                  <a:rPr lang="fr-FR" b="1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Mean</a:t>
                </a:r>
                <a:r>
                  <a:rPr lang="fr-FR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Down Time</a:t>
                </a:r>
                <a:endParaRPr lang="fr-F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marR="47625">
                  <a:lnSpc>
                    <a:spcPct val="107000"/>
                  </a:lnSpc>
                  <a:spcBef>
                    <a:spcPts val="375"/>
                  </a:spcBef>
                  <a:spcAft>
                    <a:spcPts val="375"/>
                  </a:spcAft>
                </a:pP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Durée moyenne d’indisponibilité (temps de détection de la panne + temps de réparation + temps de remise en service).</a:t>
                </a:r>
                <a:endParaRPr lang="fr-F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marR="47625" lvl="0" indent="-342900">
                  <a:lnSpc>
                    <a:spcPct val="107000"/>
                  </a:lnSpc>
                  <a:spcBef>
                    <a:spcPts val="375"/>
                  </a:spcBef>
                  <a:spcAft>
                    <a:spcPts val="375"/>
                  </a:spcAft>
                  <a:buFont typeface="Symbol" panose="05050102010706020507" pitchFamily="18" charset="2"/>
                  <a:buChar char=""/>
                </a:pPr>
                <a:r>
                  <a:rPr lang="fr-FR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MTBF - </a:t>
                </a:r>
                <a:r>
                  <a:rPr lang="fr-FR" b="1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Mean</a:t>
                </a:r>
                <a:r>
                  <a:rPr lang="fr-FR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Time </a:t>
                </a:r>
                <a:r>
                  <a:rPr lang="fr-FR" b="1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Between</a:t>
                </a:r>
                <a:r>
                  <a:rPr lang="fr-FR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Failure</a:t>
                </a:r>
                <a:endParaRPr lang="fr-F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marR="47625" algn="just">
                  <a:lnSpc>
                    <a:spcPct val="107000"/>
                  </a:lnSpc>
                  <a:spcBef>
                    <a:spcPts val="375"/>
                  </a:spcBef>
                  <a:spcAft>
                    <a:spcPts val="375"/>
                  </a:spcAft>
                </a:pP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Durée moyenne des temps de bon fonctionnement entre deux défaillances consécutives</a:t>
                </a:r>
                <a:endParaRPr lang="fr-F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marR="47625" algn="just">
                  <a:lnSpc>
                    <a:spcPct val="107000"/>
                  </a:lnSpc>
                  <a:spcBef>
                    <a:spcPts val="375"/>
                  </a:spcBef>
                  <a:spcAft>
                    <a:spcPts val="375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MTBF</m:t>
                      </m:r>
                      <m:r>
                        <a:rPr lang="en-US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subHide m:val="on"/>
                              <m:supHide m:val="on"/>
                              <m:ctrlPr>
                                <a:rPr lang="fr-FR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Temps</m:t>
                              </m:r>
                              <m: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de</m:t>
                              </m:r>
                              <m: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bon</m:t>
                              </m:r>
                              <m: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fonctionnement</m:t>
                              </m:r>
                            </m:e>
                          </m:nary>
                        </m:num>
                        <m:den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nombre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de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d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é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faillance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ou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nombre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de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p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é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riode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de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bon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fonctionnement</m:t>
                          </m:r>
                        </m:den>
                      </m:f>
                    </m:oMath>
                  </m:oMathPara>
                </a14:m>
                <a:endParaRPr lang="fr-F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C053D67-1914-4143-81B4-3E7FC10B4C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77059"/>
                <a:ext cx="9509760" cy="6480941"/>
              </a:xfrm>
              <a:prstGeom prst="rect">
                <a:avLst/>
              </a:prstGeom>
              <a:blipFill>
                <a:blip r:embed="rId2"/>
                <a:stretch>
                  <a:fillRect l="-513" t="-564" r="-44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8667922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51DF3410-3330-4A3C-86E3-A155A0DB953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9360" y="1431924"/>
            <a:ext cx="8732520" cy="458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928704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4DBA508E-6123-42D0-A44A-41152878F565}"/>
              </a:ext>
            </a:extLst>
          </p:cNvPr>
          <p:cNvSpPr txBox="1"/>
          <p:nvPr/>
        </p:nvSpPr>
        <p:spPr>
          <a:xfrm>
            <a:off x="1889760" y="868680"/>
            <a:ext cx="1615440" cy="38100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 Fiabilité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085E51C-2B00-4053-A1F7-8E75A0404501}"/>
                  </a:ext>
                </a:extLst>
              </p:cNvPr>
              <p:cNvSpPr/>
              <p:nvPr/>
            </p:nvSpPr>
            <p:spPr>
              <a:xfrm>
                <a:off x="2179320" y="1485449"/>
                <a:ext cx="8717280" cy="18456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22860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La fiabilité est la probabilité qu’un produit fonctionne correctement sans panne dans des conditions d’utilisation données pendant une durée spécifique.</a:t>
                </a:r>
                <a:r>
                  <a:rPr lang="fr-FR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R(t)</a:t>
                </a:r>
                <a:endParaRPr lang="fr-FR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indent="22860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</m:t>
                      </m:r>
                      <m:d>
                        <m:dPr>
                          <m:ctrlP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fr-FR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limLoc m:val="subSup"/>
                              <m:ctrlP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sup>
                            <m:e>
                              <m: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𝜆</m:t>
                              </m:r>
                              <m:d>
                                <m:dPr>
                                  <m:ctrlPr>
                                    <a:rPr lang="fr-FR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𝑑𝑥</m:t>
                              </m:r>
                            </m:e>
                          </m:nary>
                        </m:sup>
                      </m:sSup>
                    </m:oMath>
                  </m:oMathPara>
                </a14:m>
                <a:endParaRPr lang="fr-FR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indent="228600"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</m:t>
                      </m:r>
                      <m:d>
                        <m:dPr>
                          <m:ctrlP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fr-FR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𝜆</m:t>
                          </m:r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fr-FR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085E51C-2B00-4053-A1F7-8E75A04045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9320" y="1485449"/>
                <a:ext cx="8717280" cy="1845633"/>
              </a:xfrm>
              <a:prstGeom prst="rect">
                <a:avLst/>
              </a:prstGeom>
              <a:blipFill>
                <a:blip r:embed="rId2"/>
                <a:stretch>
                  <a:fillRect l="-769" t="-1987" r="-69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>
            <a:extLst>
              <a:ext uri="{FF2B5EF4-FFF2-40B4-BE49-F238E27FC236}">
                <a16:creationId xmlns:a16="http://schemas.microsoft.com/office/drawing/2014/main" id="{A49E4BA9-235E-456D-AD4D-B0A0C8C24952}"/>
              </a:ext>
            </a:extLst>
          </p:cNvPr>
          <p:cNvSpPr txBox="1"/>
          <p:nvPr/>
        </p:nvSpPr>
        <p:spPr>
          <a:xfrm>
            <a:off x="1676400" y="3429000"/>
            <a:ext cx="1706880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 Défaillance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7F98550-24DA-4B22-96A3-B0BE30DDA6CF}"/>
                  </a:ext>
                </a:extLst>
              </p:cNvPr>
              <p:cNvSpPr/>
              <p:nvPr/>
            </p:nvSpPr>
            <p:spPr>
              <a:xfrm>
                <a:off x="2194560" y="3806597"/>
                <a:ext cx="8260080" cy="24917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47625" indent="228600" algn="just">
                  <a:spcBef>
                    <a:spcPts val="375"/>
                  </a:spcBef>
                  <a:spcAft>
                    <a:spcPts val="375"/>
                  </a:spcAft>
                </a:pPr>
                <a:r>
                  <a:rPr lang="fr-FR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l’inverse de la fiabilité, la défaillance est la probabilité que l’entité ait connu une défaillance pendant une durée donnée.</a:t>
                </a:r>
                <a:endParaRPr lang="fr-FR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R="47625">
                  <a:spcBef>
                    <a:spcPts val="375"/>
                  </a:spcBef>
                  <a:spcAft>
                    <a:spcPts val="375"/>
                  </a:spcAft>
                </a:pPr>
                <a:r>
                  <a:rPr lang="fr-FR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Elle est notée F(t).</a:t>
                </a:r>
                <a:endParaRPr lang="fr-FR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R="47625">
                  <a:spcBef>
                    <a:spcPts val="375"/>
                  </a:spcBef>
                  <a:spcAft>
                    <a:spcPts val="375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𝐹</m:t>
                      </m:r>
                      <m:d>
                        <m:dPr>
                          <m:ctrlP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fr-FR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=1−</m:t>
                      </m:r>
                      <m:sSup>
                        <m:sSupPr>
                          <m:ctrlP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limLoc m:val="subSup"/>
                              <m:ctrlP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p>
                            <m:e>
                              <m: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𝜆</m:t>
                              </m:r>
                              <m:d>
                                <m:dPr>
                                  <m:ctrlPr>
                                    <a:rPr lang="fr-FR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.</m:t>
                              </m:r>
                              <m: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𝑑𝑥</m:t>
                              </m:r>
                            </m:e>
                          </m:nary>
                        </m:sup>
                      </m:sSup>
                    </m:oMath>
                  </m:oMathPara>
                </a14:m>
                <a:endParaRPr lang="fr-FR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R="47625">
                  <a:spcBef>
                    <a:spcPts val="375"/>
                  </a:spcBef>
                  <a:spcAft>
                    <a:spcPts val="375"/>
                  </a:spcAft>
                </a:pPr>
                <a:r>
                  <a:rPr lang="fr-FR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fr-FR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228600"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𝐹</m:t>
                      </m:r>
                      <m:d>
                        <m:dPr>
                          <m:ctrlP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fr-FR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=1−</m:t>
                      </m:r>
                      <m:sSup>
                        <m:sSupPr>
                          <m:ctrlP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𝜆</m:t>
                          </m:r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fr-FR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7F98550-24DA-4B22-96A3-B0BE30DDA6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4560" y="3806597"/>
                <a:ext cx="8260080" cy="2491772"/>
              </a:xfrm>
              <a:prstGeom prst="rect">
                <a:avLst/>
              </a:prstGeom>
              <a:blipFill>
                <a:blip r:embed="rId3"/>
                <a:stretch>
                  <a:fillRect l="-738" t="-1222" r="-14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4331298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337E3E1-255E-44B1-9853-5DEDF0CDB963}"/>
              </a:ext>
            </a:extLst>
          </p:cNvPr>
          <p:cNvSpPr/>
          <p:nvPr/>
        </p:nvSpPr>
        <p:spPr>
          <a:xfrm>
            <a:off x="2468880" y="772483"/>
            <a:ext cx="6096000" cy="202119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Calcul de MTBF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00430" marR="47625">
              <a:lnSpc>
                <a:spcPct val="107000"/>
              </a:lnSpc>
              <a:spcBef>
                <a:spcPts val="375"/>
              </a:spcBef>
              <a:spcAft>
                <a:spcPts val="375"/>
              </a:spcAft>
            </a:pP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si le MTBF est calculé suite à un TBF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00430" marR="47625">
              <a:lnSpc>
                <a:spcPct val="107000"/>
              </a:lnSpc>
              <a:spcBef>
                <a:spcPts val="375"/>
              </a:spcBef>
              <a:spcAft>
                <a:spcPts val="375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MTBF = Temps total d’opération/Nombre d’arrêts+1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00430" marR="47625">
              <a:lnSpc>
                <a:spcPct val="107000"/>
              </a:lnSpc>
              <a:spcBef>
                <a:spcPts val="375"/>
              </a:spcBef>
              <a:spcAft>
                <a:spcPts val="375"/>
              </a:spcAft>
            </a:pP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si le MTBF est calculé suite à un TA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00430" marR="47625">
              <a:lnSpc>
                <a:spcPct val="107000"/>
              </a:lnSpc>
              <a:spcBef>
                <a:spcPts val="375"/>
              </a:spcBef>
              <a:spcAft>
                <a:spcPts val="375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MTBF = Temps total d’opération/Nombre d’arrêts.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99C375-E0D5-46D0-B0A1-43A5AFD0C8F2}"/>
              </a:ext>
            </a:extLst>
          </p:cNvPr>
          <p:cNvSpPr/>
          <p:nvPr/>
        </p:nvSpPr>
        <p:spPr>
          <a:xfrm>
            <a:off x="2270234" y="2787134"/>
            <a:ext cx="1159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Exemple1</a:t>
            </a:r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32BC386-56A8-419F-844C-63A35FDD6BB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3232" y="3069907"/>
            <a:ext cx="5297488" cy="211169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5FAA9A5-3BF3-4362-BD60-620B5087A4DE}"/>
              </a:ext>
            </a:extLst>
          </p:cNvPr>
          <p:cNvSpPr/>
          <p:nvPr/>
        </p:nvSpPr>
        <p:spPr>
          <a:xfrm>
            <a:off x="2909537" y="5512722"/>
            <a:ext cx="3355406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MTBF = 21,50 / 4 = 5,375 heures.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921212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185</TotalTime>
  <Words>863</Words>
  <Application>Microsoft Office PowerPoint</Application>
  <PresentationFormat>Grand écran</PresentationFormat>
  <Paragraphs>220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Century Gothic</vt:lpstr>
      <vt:lpstr>Symbol</vt:lpstr>
      <vt:lpstr>Times New Roman</vt:lpstr>
      <vt:lpstr>Wingdings 3</vt:lpstr>
      <vt:lpstr>Brin</vt:lpstr>
      <vt:lpstr>Maintenance  industrielle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Maintenance  industrielle</dc:title>
  <dc:creator>dst</dc:creator>
  <cp:lastModifiedBy>ZEGGANE</cp:lastModifiedBy>
  <cp:revision>20</cp:revision>
  <dcterms:created xsi:type="dcterms:W3CDTF">2019-10-24T19:02:07Z</dcterms:created>
  <dcterms:modified xsi:type="dcterms:W3CDTF">2020-12-21T19:24:10Z</dcterms:modified>
</cp:coreProperties>
</file>