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24772" y="1449977"/>
            <a:ext cx="8825658" cy="1227909"/>
          </a:xfrm>
        </p:spPr>
        <p:txBody>
          <a:bodyPr/>
          <a:lstStyle/>
          <a:p>
            <a:pPr lvl="3" algn="ctr" defTabSz="457200" rtl="0">
              <a:spcBef>
                <a:spcPct val="0"/>
              </a:spcBef>
            </a:pPr>
            <a:r>
              <a:rPr lang="fr-FR" sz="28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Résistance à la torsion </a:t>
            </a:r>
            <a:r>
              <a:rPr lang="fr-FR" sz="2800" b="1" i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/>
            </a:r>
            <a:br>
              <a:rPr lang="fr-FR" sz="2800" b="1" i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</a:b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892521" y="5744032"/>
            <a:ext cx="3299479" cy="4347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M2 Génie des matériaux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959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6686" y="726176"/>
            <a:ext cx="6096000" cy="12777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torsion, pour les tubes circulaires ou des cylindres soumis à un couple de torsion T, la contrainte de cisaillement est maximale à la surface extérieure à la distance radiale de l’axe de rotation.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854926" y="2003962"/>
                <a:ext cx="7093132" cy="36248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𝜏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den>
                      </m:f>
                    </m:oMath>
                  </m:oMathPara>
                </a14:m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 : moment quadratique de torsion.</a:t>
                </a:r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Où 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𝐽</m:t>
                        </m:r>
                      </m:num>
                      <m:den>
                        <m:sSub>
                          <m:sSubPr>
                            <m:ctrlPr>
                              <a:rPr lang="fr-F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fr-F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est une quantité qui a la même signification que </a:t>
                </a:r>
                <a14:m>
                  <m:oMath xmlns:m="http://schemas.openxmlformats.org/officeDocument/2006/math">
                    <m:r>
                      <a:rPr lang="fr-FR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fr-FR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num>
                      <m:den>
                        <m:sSub>
                          <m:sSubPr>
                            <m:ctrlPr>
                              <a:rPr lang="fr-F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fr-F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 flexion.</a:t>
                </a:r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sSub>
                            <m:sSubPr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⟹</m:t>
                      </m:r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𝜏</m:t>
                      </m:r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den>
                      </m:f>
                    </m:oMath>
                  </m:oMathPara>
                </a14:m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Avec </a:t>
                </a:r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⟹</m:t>
                      </m:r>
                      <m:sSub>
                        <m:sSub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3/2</m:t>
                              </m:r>
                            </m:sup>
                          </m:sSup>
                        </m:num>
                        <m:den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2.</m:t>
                          </m:r>
                          <m:rad>
                            <m:radPr>
                              <m:degHide m:val="on"/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6" y="2003962"/>
                <a:ext cx="7093132" cy="3624838"/>
              </a:xfrm>
              <a:prstGeom prst="rect">
                <a:avLst/>
              </a:prstGeom>
              <a:blipFill>
                <a:blip r:embed="rId2"/>
                <a:stretch>
                  <a:fillRect l="-687" r="-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179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397725" y="1907177"/>
                <a:ext cx="9483634" cy="29905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L’indice géométrique est donné par ce qui suit :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</m:t>
                          </m:r>
                        </m:sup>
                      </m:sSubSup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sub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p>
                          </m:sSubSup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⟹</m:t>
                      </m:r>
                      <m:sSubSup>
                        <m:sSubSup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</m:t>
                          </m:r>
                        </m:sup>
                      </m:sSubSup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.2.</m:t>
                          </m:r>
                          <m:rad>
                            <m:radPr>
                              <m:degHide m:val="on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Pour une section carrée (b</a:t>
                </a:r>
                <a:r>
                  <a:rPr lang="fr-FR" baseline="30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 : 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=0.21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⟹0.21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3/2</m:t>
                          </m:r>
                        </m:sup>
                      </m:sSup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Φ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f</m:t>
                          </m:r>
                        </m:sup>
                      </m:sSubSup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0,21.2.</m:t>
                          </m:r>
                          <m:rad>
                            <m:radPr>
                              <m:degHide m:val="on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</m:e>
                          </m:rad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3/2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=0.74</m:t>
                      </m:r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5" y="1907177"/>
                <a:ext cx="9483634" cy="2990562"/>
              </a:xfrm>
              <a:prstGeom prst="rect">
                <a:avLst/>
              </a:prstGeom>
              <a:blipFill>
                <a:blip r:embed="rId2"/>
                <a:stretch>
                  <a:fillRect l="-514" t="-12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80531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60</Words>
  <Application>Microsoft Office PowerPoint</Application>
  <PresentationFormat>Grand écran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Cambria Math</vt:lpstr>
      <vt:lpstr>Century Gothic</vt:lpstr>
      <vt:lpstr>Times New Roman</vt:lpstr>
      <vt:lpstr>Wingdings 3</vt:lpstr>
      <vt:lpstr>Ion</vt:lpstr>
      <vt:lpstr>Résistance à la torsion 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Résistance à la torsion  </dc:title>
  <dc:creator>ZEGGANE</dc:creator>
  <cp:lastModifiedBy>ZEGGANE</cp:lastModifiedBy>
  <cp:revision>1</cp:revision>
  <dcterms:created xsi:type="dcterms:W3CDTF">2021-02-07T12:51:22Z</dcterms:created>
  <dcterms:modified xsi:type="dcterms:W3CDTF">2021-02-07T12:53:53Z</dcterms:modified>
</cp:coreProperties>
</file>