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3" r:id="rId3"/>
    <p:sldId id="257" r:id="rId4"/>
    <p:sldId id="258" r:id="rId5"/>
    <p:sldId id="264" r:id="rId6"/>
    <p:sldId id="259" r:id="rId7"/>
    <p:sldId id="260" r:id="rId8"/>
    <p:sldId id="261" r:id="rId9"/>
    <p:sldId id="262" r:id="rId10"/>
    <p:sldId id="265" r:id="rId11"/>
    <p:sldId id="266"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4660"/>
  </p:normalViewPr>
  <p:slideViewPr>
    <p:cSldViewPr>
      <p:cViewPr varScale="1">
        <p:scale>
          <a:sx n="69" d="100"/>
          <a:sy n="69" d="100"/>
        </p:scale>
        <p:origin x="1332" y="-1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A46657-E4E1-4A2D-A1C7-DE07F818A07A}" type="datetimeFigureOut">
              <a:rPr lang="fr-FR" smtClean="0"/>
              <a:pPr/>
              <a:t>15/10/2024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39D286-336D-4AA1-99DE-6490A879F970}"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60CB7FA4-1DF0-4C1F-B6D8-EA008E6B7FC0}" type="datetime1">
              <a:rPr lang="fr-FR" smtClean="0"/>
              <a:pPr/>
              <a:t>15/10/2024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4B29BDD-5A04-45D0-8246-F66E2F00685D}" type="datetime1">
              <a:rPr lang="fr-FR" smtClean="0"/>
              <a:pPr/>
              <a:t>15/10/2024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5DC2453-29EE-46A6-A967-45FAC9DD200D}" type="datetime1">
              <a:rPr lang="fr-FR" smtClean="0"/>
              <a:pPr/>
              <a:t>15/10/2024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2CE7A6C-9A43-4692-87DC-45C6C424BD13}" type="datetime1">
              <a:rPr lang="fr-FR" smtClean="0"/>
              <a:pPr/>
              <a:t>15/10/2024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5E374A64-65AD-4232-8150-9EFDFA39A062}" type="datetime1">
              <a:rPr lang="fr-FR" smtClean="0"/>
              <a:pPr/>
              <a:t>15/10/2024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912278B0-4B9C-4792-9E2E-F8DBCA79DEBA}" type="datetime1">
              <a:rPr lang="fr-FR" smtClean="0"/>
              <a:pPr/>
              <a:t>15/10/2024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1DDCF02E-7DF2-40BD-B434-FE7A3D50453B}" type="datetime1">
              <a:rPr lang="fr-FR" smtClean="0"/>
              <a:pPr/>
              <a:t>15/10/2024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0B46709C-0F18-4789-9D7C-D0687AF17D33}" type="datetime1">
              <a:rPr lang="fr-FR" smtClean="0"/>
              <a:pPr/>
              <a:t>15/10/2024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26DF19D-A6C1-4937-A0FB-3E77D5D58089}" type="datetime1">
              <a:rPr lang="fr-FR" smtClean="0"/>
              <a:pPr/>
              <a:t>15/10/2024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5FC39B41-C4A1-44F2-B158-111660829A23}" type="datetime1">
              <a:rPr lang="fr-FR" smtClean="0"/>
              <a:pPr/>
              <a:t>15/10/2024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B5319EF8-3C06-4206-A770-CBB46E6DF81F}" type="datetime1">
              <a:rPr lang="fr-FR" smtClean="0"/>
              <a:pPr/>
              <a:t>15/10/2024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B7105-A6D3-4BFA-BC9C-B572AA6EC842}" type="datetime1">
              <a:rPr lang="fr-FR" smtClean="0"/>
              <a:pPr/>
              <a:t>15/10/2024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63EAC4-AD19-4B85-8B59-3BE7126AD85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2008" y="2420888"/>
            <a:ext cx="8892480" cy="252028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r>
              <a:rPr lang="fr-FR" sz="4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4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a:t>
            </a:r>
            <a:r>
              <a:rPr lang="fr-FR" sz="4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IV</a:t>
            </a:r>
          </a:p>
          <a:p>
            <a:pPr algn="ctr">
              <a:spcBef>
                <a:spcPct val="0"/>
              </a:spcBef>
              <a:defRPr/>
            </a:pPr>
            <a:r>
              <a:rPr lang="fr-FR" sz="4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F</a:t>
            </a:r>
            <a:r>
              <a:rPr lang="fr-FR" sz="4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riction, </a:t>
            </a:r>
            <a:r>
              <a:rPr lang="fr-FR" sz="4000" b="1" dirty="0" err="1">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general</a:t>
            </a:r>
            <a:r>
              <a:rPr lang="fr-FR" sz="4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architecture, main dimensions </a:t>
            </a:r>
          </a:p>
        </p:txBody>
      </p:sp>
      <p:sp>
        <p:nvSpPr>
          <p:cNvPr id="3" name="Espace réservé du numéro de diapositive 2"/>
          <p:cNvSpPr>
            <a:spLocks noGrp="1"/>
          </p:cNvSpPr>
          <p:nvPr>
            <p:ph type="sldNum" sz="quarter" idx="12"/>
          </p:nvPr>
        </p:nvSpPr>
        <p:spPr/>
        <p:txBody>
          <a:bodyPr/>
          <a:lstStyle/>
          <a:p>
            <a:fld id="{5E63EAC4-AD19-4B85-8B59-3BE7126AD857}" type="slidenum">
              <a:rPr lang="fr-FR" smtClean="0"/>
              <a:pPr/>
              <a:t>1</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2E7F5A12-B3F5-B5D2-9E11-95F2DFE65233}"/>
              </a:ext>
            </a:extLst>
          </p:cNvPr>
          <p:cNvSpPr>
            <a:spLocks noGrp="1"/>
          </p:cNvSpPr>
          <p:nvPr>
            <p:ph type="sldNum" sz="quarter" idx="12"/>
          </p:nvPr>
        </p:nvSpPr>
        <p:spPr/>
        <p:txBody>
          <a:bodyPr/>
          <a:lstStyle/>
          <a:p>
            <a:fld id="{5E63EAC4-AD19-4B85-8B59-3BE7126AD857}" type="slidenum">
              <a:rPr lang="fr-FR" smtClean="0"/>
              <a:pPr/>
              <a:t>10</a:t>
            </a:fld>
            <a:endParaRPr lang="fr-FR"/>
          </a:p>
        </p:txBody>
      </p:sp>
      <p:sp>
        <p:nvSpPr>
          <p:cNvPr id="3" name="Rectangle à coins arrondis 3">
            <a:extLst>
              <a:ext uri="{FF2B5EF4-FFF2-40B4-BE49-F238E27FC236}">
                <a16:creationId xmlns:a16="http://schemas.microsoft.com/office/drawing/2014/main" id="{FC064DC3-774A-29C8-1387-733A490D5082}"/>
              </a:ext>
            </a:extLst>
          </p:cNvPr>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IV. F</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riction, </a:t>
            </a:r>
            <a:r>
              <a:rPr lang="fr-FR" sz="3200" b="1" dirty="0" err="1">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general</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architecture, main dimensions </a:t>
            </a:r>
          </a:p>
          <a:p>
            <a:pPr lvl="0" algn="ctr">
              <a:spcBef>
                <a:spcPct val="0"/>
              </a:spcBef>
              <a:defRPr/>
            </a:pPr>
            <a:r>
              <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ZoneTexte 4">
            <a:extLst>
              <a:ext uri="{FF2B5EF4-FFF2-40B4-BE49-F238E27FC236}">
                <a16:creationId xmlns:a16="http://schemas.microsoft.com/office/drawing/2014/main" id="{28BF99BE-B026-D408-B59A-67E93ACA5606}"/>
              </a:ext>
            </a:extLst>
          </p:cNvPr>
          <p:cNvSpPr txBox="1"/>
          <p:nvPr/>
        </p:nvSpPr>
        <p:spPr>
          <a:xfrm>
            <a:off x="0" y="908720"/>
            <a:ext cx="9144000" cy="5755422"/>
          </a:xfrm>
          <a:prstGeom prst="rect">
            <a:avLst/>
          </a:prstGeom>
          <a:noFill/>
        </p:spPr>
        <p:txBody>
          <a:bodyPr wrap="square">
            <a:spAutoFit/>
          </a:bodyPr>
          <a:lstStyle/>
          <a:p>
            <a:r>
              <a:rPr lang="en-US"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4. Main Dimensions</a:t>
            </a:r>
          </a:p>
          <a:p>
            <a:pPr algn="just"/>
            <a:r>
              <a:rPr lang="en-US" sz="2800" dirty="0">
                <a:latin typeface="Cambria" panose="02040503050406030204" pitchFamily="18" charset="0"/>
                <a:ea typeface="Cambria" panose="02040503050406030204" pitchFamily="18" charset="0"/>
              </a:rPr>
              <a:t>The main dimensions of the engine, i.e., the piston stroke (𝑐) and the cylinder bore (𝐷):</a:t>
            </a:r>
          </a:p>
          <a:p>
            <a:pPr algn="just"/>
            <a:r>
              <a:rPr lang="en-US" sz="2800" b="1" u="sng" dirty="0">
                <a:latin typeface="Cambria" panose="02040503050406030204" pitchFamily="18" charset="0"/>
                <a:ea typeface="Cambria" panose="02040503050406030204" pitchFamily="18" charset="0"/>
              </a:rPr>
              <a:t>Bore</a:t>
            </a:r>
            <a:r>
              <a:rPr lang="en-US" sz="2800" dirty="0">
                <a:latin typeface="Cambria" panose="02040503050406030204" pitchFamily="18" charset="0"/>
                <a:ea typeface="Cambria" panose="02040503050406030204" pitchFamily="18" charset="0"/>
              </a:rPr>
              <a:t>: This is the diameter of the cylinders, expressed in millimeters. It varies from about 90 to 150 mm.</a:t>
            </a:r>
            <a:br>
              <a:rPr lang="en-US" sz="2800" dirty="0">
                <a:latin typeface="Cambria" panose="02040503050406030204" pitchFamily="18" charset="0"/>
                <a:ea typeface="Cambria" panose="02040503050406030204" pitchFamily="18" charset="0"/>
              </a:rPr>
            </a:br>
            <a:r>
              <a:rPr lang="en-US" sz="2800" b="1" u="sng" dirty="0">
                <a:latin typeface="Cambria" panose="02040503050406030204" pitchFamily="18" charset="0"/>
                <a:ea typeface="Cambria" panose="02040503050406030204" pitchFamily="18" charset="0"/>
              </a:rPr>
              <a:t>Stroke</a:t>
            </a:r>
            <a:r>
              <a:rPr lang="en-US" sz="2800" dirty="0">
                <a:latin typeface="Cambria" panose="02040503050406030204" pitchFamily="18" charset="0"/>
                <a:ea typeface="Cambria" panose="02040503050406030204" pitchFamily="18" charset="0"/>
              </a:rPr>
              <a:t>: This is the vertical distance traveled by the piston between the Top Dead Center (TDC) and the Bottom Dead Center (BDC), which varies from about 90 to 179 mm. The bore is generally smaller than the stroke. If they are identical, the engine is called "square." If the bore is larger than the stroke, it is called "over-square."</a:t>
            </a:r>
            <a:br>
              <a:rPr lang="en-US" sz="2800" dirty="0">
                <a:latin typeface="Cambria" panose="02040503050406030204" pitchFamily="18" charset="0"/>
                <a:ea typeface="Cambria" panose="02040503050406030204" pitchFamily="18" charset="0"/>
              </a:rPr>
            </a:br>
            <a:r>
              <a:rPr lang="en-US" sz="2800" dirty="0">
                <a:latin typeface="Cambria" panose="02040503050406030204" pitchFamily="18" charset="0"/>
                <a:ea typeface="Cambria" panose="02040503050406030204" pitchFamily="18" charset="0"/>
              </a:rPr>
              <a:t>The current trend is towards engines with a stroke larger than the bore.</a:t>
            </a:r>
          </a:p>
        </p:txBody>
      </p:sp>
    </p:spTree>
    <p:extLst>
      <p:ext uri="{BB962C8B-B14F-4D97-AF65-F5344CB8AC3E}">
        <p14:creationId xmlns:p14="http://schemas.microsoft.com/office/powerpoint/2010/main" val="3799147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8518DC5C-CA9D-F7BC-9ED3-3677043E8A60}"/>
              </a:ext>
            </a:extLst>
          </p:cNvPr>
          <p:cNvSpPr>
            <a:spLocks noGrp="1"/>
          </p:cNvSpPr>
          <p:nvPr>
            <p:ph type="sldNum" sz="quarter" idx="12"/>
          </p:nvPr>
        </p:nvSpPr>
        <p:spPr/>
        <p:txBody>
          <a:bodyPr/>
          <a:lstStyle/>
          <a:p>
            <a:fld id="{5E63EAC4-AD19-4B85-8B59-3BE7126AD857}" type="slidenum">
              <a:rPr lang="fr-FR" smtClean="0"/>
              <a:pPr/>
              <a:t>11</a:t>
            </a:fld>
            <a:endParaRPr lang="fr-FR"/>
          </a:p>
        </p:txBody>
      </p:sp>
      <p:sp>
        <p:nvSpPr>
          <p:cNvPr id="3" name="Rectangle à coins arrondis 3">
            <a:extLst>
              <a:ext uri="{FF2B5EF4-FFF2-40B4-BE49-F238E27FC236}">
                <a16:creationId xmlns:a16="http://schemas.microsoft.com/office/drawing/2014/main" id="{AF91E102-FBBA-3853-ED08-AA5DD8251873}"/>
              </a:ext>
            </a:extLst>
          </p:cNvPr>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IV. F</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riction, </a:t>
            </a:r>
            <a:r>
              <a:rPr lang="fr-FR" sz="3200" b="1" dirty="0" err="1">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general</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architecture, main dimensions </a:t>
            </a:r>
          </a:p>
          <a:p>
            <a:pPr lvl="0" algn="ctr">
              <a:spcBef>
                <a:spcPct val="0"/>
              </a:spcBef>
              <a:defRPr/>
            </a:pPr>
            <a:r>
              <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ZoneTexte 4">
            <a:extLst>
              <a:ext uri="{FF2B5EF4-FFF2-40B4-BE49-F238E27FC236}">
                <a16:creationId xmlns:a16="http://schemas.microsoft.com/office/drawing/2014/main" id="{10AF7EAF-47A0-1982-76FE-BE054C030F04}"/>
              </a:ext>
            </a:extLst>
          </p:cNvPr>
          <p:cNvSpPr txBox="1"/>
          <p:nvPr/>
        </p:nvSpPr>
        <p:spPr>
          <a:xfrm>
            <a:off x="35496" y="908720"/>
            <a:ext cx="9108504" cy="6401753"/>
          </a:xfrm>
          <a:prstGeom prst="rect">
            <a:avLst/>
          </a:prstGeom>
          <a:noFill/>
        </p:spPr>
        <p:txBody>
          <a:bodyPr wrap="square">
            <a:spAutoFit/>
          </a:bodyPr>
          <a:lstStyle/>
          <a:p>
            <a:pPr algn="just"/>
            <a:r>
              <a:rPr lang="en-US" sz="2600" b="1" u="sng"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Displacement</a:t>
            </a:r>
            <a:r>
              <a:rPr lang="en-US" sz="2600" b="1" dirty="0">
                <a:latin typeface="Cambria" panose="02040503050406030204" pitchFamily="18" charset="0"/>
                <a:ea typeface="Cambria" panose="02040503050406030204" pitchFamily="18" charset="0"/>
              </a:rPr>
              <a:t>: </a:t>
            </a:r>
            <a:r>
              <a:rPr lang="en-US" sz="2600" dirty="0">
                <a:latin typeface="Cambria" panose="02040503050406030204" pitchFamily="18" charset="0"/>
                <a:ea typeface="Cambria" panose="02040503050406030204" pitchFamily="18" charset="0"/>
              </a:rPr>
              <a:t>The volume generated by the movement of the piston between its dead centers (TDC-BDC) is called the unit displacement. The unit displacement multiplied by the number of cylinders gives the engine displacement. It varies from 3 to 17 liters. Due to the development of turbocharging, the average displacements of modern engines are decreasing.</a:t>
            </a:r>
          </a:p>
          <a:p>
            <a:r>
              <a:rPr lang="en-US" sz="2600" dirty="0">
                <a:latin typeface="Cambria" panose="02040503050406030204" pitchFamily="18" charset="0"/>
                <a:ea typeface="Cambria" panose="02040503050406030204" pitchFamily="18" charset="0"/>
              </a:rPr>
              <a:t>Also, we define:</a:t>
            </a:r>
          </a:p>
          <a:p>
            <a:pPr>
              <a:buFont typeface="Arial" panose="020B0604020202020204" pitchFamily="34" charset="0"/>
              <a:buChar char="•"/>
            </a:pPr>
            <a:r>
              <a:rPr lang="en-US" sz="2600" dirty="0">
                <a:latin typeface="Cambria" panose="02040503050406030204" pitchFamily="18" charset="0"/>
                <a:ea typeface="Cambria" panose="02040503050406030204" pitchFamily="18" charset="0"/>
              </a:rPr>
              <a:t>R as the crank radius</a:t>
            </a:r>
          </a:p>
          <a:p>
            <a:pPr>
              <a:buFont typeface="Arial" panose="020B0604020202020204" pitchFamily="34" charset="0"/>
              <a:buChar char="•"/>
            </a:pPr>
            <a:r>
              <a:rPr lang="en-US" sz="2600" dirty="0">
                <a:latin typeface="Cambria" panose="02040503050406030204" pitchFamily="18" charset="0"/>
                <a:ea typeface="Cambria" panose="02040503050406030204" pitchFamily="18" charset="0"/>
              </a:rPr>
              <a:t>L as the connecting rod length</a:t>
            </a:r>
          </a:p>
          <a:p>
            <a:pPr>
              <a:buFont typeface="Arial" panose="020B0604020202020204" pitchFamily="34" charset="0"/>
              <a:buChar char="•"/>
            </a:pPr>
            <a:r>
              <a:rPr lang="en-US" sz="2600" dirty="0">
                <a:latin typeface="Cambria" panose="02040503050406030204" pitchFamily="18" charset="0"/>
                <a:ea typeface="Cambria" panose="02040503050406030204" pitchFamily="18" charset="0"/>
              </a:rPr>
              <a:t>The rod-to-crank radius ratio: λ = L/R</a:t>
            </a:r>
          </a:p>
          <a:p>
            <a:r>
              <a:rPr lang="en-US" sz="2600" b="1" u="sng" dirty="0">
                <a:latin typeface="Cambria" panose="02040503050406030204" pitchFamily="18" charset="0"/>
                <a:ea typeface="Cambria" panose="02040503050406030204" pitchFamily="18" charset="0"/>
              </a:rPr>
              <a:t>Notes:</a:t>
            </a:r>
          </a:p>
          <a:p>
            <a:pPr>
              <a:buFont typeface="Arial" panose="020B0604020202020204" pitchFamily="34" charset="0"/>
              <a:buChar char="•"/>
            </a:pPr>
            <a:r>
              <a:rPr lang="en-US" sz="2400" dirty="0">
                <a:latin typeface="Cambria" panose="02040503050406030204" pitchFamily="18" charset="0"/>
                <a:ea typeface="Cambria" panose="02040503050406030204" pitchFamily="18" charset="0"/>
              </a:rPr>
              <a:t>The piston stroke is twice the radius (R).</a:t>
            </a:r>
          </a:p>
          <a:p>
            <a:pPr>
              <a:buFont typeface="Arial" panose="020B0604020202020204" pitchFamily="34" charset="0"/>
              <a:buChar char="•"/>
            </a:pPr>
            <a:r>
              <a:rPr lang="en-US" sz="2400" dirty="0">
                <a:latin typeface="Cambria" panose="02040503050406030204" pitchFamily="18" charset="0"/>
                <a:ea typeface="Cambria" panose="02040503050406030204" pitchFamily="18" charset="0"/>
              </a:rPr>
              <a:t>The length (L) of the connecting rod has no effect on the stroke.</a:t>
            </a:r>
          </a:p>
          <a:p>
            <a:pPr>
              <a:buFont typeface="Arial" panose="020B0604020202020204" pitchFamily="34" charset="0"/>
              <a:buChar char="•"/>
            </a:pPr>
            <a:r>
              <a:rPr lang="en-US" sz="2400" dirty="0">
                <a:latin typeface="Cambria" panose="02040503050406030204" pitchFamily="18" charset="0"/>
                <a:ea typeface="Cambria" panose="02040503050406030204" pitchFamily="18" charset="0"/>
              </a:rPr>
              <a:t>For diesel engines, λ = 3.63 to 4.20.</a:t>
            </a:r>
          </a:p>
          <a:p>
            <a:pPr>
              <a:buFont typeface="Arial" panose="020B0604020202020204" pitchFamily="34" charset="0"/>
              <a:buChar char="•"/>
            </a:pPr>
            <a:r>
              <a:rPr lang="en-US" sz="2400" dirty="0">
                <a:latin typeface="Cambria" panose="02040503050406030204" pitchFamily="18" charset="0"/>
                <a:ea typeface="Cambria" panose="02040503050406030204" pitchFamily="18" charset="0"/>
              </a:rPr>
              <a:t>For gasoline engines, λ = 3.8 to 4.5.</a:t>
            </a:r>
          </a:p>
          <a:p>
            <a:endParaRPr lang="fr-FR"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320466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10002ED8-188D-9B6E-C5CB-12ACDECD03E2}"/>
              </a:ext>
            </a:extLst>
          </p:cNvPr>
          <p:cNvSpPr>
            <a:spLocks noGrp="1"/>
          </p:cNvSpPr>
          <p:nvPr>
            <p:ph type="sldNum" sz="quarter" idx="12"/>
          </p:nvPr>
        </p:nvSpPr>
        <p:spPr/>
        <p:txBody>
          <a:bodyPr/>
          <a:lstStyle/>
          <a:p>
            <a:fld id="{5E63EAC4-AD19-4B85-8B59-3BE7126AD857}" type="slidenum">
              <a:rPr lang="fr-FR" smtClean="0"/>
              <a:pPr/>
              <a:t>2</a:t>
            </a:fld>
            <a:endParaRPr lang="fr-FR"/>
          </a:p>
        </p:txBody>
      </p:sp>
      <p:sp>
        <p:nvSpPr>
          <p:cNvPr id="4" name="ZoneTexte 3">
            <a:extLst>
              <a:ext uri="{FF2B5EF4-FFF2-40B4-BE49-F238E27FC236}">
                <a16:creationId xmlns:a16="http://schemas.microsoft.com/office/drawing/2014/main" id="{8942809C-CD20-F480-2928-E02FC54A0356}"/>
              </a:ext>
            </a:extLst>
          </p:cNvPr>
          <p:cNvSpPr txBox="1"/>
          <p:nvPr/>
        </p:nvSpPr>
        <p:spPr>
          <a:xfrm>
            <a:off x="0" y="908720"/>
            <a:ext cx="9144000" cy="6124754"/>
          </a:xfrm>
          <a:prstGeom prst="rect">
            <a:avLst/>
          </a:prstGeom>
          <a:noFill/>
        </p:spPr>
        <p:txBody>
          <a:bodyPr wrap="square">
            <a:spAutoFit/>
          </a:bodyPr>
          <a:lstStyle/>
          <a:p>
            <a:r>
              <a:rPr lang="en-US" sz="2800" b="1"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1. </a:t>
            </a:r>
            <a:r>
              <a:rPr lang="fr-FR" sz="2800" b="1"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Friction </a:t>
            </a:r>
          </a:p>
          <a:p>
            <a:pPr algn="just"/>
            <a:r>
              <a:rPr lang="en-US" sz="2800" dirty="0">
                <a:latin typeface="Cambria" panose="02040503050406030204" pitchFamily="18" charset="0"/>
                <a:ea typeface="Cambria" panose="02040503050406030204" pitchFamily="18" charset="0"/>
              </a:rPr>
              <a:t>Friction in an internal combustion engine opposes the movement between contacting elements, leading to energy losses and affecting efficiency and durability. The main types of friction are:</a:t>
            </a:r>
            <a:endParaRPr lang="fr-FR" sz="2800" b="1"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Font typeface="Arial" panose="020B0604020202020204" pitchFamily="34" charset="0"/>
              <a:buChar char="•"/>
            </a:pPr>
            <a:r>
              <a:rPr lang="en-US" sz="2800" b="1" dirty="0">
                <a:latin typeface="Cambria" panose="02040503050406030204" pitchFamily="18" charset="0"/>
                <a:ea typeface="Cambria" panose="02040503050406030204" pitchFamily="18" charset="0"/>
              </a:rPr>
              <a:t>Piston rings</a:t>
            </a:r>
            <a:r>
              <a:rPr lang="en-US" sz="2800" dirty="0">
                <a:latin typeface="Cambria" panose="02040503050406030204" pitchFamily="18" charset="0"/>
                <a:ea typeface="Cambria" panose="02040503050406030204" pitchFamily="18" charset="0"/>
              </a:rPr>
              <a:t>: rub against the cylinder walls, a major source of mechanical losses.</a:t>
            </a:r>
          </a:p>
          <a:p>
            <a:pPr algn="just">
              <a:buFont typeface="Arial" panose="020B0604020202020204" pitchFamily="34" charset="0"/>
              <a:buChar char="•"/>
            </a:pPr>
            <a:r>
              <a:rPr lang="en-US" sz="2800" b="1" dirty="0">
                <a:latin typeface="Cambria" panose="02040503050406030204" pitchFamily="18" charset="0"/>
                <a:ea typeface="Cambria" panose="02040503050406030204" pitchFamily="18" charset="0"/>
              </a:rPr>
              <a:t>Crankshaft bearings</a:t>
            </a:r>
            <a:r>
              <a:rPr lang="en-US" sz="2800" dirty="0">
                <a:latin typeface="Cambria" panose="02040503050406030204" pitchFamily="18" charset="0"/>
                <a:ea typeface="Cambria" panose="02040503050406030204" pitchFamily="18" charset="0"/>
              </a:rPr>
              <a:t>: even when lubricated, friction persists, especially during startup.</a:t>
            </a:r>
          </a:p>
          <a:p>
            <a:pPr algn="just">
              <a:buFont typeface="Arial" panose="020B0604020202020204" pitchFamily="34" charset="0"/>
              <a:buChar char="•"/>
            </a:pPr>
            <a:r>
              <a:rPr lang="en-US" sz="2800" b="1" dirty="0">
                <a:latin typeface="Cambria" panose="02040503050406030204" pitchFamily="18" charset="0"/>
                <a:ea typeface="Cambria" panose="02040503050406030204" pitchFamily="18" charset="0"/>
              </a:rPr>
              <a:t>Connecting rods</a:t>
            </a:r>
            <a:r>
              <a:rPr lang="en-US" sz="2800" dirty="0">
                <a:latin typeface="Cambria" panose="02040503050406030204" pitchFamily="18" charset="0"/>
                <a:ea typeface="Cambria" panose="02040503050406030204" pitchFamily="18" charset="0"/>
              </a:rPr>
              <a:t>: subjected to significant forces at the joints.</a:t>
            </a:r>
          </a:p>
          <a:p>
            <a:pPr algn="just">
              <a:buFont typeface="Arial" panose="020B0604020202020204" pitchFamily="34" charset="0"/>
              <a:buChar char="•"/>
            </a:pPr>
            <a:r>
              <a:rPr lang="en-US" sz="2800" b="1" dirty="0">
                <a:latin typeface="Cambria" panose="02040503050406030204" pitchFamily="18" charset="0"/>
                <a:ea typeface="Cambria" panose="02040503050406030204" pitchFamily="18" charset="0"/>
              </a:rPr>
              <a:t>Valves</a:t>
            </a:r>
            <a:r>
              <a:rPr lang="en-US" sz="2800" dirty="0">
                <a:latin typeface="Cambria" panose="02040503050406030204" pitchFamily="18" charset="0"/>
                <a:ea typeface="Cambria" panose="02040503050406030204" pitchFamily="18" charset="0"/>
              </a:rPr>
              <a:t>: the cams and valve guides create friction.</a:t>
            </a:r>
          </a:p>
          <a:p>
            <a:pPr algn="just">
              <a:buFont typeface="Arial" panose="020B0604020202020204" pitchFamily="34" charset="0"/>
              <a:buChar char="•"/>
            </a:pPr>
            <a:r>
              <a:rPr lang="en-US" sz="2800" b="1" dirty="0">
                <a:latin typeface="Cambria" panose="02040503050406030204" pitchFamily="18" charset="0"/>
                <a:ea typeface="Cambria" panose="02040503050406030204" pitchFamily="18" charset="0"/>
              </a:rPr>
              <a:t>Timing system</a:t>
            </a:r>
            <a:r>
              <a:rPr lang="en-US" sz="2800" dirty="0">
                <a:latin typeface="Cambria" panose="02040503050406030204" pitchFamily="18" charset="0"/>
                <a:ea typeface="Cambria" panose="02040503050406030204" pitchFamily="18" charset="0"/>
              </a:rPr>
              <a:t>: the belt or chain causes friction.</a:t>
            </a:r>
          </a:p>
          <a:p>
            <a:pPr>
              <a:buFont typeface="Arial" panose="020B0604020202020204" pitchFamily="34" charset="0"/>
              <a:buChar char="•"/>
            </a:pPr>
            <a:endParaRPr lang="en-US" sz="2800" dirty="0">
              <a:latin typeface="Cambria" panose="02040503050406030204" pitchFamily="18" charset="0"/>
              <a:ea typeface="Cambria" panose="02040503050406030204" pitchFamily="18" charset="0"/>
            </a:endParaRPr>
          </a:p>
        </p:txBody>
      </p:sp>
      <p:sp>
        <p:nvSpPr>
          <p:cNvPr id="5" name="Rectangle à coins arrondis 3">
            <a:extLst>
              <a:ext uri="{FF2B5EF4-FFF2-40B4-BE49-F238E27FC236}">
                <a16:creationId xmlns:a16="http://schemas.microsoft.com/office/drawing/2014/main" id="{C703EE28-FEA7-ED1F-C80A-FE4782E858E2}"/>
              </a:ext>
            </a:extLst>
          </p:cNvPr>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IV. F</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riction, </a:t>
            </a:r>
            <a:r>
              <a:rPr lang="fr-FR" sz="3200" b="1" dirty="0" err="1">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general</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architecture, main dimensions </a:t>
            </a:r>
          </a:p>
          <a:p>
            <a:pPr lvl="0">
              <a:spcBef>
                <a:spcPct val="0"/>
              </a:spcBef>
              <a:defRPr/>
            </a:pPr>
            <a:endParaRPr lang="fr-FR" sz="2800" b="1"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694327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IV. F</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riction, </a:t>
            </a:r>
            <a:r>
              <a:rPr lang="fr-FR" sz="3200" b="1" dirty="0" err="1">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general</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architecture, main dimensions </a:t>
            </a:r>
          </a:p>
          <a:p>
            <a:pPr lvl="0" algn="ctr">
              <a:spcBef>
                <a:spcPct val="0"/>
              </a:spcBef>
              <a:defRPr/>
            </a:pPr>
            <a:r>
              <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Rectangle 5"/>
          <p:cNvSpPr/>
          <p:nvPr/>
        </p:nvSpPr>
        <p:spPr>
          <a:xfrm>
            <a:off x="0" y="903491"/>
            <a:ext cx="9144000" cy="3293209"/>
          </a:xfrm>
          <a:prstGeom prst="rect">
            <a:avLst/>
          </a:prstGeom>
        </p:spPr>
        <p:txBody>
          <a:bodyPr wrap="square">
            <a:spAutoFit/>
          </a:bodyPr>
          <a:lstStyle/>
          <a:p>
            <a:pPr algn="just"/>
            <a:r>
              <a:rPr lang="en-US" sz="2800" dirty="0">
                <a:latin typeface="Cambria" panose="02040503050406030204" pitchFamily="18" charset="0"/>
                <a:ea typeface="Cambria" panose="02040503050406030204" pitchFamily="18" charset="0"/>
              </a:rPr>
              <a:t>The power dissipated by friction in an internal combustion engine corresponds to the energy converted into heat due to the resistance to movement between two contacting surfaces. This dissipation is a loss of mechanical energy that does not contribute to the system's useful work. To calculate the power dissipated by friction </a:t>
            </a:r>
            <a:r>
              <a:rPr lang="fr-FR" sz="3200" i="1" dirty="0" err="1">
                <a:effectLst>
                  <a:outerShdw blurRad="38100" dist="38100" dir="2700000" algn="tl">
                    <a:srgbClr val="000000">
                      <a:alpha val="43137"/>
                    </a:srgbClr>
                  </a:outerShdw>
                </a:effectLst>
                <a:latin typeface="Times New Roman" pitchFamily="18" charset="0"/>
                <a:cs typeface="Times New Roman" pitchFamily="18" charset="0"/>
              </a:rPr>
              <a:t>P</a:t>
            </a:r>
            <a:r>
              <a:rPr lang="fr-FR" sz="2000" i="1" dirty="0" err="1">
                <a:effectLst>
                  <a:outerShdw blurRad="38100" dist="38100" dir="2700000" algn="tl">
                    <a:srgbClr val="000000">
                      <a:alpha val="43137"/>
                    </a:srgbClr>
                  </a:outerShdw>
                </a:effectLst>
                <a:latin typeface="Times New Roman" pitchFamily="18" charset="0"/>
                <a:cs typeface="Times New Roman" pitchFamily="18" charset="0"/>
              </a:rPr>
              <a:t>mec</a:t>
            </a:r>
            <a:r>
              <a:rPr lang="en-US" sz="2800" dirty="0">
                <a:latin typeface="Cambria" panose="02040503050406030204" pitchFamily="18" charset="0"/>
                <a:ea typeface="Cambria" panose="02040503050406030204" pitchFamily="18" charset="0"/>
              </a:rPr>
              <a:t>, the following formula can be used:</a:t>
            </a:r>
            <a:endParaRPr lang="fr-FR" sz="2800"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itchFamily="18" charset="0"/>
            </a:endParaRPr>
          </a:p>
        </p:txBody>
      </p:sp>
      <p:sp>
        <p:nvSpPr>
          <p:cNvPr id="9" name="Rectangle 8"/>
          <p:cNvSpPr/>
          <p:nvPr/>
        </p:nvSpPr>
        <p:spPr>
          <a:xfrm>
            <a:off x="179512" y="4149080"/>
            <a:ext cx="2400016" cy="1323439"/>
          </a:xfrm>
          <a:prstGeom prst="rect">
            <a:avLst/>
          </a:prstGeom>
        </p:spPr>
        <p:txBody>
          <a:bodyPr wrap="none">
            <a:spAutoFit/>
          </a:bodyPr>
          <a:lstStyle/>
          <a:p>
            <a:r>
              <a:rPr lang="fr-FR" sz="2800" i="1" dirty="0" err="1">
                <a:effectLst>
                  <a:outerShdw blurRad="38100" dist="38100" dir="2700000" algn="tl">
                    <a:srgbClr val="000000">
                      <a:alpha val="43137"/>
                    </a:srgbClr>
                  </a:outerShdw>
                </a:effectLst>
                <a:latin typeface="Times New Roman" pitchFamily="18" charset="0"/>
                <a:cs typeface="Times New Roman" pitchFamily="18" charset="0"/>
              </a:rPr>
              <a:t>P</a:t>
            </a:r>
            <a:r>
              <a:rPr lang="fr-FR" i="1" dirty="0" err="1">
                <a:effectLst>
                  <a:outerShdw blurRad="38100" dist="38100" dir="2700000" algn="tl">
                    <a:srgbClr val="000000">
                      <a:alpha val="43137"/>
                    </a:srgbClr>
                  </a:outerShdw>
                </a:effectLst>
                <a:latin typeface="Times New Roman" pitchFamily="18" charset="0"/>
                <a:cs typeface="Times New Roman" pitchFamily="18" charset="0"/>
              </a:rPr>
              <a:t>mec</a:t>
            </a:r>
            <a:r>
              <a:rPr lang="fr-FR" sz="2800" i="1" dirty="0">
                <a:effectLst>
                  <a:outerShdw blurRad="38100" dist="38100" dir="2700000" algn="tl">
                    <a:srgbClr val="000000">
                      <a:alpha val="43137"/>
                    </a:srgbClr>
                  </a:outerShdw>
                </a:effectLst>
                <a:latin typeface="Times New Roman" pitchFamily="18" charset="0"/>
                <a:cs typeface="Times New Roman" pitchFamily="18" charset="0"/>
              </a:rPr>
              <a:t>= </a:t>
            </a:r>
            <a:r>
              <a:rPr lang="fr-FR" sz="2800" i="1" dirty="0" err="1">
                <a:effectLst>
                  <a:outerShdw blurRad="38100" dist="38100" dir="2700000" algn="tl">
                    <a:srgbClr val="000000">
                      <a:alpha val="43137"/>
                    </a:srgbClr>
                  </a:outerShdw>
                </a:effectLst>
                <a:latin typeface="Times New Roman" pitchFamily="18" charset="0"/>
                <a:cs typeface="Times New Roman" pitchFamily="18" charset="0"/>
              </a:rPr>
              <a:t>P</a:t>
            </a:r>
            <a:r>
              <a:rPr lang="fr-FR" i="1" dirty="0" err="1">
                <a:effectLst>
                  <a:outerShdw blurRad="38100" dist="38100" dir="2700000" algn="tl">
                    <a:srgbClr val="000000">
                      <a:alpha val="43137"/>
                    </a:srgbClr>
                  </a:outerShdw>
                </a:effectLst>
                <a:latin typeface="Times New Roman" pitchFamily="18" charset="0"/>
                <a:cs typeface="Times New Roman" pitchFamily="18" charset="0"/>
              </a:rPr>
              <a:t>ind</a:t>
            </a:r>
            <a:r>
              <a:rPr lang="fr-FR" i="1" dirty="0">
                <a:effectLst>
                  <a:outerShdw blurRad="38100" dist="38100" dir="2700000" algn="tl">
                    <a:srgbClr val="000000">
                      <a:alpha val="43137"/>
                    </a:srgbClr>
                  </a:outerShdw>
                </a:effectLst>
                <a:latin typeface="Times New Roman" pitchFamily="18" charset="0"/>
                <a:cs typeface="Times New Roman" pitchFamily="18" charset="0"/>
              </a:rPr>
              <a:t> </a:t>
            </a:r>
            <a:r>
              <a:rPr lang="fr-FR" sz="2800" i="1" dirty="0">
                <a:effectLst>
                  <a:outerShdw blurRad="38100" dist="38100" dir="2700000" algn="tl">
                    <a:srgbClr val="000000">
                      <a:alpha val="43137"/>
                    </a:srgbClr>
                  </a:outerShdw>
                </a:effectLst>
                <a:latin typeface="Times New Roman" pitchFamily="18" charset="0"/>
                <a:cs typeface="Times New Roman" pitchFamily="18" charset="0"/>
              </a:rPr>
              <a:t>– </a:t>
            </a:r>
            <a:r>
              <a:rPr lang="fr-FR" sz="2800" i="1" dirty="0" err="1">
                <a:effectLst>
                  <a:outerShdw blurRad="38100" dist="38100" dir="2700000" algn="tl">
                    <a:srgbClr val="000000">
                      <a:alpha val="43137"/>
                    </a:srgbClr>
                  </a:outerShdw>
                </a:effectLst>
                <a:latin typeface="Times New Roman" pitchFamily="18" charset="0"/>
                <a:cs typeface="Times New Roman" pitchFamily="18" charset="0"/>
              </a:rPr>
              <a:t>P</a:t>
            </a:r>
            <a:r>
              <a:rPr lang="fr-FR" i="1" dirty="0" err="1">
                <a:effectLst>
                  <a:outerShdw blurRad="38100" dist="38100" dir="2700000" algn="tl">
                    <a:srgbClr val="000000">
                      <a:alpha val="43137"/>
                    </a:srgbClr>
                  </a:outerShdw>
                </a:effectLst>
                <a:latin typeface="Times New Roman" pitchFamily="18" charset="0"/>
                <a:cs typeface="Times New Roman" pitchFamily="18" charset="0"/>
              </a:rPr>
              <a:t>eff</a:t>
            </a:r>
            <a:endParaRPr lang="fr-FR" i="1" dirty="0">
              <a:effectLst>
                <a:outerShdw blurRad="38100" dist="38100" dir="2700000" algn="tl">
                  <a:srgbClr val="000000">
                    <a:alpha val="43137"/>
                  </a:srgbClr>
                </a:outerShdw>
              </a:effectLst>
              <a:latin typeface="Times New Roman" pitchFamily="18" charset="0"/>
              <a:cs typeface="Times New Roman" pitchFamily="18" charset="0"/>
            </a:endParaRPr>
          </a:p>
          <a:p>
            <a:r>
              <a:rPr lang="fr-FR" sz="2800" dirty="0">
                <a:effectLst>
                  <a:outerShdw blurRad="38100" dist="38100" dir="2700000" algn="tl">
                    <a:srgbClr val="000000">
                      <a:alpha val="43137"/>
                    </a:srgbClr>
                  </a:outerShdw>
                </a:effectLst>
                <a:latin typeface="Times New Roman" pitchFamily="18" charset="0"/>
                <a:cs typeface="Times New Roman" pitchFamily="18" charset="0"/>
              </a:rPr>
              <a:t>So</a:t>
            </a:r>
          </a:p>
          <a:p>
            <a:r>
              <a:rPr lang="el-GR" sz="2400" b="1" i="1" dirty="0">
                <a:effectLst>
                  <a:outerShdw blurRad="38100" dist="38100" dir="2700000" algn="tl">
                    <a:srgbClr val="000000">
                      <a:alpha val="43137"/>
                    </a:srgbClr>
                  </a:outerShdw>
                </a:effectLst>
                <a:latin typeface="Times New Roman" pitchFamily="18" charset="0"/>
                <a:cs typeface="Times New Roman" pitchFamily="18" charset="0"/>
              </a:rPr>
              <a:t>η</a:t>
            </a:r>
            <a:r>
              <a:rPr lang="fr-FR" i="1" dirty="0">
                <a:effectLst>
                  <a:outerShdw blurRad="38100" dist="38100" dir="2700000" algn="tl">
                    <a:srgbClr val="000000">
                      <a:alpha val="43137"/>
                    </a:srgbClr>
                  </a:outerShdw>
                </a:effectLst>
                <a:latin typeface="Times New Roman" pitchFamily="18" charset="0"/>
                <a:cs typeface="Times New Roman" pitchFamily="18" charset="0"/>
              </a:rPr>
              <a:t>mec</a:t>
            </a:r>
            <a:r>
              <a:rPr lang="fr-FR" sz="2400" i="1" dirty="0">
                <a:effectLst>
                  <a:outerShdw blurRad="38100" dist="38100" dir="2700000" algn="tl">
                    <a:srgbClr val="000000">
                      <a:alpha val="43137"/>
                    </a:srgbClr>
                  </a:outerShdw>
                </a:effectLst>
                <a:latin typeface="Times New Roman" pitchFamily="18" charset="0"/>
                <a:cs typeface="Times New Roman" pitchFamily="18" charset="0"/>
              </a:rPr>
              <a:t>=</a:t>
            </a:r>
            <a:r>
              <a:rPr lang="fr-FR" sz="2400" i="1" dirty="0" err="1">
                <a:effectLst>
                  <a:outerShdw blurRad="38100" dist="38100" dir="2700000" algn="tl">
                    <a:srgbClr val="000000">
                      <a:alpha val="43137"/>
                    </a:srgbClr>
                  </a:outerShdw>
                </a:effectLst>
                <a:latin typeface="Times New Roman" pitchFamily="18" charset="0"/>
                <a:cs typeface="Times New Roman" pitchFamily="18" charset="0"/>
              </a:rPr>
              <a:t>P</a:t>
            </a:r>
            <a:r>
              <a:rPr lang="fr-FR" sz="1600" i="1" dirty="0" err="1">
                <a:effectLst>
                  <a:outerShdw blurRad="38100" dist="38100" dir="2700000" algn="tl">
                    <a:srgbClr val="000000">
                      <a:alpha val="43137"/>
                    </a:srgbClr>
                  </a:outerShdw>
                </a:effectLst>
                <a:latin typeface="Times New Roman" pitchFamily="18" charset="0"/>
                <a:cs typeface="Times New Roman" pitchFamily="18" charset="0"/>
              </a:rPr>
              <a:t>eff</a:t>
            </a:r>
            <a:r>
              <a:rPr lang="fr-FR" sz="2400" i="1" dirty="0">
                <a:effectLst>
                  <a:outerShdw blurRad="38100" dist="38100" dir="2700000" algn="tl">
                    <a:srgbClr val="000000">
                      <a:alpha val="43137"/>
                    </a:srgbClr>
                  </a:outerShdw>
                </a:effectLst>
                <a:latin typeface="Times New Roman" pitchFamily="18" charset="0"/>
                <a:cs typeface="Times New Roman" pitchFamily="18" charset="0"/>
              </a:rPr>
              <a:t>/ </a:t>
            </a:r>
            <a:r>
              <a:rPr lang="fr-FR" sz="2400" i="1" dirty="0" err="1">
                <a:effectLst>
                  <a:outerShdw blurRad="38100" dist="38100" dir="2700000" algn="tl">
                    <a:srgbClr val="000000">
                      <a:alpha val="43137"/>
                    </a:srgbClr>
                  </a:outerShdw>
                </a:effectLst>
                <a:latin typeface="Times New Roman" pitchFamily="18" charset="0"/>
                <a:cs typeface="Times New Roman" pitchFamily="18" charset="0"/>
              </a:rPr>
              <a:t>P</a:t>
            </a:r>
            <a:r>
              <a:rPr lang="fr-FR" sz="1600" i="1" dirty="0" err="1">
                <a:effectLst>
                  <a:outerShdw blurRad="38100" dist="38100" dir="2700000" algn="tl">
                    <a:srgbClr val="000000">
                      <a:alpha val="43137"/>
                    </a:srgbClr>
                  </a:outerShdw>
                </a:effectLst>
                <a:latin typeface="Times New Roman" pitchFamily="18" charset="0"/>
                <a:cs typeface="Times New Roman" pitchFamily="18" charset="0"/>
              </a:rPr>
              <a:t>ind</a:t>
            </a:r>
            <a:endParaRPr lang="fr-FR" sz="2400" i="1" dirty="0"/>
          </a:p>
        </p:txBody>
      </p:sp>
      <p:sp>
        <p:nvSpPr>
          <p:cNvPr id="1536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0" name="Espace réservé du numéro de diapositive 9"/>
          <p:cNvSpPr>
            <a:spLocks noGrp="1"/>
          </p:cNvSpPr>
          <p:nvPr>
            <p:ph type="sldNum" sz="quarter" idx="12"/>
          </p:nvPr>
        </p:nvSpPr>
        <p:spPr/>
        <p:txBody>
          <a:bodyPr/>
          <a:lstStyle/>
          <a:p>
            <a:fld id="{5E63EAC4-AD19-4B85-8B59-3BE7126AD857}" type="slidenum">
              <a:rPr lang="fr-FR" smtClean="0"/>
              <a:pPr/>
              <a:t>3</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852936"/>
            <a:ext cx="9144000" cy="4493538"/>
          </a:xfrm>
          <a:prstGeom prst="rect">
            <a:avLst/>
          </a:prstGeom>
        </p:spPr>
        <p:txBody>
          <a:bodyPr wrap="square">
            <a:spAutoFit/>
          </a:bodyPr>
          <a:lstStyle/>
          <a:p>
            <a:pPr algn="just"/>
            <a:r>
              <a:rPr lang="fr-FR" sz="2600" b="1" dirty="0">
                <a:solidFill>
                  <a:srgbClr val="0070C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itchFamily="18" charset="0"/>
              </a:rPr>
              <a:t>1.2. </a:t>
            </a:r>
            <a:r>
              <a:rPr lang="en-US" sz="2600" b="1" dirty="0">
                <a:solidFill>
                  <a:srgbClr val="0070C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itchFamily="18" charset="0"/>
              </a:rPr>
              <a:t>How to reduce the effect of friction </a:t>
            </a:r>
            <a:endParaRPr lang="fr-FR" sz="2600" b="1" dirty="0">
              <a:solidFill>
                <a:srgbClr val="0070C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itchFamily="18" charset="0"/>
            </a:endParaRPr>
          </a:p>
          <a:p>
            <a:pPr algn="just"/>
            <a:r>
              <a:rPr lang="en-US" sz="2600" dirty="0">
                <a:latin typeface="Cambria" panose="02040503050406030204" pitchFamily="18" charset="0"/>
                <a:ea typeface="Cambria" panose="02040503050406030204" pitchFamily="18" charset="0"/>
              </a:rPr>
              <a:t>To reduce friction, several solutions are used in the design of combustion engines:</a:t>
            </a:r>
          </a:p>
          <a:p>
            <a:pPr algn="just">
              <a:buFont typeface="Arial" panose="020B0604020202020204" pitchFamily="34" charset="0"/>
              <a:buChar char="•"/>
            </a:pPr>
            <a:r>
              <a:rPr lang="en-US" sz="2600" b="1" dirty="0">
                <a:latin typeface="Cambria" panose="02040503050406030204" pitchFamily="18" charset="0"/>
                <a:ea typeface="Cambria" panose="02040503050406030204" pitchFamily="18" charset="0"/>
              </a:rPr>
              <a:t>Lubrication</a:t>
            </a:r>
            <a:r>
              <a:rPr lang="en-US" sz="2600" dirty="0">
                <a:latin typeface="Cambria" panose="02040503050406030204" pitchFamily="18" charset="0"/>
                <a:ea typeface="Cambria" panose="02040503050406030204" pitchFamily="18" charset="0"/>
              </a:rPr>
              <a:t>: The use of high-quality engine oils and advanced lubrication techniques helps reduce friction.</a:t>
            </a:r>
          </a:p>
          <a:p>
            <a:pPr algn="just">
              <a:buFont typeface="Arial" panose="020B0604020202020204" pitchFamily="34" charset="0"/>
              <a:buChar char="•"/>
            </a:pPr>
            <a:r>
              <a:rPr lang="en-US" sz="2600" b="1" dirty="0">
                <a:latin typeface="Cambria" panose="02040503050406030204" pitchFamily="18" charset="0"/>
                <a:ea typeface="Cambria" panose="02040503050406030204" pitchFamily="18" charset="0"/>
              </a:rPr>
              <a:t>Low-friction materials</a:t>
            </a:r>
            <a:r>
              <a:rPr lang="en-US" sz="2600" dirty="0">
                <a:latin typeface="Cambria" panose="02040503050406030204" pitchFamily="18" charset="0"/>
                <a:ea typeface="Cambria" panose="02040503050406030204" pitchFamily="18" charset="0"/>
              </a:rPr>
              <a:t>: Materials such as ceramic coatings or special alloys are used to minimize friction.</a:t>
            </a:r>
          </a:p>
          <a:p>
            <a:pPr algn="just">
              <a:buFont typeface="Arial" panose="020B0604020202020204" pitchFamily="34" charset="0"/>
              <a:buChar char="•"/>
            </a:pPr>
            <a:r>
              <a:rPr lang="en-US" sz="2600" b="1" dirty="0">
                <a:latin typeface="Cambria" panose="02040503050406030204" pitchFamily="18" charset="0"/>
                <a:ea typeface="Cambria" panose="02040503050406030204" pitchFamily="18" charset="0"/>
              </a:rPr>
              <a:t>Design optimization</a:t>
            </a:r>
            <a:r>
              <a:rPr lang="en-US" sz="2600" dirty="0">
                <a:latin typeface="Cambria" panose="02040503050406030204" pitchFamily="18" charset="0"/>
                <a:ea typeface="Cambria" panose="02040503050406030204" pitchFamily="18" charset="0"/>
              </a:rPr>
              <a:t>: The geometry of parts, such as piston rings or bearings, is optimized to reduce contact areas and friction losses.</a:t>
            </a:r>
          </a:p>
          <a:p>
            <a:pPr algn="just">
              <a:buFontTx/>
              <a:buChar char="-"/>
            </a:pPr>
            <a:endParaRPr lang="fr-FR" sz="2600" dirty="0">
              <a:latin typeface="Cambria" panose="02040503050406030204" pitchFamily="18" charset="0"/>
              <a:ea typeface="Cambria" panose="02040503050406030204" pitchFamily="18" charset="0"/>
            </a:endParaRPr>
          </a:p>
        </p:txBody>
      </p:sp>
      <p:sp>
        <p:nvSpPr>
          <p:cNvPr id="6" name="Rectangle 5"/>
          <p:cNvSpPr/>
          <p:nvPr/>
        </p:nvSpPr>
        <p:spPr>
          <a:xfrm>
            <a:off x="0" y="908720"/>
            <a:ext cx="9144000" cy="2092881"/>
          </a:xfrm>
          <a:prstGeom prst="rect">
            <a:avLst/>
          </a:prstGeom>
        </p:spPr>
        <p:txBody>
          <a:bodyPr wrap="square">
            <a:spAutoFit/>
          </a:bodyPr>
          <a:lstStyle/>
          <a:p>
            <a:r>
              <a:rPr lang="fr-FR" sz="2600" b="1" dirty="0">
                <a:solidFill>
                  <a:srgbClr val="0070C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itchFamily="18" charset="0"/>
              </a:rPr>
              <a:t>1.1. </a:t>
            </a:r>
            <a:r>
              <a:rPr lang="fr-FR" sz="2600" b="1" dirty="0" err="1">
                <a:solidFill>
                  <a:srgbClr val="0070C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itchFamily="18" charset="0"/>
              </a:rPr>
              <a:t>Effect</a:t>
            </a:r>
            <a:r>
              <a:rPr lang="fr-FR" sz="2600" b="1" dirty="0">
                <a:solidFill>
                  <a:srgbClr val="0070C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itchFamily="18" charset="0"/>
              </a:rPr>
              <a:t> of friction</a:t>
            </a:r>
            <a:br>
              <a:rPr lang="en-US" sz="2600" dirty="0">
                <a:latin typeface="Cambria" panose="02040503050406030204" pitchFamily="18" charset="0"/>
                <a:ea typeface="Cambria" panose="02040503050406030204" pitchFamily="18" charset="0"/>
              </a:rPr>
            </a:br>
            <a:r>
              <a:rPr lang="en-US" sz="2600" dirty="0">
                <a:latin typeface="Cambria" panose="02040503050406030204" pitchFamily="18" charset="0"/>
                <a:ea typeface="Cambria" panose="02040503050406030204" pitchFamily="18" charset="0"/>
              </a:rPr>
              <a:t>Friction causes:</a:t>
            </a:r>
          </a:p>
          <a:p>
            <a:pPr>
              <a:buFont typeface="Arial" panose="020B0604020202020204" pitchFamily="34" charset="0"/>
              <a:buChar char="•"/>
            </a:pPr>
            <a:r>
              <a:rPr lang="en-US" sz="2600" dirty="0">
                <a:latin typeface="Cambria" panose="02040503050406030204" pitchFamily="18" charset="0"/>
                <a:ea typeface="Cambria" panose="02040503050406030204" pitchFamily="18" charset="0"/>
              </a:rPr>
              <a:t>Heating, leading to the expansion of parts (seizing).</a:t>
            </a:r>
          </a:p>
          <a:p>
            <a:pPr>
              <a:buFont typeface="Arial" panose="020B0604020202020204" pitchFamily="34" charset="0"/>
              <a:buChar char="•"/>
            </a:pPr>
            <a:r>
              <a:rPr lang="en-US" sz="2600" dirty="0">
                <a:latin typeface="Cambria" panose="02040503050406030204" pitchFamily="18" charset="0"/>
                <a:ea typeface="Cambria" panose="02040503050406030204" pitchFamily="18" charset="0"/>
              </a:rPr>
              <a:t>Wear of contacting surfaces (tearing off metal particles).</a:t>
            </a:r>
          </a:p>
          <a:p>
            <a:pPr>
              <a:buFont typeface="Arial" panose="020B0604020202020204" pitchFamily="34" charset="0"/>
              <a:buChar char="•"/>
            </a:pPr>
            <a:r>
              <a:rPr lang="en-US" sz="2600" dirty="0">
                <a:latin typeface="Cambria" panose="02040503050406030204" pitchFamily="18" charset="0"/>
                <a:ea typeface="Cambria" panose="02040503050406030204" pitchFamily="18" charset="0"/>
              </a:rPr>
              <a:t>A decrease in mechanical efficiency.</a:t>
            </a:r>
          </a:p>
        </p:txBody>
      </p:sp>
      <p:sp>
        <p:nvSpPr>
          <p:cNvPr id="7" name="Espace réservé du numéro de diapositive 6"/>
          <p:cNvSpPr>
            <a:spLocks noGrp="1"/>
          </p:cNvSpPr>
          <p:nvPr>
            <p:ph type="sldNum" sz="quarter" idx="12"/>
          </p:nvPr>
        </p:nvSpPr>
        <p:spPr/>
        <p:txBody>
          <a:bodyPr/>
          <a:lstStyle/>
          <a:p>
            <a:fld id="{5E63EAC4-AD19-4B85-8B59-3BE7126AD857}" type="slidenum">
              <a:rPr lang="fr-FR" smtClean="0"/>
              <a:pPr/>
              <a:t>4</a:t>
            </a:fld>
            <a:endParaRPr lang="fr-FR"/>
          </a:p>
        </p:txBody>
      </p:sp>
      <p:sp>
        <p:nvSpPr>
          <p:cNvPr id="2" name="Rectangle à coins arrondis 3">
            <a:extLst>
              <a:ext uri="{FF2B5EF4-FFF2-40B4-BE49-F238E27FC236}">
                <a16:creationId xmlns:a16="http://schemas.microsoft.com/office/drawing/2014/main" id="{3E57426D-E9D1-6F87-A7AA-27D48CDF90F8}"/>
              </a:ext>
            </a:extLst>
          </p:cNvPr>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IV. F</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riction, </a:t>
            </a:r>
            <a:r>
              <a:rPr lang="fr-FR" sz="3200" b="1" dirty="0" err="1">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general</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architecture, main dimensions </a:t>
            </a:r>
          </a:p>
          <a:p>
            <a:pPr lvl="0" algn="ctr">
              <a:spcBef>
                <a:spcPct val="0"/>
              </a:spcBef>
              <a:defRPr/>
            </a:pPr>
            <a:r>
              <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BFAB409D-5947-ED78-1235-0A18EF27AEE8}"/>
              </a:ext>
            </a:extLst>
          </p:cNvPr>
          <p:cNvSpPr>
            <a:spLocks noGrp="1"/>
          </p:cNvSpPr>
          <p:nvPr>
            <p:ph type="sldNum" sz="quarter" idx="12"/>
          </p:nvPr>
        </p:nvSpPr>
        <p:spPr/>
        <p:txBody>
          <a:bodyPr/>
          <a:lstStyle/>
          <a:p>
            <a:fld id="{5E63EAC4-AD19-4B85-8B59-3BE7126AD857}" type="slidenum">
              <a:rPr lang="fr-FR" smtClean="0"/>
              <a:pPr/>
              <a:t>5</a:t>
            </a:fld>
            <a:endParaRPr lang="fr-FR"/>
          </a:p>
        </p:txBody>
      </p:sp>
      <p:sp>
        <p:nvSpPr>
          <p:cNvPr id="4" name="ZoneTexte 3">
            <a:extLst>
              <a:ext uri="{FF2B5EF4-FFF2-40B4-BE49-F238E27FC236}">
                <a16:creationId xmlns:a16="http://schemas.microsoft.com/office/drawing/2014/main" id="{00DD52E8-BC44-9964-DA64-CF7B4EC30717}"/>
              </a:ext>
            </a:extLst>
          </p:cNvPr>
          <p:cNvSpPr txBox="1"/>
          <p:nvPr/>
        </p:nvSpPr>
        <p:spPr>
          <a:xfrm>
            <a:off x="0" y="2413337"/>
            <a:ext cx="9144000" cy="1384995"/>
          </a:xfrm>
          <a:prstGeom prst="rect">
            <a:avLst/>
          </a:prstGeom>
          <a:noFill/>
        </p:spPr>
        <p:txBody>
          <a:bodyPr wrap="square">
            <a:spAutoFit/>
          </a:bodyPr>
          <a:lstStyle/>
          <a:p>
            <a:pPr algn="just"/>
            <a:r>
              <a:rPr lang="en-US" sz="2800" dirty="0">
                <a:latin typeface="Cambria" panose="02040503050406030204" pitchFamily="18" charset="0"/>
                <a:ea typeface="Cambria" panose="02040503050406030204" pitchFamily="18" charset="0"/>
              </a:rPr>
              <a:t>Friction affects engine performance, fuel consumption, and component wear. A good balance between mechanical efficiency and durability is therefore essential.</a:t>
            </a:r>
          </a:p>
        </p:txBody>
      </p:sp>
      <p:sp>
        <p:nvSpPr>
          <p:cNvPr id="5" name="Rectangle à coins arrondis 3">
            <a:extLst>
              <a:ext uri="{FF2B5EF4-FFF2-40B4-BE49-F238E27FC236}">
                <a16:creationId xmlns:a16="http://schemas.microsoft.com/office/drawing/2014/main" id="{4DB2863C-80D5-6E67-B033-426EF852EC28}"/>
              </a:ext>
            </a:extLst>
          </p:cNvPr>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IV. F</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riction, </a:t>
            </a:r>
            <a:r>
              <a:rPr lang="fr-FR" sz="3200" b="1" dirty="0" err="1">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general</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architecture, main dimensions </a:t>
            </a:r>
          </a:p>
          <a:p>
            <a:pPr lvl="0" algn="ctr">
              <a:spcBef>
                <a:spcPct val="0"/>
              </a:spcBef>
              <a:defRPr/>
            </a:pPr>
            <a:r>
              <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509571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5E63EAC4-AD19-4B85-8B59-3BE7126AD857}" type="slidenum">
              <a:rPr lang="fr-FR" smtClean="0"/>
              <a:pPr/>
              <a:t>6</a:t>
            </a:fld>
            <a:endParaRPr lang="fr-FR"/>
          </a:p>
        </p:txBody>
      </p:sp>
      <p:sp>
        <p:nvSpPr>
          <p:cNvPr id="7" name="Rectangle 6"/>
          <p:cNvSpPr/>
          <p:nvPr/>
        </p:nvSpPr>
        <p:spPr>
          <a:xfrm>
            <a:off x="0" y="942628"/>
            <a:ext cx="9299790" cy="954107"/>
          </a:xfrm>
          <a:prstGeom prst="rect">
            <a:avLst/>
          </a:prstGeom>
        </p:spPr>
        <p:txBody>
          <a:bodyPr wrap="none">
            <a:spAutoFit/>
          </a:bodyPr>
          <a:lstStyle/>
          <a:p>
            <a:r>
              <a:rPr lang="fr-FR" sz="2800" b="1" dirty="0">
                <a:solidFill>
                  <a:schemeClr val="tx2"/>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itchFamily="18" charset="0"/>
              </a:rPr>
              <a:t>2. </a:t>
            </a:r>
            <a:r>
              <a:rPr lang="en-US" sz="2800" b="1" dirty="0">
                <a:solidFill>
                  <a:schemeClr val="tx2"/>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itchFamily="18" charset="0"/>
              </a:rPr>
              <a:t>General architecture</a:t>
            </a:r>
            <a:br>
              <a:rPr lang="en-US" sz="2800" dirty="0">
                <a:latin typeface="Cambria" panose="02040503050406030204" pitchFamily="18" charset="0"/>
                <a:ea typeface="Cambria" panose="02040503050406030204" pitchFamily="18" charset="0"/>
              </a:rPr>
            </a:br>
            <a:r>
              <a:rPr lang="en-US" sz="2800" dirty="0">
                <a:latin typeface="Cambria" panose="02040503050406030204" pitchFamily="18" charset="0"/>
                <a:ea typeface="Cambria" panose="02040503050406030204" pitchFamily="18" charset="0"/>
              </a:rPr>
              <a:t>The general architecture of the engine is shown  in Figure 1.</a:t>
            </a:r>
            <a:endParaRPr lang="fr-FR" sz="2800" dirty="0">
              <a:latin typeface="Cambria" panose="02040503050406030204" pitchFamily="18" charset="0"/>
              <a:ea typeface="Cambria" panose="02040503050406030204" pitchFamily="18" charset="0"/>
            </a:endParaRPr>
          </a:p>
        </p:txBody>
      </p:sp>
      <p:sp>
        <p:nvSpPr>
          <p:cNvPr id="2" name="Rectangle à coins arrondis 3">
            <a:extLst>
              <a:ext uri="{FF2B5EF4-FFF2-40B4-BE49-F238E27FC236}">
                <a16:creationId xmlns:a16="http://schemas.microsoft.com/office/drawing/2014/main" id="{D657EBBD-02E4-89DF-9F44-4288A4059DE1}"/>
              </a:ext>
            </a:extLst>
          </p:cNvPr>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IV. F</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riction, </a:t>
            </a:r>
            <a:r>
              <a:rPr lang="fr-FR" sz="3200" b="1" dirty="0" err="1">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general</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architecture, main dimensions </a:t>
            </a:r>
          </a:p>
          <a:p>
            <a:pPr lvl="0" algn="ctr">
              <a:spcBef>
                <a:spcPct val="0"/>
              </a:spcBef>
              <a:defRPr/>
            </a:pPr>
            <a:r>
              <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026" name="Picture 2" descr="Engine Parts Engine Components: The Building Blocks of Automotive Power |  by Tracktech fasteners | Medium">
            <a:extLst>
              <a:ext uri="{FF2B5EF4-FFF2-40B4-BE49-F238E27FC236}">
                <a16:creationId xmlns:a16="http://schemas.microsoft.com/office/drawing/2014/main" id="{8E781EA6-7B10-3E80-6565-18609526A7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930643"/>
            <a:ext cx="7871048" cy="492051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6012160" y="6381328"/>
            <a:ext cx="1023037" cy="523220"/>
          </a:xfrm>
          <a:prstGeom prst="rect">
            <a:avLst/>
          </a:prstGeom>
        </p:spPr>
        <p:txBody>
          <a:bodyPr wrap="none">
            <a:spAutoFit/>
          </a:bodyPr>
          <a:lstStyle/>
          <a:p>
            <a:r>
              <a:rPr lang="fr-FR" sz="2800" dirty="0">
                <a:effectLst>
                  <a:outerShdw blurRad="38100" dist="38100" dir="2700000" algn="tl">
                    <a:srgbClr val="000000">
                      <a:alpha val="43137"/>
                    </a:srgbClr>
                  </a:outerShdw>
                </a:effectLst>
                <a:latin typeface="Times New Roman" pitchFamily="18" charset="0"/>
                <a:cs typeface="Times New Roman" pitchFamily="18" charset="0"/>
              </a:rPr>
              <a:t>Fig. 1</a:t>
            </a:r>
            <a:endParaRPr lang="fr-F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5E63EAC4-AD19-4B85-8B59-3BE7126AD857}" type="slidenum">
              <a:rPr lang="fr-FR" smtClean="0"/>
              <a:pPr/>
              <a:t>7</a:t>
            </a:fld>
            <a:endParaRPr lang="fr-FR"/>
          </a:p>
        </p:txBody>
      </p:sp>
      <p:sp>
        <p:nvSpPr>
          <p:cNvPr id="5" name="Rectangle 4"/>
          <p:cNvSpPr/>
          <p:nvPr/>
        </p:nvSpPr>
        <p:spPr>
          <a:xfrm>
            <a:off x="35496" y="836712"/>
            <a:ext cx="9217024" cy="6463308"/>
          </a:xfrm>
          <a:prstGeom prst="rect">
            <a:avLst/>
          </a:prstGeom>
        </p:spPr>
        <p:txBody>
          <a:bodyPr wrap="square">
            <a:spAutoFit/>
          </a:bodyPr>
          <a:lstStyle/>
          <a:p>
            <a:r>
              <a:rPr lang="fr-FR" sz="2600" b="1" dirty="0">
                <a:solidFill>
                  <a:schemeClr val="tx2"/>
                </a:solidFill>
                <a:latin typeface="Times New Roman" pitchFamily="18" charset="0"/>
                <a:cs typeface="Times New Roman" pitchFamily="18" charset="0"/>
              </a:rPr>
              <a:t>3. Main Components</a:t>
            </a:r>
          </a:p>
          <a:p>
            <a:r>
              <a:rPr lang="en-US" sz="2600" dirty="0">
                <a:latin typeface="Cambria" panose="02040503050406030204" pitchFamily="18" charset="0"/>
                <a:ea typeface="Cambria" panose="02040503050406030204" pitchFamily="18" charset="0"/>
              </a:rPr>
              <a:t>In an internal combustion engine, the components are generally classified into two parts: the moving parts and the fixed parts.</a:t>
            </a:r>
          </a:p>
          <a:p>
            <a:r>
              <a:rPr lang="fr-FR" sz="2400" b="1" dirty="0">
                <a:solidFill>
                  <a:schemeClr val="tx2"/>
                </a:solidFill>
                <a:latin typeface="Times New Roman" pitchFamily="18" charset="0"/>
                <a:ea typeface="Cambria" panose="02040503050406030204" pitchFamily="18" charset="0"/>
                <a:cs typeface="Times New Roman" pitchFamily="18" charset="0"/>
              </a:rPr>
              <a:t>3.1. Moving parts</a:t>
            </a:r>
            <a:endParaRPr lang="en-US" sz="2400" dirty="0">
              <a:latin typeface="Cambria" panose="02040503050406030204" pitchFamily="18" charset="0"/>
              <a:ea typeface="Cambria" panose="02040503050406030204" pitchFamily="18" charset="0"/>
            </a:endParaRPr>
          </a:p>
          <a:p>
            <a:pPr>
              <a:buFont typeface="Arial" panose="020B0604020202020204" pitchFamily="34" charset="0"/>
              <a:buChar char="•"/>
            </a:pPr>
            <a:r>
              <a:rPr lang="en-US" sz="2600" b="1" dirty="0">
                <a:latin typeface="Cambria" panose="02040503050406030204" pitchFamily="18" charset="0"/>
                <a:ea typeface="Cambria" panose="02040503050406030204" pitchFamily="18" charset="0"/>
              </a:rPr>
              <a:t>Pistons</a:t>
            </a:r>
            <a:r>
              <a:rPr lang="en-US" sz="2600" dirty="0">
                <a:latin typeface="Cambria" panose="02040503050406030204" pitchFamily="18" charset="0"/>
                <a:ea typeface="Cambria" panose="02040503050406030204" pitchFamily="18" charset="0"/>
              </a:rPr>
              <a:t>: Move up and down in the cylinders, converting combustion energy into mechanical motion.</a:t>
            </a:r>
          </a:p>
          <a:p>
            <a:pPr>
              <a:buFont typeface="Arial" panose="020B0604020202020204" pitchFamily="34" charset="0"/>
              <a:buChar char="•"/>
            </a:pPr>
            <a:r>
              <a:rPr lang="en-US" sz="2600" b="1" dirty="0">
                <a:latin typeface="Cambria" panose="02040503050406030204" pitchFamily="18" charset="0"/>
                <a:ea typeface="Cambria" panose="02040503050406030204" pitchFamily="18" charset="0"/>
              </a:rPr>
              <a:t>Crankshaft</a:t>
            </a:r>
            <a:r>
              <a:rPr lang="en-US" sz="2600" dirty="0">
                <a:latin typeface="Cambria" panose="02040503050406030204" pitchFamily="18" charset="0"/>
                <a:ea typeface="Cambria" panose="02040503050406030204" pitchFamily="18" charset="0"/>
              </a:rPr>
              <a:t>: Transforms the linear motion of the pistons into rotary motion.</a:t>
            </a:r>
          </a:p>
          <a:p>
            <a:pPr>
              <a:buFont typeface="Arial" panose="020B0604020202020204" pitchFamily="34" charset="0"/>
              <a:buChar char="•"/>
            </a:pPr>
            <a:r>
              <a:rPr lang="en-US" sz="2600" b="1" dirty="0">
                <a:latin typeface="Cambria" panose="02040503050406030204" pitchFamily="18" charset="0"/>
                <a:ea typeface="Cambria" panose="02040503050406030204" pitchFamily="18" charset="0"/>
              </a:rPr>
              <a:t>Connecting rods</a:t>
            </a:r>
            <a:r>
              <a:rPr lang="en-US" sz="2600" dirty="0">
                <a:latin typeface="Cambria" panose="02040503050406030204" pitchFamily="18" charset="0"/>
                <a:ea typeface="Cambria" panose="02040503050406030204" pitchFamily="18" charset="0"/>
              </a:rPr>
              <a:t>: Connect the pistons to the crankshaft and transmit motion.</a:t>
            </a:r>
          </a:p>
          <a:p>
            <a:pPr>
              <a:buFont typeface="Arial" panose="020B0604020202020204" pitchFamily="34" charset="0"/>
              <a:buChar char="•"/>
            </a:pPr>
            <a:r>
              <a:rPr lang="en-US" sz="2600" b="1" dirty="0">
                <a:latin typeface="Cambria" panose="02040503050406030204" pitchFamily="18" charset="0"/>
                <a:ea typeface="Cambria" panose="02040503050406030204" pitchFamily="18" charset="0"/>
              </a:rPr>
              <a:t>Valves</a:t>
            </a:r>
            <a:r>
              <a:rPr lang="en-US" sz="2600" dirty="0">
                <a:latin typeface="Cambria" panose="02040503050406030204" pitchFamily="18" charset="0"/>
                <a:ea typeface="Cambria" panose="02040503050406030204" pitchFamily="18" charset="0"/>
              </a:rPr>
              <a:t>: Open and close the intake and exhaust passages, allowing the entry of the air-fuel mixture and the evacuation of burnt gases.</a:t>
            </a:r>
          </a:p>
          <a:p>
            <a:pPr>
              <a:buFont typeface="Arial" panose="020B0604020202020204" pitchFamily="34" charset="0"/>
              <a:buChar char="•"/>
            </a:pPr>
            <a:r>
              <a:rPr lang="en-US" sz="2600" b="1" dirty="0">
                <a:latin typeface="Cambria" panose="02040503050406030204" pitchFamily="18" charset="0"/>
                <a:ea typeface="Cambria" panose="02040503050406030204" pitchFamily="18" charset="0"/>
              </a:rPr>
              <a:t>Camshaft</a:t>
            </a:r>
            <a:r>
              <a:rPr lang="en-US" sz="2600" dirty="0">
                <a:latin typeface="Cambria" panose="02040503050406030204" pitchFamily="18" charset="0"/>
                <a:ea typeface="Cambria" panose="02040503050406030204" pitchFamily="18" charset="0"/>
              </a:rPr>
              <a:t>: Controls the opening and closing of the valves.</a:t>
            </a:r>
          </a:p>
          <a:p>
            <a:pPr>
              <a:buFont typeface="Arial" panose="020B0604020202020204" pitchFamily="34" charset="0"/>
              <a:buChar char="•"/>
            </a:pPr>
            <a:r>
              <a:rPr lang="en-US" sz="2600" b="1" dirty="0">
                <a:latin typeface="Cambria" panose="02040503050406030204" pitchFamily="18" charset="0"/>
                <a:ea typeface="Cambria" panose="02040503050406030204" pitchFamily="18" charset="0"/>
              </a:rPr>
              <a:t>Cams</a:t>
            </a:r>
            <a:r>
              <a:rPr lang="en-US" sz="2600" dirty="0">
                <a:latin typeface="Cambria" panose="02040503050406030204" pitchFamily="18" charset="0"/>
                <a:ea typeface="Cambria" panose="02040503050406030204" pitchFamily="18" charset="0"/>
              </a:rPr>
              <a:t>: </a:t>
            </a:r>
            <a:r>
              <a:rPr lang="en-US" sz="2400" dirty="0">
                <a:latin typeface="Cambria" panose="02040503050406030204" pitchFamily="18" charset="0"/>
                <a:ea typeface="Cambria" panose="02040503050406030204" pitchFamily="18" charset="0"/>
              </a:rPr>
              <a:t>On the camshaft, they allow for the movement of the valves.</a:t>
            </a:r>
          </a:p>
          <a:p>
            <a:pPr algn="just"/>
            <a:endParaRPr lang="fr-FR" sz="2600" dirty="0">
              <a:latin typeface="Cambria" panose="02040503050406030204" pitchFamily="18" charset="0"/>
              <a:ea typeface="Cambria" panose="02040503050406030204" pitchFamily="18" charset="0"/>
              <a:cs typeface="Times New Roman" pitchFamily="18" charset="0"/>
            </a:endParaRPr>
          </a:p>
        </p:txBody>
      </p:sp>
      <p:sp>
        <p:nvSpPr>
          <p:cNvPr id="2" name="Rectangle à coins arrondis 3">
            <a:extLst>
              <a:ext uri="{FF2B5EF4-FFF2-40B4-BE49-F238E27FC236}">
                <a16:creationId xmlns:a16="http://schemas.microsoft.com/office/drawing/2014/main" id="{4C58305C-D091-47B0-FA34-67446F55D60E}"/>
              </a:ext>
            </a:extLst>
          </p:cNvPr>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IV. F</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riction, </a:t>
            </a:r>
            <a:r>
              <a:rPr lang="fr-FR" sz="3200" b="1" dirty="0" err="1">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general</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architecture, main dimensions </a:t>
            </a:r>
          </a:p>
          <a:p>
            <a:pPr lvl="0" algn="ctr">
              <a:spcBef>
                <a:spcPct val="0"/>
              </a:spcBef>
              <a:defRPr/>
            </a:pPr>
            <a:r>
              <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5E63EAC4-AD19-4B85-8B59-3BE7126AD857}" type="slidenum">
              <a:rPr lang="fr-FR" smtClean="0"/>
              <a:pPr/>
              <a:t>8</a:t>
            </a:fld>
            <a:endParaRPr lang="fr-FR"/>
          </a:p>
        </p:txBody>
      </p:sp>
      <p:sp>
        <p:nvSpPr>
          <p:cNvPr id="2" name="Rectangle à coins arrondis 3">
            <a:extLst>
              <a:ext uri="{FF2B5EF4-FFF2-40B4-BE49-F238E27FC236}">
                <a16:creationId xmlns:a16="http://schemas.microsoft.com/office/drawing/2014/main" id="{5623178C-54A8-EA9F-7EDF-0CB1599121CC}"/>
              </a:ext>
            </a:extLst>
          </p:cNvPr>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IV. F</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riction, </a:t>
            </a:r>
            <a:r>
              <a:rPr lang="fr-FR" sz="3200" b="1" dirty="0" err="1">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general</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architecture, main dimensions </a:t>
            </a:r>
          </a:p>
          <a:p>
            <a:pPr lvl="0" algn="ctr">
              <a:spcBef>
                <a:spcPct val="0"/>
              </a:spcBef>
              <a:defRPr/>
            </a:pPr>
            <a:r>
              <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ZoneTexte 5">
            <a:extLst>
              <a:ext uri="{FF2B5EF4-FFF2-40B4-BE49-F238E27FC236}">
                <a16:creationId xmlns:a16="http://schemas.microsoft.com/office/drawing/2014/main" id="{2499212A-F0FE-FDB3-74B5-671D5672889B}"/>
              </a:ext>
            </a:extLst>
          </p:cNvPr>
          <p:cNvSpPr txBox="1"/>
          <p:nvPr/>
        </p:nvSpPr>
        <p:spPr>
          <a:xfrm>
            <a:off x="36512" y="908720"/>
            <a:ext cx="9071992" cy="5293757"/>
          </a:xfrm>
          <a:prstGeom prst="rect">
            <a:avLst/>
          </a:prstGeom>
          <a:noFill/>
        </p:spPr>
        <p:txBody>
          <a:bodyPr wrap="square">
            <a:spAutoFit/>
          </a:bodyPr>
          <a:lstStyle/>
          <a:p>
            <a:pPr algn="just"/>
            <a:r>
              <a:rPr lang="en-US" sz="2600" b="1" dirty="0">
                <a:solidFill>
                  <a:schemeClr val="tx2"/>
                </a:solidFill>
                <a:latin typeface="Cambria" panose="02040503050406030204" pitchFamily="18" charset="0"/>
                <a:ea typeface="Cambria" panose="02040503050406030204" pitchFamily="18" charset="0"/>
                <a:cs typeface="Times New Roman" pitchFamily="18" charset="0"/>
              </a:rPr>
              <a:t>3.2. Fixed Parts</a:t>
            </a:r>
          </a:p>
          <a:p>
            <a:pPr algn="just">
              <a:buFont typeface="Arial" panose="020B0604020202020204" pitchFamily="34" charset="0"/>
              <a:buChar char="•"/>
            </a:pPr>
            <a:r>
              <a:rPr lang="en-US" sz="2600" b="1" dirty="0">
                <a:latin typeface="Cambria" panose="02040503050406030204" pitchFamily="18" charset="0"/>
                <a:ea typeface="Cambria" panose="02040503050406030204" pitchFamily="18" charset="0"/>
              </a:rPr>
              <a:t>Engine Block</a:t>
            </a:r>
            <a:r>
              <a:rPr lang="en-US" sz="2600" dirty="0">
                <a:latin typeface="Cambria" panose="02040503050406030204" pitchFamily="18" charset="0"/>
                <a:ea typeface="Cambria" panose="02040503050406030204" pitchFamily="18" charset="0"/>
              </a:rPr>
              <a:t>: The main structure that houses the cylinders, pistons, and crankshaft.</a:t>
            </a:r>
          </a:p>
          <a:p>
            <a:pPr algn="just">
              <a:buFont typeface="Arial" panose="020B0604020202020204" pitchFamily="34" charset="0"/>
              <a:buChar char="•"/>
            </a:pPr>
            <a:r>
              <a:rPr lang="en-US" sz="2600" b="1" dirty="0">
                <a:latin typeface="Cambria" panose="02040503050406030204" pitchFamily="18" charset="0"/>
                <a:ea typeface="Cambria" panose="02040503050406030204" pitchFamily="18" charset="0"/>
              </a:rPr>
              <a:t>Cylinders</a:t>
            </a:r>
            <a:r>
              <a:rPr lang="en-US" sz="2600" dirty="0">
                <a:latin typeface="Cambria" panose="02040503050406030204" pitchFamily="18" charset="0"/>
                <a:ea typeface="Cambria" panose="02040503050406030204" pitchFamily="18" charset="0"/>
              </a:rPr>
              <a:t>: Spaces where the pistons move and where combustion occurs.</a:t>
            </a:r>
          </a:p>
          <a:p>
            <a:pPr algn="just">
              <a:buFont typeface="Arial" panose="020B0604020202020204" pitchFamily="34" charset="0"/>
              <a:buChar char="•"/>
            </a:pPr>
            <a:r>
              <a:rPr lang="en-US" sz="2600" b="1" dirty="0">
                <a:latin typeface="Cambria" panose="02040503050406030204" pitchFamily="18" charset="0"/>
                <a:ea typeface="Cambria" panose="02040503050406030204" pitchFamily="18" charset="0"/>
              </a:rPr>
              <a:t>Oil Pan</a:t>
            </a:r>
            <a:r>
              <a:rPr lang="en-US" sz="2600" dirty="0">
                <a:latin typeface="Cambria" panose="02040503050406030204" pitchFamily="18" charset="0"/>
                <a:ea typeface="Cambria" panose="02040503050406030204" pitchFamily="18" charset="0"/>
              </a:rPr>
              <a:t>: Collects lubrication oil and helps maintain adequate oil pressure.</a:t>
            </a:r>
          </a:p>
          <a:p>
            <a:pPr algn="just">
              <a:buFont typeface="Arial" panose="020B0604020202020204" pitchFamily="34" charset="0"/>
              <a:buChar char="•"/>
            </a:pPr>
            <a:r>
              <a:rPr lang="en-US" sz="2600" b="1" dirty="0">
                <a:latin typeface="Cambria" panose="02040503050406030204" pitchFamily="18" charset="0"/>
                <a:ea typeface="Cambria" panose="02040503050406030204" pitchFamily="18" charset="0"/>
              </a:rPr>
              <a:t>Cylinder Head</a:t>
            </a:r>
            <a:r>
              <a:rPr lang="en-US" sz="2600" dirty="0">
                <a:latin typeface="Cambria" panose="02040503050406030204" pitchFamily="18" charset="0"/>
                <a:ea typeface="Cambria" panose="02040503050406030204" pitchFamily="18" charset="0"/>
              </a:rPr>
              <a:t>: The upper part of the engine that contains the valves and ignition system.</a:t>
            </a:r>
          </a:p>
          <a:p>
            <a:pPr algn="just">
              <a:buFont typeface="Arial" panose="020B0604020202020204" pitchFamily="34" charset="0"/>
              <a:buChar char="•"/>
            </a:pPr>
            <a:r>
              <a:rPr lang="en-US" sz="2600" b="1" dirty="0">
                <a:latin typeface="Cambria" panose="02040503050406030204" pitchFamily="18" charset="0"/>
                <a:ea typeface="Cambria" panose="02040503050406030204" pitchFamily="18" charset="0"/>
              </a:rPr>
              <a:t>Intake and Exhaust System</a:t>
            </a:r>
            <a:r>
              <a:rPr lang="en-US" sz="2600" dirty="0">
                <a:latin typeface="Cambria" panose="02040503050406030204" pitchFamily="18" charset="0"/>
                <a:ea typeface="Cambria" panose="02040503050406030204" pitchFamily="18" charset="0"/>
              </a:rPr>
              <a:t>: Fixed channels that direct the air-fuel mixture into the cylinders and evacuate exhaust gases.</a:t>
            </a:r>
          </a:p>
          <a:p>
            <a:pPr algn="just">
              <a:buFont typeface="Arial" panose="020B0604020202020204" pitchFamily="34" charset="0"/>
              <a:buChar char="•"/>
            </a:pPr>
            <a:r>
              <a:rPr lang="en-US" sz="2600" b="1" dirty="0">
                <a:latin typeface="Cambria" panose="02040503050406030204" pitchFamily="18" charset="0"/>
                <a:ea typeface="Cambria" panose="02040503050406030204" pitchFamily="18" charset="0"/>
              </a:rPr>
              <a:t>Radiator</a:t>
            </a:r>
            <a:r>
              <a:rPr lang="en-US" sz="2600" dirty="0">
                <a:latin typeface="Cambria" panose="02040503050406030204" pitchFamily="18" charset="0"/>
                <a:ea typeface="Cambria" panose="02040503050406030204" pitchFamily="18" charset="0"/>
              </a:rPr>
              <a:t>: A cooling system that dissipates heat from the engine.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5E63EAC4-AD19-4B85-8B59-3BE7126AD857}" type="slidenum">
              <a:rPr lang="fr-FR" smtClean="0"/>
              <a:pPr/>
              <a:t>9</a:t>
            </a:fld>
            <a:endParaRPr lang="fr-FR"/>
          </a:p>
        </p:txBody>
      </p:sp>
      <p:sp>
        <p:nvSpPr>
          <p:cNvPr id="2" name="Rectangle à coins arrondis 3">
            <a:extLst>
              <a:ext uri="{FF2B5EF4-FFF2-40B4-BE49-F238E27FC236}">
                <a16:creationId xmlns:a16="http://schemas.microsoft.com/office/drawing/2014/main" id="{6E6B8ED6-50D1-B25C-CF09-C9E6B652F0FB}"/>
              </a:ext>
            </a:extLst>
          </p:cNvPr>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IV. F</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riction, </a:t>
            </a:r>
            <a:r>
              <a:rPr lang="fr-FR" sz="3200" b="1" dirty="0" err="1">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general</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architecture, main dimensions </a:t>
            </a:r>
          </a:p>
          <a:p>
            <a:pPr lvl="0" algn="ctr">
              <a:spcBef>
                <a:spcPct val="0"/>
              </a:spcBef>
              <a:defRPr/>
            </a:pPr>
            <a:r>
              <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ZoneTexte 5">
            <a:extLst>
              <a:ext uri="{FF2B5EF4-FFF2-40B4-BE49-F238E27FC236}">
                <a16:creationId xmlns:a16="http://schemas.microsoft.com/office/drawing/2014/main" id="{1944D256-5F76-3AAF-6C70-4240502D1970}"/>
              </a:ext>
            </a:extLst>
          </p:cNvPr>
          <p:cNvSpPr txBox="1"/>
          <p:nvPr/>
        </p:nvSpPr>
        <p:spPr>
          <a:xfrm>
            <a:off x="179512" y="1484784"/>
            <a:ext cx="8892480" cy="3108543"/>
          </a:xfrm>
          <a:prstGeom prst="rect">
            <a:avLst/>
          </a:prstGeom>
          <a:noFill/>
        </p:spPr>
        <p:txBody>
          <a:bodyPr wrap="square">
            <a:spAutoFit/>
          </a:bodyPr>
          <a:lstStyle/>
          <a:p>
            <a:pPr algn="just"/>
            <a:r>
              <a:rPr lang="en-US" sz="2800" b="1" dirty="0">
                <a:solidFill>
                  <a:schemeClr val="tx2"/>
                </a:solidFill>
                <a:latin typeface="Cambria" panose="02040503050406030204" pitchFamily="18" charset="0"/>
                <a:ea typeface="Cambria" panose="02040503050406030204" pitchFamily="18" charset="0"/>
                <a:cs typeface="Times New Roman" pitchFamily="18" charset="0"/>
              </a:rPr>
              <a:t>3.3. Importance of Both Parts</a:t>
            </a:r>
          </a:p>
          <a:p>
            <a:pPr algn="just"/>
            <a:r>
              <a:rPr lang="en-US" sz="2800" dirty="0">
                <a:latin typeface="Cambria" panose="02040503050406030204" pitchFamily="18" charset="0"/>
                <a:ea typeface="Cambria" panose="02040503050406030204" pitchFamily="18" charset="0"/>
              </a:rPr>
              <a:t>The moving parts are essential for converting thermal energy into mechanical energy, while the fixed parts provide the framework and structure necessary for the proper functioning of the engine. Together, they enable the efficient operation of the internal combustion engine.</a:t>
            </a:r>
          </a:p>
          <a:p>
            <a:pPr algn="just"/>
            <a:endParaRPr lang="en-US" sz="2800" dirty="0">
              <a:latin typeface="Cambria" panose="02040503050406030204" pitchFamily="18" charset="0"/>
              <a:ea typeface="Cambria" panose="020405030504060302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2125</TotalTime>
  <Words>1003</Words>
  <Application>Microsoft Office PowerPoint</Application>
  <PresentationFormat>Affichage à l'écran (4:3)</PresentationFormat>
  <Paragraphs>96</Paragraphs>
  <Slides>11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11</vt:i4>
      </vt:variant>
    </vt:vector>
  </HeadingPairs>
  <TitlesOfParts>
    <vt:vector size="16" baseType="lpstr">
      <vt:lpstr>Arial</vt:lpstr>
      <vt:lpstr>Calibri</vt:lpstr>
      <vt:lpstr>Cambria</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ZERGANE</dc:creator>
  <cp:lastModifiedBy>GM</cp:lastModifiedBy>
  <cp:revision>59</cp:revision>
  <dcterms:created xsi:type="dcterms:W3CDTF">2021-02-07T18:00:40Z</dcterms:created>
  <dcterms:modified xsi:type="dcterms:W3CDTF">2024-10-16T10:21:17Z</dcterms:modified>
</cp:coreProperties>
</file>