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74"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811F0-22D7-4E89-BF1D-A608E25BC466}" type="datetimeFigureOut">
              <a:rPr lang="fr-FR" smtClean="0"/>
              <a:t>23/12/2020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904FD-CB9D-4566-984D-E85B0BE2B1DC}" type="slidenum">
              <a:rPr lang="fr-FR" smtClean="0"/>
              <a:t>‹N°›</a:t>
            </a:fld>
            <a:endParaRPr lang="fr-FR"/>
          </a:p>
        </p:txBody>
      </p:sp>
    </p:spTree>
    <p:extLst>
      <p:ext uri="{BB962C8B-B14F-4D97-AF65-F5344CB8AC3E}">
        <p14:creationId xmlns:p14="http://schemas.microsoft.com/office/powerpoint/2010/main" val="291281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46B0080-A447-464A-A4F3-67756638ABD3}" type="slidenum">
              <a:rPr lang="fr-FR" smtClean="0"/>
              <a:pPr>
                <a:defRPr/>
              </a:pPr>
              <a:t>1</a:t>
            </a:fld>
            <a:endParaRPr lang="fr-FR"/>
          </a:p>
        </p:txBody>
      </p:sp>
    </p:spTree>
    <p:extLst>
      <p:ext uri="{BB962C8B-B14F-4D97-AF65-F5344CB8AC3E}">
        <p14:creationId xmlns:p14="http://schemas.microsoft.com/office/powerpoint/2010/main" val="161569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23/12/2020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t>23/12/2020</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8"/>
          <p:cNvSpPr>
            <a:spLocks noChangeArrowheads="1"/>
          </p:cNvSpPr>
          <p:nvPr/>
        </p:nvSpPr>
        <p:spPr bwMode="auto">
          <a:xfrm>
            <a:off x="145143" y="3026637"/>
            <a:ext cx="8956927" cy="2122678"/>
          </a:xfrm>
          <a:prstGeom prst="rect">
            <a:avLst/>
          </a:prstGeom>
          <a:noFill/>
          <a:ln w="9525">
            <a:noFill/>
            <a:miter lim="800000"/>
            <a:headEnd/>
            <a:tailEnd/>
          </a:ln>
        </p:spPr>
        <p:txBody>
          <a:bodyPr/>
          <a:lstStyle/>
          <a:p>
            <a:pPr>
              <a:lnSpc>
                <a:spcPct val="150000"/>
              </a:lnSpc>
            </a:pPr>
            <a:endParaRPr lang="fr-FR" sz="3200" dirty="0">
              <a:latin typeface="Garamond" pitchFamily="18" charset="0"/>
            </a:endParaRPr>
          </a:p>
        </p:txBody>
      </p:sp>
      <p:sp>
        <p:nvSpPr>
          <p:cNvPr id="7" name="Espace réservé du numéro de diapositive 3"/>
          <p:cNvSpPr>
            <a:spLocks noGrp="1"/>
          </p:cNvSpPr>
          <p:nvPr>
            <p:ph type="sldNum" sz="quarter" idx="12"/>
          </p:nvPr>
        </p:nvSpPr>
        <p:spPr>
          <a:xfrm>
            <a:off x="8624767" y="6422303"/>
            <a:ext cx="446693" cy="425642"/>
          </a:xfrm>
        </p:spPr>
        <p:txBody>
          <a:bodyPr/>
          <a:lstStyle/>
          <a:p>
            <a:pPr>
              <a:defRPr/>
            </a:pPr>
            <a:fld id="{11F3A83B-0C23-4DF6-A20D-F95982416FCB}" type="slidenum">
              <a:rPr lang="fr-FR" smtClean="0">
                <a:solidFill>
                  <a:schemeClr val="tx1"/>
                </a:solidFill>
                <a:latin typeface="Garamond" pitchFamily="18" charset="0"/>
              </a:rPr>
              <a:pPr>
                <a:defRPr/>
              </a:pPr>
              <a:t>1</a:t>
            </a:fld>
            <a:endParaRPr lang="fr-FR" dirty="0">
              <a:solidFill>
                <a:schemeClr val="tx1"/>
              </a:solidFill>
              <a:latin typeface="Garamond" pitchFamily="18" charset="0"/>
            </a:endParaRPr>
          </a:p>
        </p:txBody>
      </p:sp>
      <p:pic>
        <p:nvPicPr>
          <p:cNvPr id="8"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pic>
        <p:nvPicPr>
          <p:cNvPr id="10"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504" y="149604"/>
            <a:ext cx="1562706" cy="1502466"/>
          </a:xfrm>
          <a:prstGeom prst="rect">
            <a:avLst/>
          </a:prstGeom>
          <a:effectLst>
            <a:reflection blurRad="6350" stA="50000" endA="300" endPos="90000" dir="5400000" sy="-100000" algn="bl" rotWithShape="0"/>
          </a:effectLst>
        </p:spPr>
      </p:pic>
      <p:sp>
        <p:nvSpPr>
          <p:cNvPr id="12" name="Rectangle 1"/>
          <p:cNvSpPr/>
          <p:nvPr/>
        </p:nvSpPr>
        <p:spPr>
          <a:xfrm>
            <a:off x="1596550" y="498475"/>
            <a:ext cx="6144683" cy="646331"/>
          </a:xfrm>
          <a:prstGeom prst="rect">
            <a:avLst/>
          </a:prstGeom>
          <a:noFill/>
        </p:spPr>
        <p:txBody>
          <a:bodyPr wrap="square" lIns="91440" tIns="45720" rIns="91440" bIns="45720">
            <a:spAutoFit/>
          </a:bodyPr>
          <a:lstStyle/>
          <a:p>
            <a:pPr algn="ctr"/>
            <a:r>
              <a:rPr lang="fr-FR" sz="3600" b="1" dirty="0">
                <a:ln w="17780" cmpd="sng">
                  <a:solidFill>
                    <a:srgbClr val="FFFFFF"/>
                  </a:solidFill>
                  <a:prstDash val="solid"/>
                  <a:miter lim="800000"/>
                </a:ln>
                <a:solidFill>
                  <a:srgbClr val="FF0000"/>
                </a:solidFill>
                <a:effectLst>
                  <a:outerShdw blurRad="50800" algn="tl" rotWithShape="0">
                    <a:srgbClr val="000000"/>
                  </a:outerShdw>
                </a:effectLst>
                <a:latin typeface="Times New Roman" pitchFamily="18" charset="0"/>
                <a:ea typeface="Times New Roman"/>
                <a:cs typeface="Times New Roman" pitchFamily="18" charset="0"/>
              </a:rPr>
              <a:t>UNIVERSITE DE M'SILA</a:t>
            </a:r>
            <a:endParaRPr lang="fr-FR" sz="36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3" name="Titre 1"/>
          <p:cNvSpPr txBox="1">
            <a:spLocks/>
          </p:cNvSpPr>
          <p:nvPr/>
        </p:nvSpPr>
        <p:spPr>
          <a:xfrm>
            <a:off x="1088547" y="2591707"/>
            <a:ext cx="7742691" cy="32352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Techniques de fabrication conventionnelles et avancées</a:t>
            </a:r>
            <a:endParaRPr kumimoji="0" lang="en-CA" sz="4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4" name="ZoneTexte 13"/>
          <p:cNvSpPr txBox="1"/>
          <p:nvPr/>
        </p:nvSpPr>
        <p:spPr>
          <a:xfrm>
            <a:off x="4789684" y="5661780"/>
            <a:ext cx="3701200" cy="523220"/>
          </a:xfrm>
          <a:prstGeom prst="rect">
            <a:avLst/>
          </a:prstGeom>
          <a:noFill/>
        </p:spPr>
        <p:txBody>
          <a:bodyPr wrap="square" rtlCol="0">
            <a:spAutoFit/>
          </a:bodyPr>
          <a:lstStyle/>
          <a:p>
            <a:r>
              <a:rPr lang="en-CA"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a:t>
            </a:r>
            <a:r>
              <a:rPr lang="en-CA" sz="2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Mechta.A</a:t>
            </a:r>
            <a:endParaRPr lang="en-C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63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4408" y="3105835"/>
            <a:ext cx="7560039" cy="954107"/>
          </a:xfrm>
          <a:prstGeom prst="rect">
            <a:avLst/>
          </a:prstGeom>
        </p:spPr>
        <p:txBody>
          <a:bodyPr wrap="square">
            <a:spAutoFit/>
          </a:bodyPr>
          <a:lstStyle/>
          <a:p>
            <a:pPr algn="ctr"/>
            <a:r>
              <a:rPr lang="fr-FR" sz="2800" dirty="0">
                <a:latin typeface="Times New Roman" pitchFamily="18" charset="0"/>
                <a:cs typeface="Times New Roman" pitchFamily="18" charset="0"/>
              </a:rPr>
              <a:t>Il existe principalement deux techniques de moulage : en sable ou métallique.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19633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772816"/>
            <a:ext cx="8172400" cy="4893647"/>
          </a:xfrm>
          <a:prstGeom prst="rect">
            <a:avLst/>
          </a:prstGeom>
        </p:spPr>
        <p:txBody>
          <a:bodyPr wrap="square">
            <a:spAutoFit/>
          </a:bodyPr>
          <a:lstStyle/>
          <a:p>
            <a:r>
              <a:rPr lang="fr-FR" sz="2400" dirty="0">
                <a:solidFill>
                  <a:srgbClr val="0070C0"/>
                </a:solidFill>
                <a:latin typeface="Times New Roman" pitchFamily="18" charset="0"/>
                <a:cs typeface="Times New Roman" pitchFamily="18" charset="0"/>
              </a:rPr>
              <a:t>II.1) Moulage en sable </a:t>
            </a:r>
          </a:p>
          <a:p>
            <a:r>
              <a:rPr lang="fr-FR" sz="2400" dirty="0">
                <a:latin typeface="Times New Roman" pitchFamily="18" charset="0"/>
                <a:cs typeface="Times New Roman" pitchFamily="18" charset="0"/>
              </a:rPr>
              <a:t>Le démoulage s’effectue par destruction du moule. On doit donc fabriquer autant de moules que de pièces à fabriquer. Il existe plusieurs techniques d’obtention du moule en sable (sable humide ; durcissement thermique, chimique ou physique). Le moule en sable est obtenu à partir d’un modèle permanent (généralement en bois, en résine ou en métal) ou unique (en cire ou en polystyrène) dans le cas du moulage à modèle perdu. </a:t>
            </a:r>
          </a:p>
          <a:p>
            <a:r>
              <a:rPr lang="fr-FR" sz="2400" dirty="0">
                <a:latin typeface="Times New Roman" pitchFamily="18" charset="0"/>
                <a:cs typeface="Times New Roman" pitchFamily="18" charset="0"/>
              </a:rPr>
              <a:t>L'intérêt de cette technique est que le sable est réfractaire (il résiste à la chaleur), et que le moule ne coûte pas cher à fabriquer. Par contre, l’état de surface (Ra ≈ 3,2 µm) et la précision obtenus sont assez mauvais. </a:t>
            </a:r>
          </a:p>
          <a:p>
            <a:r>
              <a:rPr lang="fr-FR" sz="2400" dirty="0">
                <a:solidFill>
                  <a:srgbClr val="C00000"/>
                </a:solidFill>
                <a:latin typeface="Times New Roman" pitchFamily="18" charset="0"/>
                <a:cs typeface="Times New Roman" pitchFamily="18" charset="0"/>
              </a:rPr>
              <a:t>Cette technique convient bien pour des petites séries.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259021"/>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083234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Tree>
    <p:extLst>
      <p:ext uri="{BB962C8B-B14F-4D97-AF65-F5344CB8AC3E}">
        <p14:creationId xmlns:p14="http://schemas.microsoft.com/office/powerpoint/2010/main" val="4153616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2708920"/>
            <a:ext cx="7416023" cy="3046988"/>
          </a:xfrm>
          <a:prstGeom prst="rect">
            <a:avLst/>
          </a:prstGeom>
        </p:spPr>
        <p:txBody>
          <a:bodyPr wrap="square">
            <a:spAutoFit/>
          </a:bodyPr>
          <a:lstStyle/>
          <a:p>
            <a:r>
              <a:rPr lang="fr-FR" sz="2400" dirty="0">
                <a:solidFill>
                  <a:srgbClr val="0070C0"/>
                </a:solidFill>
                <a:latin typeface="Times New Roman" pitchFamily="18" charset="0"/>
                <a:cs typeface="Times New Roman" pitchFamily="18" charset="0"/>
              </a:rPr>
              <a:t>II.2) Moulage métallique (ou moulage permanent) </a:t>
            </a:r>
          </a:p>
          <a:p>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Le moule métallique est réutilisable plusieurs fois. Le démoulage est rendu possible par la différence de matière entre le moule et le métal coulé. Le moule subit toujours un poteyage avant introduction du métal en fusion (il est enduit d’un liquide protecteur qui facilitera son démoulage).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172592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3501008"/>
            <a:ext cx="7632848" cy="830997"/>
          </a:xfrm>
          <a:prstGeom prst="rect">
            <a:avLst/>
          </a:prstGeom>
        </p:spPr>
        <p:txBody>
          <a:bodyPr wrap="square">
            <a:spAutoFit/>
          </a:bodyPr>
          <a:lstStyle/>
          <a:p>
            <a:r>
              <a:rPr lang="fr-FR" sz="2400" dirty="0">
                <a:latin typeface="Times New Roman" pitchFamily="18" charset="0"/>
                <a:cs typeface="Times New Roman" pitchFamily="18" charset="0"/>
              </a:rPr>
              <a:t>Le moulage métallique est classé en trois catégories selon la pression d’introduction du matériau liquide dans le moule :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212860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6270" y="1678182"/>
            <a:ext cx="8064896" cy="2585323"/>
          </a:xfrm>
          <a:prstGeom prst="rect">
            <a:avLst/>
          </a:prstGeom>
        </p:spPr>
        <p:txBody>
          <a:bodyPr wrap="square">
            <a:spAutoFit/>
          </a:bodyPr>
          <a:lstStyle/>
          <a:p>
            <a:r>
              <a:rPr lang="fr-FR" sz="2400" dirty="0">
                <a:solidFill>
                  <a:srgbClr val="FF0000"/>
                </a:solidFill>
                <a:latin typeface="Times New Roman" pitchFamily="18" charset="0"/>
                <a:cs typeface="Times New Roman" pitchFamily="18" charset="0"/>
              </a:rPr>
              <a:t>♦ Moulage par gravité  </a:t>
            </a:r>
          </a:p>
          <a:p>
            <a:r>
              <a:rPr lang="fr-FR" sz="2400" dirty="0">
                <a:latin typeface="Times New Roman" pitchFamily="18" charset="0"/>
                <a:cs typeface="Times New Roman" pitchFamily="18" charset="0"/>
              </a:rPr>
              <a:t> La pression est nulle, le matériau liquide est introduit par le haut et rempli le moule par gravité. L’état de surface (Ra ≈ 1,6 µm) et la précision obtenus sont moyens. Cette technique, dont l’outillage est moins coûteux que les suivantes, est adaptée pour les petites séries. </a:t>
            </a:r>
          </a:p>
          <a:p>
            <a:r>
              <a:rPr lang="fr-FR" dirty="0"/>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005064"/>
            <a:ext cx="5184576" cy="2592288"/>
          </a:xfrm>
          <a:prstGeom prst="rect">
            <a:avLst/>
          </a:prstGeom>
        </p:spPr>
      </p:pic>
      <p:pic>
        <p:nvPicPr>
          <p:cNvPr id="6"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225" y="126334"/>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408889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4408" y="2492896"/>
            <a:ext cx="8099591" cy="2954655"/>
          </a:xfrm>
          <a:prstGeom prst="rect">
            <a:avLst/>
          </a:prstGeom>
        </p:spPr>
        <p:txBody>
          <a:bodyPr wrap="square">
            <a:spAutoFit/>
          </a:bodyPr>
          <a:lstStyle/>
          <a:p>
            <a:r>
              <a:rPr lang="fr-FR" sz="2400" dirty="0">
                <a:solidFill>
                  <a:srgbClr val="FF0000"/>
                </a:solidFill>
                <a:latin typeface="Times New Roman" pitchFamily="18" charset="0"/>
                <a:cs typeface="Times New Roman" pitchFamily="18" charset="0"/>
              </a:rPr>
              <a:t>♦ Moulage à basse pression  </a:t>
            </a:r>
          </a:p>
          <a:p>
            <a:r>
              <a:rPr lang="fr-FR" sz="2400" dirty="0">
                <a:latin typeface="Times New Roman" pitchFamily="18" charset="0"/>
                <a:cs typeface="Times New Roman" pitchFamily="18" charset="0"/>
              </a:rPr>
              <a:t> La pression est faible (0,2 à 2 bars), le matériau liquide est introduit par le bas. Le procédé est semi-automatique, et souvent considéré comme une amélioration du moulage par gravité. Le coût de l’outillage est plus élevé, les cadences sont plus importantes, et l’état de surface et la précision sont meilleurs. Cette technique est adaptée pour les petites ou grandes séries. </a:t>
            </a:r>
          </a:p>
          <a:p>
            <a:r>
              <a:rPr lang="fr-FR" dirty="0"/>
              <a:t> </a:t>
            </a:r>
          </a:p>
        </p:txBody>
      </p:sp>
      <p:pic>
        <p:nvPicPr>
          <p:cNvPr id="6"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1226467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9543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7" y="1301017"/>
            <a:ext cx="8054161" cy="3231654"/>
          </a:xfrm>
          <a:prstGeom prst="rect">
            <a:avLst/>
          </a:prstGeom>
        </p:spPr>
        <p:txBody>
          <a:bodyPr wrap="square">
            <a:spAutoFit/>
          </a:bodyPr>
          <a:lstStyle/>
          <a:p>
            <a:r>
              <a:rPr lang="fr-FR" sz="2400" dirty="0">
                <a:solidFill>
                  <a:srgbClr val="FF0000"/>
                </a:solidFill>
                <a:latin typeface="Times New Roman" pitchFamily="18" charset="0"/>
                <a:cs typeface="Times New Roman" pitchFamily="18" charset="0"/>
              </a:rPr>
              <a:t>♦ Moulage sous pression (ou moulage par injection) </a:t>
            </a:r>
          </a:p>
          <a:p>
            <a:r>
              <a:rPr lang="fr-FR" sz="2400" dirty="0">
                <a:latin typeface="Times New Roman" pitchFamily="18" charset="0"/>
                <a:cs typeface="Times New Roman" pitchFamily="18" charset="0"/>
              </a:rPr>
              <a:t> La pression d’injection du matériau liquide est importante (entre 50 et 200 bars). Ce procédé est souvent automatisé et permet de grandes cadences de production (jusqu’à 500 pièces / heure). Le coût de l’outillage est très élevé. L’état de surface et la précision des pièces obtenues sont bons. Cette technique est adaptée pour les très grandes séries. </a:t>
            </a:r>
          </a:p>
          <a:p>
            <a:r>
              <a:rPr lang="fr-FR" dirty="0"/>
              <a:t> </a:t>
            </a:r>
          </a:p>
          <a:p>
            <a:r>
              <a:rPr lang="fr-FR" dirty="0"/>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427" y="3933056"/>
            <a:ext cx="4680520" cy="2736304"/>
          </a:xfrm>
          <a:prstGeom prst="rect">
            <a:avLst/>
          </a:prstGeom>
        </p:spPr>
      </p:pic>
      <p:pic>
        <p:nvPicPr>
          <p:cNvPr id="6"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063" y="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5700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9157" y="1988840"/>
            <a:ext cx="7704856" cy="1846659"/>
          </a:xfrm>
          <a:prstGeom prst="rect">
            <a:avLst/>
          </a:prstGeom>
        </p:spPr>
        <p:txBody>
          <a:bodyPr wrap="square">
            <a:spAutoFit/>
          </a:bodyPr>
          <a:lstStyle/>
          <a:p>
            <a:r>
              <a:rPr lang="fr-FR" sz="2400" dirty="0">
                <a:solidFill>
                  <a:srgbClr val="FF0000"/>
                </a:solidFill>
                <a:latin typeface="Times New Roman" pitchFamily="18" charset="0"/>
                <a:cs typeface="Times New Roman" pitchFamily="18" charset="0"/>
              </a:rPr>
              <a:t>♦ Moulage par </a:t>
            </a:r>
            <a:r>
              <a:rPr lang="fr-FR" sz="2400" dirty="0" smtClean="0">
                <a:solidFill>
                  <a:srgbClr val="FF0000"/>
                </a:solidFill>
                <a:latin typeface="Times New Roman" pitchFamily="18" charset="0"/>
                <a:cs typeface="Times New Roman" pitchFamily="18" charset="0"/>
              </a:rPr>
              <a:t>centrifugation:</a:t>
            </a:r>
          </a:p>
          <a:p>
            <a:r>
              <a:rPr lang="fr-FR" sz="2400" dirty="0" smtClean="0">
                <a:latin typeface="Times New Roman" pitchFamily="18" charset="0"/>
                <a:cs typeface="Times New Roman" pitchFamily="18" charset="0"/>
              </a:rPr>
              <a:t>Le </a:t>
            </a:r>
            <a:r>
              <a:rPr lang="fr-FR" sz="2400" dirty="0">
                <a:latin typeface="Times New Roman" pitchFamily="18" charset="0"/>
                <a:cs typeface="Times New Roman" pitchFamily="18" charset="0"/>
              </a:rPr>
              <a:t>moule est entraîné en rotation rapide. Le matériau liquide versé à l’intérieur se colle à la paroi par la force centrifuge et se solidifie. </a:t>
            </a:r>
          </a:p>
          <a:p>
            <a:r>
              <a:rPr lang="fr-FR" dirty="0"/>
              <a:t> </a:t>
            </a:r>
          </a:p>
        </p:txBody>
      </p:sp>
      <p:sp>
        <p:nvSpPr>
          <p:cNvPr id="5" name="Rectangle 4"/>
          <p:cNvSpPr/>
          <p:nvPr/>
        </p:nvSpPr>
        <p:spPr>
          <a:xfrm>
            <a:off x="971600" y="3682846"/>
            <a:ext cx="7547164" cy="2308324"/>
          </a:xfrm>
          <a:prstGeom prst="rect">
            <a:avLst/>
          </a:prstGeom>
        </p:spPr>
        <p:txBody>
          <a:bodyPr wrap="square">
            <a:spAutoFit/>
          </a:bodyPr>
          <a:lstStyle/>
          <a:p>
            <a:r>
              <a:rPr lang="fr-FR" sz="2400" dirty="0">
                <a:solidFill>
                  <a:srgbClr val="FF0000"/>
                </a:solidFill>
                <a:latin typeface="Times New Roman" pitchFamily="18" charset="0"/>
                <a:cs typeface="Times New Roman" pitchFamily="18" charset="0"/>
              </a:rPr>
              <a:t>♦ Moulage par insert (ou surmoulage) </a:t>
            </a:r>
            <a:endParaRPr lang="fr-FR" sz="2400" dirty="0" smtClean="0">
              <a:solidFill>
                <a:srgbClr val="FF000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Cette </a:t>
            </a:r>
            <a:r>
              <a:rPr lang="fr-FR" sz="2400" dirty="0">
                <a:latin typeface="Times New Roman" pitchFamily="18" charset="0"/>
                <a:cs typeface="Times New Roman" pitchFamily="18" charset="0"/>
              </a:rPr>
              <a:t>technique consiste à mouler un matériau (souvent en plastique) par-dessus une pièce, appelée insert (souvent en métal), insérée dans le moule. Il faut pour cela que le matériau à surmouler possède une température de fusion plus faible que le matériau de l’insert. </a:t>
            </a:r>
          </a:p>
        </p:txBody>
      </p:sp>
      <p:pic>
        <p:nvPicPr>
          <p:cNvPr id="6"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1307" y="280561"/>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19225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2793" y="1268760"/>
            <a:ext cx="7772400" cy="1470025"/>
          </a:xfrm>
        </p:spPr>
        <p:txBody>
          <a:bodyPr/>
          <a:lstStyle/>
          <a:p>
            <a:pPr algn="ctr"/>
            <a:r>
              <a:rPr lang="fr-FR" b="1" dirty="0" smtClean="0">
                <a:solidFill>
                  <a:srgbClr val="00B050"/>
                </a:solidFill>
                <a:latin typeface="Times New Roman" pitchFamily="18" charset="0"/>
                <a:cs typeface="Times New Roman" pitchFamily="18" charset="0"/>
              </a:rPr>
              <a:t>Chapitre 01</a:t>
            </a:r>
            <a:endParaRPr lang="fr-FR" b="1" dirty="0">
              <a:solidFill>
                <a:srgbClr val="00B050"/>
              </a:solidFill>
              <a:latin typeface="Times New Roman" pitchFamily="18" charset="0"/>
              <a:cs typeface="Times New Roman" pitchFamily="18" charset="0"/>
            </a:endParaRPr>
          </a:p>
        </p:txBody>
      </p:sp>
      <p:sp>
        <p:nvSpPr>
          <p:cNvPr id="3" name="Sous-titre 2"/>
          <p:cNvSpPr>
            <a:spLocks noGrp="1"/>
          </p:cNvSpPr>
          <p:nvPr>
            <p:ph type="subTitle" idx="1"/>
          </p:nvPr>
        </p:nvSpPr>
        <p:spPr>
          <a:xfrm>
            <a:off x="1825762" y="3429000"/>
            <a:ext cx="6850694" cy="1752600"/>
          </a:xfrm>
        </p:spPr>
        <p:txBody>
          <a:bodyPr>
            <a:normAutofit/>
          </a:bodyPr>
          <a:lstStyle/>
          <a:p>
            <a:pPr algn="l"/>
            <a:r>
              <a:rPr lang="fr-FR" dirty="0">
                <a:solidFill>
                  <a:schemeClr val="tx1"/>
                </a:solidFill>
                <a:latin typeface="Times New Roman" pitchFamily="18" charset="0"/>
                <a:cs typeface="Times New Roman" pitchFamily="18" charset="0"/>
              </a:rPr>
              <a:t>I) </a:t>
            </a:r>
            <a:r>
              <a:rPr lang="fr-FR" dirty="0" smtClean="0">
                <a:solidFill>
                  <a:schemeClr val="tx1"/>
                </a:solidFill>
                <a:latin typeface="Times New Roman" pitchFamily="18" charset="0"/>
                <a:cs typeface="Times New Roman" pitchFamily="18" charset="0"/>
              </a:rPr>
              <a:t>GÉNÉRALITÉ</a:t>
            </a:r>
          </a:p>
          <a:p>
            <a:pPr algn="l"/>
            <a:r>
              <a:rPr lang="fr-FR" dirty="0" smtClean="0">
                <a:solidFill>
                  <a:schemeClr val="tx1"/>
                </a:solidFill>
                <a:latin typeface="Times New Roman" pitchFamily="18" charset="0"/>
                <a:cs typeface="Times New Roman" pitchFamily="18" charset="0"/>
              </a:rPr>
              <a:t>II</a:t>
            </a:r>
            <a:r>
              <a:rPr lang="fr-FR" dirty="0">
                <a:solidFill>
                  <a:schemeClr val="tx1"/>
                </a:solidFill>
                <a:latin typeface="Times New Roman" pitchFamily="18" charset="0"/>
                <a:cs typeface="Times New Roman" pitchFamily="18" charset="0"/>
              </a:rPr>
              <a:t>) OBTENTION PAR FUSION (FONDERIE, OU MOULAGE)</a:t>
            </a:r>
          </a:p>
        </p:txBody>
      </p:sp>
      <p:pic>
        <p:nvPicPr>
          <p:cNvPr id="4"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291154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4408" y="1582341"/>
            <a:ext cx="7992088" cy="4431983"/>
          </a:xfrm>
          <a:prstGeom prst="rect">
            <a:avLst/>
          </a:prstGeom>
        </p:spPr>
        <p:txBody>
          <a:bodyPr wrap="square">
            <a:spAutoFit/>
          </a:bodyPr>
          <a:lstStyle/>
          <a:p>
            <a:pPr algn="ctr"/>
            <a:r>
              <a:rPr lang="fr-FR" sz="2400" dirty="0">
                <a:solidFill>
                  <a:srgbClr val="00B050"/>
                </a:solidFill>
                <a:latin typeface="Times New Roman" pitchFamily="18" charset="0"/>
                <a:cs typeface="Times New Roman" pitchFamily="18" charset="0"/>
              </a:rPr>
              <a:t>I) PRÉSENTATION GÉNÉRALE </a:t>
            </a:r>
          </a:p>
          <a:p>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Il existe de nombreuses techniques visant l'obtention d'une pièce par transformation de matière brute. Obtenir la pièce désirée nécessite parfois l'utilisation successive de différents procédés de fabrication (obtention de la pièce brute, puis obtention de la pièce finale). </a:t>
            </a:r>
          </a:p>
          <a:p>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De plus, les pièces obtenues peuvent subir des traitements thermiques ou des traitements de surface afin de modifier leurs propriétés. </a:t>
            </a:r>
            <a:endParaRPr lang="fr-FR" sz="2400" dirty="0" smtClean="0">
              <a:latin typeface="Times New Roman" pitchFamily="18" charset="0"/>
              <a:cs typeface="Times New Roman" pitchFamily="18" charset="0"/>
            </a:endParaRPr>
          </a:p>
          <a:p>
            <a:endParaRPr lang="fr-FR" dirty="0"/>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60133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66843"/>
            <a:ext cx="8172400" cy="5262979"/>
          </a:xfrm>
          <a:prstGeom prst="rect">
            <a:avLst/>
          </a:prstGeom>
        </p:spPr>
        <p:txBody>
          <a:bodyPr wrap="square">
            <a:spAutoFit/>
          </a:bodyPr>
          <a:lstStyle/>
          <a:p>
            <a:endParaRPr lang="fr-FR" sz="2400" dirty="0" smtClean="0">
              <a:latin typeface="Times New Roman" pitchFamily="18" charset="0"/>
              <a:cs typeface="Times New Roman" pitchFamily="18" charset="0"/>
            </a:endParaRPr>
          </a:p>
          <a:p>
            <a:r>
              <a:rPr lang="fr-FR" sz="2400" dirty="0" smtClean="0">
                <a:solidFill>
                  <a:srgbClr val="0070C0"/>
                </a:solidFill>
                <a:latin typeface="Times New Roman" pitchFamily="18" charset="0"/>
                <a:cs typeface="Times New Roman" pitchFamily="18" charset="0"/>
              </a:rPr>
              <a:t>♦ </a:t>
            </a:r>
            <a:r>
              <a:rPr lang="fr-FR" sz="2400" dirty="0">
                <a:solidFill>
                  <a:srgbClr val="0070C0"/>
                </a:solidFill>
                <a:latin typeface="Times New Roman" pitchFamily="18" charset="0"/>
                <a:cs typeface="Times New Roman" pitchFamily="18" charset="0"/>
              </a:rPr>
              <a:t>Les principaux traitements thermiques : </a:t>
            </a:r>
            <a:endParaRPr lang="fr-FR" sz="2400" dirty="0" smtClean="0">
              <a:solidFill>
                <a:srgbClr val="0070C0"/>
              </a:solidFill>
              <a:latin typeface="Times New Roman" pitchFamily="18" charset="0"/>
              <a:cs typeface="Times New Roman" pitchFamily="18" charset="0"/>
            </a:endParaRPr>
          </a:p>
          <a:p>
            <a:pPr marL="342900" indent="-342900">
              <a:buFontTx/>
              <a:buChar char="-"/>
            </a:pPr>
            <a:r>
              <a:rPr lang="fr-FR" sz="2400" dirty="0" smtClean="0">
                <a:solidFill>
                  <a:srgbClr val="FF0000"/>
                </a:solidFill>
                <a:latin typeface="Times New Roman" pitchFamily="18" charset="0"/>
                <a:cs typeface="Times New Roman" pitchFamily="18" charset="0"/>
              </a:rPr>
              <a:t>Trempe </a:t>
            </a:r>
            <a:r>
              <a:rPr lang="fr-FR" sz="2400"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consiste à chauffer un matériau jusqu’à transformation de sa structure interne puis de le refroidir suffisamment rapidement pour « figer » plus ou moins cette phase. La principale conséquence d’une trempe est le durcissement (superficiel) du matériau. </a:t>
            </a:r>
            <a:endParaRPr lang="fr-FR" sz="2400" dirty="0" smtClean="0">
              <a:latin typeface="Times New Roman" pitchFamily="18" charset="0"/>
              <a:cs typeface="Times New Roman" pitchFamily="18" charset="0"/>
            </a:endParaRPr>
          </a:p>
          <a:p>
            <a:pPr marL="342900" indent="-342900">
              <a:buFontTx/>
              <a:buChar char="-"/>
            </a:pPr>
            <a:r>
              <a:rPr lang="fr-FR" sz="2400" dirty="0" smtClean="0">
                <a:solidFill>
                  <a:srgbClr val="FF0000"/>
                </a:solidFill>
                <a:latin typeface="Times New Roman" pitchFamily="18" charset="0"/>
                <a:cs typeface="Times New Roman" pitchFamily="18" charset="0"/>
              </a:rPr>
              <a:t>Revenu </a:t>
            </a:r>
            <a:r>
              <a:rPr lang="fr-FR" sz="2400" dirty="0">
                <a:solidFill>
                  <a:srgbClr val="FF0000"/>
                </a:solidFill>
                <a:latin typeface="Times New Roman" pitchFamily="18" charset="0"/>
                <a:cs typeface="Times New Roman" pitchFamily="18" charset="0"/>
              </a:rPr>
              <a:t>(d’après trempe) : </a:t>
            </a:r>
            <a:r>
              <a:rPr lang="fr-FR" sz="2400" dirty="0">
                <a:latin typeface="Times New Roman" pitchFamily="18" charset="0"/>
                <a:cs typeface="Times New Roman" pitchFamily="18" charset="0"/>
              </a:rPr>
              <a:t>consiste à chauffer un matériau en dessous de la température de trempe, afin de supprimer les contraintes internes dues à la trempe. Ceci permet au matériau trempé d’être moins fragile, plus résistant à la fissuration</a:t>
            </a:r>
            <a:r>
              <a:rPr lang="fr-FR" sz="2400" dirty="0" smtClean="0">
                <a:latin typeface="Times New Roman" pitchFamily="18" charset="0"/>
                <a:cs typeface="Times New Roman" pitchFamily="18" charset="0"/>
              </a:rPr>
              <a:t>.</a:t>
            </a:r>
          </a:p>
          <a:p>
            <a:r>
              <a:rPr lang="fr-FR" sz="2400" dirty="0" smtClean="0">
                <a:solidFill>
                  <a:srgbClr val="FF0000"/>
                </a:solidFill>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 Recuit : </a:t>
            </a:r>
            <a:r>
              <a:rPr lang="fr-FR" sz="2400" dirty="0">
                <a:latin typeface="Times New Roman" pitchFamily="18" charset="0"/>
                <a:cs typeface="Times New Roman" pitchFamily="18" charset="0"/>
              </a:rPr>
              <a:t>consiste à chauffer un matériau à haute température puis de le refroidir très lentement. Ceci permet de supprimer les effets d’une trempe non désirée.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116632"/>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56301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595021"/>
            <a:ext cx="8100392" cy="5262979"/>
          </a:xfrm>
          <a:prstGeom prst="rect">
            <a:avLst/>
          </a:prstGeom>
          <a:solidFill>
            <a:schemeClr val="bg1"/>
          </a:solidFill>
        </p:spPr>
        <p:txBody>
          <a:bodyPr wrap="square">
            <a:spAutoFit/>
          </a:bodyPr>
          <a:lstStyle/>
          <a:p>
            <a:r>
              <a:rPr lang="fr-FR" sz="2400" dirty="0">
                <a:solidFill>
                  <a:srgbClr val="0070C0"/>
                </a:solidFill>
                <a:latin typeface="Times New Roman" pitchFamily="18" charset="0"/>
                <a:cs typeface="Times New Roman" pitchFamily="18" charset="0"/>
              </a:rPr>
              <a:t>♦ Les principaux traitements de surface : </a:t>
            </a:r>
            <a:endParaRPr lang="fr-FR" sz="2400" dirty="0" smtClean="0">
              <a:solidFill>
                <a:srgbClr val="0070C0"/>
              </a:solidFill>
              <a:latin typeface="Times New Roman" pitchFamily="18" charset="0"/>
              <a:cs typeface="Times New Roman" pitchFamily="18" charset="0"/>
            </a:endParaRPr>
          </a:p>
          <a:p>
            <a:pPr marL="342900" indent="-342900">
              <a:buFontTx/>
              <a:buChar char="-"/>
            </a:pPr>
            <a:r>
              <a:rPr lang="fr-FR" sz="2400" dirty="0" smtClean="0">
                <a:solidFill>
                  <a:srgbClr val="FF0000"/>
                </a:solidFill>
                <a:latin typeface="Times New Roman" pitchFamily="18" charset="0"/>
                <a:cs typeface="Times New Roman" pitchFamily="18" charset="0"/>
              </a:rPr>
              <a:t>Sablage </a:t>
            </a:r>
            <a:r>
              <a:rPr lang="fr-FR" sz="2400"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projection de sable afin de décaper ou d’écrouir la surface. </a:t>
            </a:r>
            <a:endParaRPr lang="fr-FR" sz="2400" dirty="0" smtClean="0">
              <a:latin typeface="Times New Roman" pitchFamily="18" charset="0"/>
              <a:cs typeface="Times New Roman" pitchFamily="18" charset="0"/>
            </a:endParaRPr>
          </a:p>
          <a:p>
            <a:r>
              <a:rPr lang="fr-FR" sz="2400" dirty="0" smtClean="0">
                <a:solidFill>
                  <a:srgbClr val="FF0000"/>
                </a:solidFill>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Moletage : </a:t>
            </a:r>
            <a:r>
              <a:rPr lang="fr-FR" sz="2400" dirty="0">
                <a:latin typeface="Times New Roman" pitchFamily="18" charset="0"/>
                <a:cs typeface="Times New Roman" pitchFamily="18" charset="0"/>
              </a:rPr>
              <a:t>déformation superficielle en forme de stries afin de faciliter la prise en main. </a:t>
            </a:r>
            <a:endParaRPr lang="fr-FR" sz="2400" dirty="0" smtClean="0">
              <a:latin typeface="Times New Roman" pitchFamily="18" charset="0"/>
              <a:cs typeface="Times New Roman" pitchFamily="18" charset="0"/>
            </a:endParaRPr>
          </a:p>
          <a:p>
            <a:r>
              <a:rPr lang="fr-FR" sz="2400" dirty="0" smtClean="0">
                <a:solidFill>
                  <a:srgbClr val="FF0000"/>
                </a:solidFill>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Dépôts métalliques : </a:t>
            </a:r>
            <a:r>
              <a:rPr lang="fr-FR" sz="2400" dirty="0">
                <a:latin typeface="Times New Roman" pitchFamily="18" charset="0"/>
                <a:cs typeface="Times New Roman" pitchFamily="18" charset="0"/>
              </a:rPr>
              <a:t>nickelage, cuivrage, cadmiage, galvanisation (inoxydables), chromage (aspect brillant ou anti-usure), étamage, argenture, dorure</a:t>
            </a:r>
            <a:r>
              <a:rPr lang="fr-FR" sz="2400"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 Diffusion chimique superficielle :</a:t>
            </a:r>
            <a:r>
              <a:rPr lang="fr-FR" sz="2400" dirty="0">
                <a:latin typeface="Times New Roman" pitchFamily="18" charset="0"/>
                <a:cs typeface="Times New Roman" pitchFamily="18" charset="0"/>
              </a:rPr>
              <a:t> cémentation (carbone), nitruration (azote), boruration,… afin d’augmenter la dureté superficielle ; ou aluminisation afin de protéger contre </a:t>
            </a:r>
            <a:r>
              <a:rPr lang="fr-FR" sz="2400" dirty="0" smtClean="0">
                <a:latin typeface="Times New Roman" pitchFamily="18" charset="0"/>
                <a:cs typeface="Times New Roman" pitchFamily="18" charset="0"/>
              </a:rPr>
              <a:t>l’oxydation.</a:t>
            </a:r>
          </a:p>
          <a:p>
            <a:r>
              <a:rPr lang="fr-FR" sz="2400" dirty="0" smtClean="0">
                <a:solidFill>
                  <a:srgbClr val="FF0000"/>
                </a:solidFill>
                <a:latin typeface="Times New Roman" pitchFamily="18" charset="0"/>
                <a:cs typeface="Times New Roman" pitchFamily="18" charset="0"/>
              </a:rPr>
              <a:t> </a:t>
            </a:r>
            <a:r>
              <a:rPr lang="fr-FR" sz="2400" dirty="0">
                <a:solidFill>
                  <a:srgbClr val="FF0000"/>
                </a:solidFill>
                <a:latin typeface="Times New Roman" pitchFamily="18" charset="0"/>
                <a:cs typeface="Times New Roman" pitchFamily="18" charset="0"/>
              </a:rPr>
              <a:t>- Peinture : </a:t>
            </a:r>
            <a:r>
              <a:rPr lang="fr-FR" sz="2400" dirty="0">
                <a:latin typeface="Times New Roman" pitchFamily="18" charset="0"/>
                <a:cs typeface="Times New Roman" pitchFamily="18" charset="0"/>
              </a:rPr>
              <a:t>Sert à protéger (contre l’oxydation, la corrosion) et à améliorer l’aspect des pièces.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774"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66428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2868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3" y="2305240"/>
            <a:ext cx="7705657" cy="2308324"/>
          </a:xfrm>
          <a:prstGeom prst="rect">
            <a:avLst/>
          </a:prstGeom>
        </p:spPr>
        <p:txBody>
          <a:bodyPr wrap="square">
            <a:spAutoFit/>
          </a:bodyPr>
          <a:lstStyle/>
          <a:p>
            <a:r>
              <a:rPr lang="fr-FR" sz="2400" dirty="0">
                <a:latin typeface="Times New Roman" pitchFamily="18" charset="0"/>
                <a:cs typeface="Times New Roman" pitchFamily="18" charset="0"/>
              </a:rPr>
              <a:t>Le choix d’un procédé d’obtention dépend de nombreux facteurs, dont le matériau, les formes de la pièce, les états de surface, la précision, …  </a:t>
            </a:r>
          </a:p>
          <a:p>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Ce cours présente un descriptif très succinct des principaux procédés d’obtention des pièces.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879604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4408" y="2492896"/>
            <a:ext cx="7776063" cy="3046988"/>
          </a:xfrm>
          <a:prstGeom prst="rect">
            <a:avLst/>
          </a:prstGeom>
        </p:spPr>
        <p:txBody>
          <a:bodyPr wrap="square">
            <a:spAutoFit/>
          </a:bodyPr>
          <a:lstStyle/>
          <a:p>
            <a:r>
              <a:rPr lang="fr-FR" sz="2400" dirty="0" smtClean="0">
                <a:solidFill>
                  <a:srgbClr val="FF0000"/>
                </a:solidFill>
                <a:latin typeface="Times New Roman" pitchFamily="18" charset="0"/>
                <a:cs typeface="Times New Roman" pitchFamily="18" charset="0"/>
              </a:rPr>
              <a:t>II</a:t>
            </a:r>
            <a:r>
              <a:rPr lang="fr-FR" sz="2400" dirty="0">
                <a:solidFill>
                  <a:srgbClr val="FF0000"/>
                </a:solidFill>
                <a:latin typeface="Times New Roman" pitchFamily="18" charset="0"/>
                <a:cs typeface="Times New Roman" pitchFamily="18" charset="0"/>
              </a:rPr>
              <a:t>) OBTENTION PAR FUSION (FONDERIE, OU MOULAGE) </a:t>
            </a:r>
            <a:r>
              <a:rPr lang="fr-FR" sz="2400" dirty="0">
                <a:latin typeface="Times New Roman" pitchFamily="18" charset="0"/>
                <a:cs typeface="Times New Roman" pitchFamily="18" charset="0"/>
              </a:rPr>
              <a:t>Consiste à rendre liquide un matériau afin qu'il prenne la forme d'un moule. </a:t>
            </a:r>
          </a:p>
          <a:p>
            <a:r>
              <a:rPr lang="fr-FR" sz="2400" dirty="0">
                <a:latin typeface="Times New Roman" pitchFamily="18" charset="0"/>
                <a:cs typeface="Times New Roman" pitchFamily="18" charset="0"/>
              </a:rPr>
              <a:t> </a:t>
            </a:r>
          </a:p>
          <a:p>
            <a:r>
              <a:rPr lang="fr-FR" sz="2400" dirty="0">
                <a:solidFill>
                  <a:srgbClr val="00B050"/>
                </a:solidFill>
                <a:latin typeface="Times New Roman" pitchFamily="18" charset="0"/>
                <a:cs typeface="Times New Roman" pitchFamily="18" charset="0"/>
              </a:rPr>
              <a:t>Avantages : </a:t>
            </a:r>
            <a:endParaRPr lang="fr-FR" sz="2400" dirty="0" smtClean="0">
              <a:solidFill>
                <a:srgbClr val="00B05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Peu de gaspillage de matière première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Permet d’obtenir des formes pouvant être très complexes. </a:t>
            </a:r>
          </a:p>
          <a:p>
            <a:r>
              <a:rPr lang="fr-FR" sz="2400" dirty="0">
                <a:latin typeface="Times New Roman" pitchFamily="18" charset="0"/>
                <a:cs typeface="Times New Roman" pitchFamily="18" charset="0"/>
              </a:rPr>
              <a:t> </a:t>
            </a: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56" y="237760"/>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388921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916832"/>
            <a:ext cx="8028384" cy="4524315"/>
          </a:xfrm>
          <a:prstGeom prst="rect">
            <a:avLst/>
          </a:prstGeom>
        </p:spPr>
        <p:txBody>
          <a:bodyPr wrap="square">
            <a:spAutoFit/>
          </a:bodyPr>
          <a:lstStyle/>
          <a:p>
            <a:r>
              <a:rPr lang="fr-FR" sz="2400" dirty="0">
                <a:solidFill>
                  <a:srgbClr val="00B050"/>
                </a:solidFill>
                <a:latin typeface="Times New Roman" pitchFamily="18" charset="0"/>
                <a:cs typeface="Times New Roman" pitchFamily="18" charset="0"/>
              </a:rPr>
              <a:t>Inconvénients :  </a:t>
            </a:r>
          </a:p>
          <a:p>
            <a:pPr marL="342900" indent="-342900">
              <a:buFontTx/>
              <a:buChar char="-"/>
            </a:pPr>
            <a:r>
              <a:rPr lang="fr-FR" sz="2400" dirty="0">
                <a:latin typeface="Times New Roman" pitchFamily="18" charset="0"/>
                <a:cs typeface="Times New Roman" pitchFamily="18" charset="0"/>
              </a:rPr>
              <a:t>Nécessite un outillage important et coûteux (surtout pour les moules métalliques) ; </a:t>
            </a:r>
          </a:p>
          <a:p>
            <a:pPr marL="342900" indent="-342900">
              <a:buFontTx/>
              <a:buChar char="-"/>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pièce à obtenir doit posséder des épaisseurs approximativement constantes ou variant faiblement, ne pas posséder d’arêtes vives (congés et arrondis vivement conseillés), et avoir des surfaces de dépouilles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L’état de surface (rugosité) obtenu est moyen </a:t>
            </a:r>
            <a:r>
              <a:rPr lang="fr-FR" sz="2400" dirty="0" smtClean="0">
                <a:latin typeface="Times New Roman" pitchFamily="18" charset="0"/>
                <a:cs typeface="Times New Roman" pitchFamily="18" charset="0"/>
              </a:rPr>
              <a:t>;</a:t>
            </a:r>
          </a:p>
          <a:p>
            <a:pPr marL="342900" indent="-342900">
              <a:buFontTx/>
              <a:buChar char="-"/>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précision obtenue est moyenne (retraits de matière et déformation en refroidissant) </a:t>
            </a:r>
            <a:r>
              <a:rPr lang="fr-FR" sz="2400"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Ces deux derniers inconvénients obligent souvent à ajouter des usinages au niveau des surfaces fonctionnelles de la pièce ; </a:t>
            </a:r>
            <a:endParaRPr lang="fr-FR" sz="2400" dirty="0">
              <a:latin typeface="Times New Roman" pitchFamily="18" charset="0"/>
              <a:cs typeface="Times New Roman" pitchFamily="18" charset="0"/>
            </a:endParaRPr>
          </a:p>
        </p:txBody>
      </p:sp>
      <p:pic>
        <p:nvPicPr>
          <p:cNvPr id="5"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22704"/>
            <a:ext cx="1562706" cy="1502466"/>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1711984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TotalTime>
  <Words>1066</Words>
  <Application>Microsoft Office PowerPoint</Application>
  <PresentationFormat>Affichage à l'écran (4:3)</PresentationFormat>
  <Paragraphs>63</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Solstice</vt:lpstr>
      <vt:lpstr>Présentation PowerPoint</vt:lpstr>
      <vt:lpstr>Chapitre 01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Copie Star</dc:creator>
  <cp:lastModifiedBy>Utilisateur Windows</cp:lastModifiedBy>
  <cp:revision>6</cp:revision>
  <dcterms:created xsi:type="dcterms:W3CDTF">2020-12-23T18:43:42Z</dcterms:created>
  <dcterms:modified xsi:type="dcterms:W3CDTF">2020-12-23T19:38:03Z</dcterms:modified>
</cp:coreProperties>
</file>