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6"/>
  </p:notesMasterIdLst>
  <p:sldIdLst>
    <p:sldId id="256" r:id="rId2"/>
    <p:sldId id="296" r:id="rId3"/>
    <p:sldId id="310" r:id="rId4"/>
    <p:sldId id="313"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3325" autoAdjust="0"/>
  </p:normalViewPr>
  <p:slideViewPr>
    <p:cSldViewPr>
      <p:cViewPr>
        <p:scale>
          <a:sx n="93" d="100"/>
          <a:sy n="93" d="100"/>
        </p:scale>
        <p:origin x="-48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FF7B32-0747-4BF1-A1E9-553BED39E8A2}" type="datetimeFigureOut">
              <a:rPr lang="fr-FR" smtClean="0"/>
              <a:t>09/05/2024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CE9A77-81F0-403F-9DE6-2488BF86863D}" type="slidenum">
              <a:rPr lang="fr-FR" smtClean="0"/>
              <a:t>‹N°›</a:t>
            </a:fld>
            <a:endParaRPr lang="fr-FR"/>
          </a:p>
        </p:txBody>
      </p:sp>
    </p:spTree>
    <p:extLst>
      <p:ext uri="{BB962C8B-B14F-4D97-AF65-F5344CB8AC3E}">
        <p14:creationId xmlns:p14="http://schemas.microsoft.com/office/powerpoint/2010/main" val="250403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fr-FR" smtClean="0"/>
              <a:t>Modifiez le style du titre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fr-FR" smtClean="0"/>
              <a:t>Modifiez le style du titre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5B6590E-C736-49D9-A9A8-97D2DDACEFB4}" type="slidenum">
              <a:rPr lang="ar-SA" smtClean="0"/>
              <a:pPr/>
              <a:t>‹N°›</a:t>
            </a:fld>
            <a:endParaRPr lang="ar-S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fr-FR" smtClean="0"/>
              <a:t>Modifiez le style du titre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fr-FR" smtClean="0"/>
              <a:t>Modifiez le style du titre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fr-FR" smtClean="0"/>
              <a:t>Modifiez le style du titre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C1460C0-4820-4EC4-B994-B1C4951900EA}" type="datetimeFigureOut">
              <a:rPr lang="ar-SA" smtClean="0"/>
              <a:pPr/>
              <a:t>02/11/1445</a:t>
            </a:fld>
            <a:endParaRPr lang="ar-S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S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5B6590E-C736-49D9-A9A8-97D2DDACEFB4}" type="slidenum">
              <a:rPr lang="ar-SA" smtClean="0"/>
              <a:pPr/>
              <a:t>‹N°›</a:t>
            </a:fld>
            <a:endParaRPr lang="ar-S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440635"/>
            <a:ext cx="7772400" cy="1188165"/>
          </a:xfrm>
          <a:prstGeom prst="rect">
            <a:avLst/>
          </a:prstGeom>
          <a:solidFill>
            <a:srgbClr val="00B0F0"/>
          </a:solidFill>
        </p:spPr>
        <p:txBody>
          <a:bodyPr/>
          <a:lstStyle/>
          <a:p>
            <a:pPr lvl="0" algn="ctr">
              <a:spcBef>
                <a:spcPct val="0"/>
              </a:spcBef>
              <a:defRPr/>
            </a:pPr>
            <a:r>
              <a:rPr lang="ar-DZ" sz="3200" b="1" spc="-100" dirty="0" smtClean="0">
                <a:latin typeface="Times New Roman" pitchFamily="18" charset="0"/>
                <a:ea typeface="+mj-ea"/>
                <a:cs typeface="Times New Roman" pitchFamily="18" charset="0"/>
              </a:rPr>
              <a:t>التسويق </a:t>
            </a:r>
            <a:r>
              <a:rPr lang="ar-DZ" sz="3200" b="1" spc="-100" dirty="0" smtClean="0">
                <a:latin typeface="Times New Roman" pitchFamily="18" charset="0"/>
                <a:ea typeface="+mj-ea"/>
                <a:cs typeface="Times New Roman" pitchFamily="18" charset="0"/>
              </a:rPr>
              <a:t>الالكتروني للخدمات</a:t>
            </a:r>
          </a:p>
          <a:p>
            <a:pPr lvl="0" algn="ctr">
              <a:spcBef>
                <a:spcPct val="0"/>
              </a:spcBef>
              <a:defRPr/>
            </a:pPr>
            <a:r>
              <a:rPr lang="ar-DZ" sz="2400" b="1" dirty="0"/>
              <a:t>البيئة التسويقية الإلكترونية للخدمات</a:t>
            </a:r>
          </a:p>
        </p:txBody>
      </p:sp>
      <p:pic>
        <p:nvPicPr>
          <p:cNvPr id="1026" name="Picture 2" descr="ما هو التسويق الرقم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010" y="1556792"/>
            <a:ext cx="7521406"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127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2400" b="1" dirty="0"/>
              <a:t>البيئة التسويقية الإلكترونية للخدمات</a:t>
            </a:r>
            <a:endParaRPr lang="fr-FR" sz="2400" dirty="0"/>
          </a:p>
        </p:txBody>
      </p:sp>
      <p:sp>
        <p:nvSpPr>
          <p:cNvPr id="12" name="Rectangle 11"/>
          <p:cNvSpPr/>
          <p:nvPr/>
        </p:nvSpPr>
        <p:spPr>
          <a:xfrm>
            <a:off x="683568" y="1237595"/>
            <a:ext cx="7776864" cy="5786199"/>
          </a:xfrm>
          <a:prstGeom prst="rect">
            <a:avLst/>
          </a:prstGeom>
        </p:spPr>
        <p:txBody>
          <a:bodyPr wrap="square">
            <a:spAutoFit/>
          </a:bodyPr>
          <a:lstStyle/>
          <a:p>
            <a:pPr algn="just"/>
            <a:r>
              <a:rPr lang="ar-SA" sz="2000" b="1" dirty="0"/>
              <a:t>البيئة التسويقية الإلكترونية للخدمات</a:t>
            </a:r>
            <a:r>
              <a:rPr lang="fr-FR" sz="2000" b="1" dirty="0"/>
              <a:t>:</a:t>
            </a:r>
            <a:endParaRPr lang="fr-FR" sz="2000" dirty="0"/>
          </a:p>
          <a:p>
            <a:pPr algn="just"/>
            <a:r>
              <a:rPr lang="ar-SA" sz="2000" dirty="0"/>
              <a:t>تتألف البيئة التسويقية الإلكترونية للخدمات من مجموعة واسعة من العوامل التي تؤثر على تسويق الخدمات عبر الانترنت، وفي </a:t>
            </a:r>
            <a:r>
              <a:rPr lang="ar-SA" sz="2000" dirty="0" err="1"/>
              <a:t>مايلي</a:t>
            </a:r>
            <a:r>
              <a:rPr lang="ar-SA" sz="2000" dirty="0"/>
              <a:t> نذكر مختلف جوانب البيئة التسويقية الإلكترونية للخدمات: </a:t>
            </a:r>
            <a:endParaRPr lang="ar-DZ" sz="2000" dirty="0" smtClean="0"/>
          </a:p>
          <a:p>
            <a:pPr algn="just"/>
            <a:endParaRPr lang="fr-FR" sz="2000" dirty="0"/>
          </a:p>
          <a:p>
            <a:pPr algn="just"/>
            <a:r>
              <a:rPr lang="fr-FR" sz="2000" b="1" dirty="0"/>
              <a:t>- 1</a:t>
            </a:r>
            <a:r>
              <a:rPr lang="ar-SA" sz="2000" b="1" dirty="0"/>
              <a:t>التكنولوجيا والبنية التحتية</a:t>
            </a:r>
            <a:r>
              <a:rPr lang="fr-FR" sz="2000" b="1" dirty="0"/>
              <a:t>:</a:t>
            </a:r>
            <a:endParaRPr lang="fr-FR" sz="2000" dirty="0"/>
          </a:p>
          <a:p>
            <a:pPr algn="just"/>
            <a:r>
              <a:rPr lang="fr-FR" sz="2000" dirty="0"/>
              <a:t>_ </a:t>
            </a:r>
            <a:r>
              <a:rPr lang="ar-SA" sz="2000" dirty="0"/>
              <a:t>يسمح تطور التكنولوجيا الرقمية وتوسع الانترنت بتوسيع نطاق الوصول الى العملاء وتحقيق التواجد العالمي للخدمات</a:t>
            </a:r>
            <a:r>
              <a:rPr lang="fr-FR" sz="2000" dirty="0"/>
              <a:t>.</a:t>
            </a:r>
          </a:p>
          <a:p>
            <a:pPr algn="just"/>
            <a:r>
              <a:rPr lang="fr-FR" sz="2000" dirty="0"/>
              <a:t>_ </a:t>
            </a:r>
            <a:r>
              <a:rPr lang="ar-SA" sz="2000" dirty="0"/>
              <a:t>تقوم البنية التحتية الكترونية مثل الشبكات والخوادم والمنصات والأنظمة بدور حاسما في توفير تجربة مستخدم سلسة وتأمين البيانات والمعلومات</a:t>
            </a:r>
            <a:r>
              <a:rPr lang="fr-FR" sz="2000" dirty="0" smtClean="0"/>
              <a:t>.</a:t>
            </a:r>
            <a:endParaRPr lang="ar-DZ" sz="2000" dirty="0" smtClean="0"/>
          </a:p>
          <a:p>
            <a:pPr algn="just"/>
            <a:endParaRPr lang="fr-FR" sz="2000" dirty="0"/>
          </a:p>
          <a:p>
            <a:pPr algn="just"/>
            <a:r>
              <a:rPr lang="fr-FR" sz="2000" b="1" dirty="0"/>
              <a:t>- 2</a:t>
            </a:r>
            <a:r>
              <a:rPr lang="ar-SA" sz="2000" b="1" dirty="0"/>
              <a:t>العملاء والسوق</a:t>
            </a:r>
            <a:r>
              <a:rPr lang="fr-FR" sz="2000" b="1" dirty="0"/>
              <a:t>: </a:t>
            </a:r>
            <a:endParaRPr lang="fr-FR" sz="2000" dirty="0"/>
          </a:p>
          <a:p>
            <a:pPr algn="just"/>
            <a:r>
              <a:rPr lang="fr-FR" sz="2000" dirty="0"/>
              <a:t>_ </a:t>
            </a:r>
            <a:r>
              <a:rPr lang="ar-SA" sz="2000" dirty="0"/>
              <a:t>فهم العملاء وتحليل احتياجاتهم وتفضيلاتهم يساعد على تصميم استراتيجية التسويق الناجحة</a:t>
            </a:r>
            <a:r>
              <a:rPr lang="fr-FR" sz="2000" dirty="0"/>
              <a:t>. </a:t>
            </a:r>
          </a:p>
          <a:p>
            <a:pPr algn="just"/>
            <a:r>
              <a:rPr lang="fr-FR" sz="2000" dirty="0"/>
              <a:t>_ </a:t>
            </a:r>
            <a:r>
              <a:rPr lang="ar-SA" sz="2000" dirty="0"/>
              <a:t>توجد أدوات وتقنيات متقدمة لتحليل البيانات والاستفادة منها في تحسين تجربة العملاء وتخطيط الحملات التسويقية المستقبلية</a:t>
            </a:r>
            <a:r>
              <a:rPr lang="fr-FR" sz="2000" dirty="0"/>
              <a:t>.</a:t>
            </a:r>
          </a:p>
          <a:p>
            <a:pPr algn="just"/>
            <a:endParaRPr lang="ar-DZ" dirty="0"/>
          </a:p>
          <a:p>
            <a:pPr algn="just"/>
            <a:endParaRPr lang="ar-DZ" dirty="0" smtClean="0"/>
          </a:p>
          <a:p>
            <a:pPr algn="just"/>
            <a:endParaRPr lang="ar-DZ" dirty="0"/>
          </a:p>
          <a:p>
            <a:pPr algn="just"/>
            <a:endParaRPr lang="ar-DZ" sz="1600" dirty="0"/>
          </a:p>
        </p:txBody>
      </p:sp>
    </p:spTree>
    <p:extLst>
      <p:ext uri="{BB962C8B-B14F-4D97-AF65-F5344CB8AC3E}">
        <p14:creationId xmlns:p14="http://schemas.microsoft.com/office/powerpoint/2010/main" val="3095728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2000" b="1" dirty="0"/>
              <a:t>البيئة التسويقية الإلكترونية للخدمات</a:t>
            </a:r>
            <a:endParaRPr lang="fr-FR" sz="2000" dirty="0"/>
          </a:p>
        </p:txBody>
      </p:sp>
      <p:sp>
        <p:nvSpPr>
          <p:cNvPr id="6" name="Rectangle 5"/>
          <p:cNvSpPr/>
          <p:nvPr/>
        </p:nvSpPr>
        <p:spPr>
          <a:xfrm>
            <a:off x="683568" y="1237595"/>
            <a:ext cx="7848872" cy="4739759"/>
          </a:xfrm>
          <a:prstGeom prst="rect">
            <a:avLst/>
          </a:prstGeom>
        </p:spPr>
        <p:txBody>
          <a:bodyPr wrap="square">
            <a:spAutoFit/>
          </a:bodyPr>
          <a:lstStyle/>
          <a:p>
            <a:r>
              <a:rPr lang="fr-FR" b="1" dirty="0"/>
              <a:t>- 3</a:t>
            </a:r>
            <a:r>
              <a:rPr lang="ar-SA" b="1" dirty="0"/>
              <a:t>المنافسة</a:t>
            </a:r>
            <a:r>
              <a:rPr lang="fr-FR" b="1" dirty="0"/>
              <a:t>:</a:t>
            </a:r>
            <a:endParaRPr lang="fr-FR" dirty="0"/>
          </a:p>
          <a:p>
            <a:pPr algn="just"/>
            <a:r>
              <a:rPr lang="fr-FR" dirty="0"/>
              <a:t>_ </a:t>
            </a:r>
            <a:r>
              <a:rPr lang="ar-SA" dirty="0"/>
              <a:t>تعتبر تنافسية السوق الالكترونية عالية وتتطلب من شركة وضع استراتيجية فعالة للتفوق على المنافسين</a:t>
            </a:r>
            <a:r>
              <a:rPr lang="fr-FR" dirty="0"/>
              <a:t>.</a:t>
            </a:r>
          </a:p>
          <a:p>
            <a:pPr algn="just"/>
            <a:r>
              <a:rPr lang="fr-FR" dirty="0"/>
              <a:t>_ </a:t>
            </a:r>
            <a:r>
              <a:rPr lang="ar-SA" dirty="0"/>
              <a:t>يساعد تحليل المنافسين ومراقبة استراتيجياتهم واستخدم البيانات المتاحة في تحديد نقاط القوة والضعف وتحديد الفرص التنافسية</a:t>
            </a:r>
            <a:r>
              <a:rPr lang="fr-FR" dirty="0" smtClean="0"/>
              <a:t>.</a:t>
            </a:r>
            <a:endParaRPr lang="ar-DZ" dirty="0" smtClean="0"/>
          </a:p>
          <a:p>
            <a:pPr algn="just"/>
            <a:endParaRPr lang="fr-FR" dirty="0"/>
          </a:p>
          <a:p>
            <a:pPr algn="just"/>
            <a:r>
              <a:rPr lang="fr-FR" b="1" dirty="0"/>
              <a:t>- 4</a:t>
            </a:r>
            <a:r>
              <a:rPr lang="ar-SA" b="1" dirty="0"/>
              <a:t>القوانين واللوائح التنظيمية</a:t>
            </a:r>
            <a:r>
              <a:rPr lang="fr-FR" b="1" dirty="0"/>
              <a:t>:</a:t>
            </a:r>
            <a:endParaRPr lang="fr-FR" dirty="0"/>
          </a:p>
          <a:p>
            <a:pPr algn="just"/>
            <a:r>
              <a:rPr lang="fr-FR" dirty="0"/>
              <a:t>_ </a:t>
            </a:r>
            <a:r>
              <a:rPr lang="ar-SA" dirty="0"/>
              <a:t>يجب على الشركات الالتزام بالقوانين واللوائح المتعلقة بالتسويق الالكتروني وحماية البيانات الشخصية والخصوصية</a:t>
            </a:r>
            <a:r>
              <a:rPr lang="fr-FR" dirty="0"/>
              <a:t>.</a:t>
            </a:r>
          </a:p>
          <a:p>
            <a:pPr algn="just"/>
            <a:r>
              <a:rPr lang="fr-FR" dirty="0"/>
              <a:t>_ </a:t>
            </a:r>
            <a:r>
              <a:rPr lang="ar-SA" dirty="0"/>
              <a:t>توجد العديد من القوانين واللوائح المختلفة في مختلف الدول والمناطق ويجب على الشركات الالتزام بها وتكييف استراتيجياتها وعملياتها وفقا لها</a:t>
            </a:r>
            <a:r>
              <a:rPr lang="fr-FR" dirty="0"/>
              <a:t>. </a:t>
            </a:r>
            <a:endParaRPr lang="ar-DZ" dirty="0" smtClean="0"/>
          </a:p>
          <a:p>
            <a:pPr algn="just"/>
            <a:endParaRPr lang="fr-FR" dirty="0"/>
          </a:p>
          <a:p>
            <a:pPr algn="just"/>
            <a:r>
              <a:rPr lang="fr-FR" b="1" dirty="0"/>
              <a:t>- 5</a:t>
            </a:r>
            <a:r>
              <a:rPr lang="ar-SA" b="1" dirty="0"/>
              <a:t>العوامل الاجتماعية والثقافية</a:t>
            </a:r>
            <a:r>
              <a:rPr lang="fr-FR" b="1" dirty="0"/>
              <a:t>:</a:t>
            </a:r>
            <a:endParaRPr lang="fr-FR" dirty="0"/>
          </a:p>
          <a:p>
            <a:pPr algn="just"/>
            <a:r>
              <a:rPr lang="fr-FR" dirty="0"/>
              <a:t>_ </a:t>
            </a:r>
            <a:r>
              <a:rPr lang="ar-SA" dirty="0"/>
              <a:t>يجب أن تأخذ الشركات في الاعتبار العادات والتقاليد والقيم والعقائد للعملاء المستهدفين في تصميم حملات التسويق الالكتروني</a:t>
            </a:r>
            <a:r>
              <a:rPr lang="fr-FR" dirty="0"/>
              <a:t>. </a:t>
            </a:r>
          </a:p>
          <a:p>
            <a:pPr algn="just"/>
            <a:r>
              <a:rPr lang="fr-FR" dirty="0"/>
              <a:t> _ </a:t>
            </a:r>
            <a:r>
              <a:rPr lang="ar-SA" dirty="0"/>
              <a:t>تؤثر العوامل الاجتماعية والثقافية في استراتيجية الالكترونية للخدمات.</a:t>
            </a:r>
            <a:endParaRPr lang="fr-FR" dirty="0"/>
          </a:p>
          <a:p>
            <a:pPr algn="just"/>
            <a:r>
              <a:rPr lang="ar-DZ" sz="1600" dirty="0" smtClean="0"/>
              <a:t> </a:t>
            </a:r>
            <a:endParaRPr lang="ar-DZ" sz="1600" dirty="0"/>
          </a:p>
          <a:p>
            <a:pPr algn="just"/>
            <a:endParaRPr lang="ar-DZ" sz="1600" dirty="0"/>
          </a:p>
        </p:txBody>
      </p:sp>
    </p:spTree>
    <p:extLst>
      <p:ext uri="{BB962C8B-B14F-4D97-AF65-F5344CB8AC3E}">
        <p14:creationId xmlns:p14="http://schemas.microsoft.com/office/powerpoint/2010/main" val="2549862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pPr algn="r"/>
            <a:endParaRPr lang="ar-SA" dirty="0"/>
          </a:p>
        </p:txBody>
      </p:sp>
      <p:sp>
        <p:nvSpPr>
          <p:cNvPr id="5" name="Title 1"/>
          <p:cNvSpPr txBox="1">
            <a:spLocks/>
          </p:cNvSpPr>
          <p:nvPr/>
        </p:nvSpPr>
        <p:spPr>
          <a:xfrm>
            <a:off x="539552" y="260648"/>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SA" sz="2000" b="1" dirty="0"/>
              <a:t>البيئة التسويقية الإلكترونية للخدمات</a:t>
            </a:r>
            <a:endParaRPr lang="fr-FR" sz="2000" dirty="0"/>
          </a:p>
        </p:txBody>
      </p:sp>
      <p:sp>
        <p:nvSpPr>
          <p:cNvPr id="6" name="Rectangle 5"/>
          <p:cNvSpPr/>
          <p:nvPr/>
        </p:nvSpPr>
        <p:spPr>
          <a:xfrm>
            <a:off x="683568" y="1237595"/>
            <a:ext cx="7848872" cy="2862322"/>
          </a:xfrm>
          <a:prstGeom prst="rect">
            <a:avLst/>
          </a:prstGeom>
        </p:spPr>
        <p:txBody>
          <a:bodyPr wrap="square">
            <a:spAutoFit/>
          </a:bodyPr>
          <a:lstStyle/>
          <a:p>
            <a:pPr algn="just"/>
            <a:r>
              <a:rPr lang="fr-FR" b="1" dirty="0" smtClean="0"/>
              <a:t>- </a:t>
            </a:r>
            <a:r>
              <a:rPr lang="fr-FR" b="1" dirty="0"/>
              <a:t>6</a:t>
            </a:r>
            <a:r>
              <a:rPr lang="ar-SA" b="1" dirty="0"/>
              <a:t>التغيرات التكنولوجية</a:t>
            </a:r>
            <a:r>
              <a:rPr lang="fr-FR" b="1" dirty="0"/>
              <a:t>:</a:t>
            </a:r>
            <a:endParaRPr lang="fr-FR" dirty="0"/>
          </a:p>
          <a:p>
            <a:pPr algn="just"/>
            <a:r>
              <a:rPr lang="fr-FR" dirty="0"/>
              <a:t> _ </a:t>
            </a:r>
            <a:r>
              <a:rPr lang="ar-SA" dirty="0"/>
              <a:t>نظرا لتطور التكنولوجيا بسرعة يجب أن يكون لدى الشركات القدرة على التكيف مع التغيرات التكنولوجية المستجدة للاستفادة من الفرصة الجديدة وتحقيق التنافسية، على سبيل المثال التوجه نحو الذكاء الصناعي وتحليل البيانات الضخمة والتسويق الاجتماعي والواقع الافتراضي يؤثر على استراتيجيات التسويق الالكتروني للخدمات. </a:t>
            </a:r>
            <a:endParaRPr lang="ar-DZ" dirty="0" smtClean="0"/>
          </a:p>
          <a:p>
            <a:pPr algn="just"/>
            <a:endParaRPr lang="fr-FR" dirty="0"/>
          </a:p>
          <a:p>
            <a:pPr algn="just"/>
            <a:r>
              <a:rPr lang="fr-FR" b="1" dirty="0"/>
              <a:t>7- </a:t>
            </a:r>
            <a:r>
              <a:rPr lang="ar-SA" b="1" dirty="0"/>
              <a:t>التقييم والقياس</a:t>
            </a:r>
            <a:r>
              <a:rPr lang="fr-FR" b="1" dirty="0"/>
              <a:t>: </a:t>
            </a:r>
            <a:endParaRPr lang="fr-FR" dirty="0"/>
          </a:p>
          <a:p>
            <a:pPr algn="just"/>
            <a:r>
              <a:rPr lang="fr-FR" dirty="0"/>
              <a:t>_ </a:t>
            </a:r>
            <a:r>
              <a:rPr lang="ar-SA" dirty="0"/>
              <a:t>يجب على الشركات قياس أداء حول التسويق الالكتروني للخدمات وتقييم فعالية الاستراتيجيات المتبعة</a:t>
            </a:r>
            <a:r>
              <a:rPr lang="fr-FR" dirty="0"/>
              <a:t>.</a:t>
            </a:r>
          </a:p>
          <a:p>
            <a:pPr algn="just"/>
            <a:r>
              <a:rPr lang="ar-SA" dirty="0"/>
              <a:t>_ استخدام مقاييس الأداء المناسبة والتحليلات المتقدمة يمكن يساعد في تحسين النتائج وتحقيق أهداف التسويق المحددة.</a:t>
            </a:r>
            <a:endParaRPr lang="fr-FR" dirty="0"/>
          </a:p>
        </p:txBody>
      </p:sp>
    </p:spTree>
    <p:extLst>
      <p:ext uri="{BB962C8B-B14F-4D97-AF65-F5344CB8AC3E}">
        <p14:creationId xmlns:p14="http://schemas.microsoft.com/office/powerpoint/2010/main" val="4965642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1516</TotalTime>
  <Words>337</Words>
  <Application>Microsoft Office PowerPoint</Application>
  <PresentationFormat>Affichage à l'écran (4:3)</PresentationFormat>
  <Paragraphs>35</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NewsPrint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1</cp:lastModifiedBy>
  <cp:revision>146</cp:revision>
  <dcterms:created xsi:type="dcterms:W3CDTF">2012-10-12T12:13:09Z</dcterms:created>
  <dcterms:modified xsi:type="dcterms:W3CDTF">2024-05-09T09:06:59Z</dcterms:modified>
</cp:coreProperties>
</file>