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6" r:id="rId2"/>
    <p:sldId id="267" r:id="rId3"/>
    <p:sldId id="268" r:id="rId4"/>
    <p:sldId id="269" r:id="rId5"/>
    <p:sldId id="270" r:id="rId6"/>
    <p:sldId id="271" r:id="rId7"/>
    <p:sldId id="272" r:id="rId8"/>
    <p:sldId id="280" r:id="rId9"/>
    <p:sldId id="273" r:id="rId10"/>
    <p:sldId id="274" r:id="rId11"/>
    <p:sldId id="275" r:id="rId12"/>
    <p:sldId id="276" r:id="rId13"/>
    <p:sldId id="277" r:id="rId14"/>
    <p:sldId id="278" r:id="rId15"/>
    <p:sldId id="279"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2238"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46657-E4E1-4A2D-A1C7-DE07F818A07A}" type="datetimeFigureOut">
              <a:rPr lang="fr-FR" smtClean="0"/>
              <a:pPr/>
              <a:t>03/01/2022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9D286-336D-4AA1-99DE-6490A879F97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0CB7FA4-1DF0-4C1F-B6D8-EA008E6B7FC0}" type="datetime1">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4B29BDD-5A04-45D0-8246-F66E2F00685D}" type="datetime1">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DC2453-29EE-46A6-A967-45FAC9DD200D}" type="datetime1">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CE7A6C-9A43-4692-87DC-45C6C424BD13}" type="datetime1">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374A64-65AD-4232-8150-9EFDFA39A062}" type="datetime1">
              <a:rPr lang="fr-FR" smtClean="0"/>
              <a:pPr/>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12278B0-4B9C-4792-9E2E-F8DBCA79DEBA}" type="datetime1">
              <a:rPr lang="fr-FR" smtClean="0"/>
              <a:pPr/>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DDCF02E-7DF2-40BD-B434-FE7A3D50453B}" type="datetime1">
              <a:rPr lang="fr-FR" smtClean="0"/>
              <a:pPr/>
              <a:t>03/01/2022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B46709C-0F18-4789-9D7C-D0687AF17D33}" type="datetime1">
              <a:rPr lang="fr-FR" smtClean="0"/>
              <a:pPr/>
              <a:t>03/01/2022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6DF19D-A6C1-4937-A0FB-3E77D5D58089}" type="datetime1">
              <a:rPr lang="fr-FR" smtClean="0"/>
              <a:pPr/>
              <a:t>03/01/2022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FC39B41-C4A1-44F2-B158-111660829A23}" type="datetime1">
              <a:rPr lang="fr-FR" smtClean="0"/>
              <a:pPr/>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5319EF8-3C06-4206-A770-CBB46E6DF81F}" type="datetime1">
              <a:rPr lang="fr-FR" smtClean="0"/>
              <a:pPr/>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B7105-A6D3-4BFA-BC9C-B572AA6EC842}" type="datetime1">
              <a:rPr lang="fr-FR" smtClean="0"/>
              <a:pPr/>
              <a:t>03/01/2022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EAC4-AD19-4B85-8B59-3BE7126AD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r.wikipedia.org/wiki/Carbura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r.wikipedia.org/wiki/Auto-allum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a:t>
            </a:fld>
            <a:endParaRPr lang="fr-FR" dirty="0"/>
          </a:p>
        </p:txBody>
      </p:sp>
      <p:sp>
        <p:nvSpPr>
          <p:cNvPr id="6" name="Rectangle à coins arrondis 5"/>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908720"/>
            <a:ext cx="9144000" cy="5262979"/>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L’apport d’énergie thermique est obtenue par combustion de l’oxygène de l’air et du combustible d’origine organique .</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le combustible doit avoir certaines propriétés physiques et chimiques</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Les propriétés physiques telles que la densité et la viscosité ont une influence sur l’introduction du combustible vers le cylindre et sur la formation du mélange.</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Les propriétés chimiques comme la structure et la liaison moléculaire ainsi que la rapidité d’inflammation, ont une influence sur l’introduction du combustible vers le cylindre et sur la formation du mélange et  sur le processus de déclenchement de la réaction chimique de la combustion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10</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908720"/>
            <a:ext cx="9144000" cy="1815882"/>
          </a:xfrm>
          <a:prstGeom prst="rect">
            <a:avLst/>
          </a:prstGeom>
        </p:spPr>
        <p:txBody>
          <a:bodyPr wrap="square">
            <a:spAutoFit/>
          </a:bodyPr>
          <a:lstStyle/>
          <a:p>
            <a:pPr algn="just"/>
            <a:r>
              <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rPr>
              <a:t>Exemple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Un constructeur automobile annonce, pour une voiture équipée d’un moteur Diesel (alcane), une consommation </a:t>
            </a:r>
            <a:r>
              <a:rPr lang="fr-FR" sz="2800" i="1" dirty="0" err="1" smtClean="0">
                <a:effectLst>
                  <a:outerShdw blurRad="38100" dist="38100" dir="2700000" algn="tl">
                    <a:srgbClr val="000000">
                      <a:alpha val="43137"/>
                    </a:srgbClr>
                  </a:outerShdw>
                </a:effectLst>
                <a:latin typeface="Times New Roman" pitchFamily="18" charset="0"/>
                <a:cs typeface="Times New Roman" pitchFamily="18" charset="0"/>
              </a:rPr>
              <a:t>Q</a:t>
            </a:r>
            <a:r>
              <a:rPr lang="fr-FR" sz="2000" i="1" dirty="0" err="1" smtClean="0">
                <a:effectLst>
                  <a:outerShdw blurRad="38100" dist="38100" dir="2700000" algn="tl">
                    <a:srgbClr val="000000">
                      <a:alpha val="43137"/>
                    </a:srgbClr>
                  </a:outerShdw>
                </a:effectLst>
                <a:latin typeface="Times New Roman" pitchFamily="18" charset="0"/>
                <a:cs typeface="Times New Roman" pitchFamily="18" charset="0"/>
              </a:rPr>
              <a:t>v,a</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de 4,5 litres pour 100 km.</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2670820"/>
            <a:ext cx="9144000" cy="1815882"/>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1- quel est la quantité </a:t>
            </a:r>
            <a:r>
              <a:rPr lang="fr-FR" sz="2800" i="1" dirty="0" err="1" smtClean="0">
                <a:effectLst>
                  <a:outerShdw blurRad="38100" dist="38100" dir="2700000" algn="tl">
                    <a:srgbClr val="000000">
                      <a:alpha val="43137"/>
                    </a:srgbClr>
                  </a:outerShdw>
                </a:effectLst>
                <a:latin typeface="Times New Roman" pitchFamily="18" charset="0"/>
                <a:cs typeface="Times New Roman" pitchFamily="18" charset="0"/>
              </a:rPr>
              <a:t>Q</a:t>
            </a:r>
            <a:r>
              <a:rPr lang="fr-FR" sz="2000" i="1" dirty="0" err="1" smtClean="0">
                <a:effectLst>
                  <a:outerShdw blurRad="38100" dist="38100" dir="2700000" algn="tl">
                    <a:srgbClr val="000000">
                      <a:alpha val="43137"/>
                    </a:srgbClr>
                  </a:outerShdw>
                </a:effectLst>
                <a:latin typeface="Times New Roman" pitchFamily="18" charset="0"/>
                <a:cs typeface="Times New Roman" pitchFamily="18" charset="0"/>
              </a:rPr>
              <a:t>m</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en kg de CO2 rejetée considérant la réaction comme stœchiométrique  pour un trajet de 100 km?</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2- Calculer la constante de conversion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sz="2400" i="1" dirty="0" smtClean="0">
                <a:effectLst>
                  <a:outerShdw blurRad="38100" dist="38100" dir="2700000" algn="tl">
                    <a:srgbClr val="000000">
                      <a:alpha val="43137"/>
                    </a:srgbClr>
                  </a:outerShdw>
                </a:effectLst>
                <a:latin typeface="Times New Roman" pitchFamily="18" charset="0"/>
                <a:cs typeface="Times New Roman" pitchFamily="18" charset="0"/>
              </a:rPr>
              <a:t>a</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du </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Dieselen</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g/l  sachant que :</a:t>
            </a:r>
          </a:p>
        </p:txBody>
      </p:sp>
      <p:pic>
        <p:nvPicPr>
          <p:cNvPr id="30722" name="Picture 2"/>
          <p:cNvPicPr>
            <a:picLocks noChangeAspect="1" noChangeArrowheads="1"/>
          </p:cNvPicPr>
          <p:nvPr/>
        </p:nvPicPr>
        <p:blipFill>
          <a:blip r:embed="rId2" cstate="print"/>
          <a:srcRect/>
          <a:stretch>
            <a:fillRect/>
          </a:stretch>
        </p:blipFill>
        <p:spPr bwMode="auto">
          <a:xfrm>
            <a:off x="0" y="4365104"/>
            <a:ext cx="9144000" cy="249289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11</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836712"/>
            <a:ext cx="9144000" cy="954107"/>
          </a:xfrm>
          <a:prstGeom prst="rect">
            <a:avLst/>
          </a:prstGeom>
        </p:spPr>
        <p:txBody>
          <a:bodyPr wrap="square">
            <a:spAutoFit/>
          </a:bodyPr>
          <a:lstStyle/>
          <a:p>
            <a:r>
              <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rPr>
              <a:t>Solution :</a:t>
            </a:r>
          </a:p>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 voiture rejette 11,9 kg de CO</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pour un trajet de 100 km</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1628800"/>
            <a:ext cx="9144000" cy="523220"/>
          </a:xfrm>
          <a:prstGeom prst="rect">
            <a:avLst/>
          </a:prstGeom>
        </p:spPr>
        <p:txBody>
          <a:bodyPr wrap="squar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Soit un parcours 15000 km/an rejette 18 tonnes de CO2</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12</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052736"/>
            <a:ext cx="9144000" cy="3600986"/>
          </a:xfrm>
          <a:prstGeom prst="rect">
            <a:avLst/>
          </a:prstGeom>
        </p:spPr>
        <p:txBody>
          <a:bodyPr wrap="square">
            <a:spAutoFit/>
          </a:bodyPr>
          <a:lstStyle/>
          <a:p>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Les anomalies pratiques de la combustion </a:t>
            </a:r>
          </a:p>
          <a:p>
            <a:pPr algn="just">
              <a:tabLst>
                <a:tab pos="2514600" algn="l"/>
              </a:tabLst>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-Dans la pratique, les combustions sont non-stœchiométriques (Combustion non complète). </a:t>
            </a:r>
          </a:p>
          <a:p>
            <a:pPr algn="just">
              <a:tabLst>
                <a:tab pos="2514600" algn="l"/>
              </a:tabLst>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Pour éliminer les imbrûlés (non oxydées), il faut qu’en tout point, suffisamment d’oxygène soit disponible pour la combustion. donc, on opère avec un grand excès d’air (λ &gt; 1) même s’il dilue les fumées et fait chuter la température.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Les réactions sont caractérisées par le facteur d’air λ :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1746" name="Picture 2"/>
          <p:cNvPicPr>
            <a:picLocks noChangeAspect="1" noChangeArrowheads="1"/>
          </p:cNvPicPr>
          <p:nvPr/>
        </p:nvPicPr>
        <p:blipFill>
          <a:blip r:embed="rId2" cstate="print"/>
          <a:srcRect/>
          <a:stretch>
            <a:fillRect/>
          </a:stretch>
        </p:blipFill>
        <p:spPr bwMode="auto">
          <a:xfrm>
            <a:off x="0" y="4869160"/>
            <a:ext cx="9144000" cy="12241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13</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2770" name="Picture 2"/>
          <p:cNvPicPr>
            <a:picLocks noChangeAspect="1" noChangeArrowheads="1"/>
          </p:cNvPicPr>
          <p:nvPr/>
        </p:nvPicPr>
        <p:blipFill>
          <a:blip r:embed="rId2" cstate="print"/>
          <a:srcRect/>
          <a:stretch>
            <a:fillRect/>
          </a:stretch>
        </p:blipFill>
        <p:spPr bwMode="auto">
          <a:xfrm>
            <a:off x="0" y="1844824"/>
            <a:ext cx="9144000" cy="1001067"/>
          </a:xfrm>
          <a:prstGeom prst="rect">
            <a:avLst/>
          </a:prstGeom>
          <a:noFill/>
          <a:ln w="9525">
            <a:noFill/>
            <a:miter lim="800000"/>
            <a:headEnd/>
            <a:tailEnd/>
          </a:ln>
        </p:spPr>
      </p:pic>
      <p:sp>
        <p:nvSpPr>
          <p:cNvPr id="9" name="Rectangle 8"/>
          <p:cNvSpPr/>
          <p:nvPr/>
        </p:nvSpPr>
        <p:spPr>
          <a:xfrm>
            <a:off x="0" y="980728"/>
            <a:ext cx="9144000" cy="954107"/>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En introduisant le facteur d’air λ dans la réaction de combustion on obtient : </a:t>
            </a:r>
            <a:endParaRPr lang="fr-FR" sz="2800" dirty="0"/>
          </a:p>
        </p:txBody>
      </p:sp>
      <p:sp>
        <p:nvSpPr>
          <p:cNvPr id="10" name="Rectangle 9"/>
          <p:cNvSpPr/>
          <p:nvPr/>
        </p:nvSpPr>
        <p:spPr>
          <a:xfrm>
            <a:off x="0" y="2708920"/>
            <a:ext cx="9144000" cy="3970318"/>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L’analyse des fumées permet de définir la qualité des produits de la combustion. Notamment, la présence d’oxygène caractérise une combustion en excès d’air.</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Causes principales de la présence d’imbrûlés imbrûlés dans les fumées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 mélange carburant-comburant non homogène =&gt; manque local d’oxygène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  température trop basse =&gt; combustion peu réactive (cinétique lente)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14</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3794" name="Picture 2"/>
          <p:cNvPicPr>
            <a:picLocks noChangeAspect="1" noChangeArrowheads="1"/>
          </p:cNvPicPr>
          <p:nvPr/>
        </p:nvPicPr>
        <p:blipFill>
          <a:blip r:embed="rId2" cstate="print"/>
          <a:srcRect/>
          <a:stretch>
            <a:fillRect/>
          </a:stretch>
        </p:blipFill>
        <p:spPr bwMode="auto">
          <a:xfrm>
            <a:off x="0" y="1412776"/>
            <a:ext cx="9144000" cy="1876028"/>
          </a:xfrm>
          <a:prstGeom prst="rect">
            <a:avLst/>
          </a:prstGeom>
          <a:noFill/>
          <a:ln w="9525">
            <a:noFill/>
            <a:miter lim="800000"/>
            <a:headEnd/>
            <a:tailEnd/>
          </a:ln>
        </p:spPr>
      </p:pic>
      <p:sp>
        <p:nvSpPr>
          <p:cNvPr id="7" name="Rectangle 6"/>
          <p:cNvSpPr/>
          <p:nvPr/>
        </p:nvSpPr>
        <p:spPr>
          <a:xfrm>
            <a:off x="0" y="980728"/>
            <a:ext cx="6226384" cy="523220"/>
          </a:xfrm>
          <a:prstGeom prst="rect">
            <a:avLst/>
          </a:prstGeom>
        </p:spPr>
        <p:txBody>
          <a:bodyPr wrap="non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Dans le cas de la combustion incomplète :</a:t>
            </a:r>
            <a:endParaRPr lang="fr-FR" sz="2800" dirty="0"/>
          </a:p>
        </p:txBody>
      </p:sp>
      <p:sp>
        <p:nvSpPr>
          <p:cNvPr id="8" name="Rectangle 7"/>
          <p:cNvSpPr/>
          <p:nvPr/>
        </p:nvSpPr>
        <p:spPr>
          <a:xfrm>
            <a:off x="0" y="3414479"/>
            <a:ext cx="9144000" cy="2246769"/>
          </a:xfrm>
          <a:prstGeom prst="rect">
            <a:avLst/>
          </a:prstGeom>
        </p:spPr>
        <p:txBody>
          <a:bodyPr wrap="square">
            <a:spAutoFit/>
          </a:bodyPr>
          <a:lstStyle/>
          <a:p>
            <a:pPr algn="just"/>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et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sont les constantes de dissociation du CO</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et de l’eau.  - combustion complète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=0 toutes les espèces oxydables ont été oxydées en CO</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et H</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O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combustion incomplète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≠0 ou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k</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≠0 il reste des espèces oxydées : CO, H</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ou </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C</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m</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H</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n</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15</a:t>
            </a:fld>
            <a:endParaRPr lang="fr-FR"/>
          </a:p>
        </p:txBody>
      </p:sp>
      <p:sp>
        <p:nvSpPr>
          <p:cNvPr id="6" name="Rectangle à coins arrondis 5"/>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1052736"/>
            <a:ext cx="9144000" cy="3539430"/>
          </a:xfrm>
          <a:prstGeom prst="rect">
            <a:avLst/>
          </a:prstGeom>
        </p:spPr>
        <p:txBody>
          <a:bodyPr wrap="square">
            <a:spAutoFit/>
          </a:bodyPr>
          <a:lstStyle/>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Optimisation de la combustion : répondre aux exigences en terme de performance, de consommation et de </a:t>
            </a:r>
            <a:r>
              <a:rPr lang="fr-FR" sz="2800" smtClean="0">
                <a:effectLst>
                  <a:outerShdw blurRad="38100" dist="38100" dir="2700000" algn="tl">
                    <a:srgbClr val="000000">
                      <a:alpha val="43137"/>
                    </a:srgbClr>
                  </a:outerShdw>
                </a:effectLst>
                <a:latin typeface="Times New Roman" pitchFamily="18" charset="0"/>
                <a:cs typeface="Times New Roman" pitchFamily="18" charset="0"/>
              </a:rPr>
              <a:t>pollution .</a:t>
            </a:r>
            <a:endParaRPr lang="fr-FR" sz="2800"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Donc, il faut optimiser le mélange.</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 temps dévolu à la combustion est très réduit sur un cycle moteur : </a:t>
            </a:r>
          </a:p>
          <a:p>
            <a:pPr algn="just"/>
            <a:r>
              <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rPr>
              <a:t>Exemple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pour un moteur à 3000 tr/min, la durée de combustion est de l’ordre de 10 millisecondes</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2</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764704"/>
            <a:ext cx="9144000" cy="6186309"/>
          </a:xfrm>
          <a:prstGeom prst="rect">
            <a:avLst/>
          </a:prstGeom>
        </p:spPr>
        <p:txBody>
          <a:bodyPr wrap="square">
            <a:spAutoFit/>
          </a:bodyPr>
          <a:lstStyle/>
          <a:p>
            <a:r>
              <a:rPr lang="fr-FR" sz="3200" b="1" dirty="0" smtClean="0">
                <a:solidFill>
                  <a:schemeClr val="tx2">
                    <a:lumMod val="75000"/>
                  </a:schemeClr>
                </a:solidFill>
                <a:latin typeface="Times New Roman" pitchFamily="18" charset="0"/>
                <a:cs typeface="Times New Roman" pitchFamily="18" charset="0"/>
              </a:rPr>
              <a:t>VI.1 Indice de cétane pour les moteurs Diesel</a:t>
            </a:r>
          </a:p>
          <a:p>
            <a:pPr algn="just"/>
            <a:r>
              <a:rPr lang="fr-FR" sz="2800" dirty="0" smtClean="0">
                <a:latin typeface="Times New Roman" pitchFamily="18" charset="0"/>
                <a:cs typeface="Times New Roman" pitchFamily="18" charset="0"/>
              </a:rPr>
              <a: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ou </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hexadécane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smtClean="0"/>
              <a:t>d</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éfinie la capacité d'un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Carburant"/>
              </a:rPr>
              <a:t>carburant</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à s'enflammer sur une échelle de 0 à 100. le carburant doit s'auto-enflammer sous l'effet de la compression. Un carburant à haut indice de cétane est caractérisé par sa facilité à s'auto-allumer.</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Dans les moteurs diesels le nombre de cétane du combustible est choisi en fonction du taux de compression de telle façon que le déclenchement de la combustion doit être assuré sur tous les régimes de fonctionnement du moteur. En particulier, la valeur du taux de compression doit assurer le lancement du moteur à froid et le fonctionnement normal du moteur à bas régimes, où la température et la pression dans le cylindre en fin de compression ne sont pas assez grandes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3</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564243"/>
            <a:ext cx="9144000" cy="5262979"/>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t>
            </a:r>
            <a:r>
              <a:rPr lang="fr-FR" sz="2800" b="1" dirty="0" smtClean="0">
                <a:effectLst>
                  <a:outerShdw blurRad="38100" dist="38100" dir="2700000" algn="tl">
                    <a:srgbClr val="000000">
                      <a:alpha val="43137"/>
                    </a:srgbClr>
                  </a:outerShdw>
                </a:effectLst>
                <a:latin typeface="Times New Roman" pitchFamily="18" charset="0"/>
                <a:cs typeface="Times New Roman" pitchFamily="18" charset="0"/>
              </a:rPr>
              <a:t>indice d'octane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mesure la résistance à l</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Auto-allumage"/>
              </a:rPr>
              <a:t>‘</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auto-allumage (allumage sans intervention de la bougie). On parle assez souvent improprement de capacité antidétonante du carburant pour un carburant d'indice d'octane élevé, un carburant ayant tendance à l'auto-allumage pouvant dans certains cas transiter à la détonation On dit qu'un carburant a un indice d'octane de 95 par exemple, lorsque celui-ci se comporte, au point de vue auto-allumage, comme un mélange de 95 % d’</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iso-octane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qui est résistant à l'auto-inflammation (son indice est de 100 par définition) et de 5 % de n-heptane, qui lui s'auto-enflamme facilement (son indice est de 0 par définition).</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1052736"/>
            <a:ext cx="9144000" cy="553998"/>
          </a:xfrm>
          <a:prstGeom prst="rect">
            <a:avLst/>
          </a:prstGeom>
        </p:spPr>
        <p:txBody>
          <a:bodyPr wrap="square">
            <a:spAutoFit/>
          </a:bodyPr>
          <a:lstStyle/>
          <a:p>
            <a:r>
              <a:rPr lang="fr-FR" sz="3000" b="1" dirty="0" smtClean="0">
                <a:solidFill>
                  <a:schemeClr val="tx2">
                    <a:lumMod val="75000"/>
                  </a:schemeClr>
                </a:solidFill>
                <a:latin typeface="Times New Roman" pitchFamily="18" charset="0"/>
                <a:cs typeface="Times New Roman" pitchFamily="18" charset="0"/>
              </a:rPr>
              <a:t>VI.1 Indice d’octane pour les moteurs à essence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4</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763688" y="1052736"/>
            <a:ext cx="5457825" cy="27908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971600" y="4005064"/>
            <a:ext cx="7400925" cy="2114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5</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196752"/>
            <a:ext cx="9144000" cy="5324535"/>
          </a:xfrm>
          <a:prstGeom prst="rect">
            <a:avLst/>
          </a:prstGeom>
        </p:spPr>
        <p:txBody>
          <a:bodyPr wrap="square">
            <a:spAutoFit/>
          </a:bodyPr>
          <a:lstStyle/>
          <a:p>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VI.3 Amélioration des indices d'octane des essences</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En cas d'utilisation d'un carburant à indice d'octane trop faible (par rapport aux caractéristique du moteur), le combustible risque de s'enflammer spontanément lors de la compression dans le cylindre. Ce phénomène fatigue l‘</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embeillage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et le vilebrequin et est source d'un bruit dit  cliquetis. Pour y remédier, les fabricants de carburant ont dû introduire dans l'essence des additifs chimiques antidétonant permettant son utilisation dans des moteurs à plus haut taux de compression, et donc potentiellement à plus haut rendement (l'additif le plus utilisé est le  tétra éthyle de plomb . Il est maintenant interdit dans la législation</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6</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836712"/>
            <a:ext cx="9144000" cy="6555641"/>
          </a:xfrm>
          <a:prstGeom prst="rect">
            <a:avLst/>
          </a:prstGeom>
        </p:spPr>
        <p:txBody>
          <a:bodyPr wrap="square">
            <a:spAutoFit/>
          </a:bodyPr>
          <a:lstStyle/>
          <a:p>
            <a:pPr algn="just"/>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VI.4. Carburants des moteurs à combustion interne</a:t>
            </a:r>
            <a:r>
              <a:rPr lang="fr-FR" sz="2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fr-FR" sz="2800" b="1"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L’énergie chimique contenue dans le carburant est donc destinée à être convertie en énergie mécanique. Le carburant est en fait un mélange de nombreuses substances chimiques :</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plusieurs dizaines d’hydrocarbures et des additifs en faibles proportions introduits pour donner les propriétés particulières au mélange.</a:t>
            </a:r>
          </a:p>
          <a:p>
            <a:r>
              <a:rPr lang="fr-FR" sz="2800" b="1" dirty="0" smtClean="0">
                <a:effectLst>
                  <a:outerShdw blurRad="38100" dist="38100" dir="2700000" algn="tl">
                    <a:srgbClr val="000000">
                      <a:alpha val="43137"/>
                    </a:srgbClr>
                  </a:outerShdw>
                </a:effectLst>
                <a:latin typeface="Times New Roman" pitchFamily="18" charset="0"/>
                <a:cs typeface="Times New Roman" pitchFamily="18" charset="0"/>
              </a:rPr>
              <a:t>Types du carburant pour les moteurs à combustion interne:</a:t>
            </a:r>
          </a:p>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Liquides (essence, gazole, carburéacteur (kérosène), biocarburants, ….).</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Gazeux (GPL, GNV, biogaz,…).</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GPL : Gaz de Pétrole Liquéfié, GNL : Gaz Naturel Liquéfié, GNV : Gaz Naturel pour Véhicules. </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7</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836712"/>
            <a:ext cx="9144000" cy="3539430"/>
          </a:xfrm>
          <a:prstGeom prst="rect">
            <a:avLst/>
          </a:prstGeom>
        </p:spPr>
        <p:txBody>
          <a:bodyPr wrap="square">
            <a:spAutoFit/>
          </a:bodyPr>
          <a:lstStyle/>
          <a:p>
            <a:pPr algn="just"/>
            <a:r>
              <a:rPr lang="fr-FR" sz="2800" b="1"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VI.3.5. calorifique du carburant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Le principal choix caractéristique des carburants est d'avoir une grande pouvoir calorifique, c'est-à-dire qu’ils peuvent transformer beaucoup d'énergie pour une masse ou un volume réduits. Le pouvoir calorifique massique représente la quantité d’énergie dégagée par unité de masse du carburant lors de la réaction chimique de combustion complète conduisant à la formation de CO</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et H</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O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8</a:t>
            </a:fld>
            <a:endParaRPr lang="fr-FR"/>
          </a:p>
        </p:txBody>
      </p:sp>
      <p:sp>
        <p:nvSpPr>
          <p:cNvPr id="5" name="Rectangle 4"/>
          <p:cNvSpPr/>
          <p:nvPr/>
        </p:nvSpPr>
        <p:spPr>
          <a:xfrm>
            <a:off x="0" y="908720"/>
            <a:ext cx="9144000" cy="4401205"/>
          </a:xfrm>
          <a:prstGeom prst="rect">
            <a:avLst/>
          </a:prstGeom>
        </p:spPr>
        <p:txBody>
          <a:bodyPr wrap="square">
            <a:spAutoFit/>
          </a:bodyPr>
          <a:lstStyle/>
          <a:p>
            <a:pPr algn="just"/>
            <a:r>
              <a:rPr lang="fr-FR" sz="2800" dirty="0" smtClean="0">
                <a:latin typeface="Times New Roman" pitchFamily="18" charset="0"/>
                <a:cs typeface="Times New Roman" pitchFamily="18" charset="0"/>
              </a:rPr>
              <a:t>On fait la distinction entre le pouvoir calorifique supérieur (PCS) et le pouvoir calorifique inférieur (PCI) selon que l’eau obtenue par combustion se trouve à l’état liquide ou à l’état gazeux.</a:t>
            </a:r>
          </a:p>
          <a:p>
            <a:pPr algn="just"/>
            <a:r>
              <a:rPr lang="fr-FR" sz="2800" b="1" dirty="0" smtClean="0">
                <a:latin typeface="Times New Roman" pitchFamily="18" charset="0"/>
                <a:cs typeface="Times New Roman" pitchFamily="18" charset="0"/>
              </a:rPr>
              <a:t>Remarque : </a:t>
            </a:r>
            <a:r>
              <a:rPr lang="fr-FR" sz="2800" dirty="0" smtClean="0">
                <a:latin typeface="Times New Roman" pitchFamily="18" charset="0"/>
                <a:cs typeface="Times New Roman" pitchFamily="18" charset="0"/>
              </a:rPr>
              <a:t>La seule grandeur véritable me nt utile en pratique est le PCI, puisque, dans les produits de combustion des moteurs et des brûleurs, l’eau est rejetée sous forme de vapeur .</a:t>
            </a:r>
          </a:p>
          <a:p>
            <a:r>
              <a:rPr lang="fr-FR" sz="2800" dirty="0" smtClean="0">
                <a:latin typeface="Times New Roman" pitchFamily="18" charset="0"/>
                <a:cs typeface="Times New Roman" pitchFamily="18" charset="0"/>
              </a:rPr>
              <a:t/>
            </a:r>
            <a:br>
              <a:rPr lang="fr-FR" sz="2800" dirty="0" smtClean="0">
                <a:latin typeface="Times New Roman" pitchFamily="18" charset="0"/>
                <a:cs typeface="Times New Roman" pitchFamily="18" charset="0"/>
              </a:rPr>
            </a:br>
            <a:endParaRPr lang="fr-FR" sz="2800" dirty="0">
              <a:latin typeface="Times New Roman" pitchFamily="18" charset="0"/>
              <a:cs typeface="Times New Roman" pitchFamily="18" charset="0"/>
            </a:endParaRPr>
          </a:p>
        </p:txBody>
      </p:sp>
      <p:sp>
        <p:nvSpPr>
          <p:cNvPr id="6" name="Rectangle à coins arrondis 5"/>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619672" y="4005064"/>
            <a:ext cx="6336704" cy="28529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9</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et optimisation des lois de combustion </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908720"/>
            <a:ext cx="4264309" cy="523220"/>
          </a:xfrm>
          <a:prstGeom prst="rect">
            <a:avLst/>
          </a:prstGeom>
        </p:spPr>
        <p:txBody>
          <a:bodyPr wrap="none">
            <a:spAutoFit/>
          </a:bodyPr>
          <a:lstStyle/>
          <a:p>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VII. Etudes des anomalies </a:t>
            </a:r>
            <a:endParaRPr lang="fr-FR" sz="2800" dirty="0"/>
          </a:p>
        </p:txBody>
      </p:sp>
      <p:sp>
        <p:nvSpPr>
          <p:cNvPr id="7" name="Rectangle 6"/>
          <p:cNvSpPr/>
          <p:nvPr/>
        </p:nvSpPr>
        <p:spPr>
          <a:xfrm>
            <a:off x="0" y="1412776"/>
            <a:ext cx="9144000" cy="2677656"/>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 combustion est stœchiométrique, lorsqu’il y a exactement assez de comburant pour oxyder totalement le combustible les fumées ne contiennent ni oxygène, ni combustible.</a:t>
            </a:r>
          </a:p>
          <a:p>
            <a:pPr algn="just"/>
            <a:r>
              <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rPr>
              <a:t>Exemple :</a:t>
            </a:r>
          </a:p>
          <a:p>
            <a:pPr algn="just"/>
            <a:endPar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3356992"/>
            <a:ext cx="6012160" cy="792088"/>
          </a:xfrm>
          <a:prstGeom prst="rect">
            <a:avLst/>
          </a:prstGeom>
          <a:noFill/>
        </p:spPr>
      </p:pic>
      <p:sp>
        <p:nvSpPr>
          <p:cNvPr id="1027" name="Rectangle 3"/>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0" y="4293096"/>
            <a:ext cx="9144000" cy="2246769"/>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 combustion stœchiométrique conduit à la température de combustion la plus élevée. Par conséquent, elle est considérée comme combustion idéale.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Lorsque la combustion est stœchiométrique on dit que la facteur d’air </a:t>
            </a:r>
            <a:r>
              <a:rPr lang="el-GR" sz="2800" dirty="0" smtClean="0">
                <a:effectLst>
                  <a:outerShdw blurRad="38100" dist="38100" dir="2700000" algn="tl">
                    <a:srgbClr val="000000">
                      <a:alpha val="43137"/>
                    </a:srgbClr>
                  </a:outerShdw>
                </a:effectLst>
                <a:latin typeface="Times New Roman" pitchFamily="18" charset="0"/>
                <a:cs typeface="Times New Roman" pitchFamily="18" charset="0"/>
              </a:rPr>
              <a:t>λ</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=1.</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2893</TotalTime>
  <Words>939</Words>
  <Application>Microsoft Office PowerPoint</Application>
  <PresentationFormat>Affichage à l'écran (4:3)</PresentationFormat>
  <Paragraphs>108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ZERGANE</cp:lastModifiedBy>
  <cp:revision>125</cp:revision>
  <dcterms:created xsi:type="dcterms:W3CDTF">2021-02-07T18:00:40Z</dcterms:created>
  <dcterms:modified xsi:type="dcterms:W3CDTF">2022-01-03T18:54:41Z</dcterms:modified>
</cp:coreProperties>
</file>