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60" r:id="rId3"/>
    <p:sldId id="258" r:id="rId4"/>
    <p:sldId id="284" r:id="rId5"/>
    <p:sldId id="285" r:id="rId6"/>
    <p:sldId id="262" r:id="rId7"/>
    <p:sldId id="288" r:id="rId8"/>
    <p:sldId id="322" r:id="rId9"/>
    <p:sldId id="323" r:id="rId10"/>
    <p:sldId id="324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28" r:id="rId20"/>
    <p:sldId id="329" r:id="rId21"/>
    <p:sldId id="264" r:id="rId22"/>
    <p:sldId id="274" r:id="rId23"/>
    <p:sldId id="325" r:id="rId24"/>
    <p:sldId id="326" r:id="rId25"/>
    <p:sldId id="327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91628-B689-4985-8E6B-A2272D317BB1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B8C32-5B10-4C3D-B464-1B39011B9D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74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501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27868" indent="-279949" defTabSz="914501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19797" indent="-223959" defTabSz="914501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67716" indent="-223959" defTabSz="914501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15635" indent="-223959" defTabSz="914501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63554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11472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59391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07310" indent="-223959" defTabSz="914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84BD26-CED3-47FF-B49B-BF830084009B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-The psychology of Freud and Carl Jung have been seminal in the “modern” movement in literature.  In many respects it is a reaction against realism and naturalism and the scientific postulates on which they rest.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-All of these new ideas worked to undermine long-held assumptions about language, culture, religion, and reality, which aided in the creation of the “modernist self” prevalent among literary artists of this movement.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-This new sense of self gave the modernist writers a heightened sense of purpose, even as their responses to the cultural crises were highly individual.</a:t>
            </a:r>
          </a:p>
        </p:txBody>
      </p:sp>
    </p:spTree>
    <p:extLst>
      <p:ext uri="{BB962C8B-B14F-4D97-AF65-F5344CB8AC3E}">
        <p14:creationId xmlns:p14="http://schemas.microsoft.com/office/powerpoint/2010/main" val="2007595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B8C32-5B10-4C3D-B464-1B39011B9D2B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172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B8C32-5B10-4C3D-B464-1B39011B9D2B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172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B8C32-5B10-4C3D-B464-1B39011B9D2B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172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B8C32-5B10-4C3D-B464-1B39011B9D2B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17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4A19E3-EFCE-4701-93DE-D684DDEE63A0}" type="datetimeFigureOut">
              <a:rPr lang="fr-FR" smtClean="0"/>
              <a:t>31/10/2019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C0FF40-A342-4029-9A82-949BB714409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talo_Calvino" TargetMode="External"/><Relationship Id="rId2" Type="http://schemas.openxmlformats.org/officeDocument/2006/relationships/hyperlink" Target="http://en.wikipedia.org/wiki/If_on_a_winter's_night_a_travel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Kurt_Vonnegut" TargetMode="External"/><Relationship Id="rId4" Type="http://schemas.openxmlformats.org/officeDocument/2006/relationships/hyperlink" Target="http://en.wikipedia.org/wiki/Slaughterhouse_Fiv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lliam_S._Burroughs" TargetMode="External"/><Relationship Id="rId2" Type="http://schemas.openxmlformats.org/officeDocument/2006/relationships/hyperlink" Target="http://en.wikipedia.org/wiki/Postmodern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rgaret_Atwoo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rt" TargetMode="External"/><Relationship Id="rId2" Type="http://schemas.openxmlformats.org/officeDocument/2006/relationships/hyperlink" Target="http://en.wikipedia.org/wiki/Literatu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ostmodern_literature" TargetMode="External"/><Relationship Id="rId5" Type="http://schemas.openxmlformats.org/officeDocument/2006/relationships/hyperlink" Target="http://en.wikipedia.org/wiki/Expressionism" TargetMode="External"/><Relationship Id="rId4" Type="http://schemas.openxmlformats.org/officeDocument/2006/relationships/hyperlink" Target="http://en.wikipedia.org/wiki/Musi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ean_Baudrillard" TargetMode="External"/><Relationship Id="rId2" Type="http://schemas.openxmlformats.org/officeDocument/2006/relationships/hyperlink" Target="http://en.wikipedia.org/wiki/Fredric_Jame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yperreality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seph_Heller" TargetMode="External"/><Relationship Id="rId2" Type="http://schemas.openxmlformats.org/officeDocument/2006/relationships/hyperlink" Target="http://en.wikipedia.org/wiki/John_Bar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ruce_Jay_Friedman" TargetMode="External"/><Relationship Id="rId5" Type="http://schemas.openxmlformats.org/officeDocument/2006/relationships/hyperlink" Target="http://en.wikipedia.org/wiki/Kurt_Vonnegut" TargetMode="External"/><Relationship Id="rId4" Type="http://schemas.openxmlformats.org/officeDocument/2006/relationships/hyperlink" Target="http://en.wikipedia.org/wiki/William_Gaddi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urt_Vonnegut" TargetMode="External"/><Relationship Id="rId2" Type="http://schemas.openxmlformats.org/officeDocument/2006/relationships/hyperlink" Target="http://en.wikipedia.org/wiki/Absur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8.png"/><Relationship Id="rId3" Type="http://schemas.openxmlformats.org/officeDocument/2006/relationships/slide" Target="slide4.xml"/><Relationship Id="rId7" Type="http://schemas.openxmlformats.org/officeDocument/2006/relationships/image" Target="../media/image3.jpeg"/><Relationship Id="rId12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image" Target="../media/image6.jpeg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slide" Target="slide2.xm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3717032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Post WWII- </a:t>
            </a:r>
            <a:r>
              <a:rPr lang="fr-FR" sz="3200" dirty="0" err="1" smtClean="0"/>
              <a:t>present</a:t>
            </a:r>
            <a:endParaRPr lang="fr-FR" sz="32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80528" y="1988840"/>
            <a:ext cx="9432032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sz="8000" dirty="0" smtClean="0"/>
              <a:t>POSTMODERNISM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5666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476672"/>
            <a:ext cx="8540750" cy="72008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WOMEN’S  LITERATURE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1520" y="908720"/>
            <a:ext cx="854075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lnSpc>
                <a:spcPct val="200000"/>
              </a:lnSpc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50000"/>
              </a:lnSpc>
              <a:buNone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444" y="1484784"/>
            <a:ext cx="85720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Postmodernist women writers write to define their identities, to participate in enduring debates, they tackle questions of sexuality, love, relationships, politics, and private or secret experience, major figures: Joyce Carol Oates, Ann Beattie, Grace Paley, Joan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Didion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7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64063" y="116632"/>
            <a:ext cx="9239944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THEMES OF POSTMODERNIST WRITING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908720"/>
            <a:ext cx="8613775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buFont typeface="Arial" charset="0"/>
              <a:buChar char="►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quest for identity</a:t>
            </a:r>
          </a:p>
          <a:p>
            <a:pPr eaLnBrk="1" hangingPunct="1">
              <a:lnSpc>
                <a:spcPct val="200000"/>
              </a:lnSpc>
              <a:buFont typeface="Arial" charset="0"/>
              <a:buChar char="►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Racism</a:t>
            </a:r>
          </a:p>
          <a:p>
            <a:pPr eaLnBrk="1" hangingPunct="1">
              <a:lnSpc>
                <a:spcPct val="200000"/>
              </a:lnSpc>
              <a:buFont typeface="Arial" charset="0"/>
              <a:buChar char="►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search for goodness in people</a:t>
            </a:r>
          </a:p>
          <a:p>
            <a:pPr eaLnBrk="1" hangingPunct="1">
              <a:lnSpc>
                <a:spcPct val="200000"/>
              </a:lnSpc>
              <a:buFont typeface="Arial" charset="0"/>
              <a:buChar char="►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Borderlands</a:t>
            </a:r>
          </a:p>
          <a:p>
            <a:pPr marL="45720" indent="0" eaLnBrk="1" hangingPunct="1">
              <a:lnSpc>
                <a:spcPct val="200000"/>
              </a:lnSpc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  <a:buFont typeface="Arial" charset="0"/>
              <a:buChar char="►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970" y="188640"/>
            <a:ext cx="8856984" cy="114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TECHNIQUES IN POSTMODERNIST WORKS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1520" y="1124744"/>
            <a:ext cx="8540750" cy="4876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Irony, playfulness and black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humour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the hallmarks of postmodern writing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Intertextuality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Metafiction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Pastiche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Maximalism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Hyperreality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Irony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Paranoia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Fragmentation </a:t>
            </a:r>
          </a:p>
        </p:txBody>
      </p:sp>
    </p:spTree>
    <p:extLst>
      <p:ext uri="{BB962C8B-B14F-4D97-AF65-F5344CB8AC3E}">
        <p14:creationId xmlns:p14="http://schemas.microsoft.com/office/powerpoint/2010/main" val="35922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INTERTEXTUALITY</a:t>
            </a: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1052736"/>
            <a:ext cx="8540750" cy="531304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Everything has already been written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context is key to interpreting any given work, specific textual readers will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 out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to the various systems of meanings available to them through their memory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experience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Frequently, this will include other texts (stories that they have heard,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films that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have seen at some point, books that they have read) that will help them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make meanings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 of the text in front of them. In other words, they will draw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associations between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new object and past objects they have encountered that will in effect set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up networks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relationships and meanings between the texts. This is what is known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intertext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,” a kind of virtual text created by the reader at any moment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interpretation that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allows for a connection between a new text and old ones.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►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2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16632"/>
            <a:ext cx="8540750" cy="81851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METAFICTION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836712"/>
            <a:ext cx="9108504" cy="580526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1">
              <a:lnSpc>
                <a:spcPct val="150000"/>
              </a:lnSpc>
            </a:pP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about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or "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foregrounding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apparatus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" </a:t>
            </a:r>
          </a:p>
          <a:p>
            <a:pPr lvl="1">
              <a:lnSpc>
                <a:spcPct val="150000"/>
              </a:lnSpc>
            </a:pP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artificiality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of art or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fictionality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of fiction apparent to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reader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disregards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necessity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for “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willful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suspension of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disbelief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>
              <a:lnSpc>
                <a:spcPct val="150000"/>
              </a:lnSpc>
            </a:pP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undermine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authority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, for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unexpected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narrative shifts </a:t>
            </a:r>
          </a:p>
          <a:p>
            <a:pPr lvl="1">
              <a:lnSpc>
                <a:spcPct val="150000"/>
              </a:lnSpc>
            </a:pP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advance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a story in a unique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, for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emotional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distance</a:t>
            </a:r>
          </a:p>
          <a:p>
            <a:pPr lvl="1">
              <a:lnSpc>
                <a:spcPct val="150000"/>
              </a:lnSpc>
            </a:pP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To comment on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altLang="zh-TW" sz="2400" dirty="0" err="1" smtClean="0">
                <a:latin typeface="Times New Roman" pitchFamily="18" charset="0"/>
                <a:cs typeface="Times New Roman" pitchFamily="18" charset="0"/>
              </a:rPr>
              <a:t>storytelling</a:t>
            </a:r>
            <a:endParaRPr lang="fr-FR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f on a winter's night a traveler"/>
              </a:rPr>
              <a:t>If on a </a:t>
            </a:r>
            <a:r>
              <a:rPr lang="fr-FR" altLang="zh-TW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f on a winter's night a traveler"/>
              </a:rPr>
              <a:t>Winter's</a:t>
            </a:r>
            <a:r>
              <a:rPr lang="fr-FR" altLang="zh-TW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f on a winter's night a traveler"/>
              </a:rPr>
              <a:t> </a:t>
            </a:r>
            <a:r>
              <a:rPr lang="fr-FR" altLang="zh-TW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f on a winter's night a traveler"/>
              </a:rPr>
              <a:t>Night a </a:t>
            </a:r>
            <a:r>
              <a:rPr lang="fr-FR" altLang="zh-TW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f on a winter's night a traveler"/>
              </a:rPr>
              <a:t>T</a:t>
            </a:r>
            <a:r>
              <a:rPr lang="fr-FR" altLang="zh-TW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If on a winter's night a traveler"/>
              </a:rPr>
              <a:t>ravele</a:t>
            </a:r>
            <a:r>
              <a:rPr lang="fr-FR" altLang="zh-TW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f on a winter's night a traveler"/>
              </a:rPr>
              <a:t>r</a:t>
            </a:r>
            <a:r>
              <a:rPr lang="fr-FR" altLang="zh-TW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Italo Calvino"/>
              </a:rPr>
              <a:t>Italo Calvino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(1979): a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reader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attempting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Slaughterhouse Five"/>
              </a:rPr>
              <a:t>Slaughterhouse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Slaughterhouse Five"/>
              </a:rPr>
              <a:t> Five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tooltip="Kurt Vonnegut"/>
              </a:rPr>
              <a:t>Kurt Vonnegut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(1969): the first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about the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fr-FR" altLang="zh-TW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altLang="zh-TW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novel</a:t>
            </a:r>
            <a:endParaRPr lang="en-US" altLang="zh-TW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fr-FR" altLang="zh-TW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76200"/>
            <a:ext cx="9070975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PASTICHE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1190364"/>
            <a:ext cx="8540750" cy="5638800"/>
          </a:xfrm>
          <a:prstGeom prst="rect">
            <a:avLst/>
          </a:prstGeo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To combine, or "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paste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, multiple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50000"/>
              </a:lnSpc>
            </a:pP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homage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to or a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parody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styles</a:t>
            </a:r>
          </a:p>
          <a:p>
            <a:pPr lvl="1" algn="just">
              <a:lnSpc>
                <a:spcPct val="150000"/>
              </a:lnSpc>
            </a:pP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representation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chaotic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pluralistic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, or information-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drenched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aspects of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postmodern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society</a:t>
            </a:r>
          </a:p>
          <a:p>
            <a:pPr lvl="1" algn="just">
              <a:lnSpc>
                <a:spcPct val="150000"/>
              </a:lnSpc>
            </a:pP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combination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of multiple genres to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create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a unique narrative or to comment on situations in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  <a:hlinkClick r:id="rId2" tooltip="Postmodernity"/>
              </a:rPr>
              <a:t>postmodernity</a:t>
            </a:r>
            <a:endParaRPr lang="fr-FR" altLang="zh-TW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fr-FR" altLang="zh-TW" sz="2200" dirty="0">
                <a:latin typeface="Times New Roman" pitchFamily="18" charset="0"/>
                <a:cs typeface="Times New Roman" pitchFamily="18" charset="0"/>
                <a:hlinkClick r:id="rId3" tooltip="William S. Burroughs"/>
              </a:rPr>
              <a:t>William S. Burroughs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: science fiction,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detective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fiction, westerns</a:t>
            </a:r>
          </a:p>
          <a:p>
            <a:pPr lvl="1" algn="just">
              <a:lnSpc>
                <a:spcPct val="150000"/>
              </a:lnSpc>
            </a:pPr>
            <a:r>
              <a:rPr lang="fr-FR" altLang="zh-TW" sz="2200" dirty="0">
                <a:latin typeface="Times New Roman" pitchFamily="18" charset="0"/>
                <a:cs typeface="Times New Roman" pitchFamily="18" charset="0"/>
                <a:hlinkClick r:id="rId4" tooltip="Margaret Atwood"/>
              </a:rPr>
              <a:t>Margaret Atwood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: science fiction and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fairy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tales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281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16632"/>
            <a:ext cx="8208912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MAXIMALISM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79512" y="764704"/>
            <a:ext cx="854075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400" dirty="0" smtClean="0"/>
          </a:p>
          <a:p>
            <a:pPr lvl="1" algn="just">
              <a:lnSpc>
                <a:spcPct val="150000"/>
              </a:lnSpc>
            </a:pP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  <a:hlinkClick r:id="rId2" tooltip="Literature"/>
              </a:rPr>
              <a:t>literature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3" tooltip="Art"/>
              </a:rPr>
              <a:t>art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multimedia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graphical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design, and 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4" tooltip="Music"/>
              </a:rPr>
              <a:t>music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explain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encompassing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all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multi-purpose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umbrella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  <a:hlinkClick r:id="rId5" tooltip="Expressionism"/>
              </a:rPr>
              <a:t>expressionism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the extensive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6" tooltip="Postmodern literature"/>
              </a:rPr>
              <a:t>post-modern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  <a:hlinkClick r:id="rId6" tooltip="Postmodern literature"/>
              </a:rPr>
              <a:t>novels</a:t>
            </a:r>
            <a:endParaRPr lang="fr-FR" altLang="zh-TW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Digression,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elaboration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detail</a:t>
            </a:r>
            <a:r>
              <a:rPr lang="fr-FR" altLang="zh-TW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316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116632"/>
            <a:ext cx="7448615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HYPERREALITY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980728"/>
            <a:ext cx="8540750" cy="4498975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altLang="zh-TW" sz="2800" dirty="0">
                <a:latin typeface="Times New Roman" pitchFamily="18" charset="0"/>
                <a:cs typeface="Times New Roman" pitchFamily="18" charset="0"/>
              </a:rPr>
              <a:t>Technoculture and </a:t>
            </a:r>
            <a:r>
              <a:rPr lang="fr-FR" altLang="zh-TW" sz="2800" dirty="0" err="1">
                <a:latin typeface="Times New Roman" pitchFamily="18" charset="0"/>
                <a:cs typeface="Times New Roman" pitchFamily="18" charset="0"/>
              </a:rPr>
              <a:t>hyperreality</a:t>
            </a:r>
            <a:r>
              <a:rPr lang="fr-FR" altLang="zh-TW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fr-FR" altLang="zh-TW" sz="2400" dirty="0" err="1">
                <a:latin typeface="Times New Roman" pitchFamily="18" charset="0"/>
                <a:cs typeface="Times New Roman" pitchFamily="18" charset="0"/>
                <a:hlinkClick r:id="rId2" tooltip="Fredric Jameson"/>
              </a:rPr>
              <a:t>Fredric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2" tooltip="Fredric Jameson"/>
              </a:rPr>
              <a:t> Jameson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: “society has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moved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the information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 lvl="1" algn="just">
              <a:lnSpc>
                <a:spcPct val="150000"/>
              </a:lnSpc>
            </a:pP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3" tooltip="Jean Baudrillard"/>
              </a:rPr>
              <a:t>Jean Baudrillard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postmodernity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by a shift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  <a:hlinkClick r:id="rId4" tooltip="Hyperreality"/>
              </a:rPr>
              <a:t>hyperreality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simulations have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replaced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the real. </a:t>
            </a:r>
          </a:p>
          <a:p>
            <a:pPr lvl="1" algn="just">
              <a:lnSpc>
                <a:spcPct val="150000"/>
              </a:lnSpc>
            </a:pP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People are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inundated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information</a:t>
            </a:r>
          </a:p>
          <a:p>
            <a:pPr lvl="1" algn="just">
              <a:lnSpc>
                <a:spcPct val="150000"/>
              </a:lnSpc>
            </a:pP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Technology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as a central focus in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lives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7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404664"/>
            <a:ext cx="8540750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IRONY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692696"/>
            <a:ext cx="8540750" cy="548640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50000"/>
              </a:lnSpc>
            </a:pPr>
            <a:endParaRPr lang="fr-FR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fr-FR" altLang="zh-TW" sz="2400" dirty="0" err="1" smtClean="0">
                <a:latin typeface="Times New Roman" pitchFamily="18" charset="0"/>
                <a:cs typeface="Times New Roman" pitchFamily="18" charset="0"/>
              </a:rPr>
              <a:t>Postmodern</a:t>
            </a:r>
            <a:r>
              <a:rPr lang="fr-FR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fiction: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characterized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by the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ironic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quote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marks, </a:t>
            </a:r>
          </a:p>
          <a:p>
            <a:pPr lvl="1">
              <a:lnSpc>
                <a:spcPct val="150000"/>
              </a:lnSpc>
            </a:pP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Postmodern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novelists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labeled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black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humorists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2" tooltip="John Barth"/>
              </a:rPr>
              <a:t>John Barth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3" tooltip="Joseph Heller"/>
              </a:rPr>
              <a:t>Joseph Heller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4" tooltip="William Gaddis"/>
              </a:rPr>
              <a:t>William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  <a:hlinkClick r:id="rId4" tooltip="William Gaddis"/>
              </a:rPr>
              <a:t>Gaddis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5" tooltip="Kurt Vonnegut"/>
              </a:rPr>
              <a:t>Kurt Vonnegut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  <a:hlinkClick r:id="rId6" tooltip="Bruce Jay Friedman"/>
              </a:rPr>
              <a:t>Bruce Jay Friedman</a:t>
            </a:r>
            <a:endParaRPr lang="fr-FR" altLang="zh-TW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Common to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treat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serious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subjects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playful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humorous</a:t>
            </a:r>
            <a:r>
              <a:rPr lang="fr-FR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400" dirty="0" err="1">
                <a:latin typeface="Times New Roman" pitchFamily="18" charset="0"/>
                <a:cs typeface="Times New Roman" pitchFamily="18" charset="0"/>
              </a:rPr>
              <a:t>way</a:t>
            </a:r>
            <a:endParaRPr lang="fr-FR" altLang="zh-TW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 typeface="Arial" charset="0"/>
              <a:buChar char="►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0"/>
            <a:ext cx="8540750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PARANOIA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692696"/>
            <a:ext cx="8540750" cy="5486400"/>
          </a:xfrm>
          <a:prstGeom prst="rect">
            <a:avLst/>
          </a:prstGeom>
        </p:spPr>
        <p:txBody>
          <a:bodyPr/>
          <a:lstStyle/>
          <a:p>
            <a:pPr marL="45720" indent="0">
              <a:lnSpc>
                <a:spcPct val="90000"/>
              </a:lnSpc>
              <a:buNone/>
            </a:pPr>
            <a:endParaRPr lang="fr-FR" altLang="zh-TW" sz="2400" dirty="0"/>
          </a:p>
          <a:p>
            <a:pPr lvl="1">
              <a:lnSpc>
                <a:spcPct val="150000"/>
              </a:lnSpc>
            </a:pP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belief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ordering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system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the chaos of the world</a:t>
            </a:r>
          </a:p>
          <a:p>
            <a:pPr lvl="1">
              <a:lnSpc>
                <a:spcPct val="150000"/>
              </a:lnSpc>
            </a:pP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Postmodernist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: no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ordering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system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exists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search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fruitless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  <a:hlinkClick r:id="rId2" tooltip="Absurd"/>
              </a:rPr>
              <a:t>absurd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lnSpc>
                <a:spcPct val="150000"/>
              </a:lnSpc>
            </a:pP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coincides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theme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of technoculture and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hyperreality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lnSpc>
                <a:spcPct val="150000"/>
              </a:lnSpc>
            </a:pPr>
            <a:r>
              <a:rPr lang="fr-FR" altLang="zh-TW" sz="2200" i="1" dirty="0">
                <a:latin typeface="Times New Roman" pitchFamily="18" charset="0"/>
                <a:cs typeface="Times New Roman" pitchFamily="18" charset="0"/>
              </a:rPr>
              <a:t>Breakfast of Champions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  <a:hlinkClick r:id="rId3" tooltip="Kurt Vonnegut"/>
              </a:rPr>
              <a:t>Kurt Vonnegut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character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Dwayne Hoover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becomes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violent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convinced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everyone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in the world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a robot and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200" dirty="0" err="1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fr-FR" altLang="zh-TW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 typeface="Arial" charset="0"/>
              <a:buChar char="►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2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4876800"/>
            <a:ext cx="914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676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895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419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62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199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914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The Puritan Era</a:t>
            </a:r>
          </a:p>
        </p:txBody>
      </p:sp>
      <p:sp>
        <p:nvSpPr>
          <p:cNvPr id="8200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3733800"/>
            <a:ext cx="914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Age of Reason</a:t>
            </a:r>
          </a:p>
        </p:txBody>
      </p:sp>
      <p:sp>
        <p:nvSpPr>
          <p:cNvPr id="8201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3976688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Transcendentalism</a:t>
            </a:r>
            <a:r>
              <a:rPr lang="en-US"/>
              <a:t> 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6200" y="49530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1600 - 1750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676400" y="49530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1750-1800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971800" y="4953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1800-1840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419600" y="4953000"/>
            <a:ext cx="16002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1840-1855</a:t>
            </a:r>
          </a:p>
          <a:p>
            <a:pPr eaLnBrk="1" hangingPunct="1">
              <a:spcBef>
                <a:spcPct val="50000"/>
              </a:spcBef>
            </a:pPr>
            <a:endParaRPr lang="en-US" sz="1400" b="1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914400" y="44196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2514600" y="44196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4800600" y="44196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3581400" y="44196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304800" y="2413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 American Literature</a:t>
            </a:r>
            <a:r>
              <a:rPr lang="en-US" sz="440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8211" name="Picture 19" descr="bradstre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44738"/>
            <a:ext cx="976313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12" name="Picture 20" descr="Scene_at_the_Signing_of_the_Constitution_of_the_United_Stat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17750"/>
            <a:ext cx="15621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13" name="Picture 21" descr="thoreau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08213"/>
            <a:ext cx="968375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38" name="AutoShape 22"/>
          <p:cNvCxnSpPr>
            <a:cxnSpLocks noChangeShapeType="1"/>
            <a:stCxn id="8211" idx="2"/>
            <a:endCxn id="8199" idx="1"/>
          </p:cNvCxnSpPr>
          <p:nvPr/>
        </p:nvCxnSpPr>
        <p:spPr bwMode="auto">
          <a:xfrm rot="5400000">
            <a:off x="476250" y="3676650"/>
            <a:ext cx="527050" cy="107950"/>
          </a:xfrm>
          <a:prstGeom prst="bentConnector4">
            <a:avLst>
              <a:gd name="adj1" fmla="val 10843"/>
              <a:gd name="adj2" fmla="val 31176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9" name="AutoShape 23"/>
          <p:cNvCxnSpPr>
            <a:cxnSpLocks noChangeShapeType="1"/>
            <a:stCxn id="8212" idx="2"/>
            <a:endCxn id="8200" idx="1"/>
          </p:cNvCxnSpPr>
          <p:nvPr/>
        </p:nvCxnSpPr>
        <p:spPr bwMode="auto">
          <a:xfrm rot="5400000">
            <a:off x="1733550" y="3409950"/>
            <a:ext cx="557213" cy="671513"/>
          </a:xfrm>
          <a:prstGeom prst="bentConnector4">
            <a:avLst>
              <a:gd name="adj1" fmla="val 23931"/>
              <a:gd name="adj2" fmla="val 134042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0" name="AutoShape 24"/>
          <p:cNvCxnSpPr>
            <a:cxnSpLocks noChangeShapeType="1"/>
            <a:stCxn id="8213" idx="2"/>
            <a:endCxn id="8201" idx="0"/>
          </p:cNvCxnSpPr>
          <p:nvPr/>
        </p:nvCxnSpPr>
        <p:spPr bwMode="auto">
          <a:xfrm rot="16200000" flipH="1">
            <a:off x="4666456" y="3652045"/>
            <a:ext cx="485775" cy="1635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17" name="Text Box 25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377825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Romanticism </a:t>
            </a:r>
          </a:p>
        </p:txBody>
      </p:sp>
      <p:pic>
        <p:nvPicPr>
          <p:cNvPr id="8218" name="Picture 26" descr="po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4413"/>
            <a:ext cx="1119188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43" name="AutoShape 27"/>
          <p:cNvCxnSpPr>
            <a:cxnSpLocks noChangeShapeType="1"/>
          </p:cNvCxnSpPr>
          <p:nvPr/>
        </p:nvCxnSpPr>
        <p:spPr bwMode="auto">
          <a:xfrm rot="-5400000" flipH="1" flipV="1">
            <a:off x="2641600" y="3148013"/>
            <a:ext cx="1830387" cy="103188"/>
          </a:xfrm>
          <a:prstGeom prst="bentConnector5">
            <a:avLst>
              <a:gd name="adj1" fmla="val -12491"/>
              <a:gd name="adj2" fmla="val 632306"/>
              <a:gd name="adj3" fmla="val 112491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44" name="Line 28"/>
          <p:cNvSpPr>
            <a:spLocks noChangeShapeType="1"/>
          </p:cNvSpPr>
          <p:nvPr/>
        </p:nvSpPr>
        <p:spPr bwMode="auto">
          <a:xfrm flipV="1">
            <a:off x="6324600" y="44196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5410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5562600" y="4953000"/>
            <a:ext cx="16002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1865-1915</a:t>
            </a:r>
          </a:p>
          <a:p>
            <a:pPr eaLnBrk="1" hangingPunct="1">
              <a:spcBef>
                <a:spcPct val="50000"/>
              </a:spcBef>
            </a:pPr>
            <a:endParaRPr lang="en-US" sz="1400" b="1"/>
          </a:p>
        </p:txBody>
      </p:sp>
      <p:sp>
        <p:nvSpPr>
          <p:cNvPr id="8223" name="Text Box 3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37338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Realism </a:t>
            </a:r>
            <a:endParaRPr lang="en-US"/>
          </a:p>
        </p:txBody>
      </p:sp>
      <p:pic>
        <p:nvPicPr>
          <p:cNvPr id="8224" name="Picture 32" descr="twai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1071563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49" name="AutoShape 33"/>
          <p:cNvCxnSpPr>
            <a:cxnSpLocks noChangeShapeType="1"/>
          </p:cNvCxnSpPr>
          <p:nvPr/>
        </p:nvCxnSpPr>
        <p:spPr bwMode="auto">
          <a:xfrm rot="-5400000" flipH="1" flipV="1">
            <a:off x="5095875" y="2901950"/>
            <a:ext cx="1692275" cy="307975"/>
          </a:xfrm>
          <a:prstGeom prst="bentConnector4">
            <a:avLst>
              <a:gd name="adj1" fmla="val -13509"/>
              <a:gd name="adj2" fmla="val 248454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629400" y="4953000"/>
            <a:ext cx="16002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1916-1946</a:t>
            </a:r>
          </a:p>
          <a:p>
            <a:pPr eaLnBrk="1" hangingPunct="1">
              <a:spcBef>
                <a:spcPct val="50000"/>
              </a:spcBef>
            </a:pPr>
            <a:endParaRPr lang="en-US" sz="1400" b="1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V="1">
            <a:off x="7315200" y="44196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7772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8229" name="Picture 37" descr="hughe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960438"/>
            <a:ext cx="12192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0" name="Picture 38" descr="scott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57400"/>
            <a:ext cx="76676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31" name="Text Box 3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705600" y="393065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/>
              <a:t>Modernism  </a:t>
            </a:r>
            <a:endParaRPr lang="en-US"/>
          </a:p>
        </p:txBody>
      </p:sp>
      <p:cxnSp>
        <p:nvCxnSpPr>
          <p:cNvPr id="9256" name="AutoShape 40"/>
          <p:cNvCxnSpPr>
            <a:cxnSpLocks noChangeShapeType="1"/>
            <a:endCxn id="8231" idx="1"/>
          </p:cNvCxnSpPr>
          <p:nvPr/>
        </p:nvCxnSpPr>
        <p:spPr bwMode="auto">
          <a:xfrm rot="5400000">
            <a:off x="5608637" y="2011363"/>
            <a:ext cx="3184525" cy="990600"/>
          </a:xfrm>
          <a:prstGeom prst="bentConnector4">
            <a:avLst>
              <a:gd name="adj1" fmla="val -12019"/>
              <a:gd name="adj2" fmla="val 10144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7696200" y="4953000"/>
            <a:ext cx="1600200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1946 – Present</a:t>
            </a:r>
          </a:p>
          <a:p>
            <a:pPr eaLnBrk="1" hangingPunct="1">
              <a:spcBef>
                <a:spcPct val="50000"/>
              </a:spcBef>
            </a:pPr>
            <a:endParaRPr lang="en-US" sz="1400" b="1"/>
          </a:p>
        </p:txBody>
      </p:sp>
      <p:sp>
        <p:nvSpPr>
          <p:cNvPr id="8234" name="Text Box 4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239000" y="3429000"/>
            <a:ext cx="190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Contemporary and Post-Modern Period</a:t>
            </a:r>
          </a:p>
        </p:txBody>
      </p:sp>
      <p:pic>
        <p:nvPicPr>
          <p:cNvPr id="8235" name="Picture 43" descr="GloriaNaylor(Literature)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133600"/>
            <a:ext cx="9493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6" name="Picture 44" descr="2576_hrc_obrien_ti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63" y="762000"/>
            <a:ext cx="973137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61" name="AutoShape 45"/>
          <p:cNvCxnSpPr>
            <a:cxnSpLocks noChangeShapeType="1"/>
          </p:cNvCxnSpPr>
          <p:nvPr/>
        </p:nvCxnSpPr>
        <p:spPr bwMode="auto">
          <a:xfrm rot="5400000">
            <a:off x="7185818" y="2110582"/>
            <a:ext cx="1706563" cy="1600200"/>
          </a:xfrm>
          <a:prstGeom prst="bentConnector3">
            <a:avLst>
              <a:gd name="adj1" fmla="val 73949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6495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utoUpdateAnimBg="0"/>
      <p:bldP spid="8200" grpId="0" autoUpdateAnimBg="0"/>
      <p:bldP spid="8201" grpId="0" autoUpdateAnimBg="0"/>
      <p:bldP spid="8217" grpId="0" autoUpdateAnimBg="0"/>
      <p:bldP spid="8223" grpId="0" autoUpdateAnimBg="0"/>
      <p:bldP spid="8231" grpId="0" autoUpdateAnimBg="0"/>
      <p:bldP spid="823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188640"/>
            <a:ext cx="8540750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FRAGMENTATION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536" y="980728"/>
            <a:ext cx="8540750" cy="5486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  <a:buFont typeface="Arial" charset="0"/>
              <a:buChar char="►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notable for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it omits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—the explanations, interpretations, connections, summaries, and distancing that provide continuity, perspective, and security in traditional literature.</a:t>
            </a:r>
          </a:p>
          <a:p>
            <a:pPr>
              <a:lnSpc>
                <a:spcPct val="200000"/>
              </a:lnSpc>
              <a:buFont typeface="Arial" charset="0"/>
              <a:buChar char="►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ideas of order, sequence, and unity in works of art are sometimes abandoned because they are considered by writers as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reflecting reality. This fragmentation of events was meant to reflect the reality of the flux and fragmentation of life. </a:t>
            </a:r>
          </a:p>
        </p:txBody>
      </p:sp>
    </p:spTree>
    <p:extLst>
      <p:ext uri="{BB962C8B-B14F-4D97-AF65-F5344CB8AC3E}">
        <p14:creationId xmlns:p14="http://schemas.microsoft.com/office/powerpoint/2010/main" val="27182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Major Postmodernist Writers</a:t>
            </a:r>
          </a:p>
          <a:p>
            <a:pPr lvl="0">
              <a:lnSpc>
                <a:spcPct val="150000"/>
              </a:lnSpc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Arthur Miller</a:t>
            </a:r>
          </a:p>
          <a:p>
            <a:pPr lvl="0">
              <a:lnSpc>
                <a:spcPct val="150000"/>
              </a:lnSpc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Joseph Heller</a:t>
            </a:r>
          </a:p>
          <a:p>
            <a:pPr lvl="0">
              <a:lnSpc>
                <a:spcPct val="150000"/>
              </a:lnSpc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Kurt Vonnegut</a:t>
            </a:r>
          </a:p>
          <a:p>
            <a:pPr lvl="0">
              <a:lnSpc>
                <a:spcPct val="150000"/>
              </a:lnSpc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Toni Morrison</a:t>
            </a:r>
          </a:p>
          <a:p>
            <a:pPr lvl="0">
              <a:lnSpc>
                <a:spcPct val="150000"/>
              </a:lnSpc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Sylvia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Plath</a:t>
            </a:r>
            <a:endParaRPr lang="fr-FR" sz="220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MODERNISM VS. POSTMODERNISM</a:t>
            </a:r>
            <a:endParaRPr lang="fr-FR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07504" y="836712"/>
            <a:ext cx="8928992" cy="590465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SIMILARITIES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Rejecting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rigid genre distinctions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Emphasizing pastiche, parody,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bricolage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irony, and playfulness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Favouring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reflexivity and self-consciousness, fragmentation and discontinuity, ambiguity, simultaneity, and an emphasis on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destructured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decentered, dehumanized subject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is no absolute truth and truth is relative.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Facts and falsehood are interchangeable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54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MODERNISM VS. POSTMODERNISM</a:t>
            </a:r>
            <a:endParaRPr lang="fr-FR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07504" y="836712"/>
            <a:ext cx="8928992" cy="590465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DIFFERENCES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Modernism: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fragmented view of human subjectivity and history presented as something tragic, something to be lamented and mourned as a loss. 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Postmodernism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 contrast, doesn't lament the idea of fragmentation,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provisionality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or incoherence, but rather celebrates that.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Modernism: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faith in the ideas, values, beliefs, culture, and norms of the West.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Postmodernism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rejects Western values and beliefs as only a small part of the human experience and often rejects such ideas, beliefs, culture, and norms.</a:t>
            </a:r>
          </a:p>
        </p:txBody>
      </p:sp>
    </p:spTree>
    <p:extLst>
      <p:ext uri="{BB962C8B-B14F-4D97-AF65-F5344CB8AC3E}">
        <p14:creationId xmlns:p14="http://schemas.microsoft.com/office/powerpoint/2010/main" val="7411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MODERNISM VS. POSTMODERNISM</a:t>
            </a:r>
            <a:endParaRPr lang="fr-FR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07504" y="836712"/>
            <a:ext cx="8928992" cy="590465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DIFFERENCES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Modernism attempts to reveal profound truths of experience and life.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Postmodernism is suspicious of being "profound" because such ideas are based on one particular Western value systems.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Modernism attempts to find depth and interior meaning beneath the surface of objects and events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Postmodernism prefers to dwell on the exterior image and avoids drawing conclusions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MODERNISM VS. POSTMODERNISM</a:t>
            </a:r>
            <a:endParaRPr lang="fr-FR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07504" y="836712"/>
            <a:ext cx="8928992" cy="5904656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DIFFERENCES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Modernism focused on central themes and a united vision in a particular piece of literature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Postmodernism focuses on a vision of a contradictory, fragmented, ambiguous, indeterminate, unfinished, "jagged" world (there is no one specific reality).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 authors guide and control the reader’s response to their work.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Postmodern writer creates an "open" work in which the reader must supply his own connections, work out alternative meanings, and provide his own (unguided) interpretation.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7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11560" y="692696"/>
            <a:ext cx="7912968" cy="5649808"/>
          </a:xfrm>
        </p:spPr>
        <p:txBody>
          <a:bodyPr/>
          <a:lstStyle/>
          <a:p>
            <a:pPr marL="45720" indent="0">
              <a:buNone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HISTORICAL AND SOCIAL BACKGROUND</a:t>
            </a:r>
            <a:endParaRPr lang="fr-FR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Postmodernism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encompasses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range of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developments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philosophy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film, architecture, art,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culture.</a:t>
            </a: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Originally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reaction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Modernism</a:t>
            </a:r>
            <a:endParaRPr lang="fr-FR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Started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1940s </a:t>
            </a: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Peaked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1960s and 1970s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release of Catch 22 and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Slaughterhouse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Five</a:t>
            </a:r>
          </a:p>
          <a:p>
            <a:pPr>
              <a:lnSpc>
                <a:spcPct val="150000"/>
              </a:lnSpc>
            </a:pPr>
            <a:endParaRPr lang="fr-FR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49694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of the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Postmodernist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Temper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708" y="1124744"/>
            <a:ext cx="8229600" cy="968971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WWII, the Korean war, the Vietnam war, the Cold war, and the civil rights movement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Technological advances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great diversity of cultures that resulted in pluralism (small groups within a large society maintain their cultural identity)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Modern Science</a:t>
            </a:r>
          </a:p>
          <a:p>
            <a:pPr algn="just">
              <a:lnSpc>
                <a:spcPct val="200000"/>
              </a:lnSpc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Reconceptualisation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history and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society</a:t>
            </a:r>
          </a:p>
        </p:txBody>
      </p:sp>
    </p:spTree>
    <p:extLst>
      <p:ext uri="{BB962C8B-B14F-4D97-AF65-F5344CB8AC3E}">
        <p14:creationId xmlns:p14="http://schemas.microsoft.com/office/powerpoint/2010/main" val="38989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60648"/>
            <a:ext cx="8540750" cy="83671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36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28600" y="1066800"/>
            <a:ext cx="8610600" cy="5791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eaLnBrk="1" hangingPunct="1">
              <a:lnSpc>
                <a:spcPct val="20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discovery of the holocaust</a:t>
            </a:r>
          </a:p>
          <a:p>
            <a:pPr algn="just" eaLnBrk="1" hangingPunct="1">
              <a:lnSpc>
                <a:spcPct val="20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atomic bomb</a:t>
            </a:r>
          </a:p>
          <a:p>
            <a:pPr algn="just" eaLnBrk="1" hangingPunct="1">
              <a:lnSpc>
                <a:spcPct val="20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desire to correct the past and right the wrongs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occured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a result of both world wars</a:t>
            </a:r>
          </a:p>
          <a:p>
            <a:pPr algn="just" eaLnBrk="1" hangingPunct="1">
              <a:lnSpc>
                <a:spcPct val="200000"/>
              </a:lnSpc>
              <a:buFont typeface="Wingdings" pitchFamily="2" charset="2"/>
              <a:buChar char="§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Postcolonialism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10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03649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CHARACTERISTICS 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POSTMODERNISM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American writers discarded the realistic approach and the traditional ideas of plot, character, and narrative technique since they were unable to express the complexity of reality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emergence of several writers reflecting minorities and cultures that had been little represented in Am Lit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116632"/>
            <a:ext cx="8540750" cy="72008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MINORITIES’ LITERATURE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1520" y="908720"/>
            <a:ext cx="854075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Indian Voices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caught between the materialism of the white culture and the loss of the ancestral Indian culture</a:t>
            </a:r>
          </a:p>
          <a:p>
            <a:pPr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Chinese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Voices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assert their Asian Identity after years of conformity, most notable writer: Amy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</a:t>
            </a:r>
          </a:p>
          <a:p>
            <a:pPr marL="45720" indent="0" algn="just">
              <a:lnSpc>
                <a:spcPct val="150000"/>
              </a:lnSpc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American writer whose works explore mother-daughter relationships especially immigrant Chinese mother and her American-born daughter and the Chinese experience. major works: The Joy luck Club (1989), The Kitchen God's Wife (1991), The Bonesetter's Daughter (2000) and Rules for Virgins.</a:t>
            </a:r>
          </a:p>
          <a:p>
            <a:pPr marL="45720" indent="0">
              <a:lnSpc>
                <a:spcPct val="150000"/>
              </a:lnSpc>
              <a:buNone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116632"/>
            <a:ext cx="8540750" cy="72008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MINORITIES’ LITERATURE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1520" y="908720"/>
            <a:ext cx="854075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Jewish Voices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Express the traumas of the Holocaust, the tensions between Jews and Gentiles, among them: Joseph Heller, Bernard Malamud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Bruce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Friedman, Philip Roth, Saul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Bellow</a:t>
            </a:r>
          </a:p>
          <a:p>
            <a:pPr marL="45720" indent="0" algn="just">
              <a:lnSpc>
                <a:spcPct val="150000"/>
              </a:lnSpc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►"/>
              <a:defRPr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Black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Voices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literature records suffering, frustration and alienation, black writers were influenced by early civil rights legislation. Among them: Ralph Ellison, James Baldwin, Alice Walker, Toni Morrison, Maya Angelou</a:t>
            </a:r>
            <a:r>
              <a:rPr lang="en-US" dirty="0" smtClean="0"/>
              <a:t>.</a:t>
            </a:r>
          </a:p>
          <a:p>
            <a:pPr marL="45720" indent="0">
              <a:lnSpc>
                <a:spcPct val="150000"/>
              </a:lnSpc>
              <a:buNone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116632"/>
            <a:ext cx="8540750" cy="72008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MINORITIES’ LITERATURE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1520" y="908720"/>
            <a:ext cx="8540750" cy="5257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Chicano Voices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Chicano or Mexican American writing includes works in which a writer's sense of ethnic identity animates his/her works through Chicano characters and their cultural situation, they focus on themes of identity, discrimination culture and history as well as the Mexican American experience. Major figures : Sandra Cisneros, Luis Alberto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Urrea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Daniel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Olivas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Arab-American Voices: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write about their own experiences in America, generally struggling to balance between their Arab identity and American identity including in their writings the events of 9/11 directly or indirectly. Main figures : Susan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Abulhawa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Khaled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Husseini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Mohja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Kahf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Laila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50000"/>
              </a:lnSpc>
              <a:buNone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►"/>
              <a:defRPr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2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5763</TotalTime>
  <Words>1660</Words>
  <Application>Microsoft Office PowerPoint</Application>
  <PresentationFormat>On-screen Show (4:3)</PresentationFormat>
  <Paragraphs>150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微軟正黑體</vt:lpstr>
      <vt:lpstr>Arial</vt:lpstr>
      <vt:lpstr>Calibri</vt:lpstr>
      <vt:lpstr>Georgia</vt:lpstr>
      <vt:lpstr>Times New Roman</vt:lpstr>
      <vt:lpstr>Trebuchet MS</vt:lpstr>
      <vt:lpstr>Wingdings</vt:lpstr>
      <vt:lpstr>Sillage</vt:lpstr>
      <vt:lpstr>POSTMODERNISM</vt:lpstr>
      <vt:lpstr>PowerPoint Presentation</vt:lpstr>
      <vt:lpstr>PowerPoint Presentation</vt:lpstr>
      <vt:lpstr>Causes of the Postmodernist Temper</vt:lpstr>
      <vt:lpstr>PowerPoint Presentation</vt:lpstr>
      <vt:lpstr>PowerPoint Presentation</vt:lpstr>
      <vt:lpstr>MINORITIES’ LITERATURE</vt:lpstr>
      <vt:lpstr>MINORITIES’ LITERATURE</vt:lpstr>
      <vt:lpstr>MINORITIES’ LITERATURE</vt:lpstr>
      <vt:lpstr>WOMEN’S  LITERATURE</vt:lpstr>
      <vt:lpstr>THEMES OF POSTMODERNIST WRITING</vt:lpstr>
      <vt:lpstr>TECHNIQUES IN POSTMODERNIST WORKS</vt:lpstr>
      <vt:lpstr>INTERTEXTUALITY</vt:lpstr>
      <vt:lpstr>METAFICTION</vt:lpstr>
      <vt:lpstr>PASTICHE</vt:lpstr>
      <vt:lpstr>MAXIMALISM</vt:lpstr>
      <vt:lpstr>HYPERREALITY</vt:lpstr>
      <vt:lpstr>IRONY</vt:lpstr>
      <vt:lpstr>PARANOIA</vt:lpstr>
      <vt:lpstr>FRAGMENTATION</vt:lpstr>
      <vt:lpstr>PowerPoint Presentation</vt:lpstr>
      <vt:lpstr>MODERNISM VS. POSTMODERNISM</vt:lpstr>
      <vt:lpstr>MODERNISM VS. POSTMODERNISM</vt:lpstr>
      <vt:lpstr>MODERNISM VS. POSTMODERNISM</vt:lpstr>
      <vt:lpstr>MODERNISM VS. POSTMODERNISM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ORIGIN</dc:creator>
  <cp:lastModifiedBy>HP</cp:lastModifiedBy>
  <cp:revision>127</cp:revision>
  <dcterms:created xsi:type="dcterms:W3CDTF">2018-10-17T06:32:04Z</dcterms:created>
  <dcterms:modified xsi:type="dcterms:W3CDTF">2019-10-31T04:40:10Z</dcterms:modified>
</cp:coreProperties>
</file>