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8" r:id="rId3"/>
    <p:sldId id="297" r:id="rId4"/>
    <p:sldId id="257" r:id="rId5"/>
    <p:sldId id="267" r:id="rId6"/>
    <p:sldId id="258" r:id="rId7"/>
    <p:sldId id="259" r:id="rId8"/>
    <p:sldId id="260" r:id="rId9"/>
    <p:sldId id="261" r:id="rId10"/>
    <p:sldId id="262" r:id="rId11"/>
    <p:sldId id="263" r:id="rId12"/>
    <p:sldId id="299" r:id="rId13"/>
    <p:sldId id="264" r:id="rId14"/>
    <p:sldId id="265" r:id="rId15"/>
    <p:sldId id="266" r:id="rId16"/>
    <p:sldId id="268" r:id="rId17"/>
    <p:sldId id="269" r:id="rId18"/>
    <p:sldId id="270" r:id="rId19"/>
    <p:sldId id="300" r:id="rId20"/>
    <p:sldId id="271" r:id="rId21"/>
    <p:sldId id="272" r:id="rId22"/>
    <p:sldId id="273" r:id="rId23"/>
    <p:sldId id="274" r:id="rId24"/>
    <p:sldId id="275" r:id="rId25"/>
    <p:sldId id="276" r:id="rId26"/>
    <p:sldId id="277" r:id="rId27"/>
    <p:sldId id="301" r:id="rId28"/>
    <p:sldId id="302" r:id="rId29"/>
    <p:sldId id="304" r:id="rId30"/>
    <p:sldId id="305" r:id="rId31"/>
    <p:sldId id="306" r:id="rId32"/>
    <p:sldId id="307" r:id="rId33"/>
    <p:sldId id="308" r:id="rId34"/>
    <p:sldId id="303" r:id="rId35"/>
    <p:sldId id="278" r:id="rId36"/>
    <p:sldId id="279" r:id="rId37"/>
    <p:sldId id="280" r:id="rId38"/>
    <p:sldId id="281" r:id="rId39"/>
    <p:sldId id="295" r:id="rId40"/>
    <p:sldId id="296" r:id="rId41"/>
    <p:sldId id="282" r:id="rId42"/>
    <p:sldId id="283" r:id="rId43"/>
    <p:sldId id="284" r:id="rId44"/>
    <p:sldId id="285" r:id="rId45"/>
    <p:sldId id="286" r:id="rId46"/>
    <p:sldId id="287" r:id="rId47"/>
    <p:sldId id="288" r:id="rId48"/>
    <p:sldId id="289" r:id="rId49"/>
    <p:sldId id="292" r:id="rId50"/>
    <p:sldId id="294" r:id="rId51"/>
    <p:sldId id="290" r:id="rId52"/>
    <p:sldId id="291" r:id="rId53"/>
    <p:sldId id="293" r:id="rId5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40" d="100"/>
          <a:sy n="40" d="100"/>
        </p:scale>
        <p:origin x="-168" y="-31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fr-FR" smtClean="0"/>
              <a:t>Modifiez le style du titre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61BF9CBD-A265-4261-B67B-33487C38BC29}" type="datetimeFigureOut">
              <a:rPr lang="fr-FR" smtClean="0"/>
              <a:pPr/>
              <a:t>24/03/2024</a:t>
            </a:fld>
            <a:endParaRPr lang="fr-F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fr-F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A8E9A96D-D4FC-4539-8EFB-74605F65D0AC}" type="slidenum">
              <a:rPr lang="fr-FR" smtClean="0"/>
              <a:pPr/>
              <a:t>‹N°›</a:t>
            </a:fld>
            <a:endParaRPr lang="fr-F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61BF9CBD-A265-4261-B67B-33487C38BC29}" type="datetimeFigureOut">
              <a:rPr lang="fr-FR" smtClean="0"/>
              <a:pPr/>
              <a:t>24/03/2024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8E9A96D-D4FC-4539-8EFB-74605F65D0A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fr-FR" smtClean="0"/>
              <a:t>Modifiez le style du titre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61BF9CBD-A265-4261-B67B-33487C38BC29}" type="datetimeFigureOut">
              <a:rPr lang="fr-FR" smtClean="0"/>
              <a:pPr/>
              <a:t>24/03/2024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8E9A96D-D4FC-4539-8EFB-74605F65D0A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1BF9CBD-A265-4261-B67B-33487C38BC29}" type="datetimeFigureOut">
              <a:rPr lang="fr-FR" smtClean="0"/>
              <a:pPr/>
              <a:t>24/03/2024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8E9A96D-D4FC-4539-8EFB-74605F65D0A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fr-FR" smtClean="0"/>
              <a:t>Modifiez le style du titre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61BF9CBD-A265-4261-B67B-33487C38BC29}" type="datetimeFigureOut">
              <a:rPr lang="fr-FR" smtClean="0"/>
              <a:pPr/>
              <a:t>24/03/2024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8E9A96D-D4FC-4539-8EFB-74605F65D0AC}"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5" name="Date Placeholder 4"/>
          <p:cNvSpPr>
            <a:spLocks noGrp="1"/>
          </p:cNvSpPr>
          <p:nvPr>
            <p:ph type="dt" sz="half" idx="10"/>
          </p:nvPr>
        </p:nvSpPr>
        <p:spPr/>
        <p:txBody>
          <a:bodyPr/>
          <a:lstStyle/>
          <a:p>
            <a:fld id="{61BF9CBD-A265-4261-B67B-33487C38BC29}" type="datetimeFigureOut">
              <a:rPr lang="fr-FR" smtClean="0"/>
              <a:pPr/>
              <a:t>24/03/2024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8E9A96D-D4FC-4539-8EFB-74605F65D0AC}" type="slidenum">
              <a:rPr lang="fr-FR" smtClean="0"/>
              <a:pPr/>
              <a:t>‹N°›</a:t>
            </a:fld>
            <a:endParaRPr lang="fr-FR"/>
          </a:p>
        </p:txBody>
      </p:sp>
      <p:sp>
        <p:nvSpPr>
          <p:cNvPr id="9" name="Content Placeholder 8"/>
          <p:cNvSpPr>
            <a:spLocks noGrp="1"/>
          </p:cNvSpPr>
          <p:nvPr>
            <p:ph sz="quarter" idx="13"/>
          </p:nvPr>
        </p:nvSpPr>
        <p:spPr>
          <a:xfrm>
            <a:off x="1042416" y="2313432"/>
            <a:ext cx="3419856" cy="349300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61BF9CBD-A265-4261-B67B-33487C38BC29}" type="datetimeFigureOut">
              <a:rPr lang="fr-FR" smtClean="0"/>
              <a:pPr/>
              <a:t>24/03/2024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A8E9A96D-D4FC-4539-8EFB-74605F65D0AC}"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61BF9CBD-A265-4261-B67B-33487C38BC29}" type="datetimeFigureOut">
              <a:rPr lang="fr-FR" smtClean="0"/>
              <a:pPr/>
              <a:t>24/03/2024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A8E9A96D-D4FC-4539-8EFB-74605F65D0A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BF9CBD-A265-4261-B67B-33487C38BC29}" type="datetimeFigureOut">
              <a:rPr lang="fr-FR" smtClean="0"/>
              <a:pPr/>
              <a:t>24/03/2024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A8E9A96D-D4FC-4539-8EFB-74605F65D0A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1BF9CBD-A265-4261-B67B-33487C38BC29}" type="datetimeFigureOut">
              <a:rPr lang="fr-FR" smtClean="0"/>
              <a:pPr/>
              <a:t>24/03/2024</a:t>
            </a:fld>
            <a:endParaRPr lang="fr-FR"/>
          </a:p>
        </p:txBody>
      </p:sp>
      <p:sp>
        <p:nvSpPr>
          <p:cNvPr id="7" name="Slide Number Placeholder 6"/>
          <p:cNvSpPr>
            <a:spLocks noGrp="1"/>
          </p:cNvSpPr>
          <p:nvPr>
            <p:ph type="sldNum" sz="quarter" idx="12"/>
          </p:nvPr>
        </p:nvSpPr>
        <p:spPr/>
        <p:txBody>
          <a:bodyPr/>
          <a:lstStyle/>
          <a:p>
            <a:fld id="{A8E9A96D-D4FC-4539-8EFB-74605F65D0AC}" type="slidenum">
              <a:rPr lang="fr-FR" smtClean="0"/>
              <a:pPr/>
              <a:t>‹N°›</a:t>
            </a:fld>
            <a:endParaRPr lang="fr-F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fr-F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fr-FR" smtClean="0"/>
              <a:t>Modifiez le style du titre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fr-FR" smtClean="0"/>
              <a:t>Modifiez le style du titre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61BF9CBD-A265-4261-B67B-33487C38BC29}" type="datetimeFigureOut">
              <a:rPr lang="fr-FR" smtClean="0"/>
              <a:pPr/>
              <a:t>24/03/2024</a:t>
            </a:fld>
            <a:endParaRPr lang="fr-F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fr-FR"/>
          </a:p>
        </p:txBody>
      </p:sp>
      <p:sp>
        <p:nvSpPr>
          <p:cNvPr id="7" name="Slide Number Placeholder 6"/>
          <p:cNvSpPr>
            <a:spLocks noGrp="1"/>
          </p:cNvSpPr>
          <p:nvPr>
            <p:ph type="sldNum" sz="quarter" idx="12"/>
          </p:nvPr>
        </p:nvSpPr>
        <p:spPr/>
        <p:txBody>
          <a:bodyPr/>
          <a:lstStyle/>
          <a:p>
            <a:fld id="{A8E9A96D-D4FC-4539-8EFB-74605F65D0AC}"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fr-FR" smtClean="0"/>
              <a:t>Modifiez le style du titre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61BF9CBD-A265-4261-B67B-33487C38BC29}" type="datetimeFigureOut">
              <a:rPr lang="fr-FR" smtClean="0"/>
              <a:pPr/>
              <a:t>24/03/2024</a:t>
            </a:fld>
            <a:endParaRPr lang="fr-F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fr-F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A8E9A96D-D4FC-4539-8EFB-74605F65D0AC}"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ar-DZ" dirty="0" smtClean="0"/>
              <a:t>التطبيقات و التكنولوجيا الحديثة في الرياضة</a:t>
            </a:r>
            <a:endParaRPr lang="fr-FR" dirty="0"/>
          </a:p>
        </p:txBody>
      </p:sp>
      <p:sp>
        <p:nvSpPr>
          <p:cNvPr id="3" name="Sous-titre 2"/>
          <p:cNvSpPr>
            <a:spLocks noGrp="1"/>
          </p:cNvSpPr>
          <p:nvPr>
            <p:ph type="subTitle" idx="1"/>
          </p:nvPr>
        </p:nvSpPr>
        <p:spPr/>
        <p:txBody>
          <a:bodyPr/>
          <a:lstStyle/>
          <a:p>
            <a:r>
              <a:rPr lang="ar-DZ" dirty="0" smtClean="0"/>
              <a:t>جوادي خالد</a:t>
            </a:r>
            <a:endParaRPr lang="fr-FR" dirty="0"/>
          </a:p>
        </p:txBody>
      </p:sp>
    </p:spTree>
    <p:extLst>
      <p:ext uri="{BB962C8B-B14F-4D97-AF65-F5344CB8AC3E}">
        <p14:creationId xmlns:p14="http://schemas.microsoft.com/office/powerpoint/2010/main" xmlns="" val="42067485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dirty="0" smtClean="0"/>
              <a:t>الابتكار التكنولوجي</a:t>
            </a:r>
            <a:br>
              <a:rPr lang="ar-DZ" dirty="0" smtClean="0"/>
            </a:br>
            <a:endParaRPr lang="fr-FR" dirty="0"/>
          </a:p>
        </p:txBody>
      </p:sp>
      <p:sp>
        <p:nvSpPr>
          <p:cNvPr id="3" name="Espace réservé du contenu 2"/>
          <p:cNvSpPr>
            <a:spLocks noGrp="1"/>
          </p:cNvSpPr>
          <p:nvPr>
            <p:ph idx="1"/>
          </p:nvPr>
        </p:nvSpPr>
        <p:spPr/>
        <p:txBody>
          <a:bodyPr/>
          <a:lstStyle/>
          <a:p>
            <a:pPr algn="just" rtl="1"/>
            <a:r>
              <a:rPr lang="ar-DZ" dirty="0" smtClean="0"/>
              <a:t>الابتكار التكنولوجي</a:t>
            </a:r>
          </a:p>
          <a:p>
            <a:pPr marL="0" indent="0" algn="just" rtl="1">
              <a:buNone/>
            </a:pPr>
            <a:r>
              <a:rPr lang="ar-DZ" dirty="0" smtClean="0"/>
              <a:t>هو العملية التي تحقق التنسيق و التعاون بين انشطة المؤسسة بهدف تبني أفكار و أساليب جديدة و ترجمتها في ميدان العمل الى منتج جديد (سلعة أو خدمة ) او تطوير منتج أو استخدام عملية إنتاجية جديدة أو تطوير عملية إنتاجية قائمة على لتلبية متطلبات الزبائن، وجعلها الافضل المنافسة.(تركي سنية كاظم، 2017، ، ص </a:t>
            </a:r>
            <a:r>
              <a:rPr lang="ar-DZ" dirty="0" err="1" smtClean="0"/>
              <a:t>ص</a:t>
            </a:r>
            <a:r>
              <a:rPr lang="ar-DZ" dirty="0" smtClean="0"/>
              <a:t> 409-425 )</a:t>
            </a:r>
          </a:p>
          <a:p>
            <a:pPr algn="r" rtl="1"/>
            <a:endParaRPr lang="fr-FR" dirty="0"/>
          </a:p>
        </p:txBody>
      </p:sp>
    </p:spTree>
    <p:extLst>
      <p:ext uri="{BB962C8B-B14F-4D97-AF65-F5344CB8AC3E}">
        <p14:creationId xmlns:p14="http://schemas.microsoft.com/office/powerpoint/2010/main" xmlns="" val="19859090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just" rtl="1"/>
            <a:r>
              <a:rPr lang="ar-DZ" dirty="0" smtClean="0"/>
              <a:t>التطبيقات الذكية:</a:t>
            </a:r>
            <a:endParaRPr lang="fr-FR" dirty="0"/>
          </a:p>
        </p:txBody>
      </p:sp>
      <p:sp>
        <p:nvSpPr>
          <p:cNvPr id="3" name="Espace réservé du contenu 2"/>
          <p:cNvSpPr>
            <a:spLocks noGrp="1"/>
          </p:cNvSpPr>
          <p:nvPr>
            <p:ph idx="1"/>
          </p:nvPr>
        </p:nvSpPr>
        <p:spPr/>
        <p:txBody>
          <a:bodyPr>
            <a:normAutofit fontScale="92500" lnSpcReduction="10000"/>
          </a:bodyPr>
          <a:lstStyle/>
          <a:p>
            <a:pPr algn="just" rtl="1"/>
            <a:r>
              <a:rPr lang="ar-DZ" dirty="0" smtClean="0"/>
              <a:t>برامج تصمها الشركات المصنعة للهواتف أو الشركات المقدمة لخدمة الهاتف أو شركات أخرى متخصصة في صناعة التطبيقات، ويقوم المشترك بتنزيلها على هاتفه من خلال متاجر شركات الهواتف العالمية على حسب نوع نظام تشغيل الهاتف و تتاح تلك التطبيقات الذكية على العديد من الأجهزة الالكترونية مثل: أجهزة الكمبيوتر المحمولة و اللوحية بالإضافة إلى الأجهزة المكتبية الحديثة و أجهزة الهواتف النقالة المدعومة بأنظمة التشغيل البرمجية </a:t>
            </a:r>
            <a:r>
              <a:rPr lang="fr-FR" dirty="0" err="1" smtClean="0"/>
              <a:t>android.ios.windows</a:t>
            </a:r>
            <a:r>
              <a:rPr lang="ar-DZ" dirty="0" smtClean="0"/>
              <a:t> و غيرها من  أنظمة التشغيل الشهيرة بالشركات المصنعة لتلك التطبيقات.(احمد عطية </a:t>
            </a:r>
            <a:r>
              <a:rPr lang="ar-DZ" dirty="0" err="1" smtClean="0"/>
              <a:t>الفايدي</a:t>
            </a:r>
            <a:r>
              <a:rPr lang="ar-DZ" dirty="0" smtClean="0"/>
              <a:t> 2021 ،ص 424)</a:t>
            </a:r>
            <a:endParaRPr lang="fr-FR" dirty="0"/>
          </a:p>
        </p:txBody>
      </p:sp>
    </p:spTree>
    <p:extLst>
      <p:ext uri="{BB962C8B-B14F-4D97-AF65-F5344CB8AC3E}">
        <p14:creationId xmlns:p14="http://schemas.microsoft.com/office/powerpoint/2010/main" xmlns="" val="24675234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572001" y="3571876"/>
            <a:ext cx="3643338" cy="2500330"/>
          </a:xfrm>
        </p:spPr>
        <p:txBody>
          <a:bodyPr>
            <a:noAutofit/>
          </a:bodyPr>
          <a:lstStyle/>
          <a:p>
            <a:pPr algn="ctr" rtl="1"/>
            <a:r>
              <a:rPr lang="ar-DZ" sz="3200" dirty="0" smtClean="0">
                <a:solidFill>
                  <a:srgbClr val="FF0000"/>
                </a:solidFill>
                <a:cs typeface="AdvertisingExtraBold" pitchFamily="2" charset="-78"/>
              </a:rPr>
              <a:t>المحاضرة الثانية</a:t>
            </a:r>
            <a:r>
              <a:rPr lang="ar-DZ" sz="3200" dirty="0" smtClean="0">
                <a:solidFill>
                  <a:srgbClr val="FF0000"/>
                </a:solidFill>
                <a:cs typeface="AdvertisingExtraBold" pitchFamily="2" charset="-78"/>
              </a:rPr>
              <a:t>:</a:t>
            </a:r>
            <a:br>
              <a:rPr lang="ar-DZ" sz="3200" dirty="0" smtClean="0">
                <a:solidFill>
                  <a:srgbClr val="FF0000"/>
                </a:solidFill>
                <a:cs typeface="AdvertisingExtraBold" pitchFamily="2" charset="-78"/>
              </a:rPr>
            </a:br>
            <a:r>
              <a:rPr lang="ar-DZ" sz="3200" dirty="0" smtClean="0">
                <a:solidFill>
                  <a:srgbClr val="FF0000"/>
                </a:solidFill>
                <a:cs typeface="AdvertisingExtraBold" pitchFamily="2" charset="-78"/>
              </a:rPr>
              <a:t>الرياضة </a:t>
            </a:r>
            <a:r>
              <a:rPr lang="ar-DZ" sz="3200" dirty="0" smtClean="0">
                <a:solidFill>
                  <a:srgbClr val="FF0000"/>
                </a:solidFill>
                <a:cs typeface="AdvertisingExtraBold" pitchFamily="2" charset="-78"/>
              </a:rPr>
              <a:t>و</a:t>
            </a:r>
            <a:r>
              <a:rPr lang="ar-DZ" sz="3200" dirty="0" smtClean="0">
                <a:solidFill>
                  <a:srgbClr val="FF0000"/>
                </a:solidFill>
                <a:cs typeface="AdvertisingExtraBold" pitchFamily="2" charset="-78"/>
              </a:rPr>
              <a:t> الابتكار</a:t>
            </a:r>
            <a:r>
              <a:rPr lang="ar-DZ" sz="4000" dirty="0" smtClean="0">
                <a:cs typeface="AdvertisingExtraBold" pitchFamily="2" charset="-78"/>
              </a:rPr>
              <a:t/>
            </a:r>
            <a:br>
              <a:rPr lang="ar-DZ" sz="4000" dirty="0" smtClean="0">
                <a:cs typeface="AdvertisingExtraBold" pitchFamily="2" charset="-78"/>
              </a:rPr>
            </a:br>
            <a:r>
              <a:rPr lang="fr-FR" sz="2000" dirty="0" smtClean="0"/>
              <a:t/>
            </a:r>
            <a:br>
              <a:rPr lang="fr-FR" sz="2000" dirty="0" smtClean="0"/>
            </a:br>
            <a:endParaRPr lang="fr-FR" sz="2000" dirty="0"/>
          </a:p>
        </p:txBody>
      </p:sp>
    </p:spTree>
    <p:extLst>
      <p:ext uri="{BB962C8B-B14F-4D97-AF65-F5344CB8AC3E}">
        <p14:creationId xmlns:p14="http://schemas.microsoft.com/office/powerpoint/2010/main" xmlns="" val="42067485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الرياضة و الابتكار</a:t>
            </a:r>
            <a:endParaRPr lang="fr-FR" dirty="0"/>
          </a:p>
        </p:txBody>
      </p:sp>
      <p:sp>
        <p:nvSpPr>
          <p:cNvPr id="3" name="Espace réservé du contenu 2"/>
          <p:cNvSpPr>
            <a:spLocks noGrp="1"/>
          </p:cNvSpPr>
          <p:nvPr>
            <p:ph idx="1"/>
          </p:nvPr>
        </p:nvSpPr>
        <p:spPr>
          <a:xfrm>
            <a:off x="1043492" y="2323652"/>
            <a:ext cx="7416940" cy="4057676"/>
          </a:xfrm>
        </p:spPr>
        <p:txBody>
          <a:bodyPr/>
          <a:lstStyle/>
          <a:p>
            <a:pPr algn="just" rtl="1"/>
            <a:r>
              <a:rPr lang="ar-DZ" sz="2800" dirty="0" smtClean="0"/>
              <a:t>والرياضة هي أيضاً من العناصر </a:t>
            </a:r>
            <a:r>
              <a:rPr lang="ar-DZ" sz="2800" dirty="0" err="1" smtClean="0"/>
              <a:t>التمكينية</a:t>
            </a:r>
            <a:r>
              <a:rPr lang="ar-DZ" sz="2800" dirty="0" smtClean="0"/>
              <a:t> المهمة للتنمية المستدامة. ونعترف بالمساهمة المتعاظمة التي تضطلع بها الرياضة في تحقيق التنمية والسلام بالنظر إلى دورها في تشجيع التسامح والاحترام ومساهمتها في تمكين المرأة والشباب والأفراد والمجتمعات وفي بلوغ الأهداف المنشودة في مجالات الصحة والتعليم والاندماج </a:t>
            </a:r>
            <a:r>
              <a:rPr lang="ar-DZ" dirty="0" smtClean="0"/>
              <a:t>الاجتماعي</a:t>
            </a:r>
            <a:r>
              <a:rPr lang="fr-FR" dirty="0" smtClean="0"/>
              <a:t> </a:t>
            </a:r>
            <a:r>
              <a:rPr lang="ar-DZ" sz="2000" dirty="0" smtClean="0"/>
              <a:t>(</a:t>
            </a:r>
            <a:r>
              <a:rPr lang="ar-DZ" sz="2000" dirty="0" err="1" smtClean="0"/>
              <a:t>ويلفريد</a:t>
            </a:r>
            <a:r>
              <a:rPr lang="ar-DZ" sz="2000" dirty="0" smtClean="0"/>
              <a:t> </a:t>
            </a:r>
            <a:r>
              <a:rPr lang="ar-DZ" sz="2000" dirty="0" err="1" smtClean="0"/>
              <a:t>ليمكي</a:t>
            </a:r>
            <a:r>
              <a:rPr lang="ar-DZ" sz="2000" dirty="0" smtClean="0"/>
              <a:t> </a:t>
            </a:r>
            <a:r>
              <a:rPr lang="fr-FR" sz="1800" dirty="0" smtClean="0"/>
              <a:t>https://www.un.org/ar/chronicle/article/20132).</a:t>
            </a:r>
            <a:endParaRPr lang="fr-FR" sz="1800" dirty="0"/>
          </a:p>
        </p:txBody>
      </p:sp>
    </p:spTree>
    <p:extLst>
      <p:ext uri="{BB962C8B-B14F-4D97-AF65-F5344CB8AC3E}">
        <p14:creationId xmlns:p14="http://schemas.microsoft.com/office/powerpoint/2010/main" xmlns="" val="36018007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43492" y="1268760"/>
            <a:ext cx="7416940" cy="4563869"/>
          </a:xfrm>
        </p:spPr>
        <p:txBody>
          <a:bodyPr>
            <a:normAutofit/>
          </a:bodyPr>
          <a:lstStyle/>
          <a:p>
            <a:pPr marL="0" indent="0" algn="just" rtl="1">
              <a:buNone/>
            </a:pPr>
            <a:r>
              <a:rPr lang="ar-DZ" sz="2800" dirty="0" smtClean="0"/>
              <a:t>نحن بحاجة إلى تغيير الطريقة التي ننظر بها إلى الابتكار في الرياضة، حيث ذكر تقرير لصحيفة «</a:t>
            </a:r>
            <a:r>
              <a:rPr lang="ar-DZ" sz="2800" dirty="0" err="1" smtClean="0"/>
              <a:t>أتلايار</a:t>
            </a:r>
            <a:r>
              <a:rPr lang="ar-DZ" sz="2800" dirty="0" smtClean="0"/>
              <a:t>»</a:t>
            </a:r>
            <a:r>
              <a:rPr lang="fr-FR" sz="2800" dirty="0" smtClean="0"/>
              <a:t> </a:t>
            </a:r>
            <a:r>
              <a:rPr lang="fr-FR" sz="3200" dirty="0" err="1" smtClean="0"/>
              <a:t>atalayar</a:t>
            </a:r>
            <a:r>
              <a:rPr lang="fr-FR" sz="2800" dirty="0" smtClean="0"/>
              <a:t>) </a:t>
            </a:r>
            <a:r>
              <a:rPr lang="ar-DZ" sz="2800" dirty="0" smtClean="0"/>
              <a:t>الإسبانية أنه لا أحد اليوم يشكك في دور الرياضة في دفع الابتكار الذي يفيد كافة مجالات الحياة</a:t>
            </a:r>
            <a:r>
              <a:rPr lang="ar-DZ" dirty="0" smtClean="0"/>
              <a:t>.( </a:t>
            </a:r>
            <a:r>
              <a:rPr lang="fr-FR" dirty="0" smtClean="0"/>
              <a:t>https://www.aljazeera.net/sport/2021/5/19)،</a:t>
            </a:r>
            <a:r>
              <a:rPr lang="fr-FR" sz="2800" dirty="0" smtClean="0"/>
              <a:t> </a:t>
            </a:r>
            <a:r>
              <a:rPr lang="ar-DZ" sz="2800" dirty="0" smtClean="0"/>
              <a:t>لذا لم تعد هناك الحاجة لإثارة التساؤلات العقيمة حول أهمية الرياضة في الحياة العامة و تعداد فوائدها، و هي الآن مصاحبة لجميع إشكال التطور الانساني.</a:t>
            </a:r>
            <a:endParaRPr lang="fr-FR" sz="2800" dirty="0"/>
          </a:p>
        </p:txBody>
      </p:sp>
    </p:spTree>
    <p:extLst>
      <p:ext uri="{BB962C8B-B14F-4D97-AF65-F5344CB8AC3E}">
        <p14:creationId xmlns:p14="http://schemas.microsoft.com/office/powerpoint/2010/main" xmlns="" val="23684336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92696"/>
            <a:ext cx="8229600" cy="5433467"/>
          </a:xfrm>
        </p:spPr>
        <p:txBody>
          <a:bodyPr>
            <a:normAutofit/>
          </a:bodyPr>
          <a:lstStyle/>
          <a:p>
            <a:pPr algn="just" rtl="1"/>
            <a:r>
              <a:rPr lang="ar-DZ" dirty="0" smtClean="0"/>
              <a:t>والابتكار. كما هو الحال في قطاعات النشاط الأخرى، يسعي جميع الفاعلين في الرياضة ( الأندية والاتحادات والمشغلين البنية التحتية الرياضية والشركات الصغيرة والمتوسطة والكبيرة شركات القطاع الرياضي والموزعين و الإعلاميين الرياضيين والرياضيين الهواة والمحترفين، المتفرجين، منظمات البحث والتدريب الى تطوير وتنويع التكنولوجيا الرقمية المربوطة بالممارسات الرياضة) الى تطوير جميع مراحل الالعاب و تحسينها بشكل ملحوظ من التدريب الى التحكيم الى الملاعب بل حتى المشاهدين، فلم تترك التكنولوجيا مرفقا لم تدخله ابتداء بتحضيرات ما قبل المباراة و انتهاء بالمشجع مع الاخذ بعين الاعتبار قدرتها على الاستجابة للتحديات المجتمعية والبيئية. لذا يضطر اللاعبون باستمرار القيام بتعديل عروضهم وعملياتهم وجمع معارف جديدة. </a:t>
            </a:r>
            <a:endParaRPr lang="fr-FR" dirty="0"/>
          </a:p>
        </p:txBody>
      </p:sp>
    </p:spTree>
    <p:extLst>
      <p:ext uri="{BB962C8B-B14F-4D97-AF65-F5344CB8AC3E}">
        <p14:creationId xmlns:p14="http://schemas.microsoft.com/office/powerpoint/2010/main" xmlns="" val="12219582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332656"/>
            <a:ext cx="8208912" cy="1143000"/>
          </a:xfrm>
        </p:spPr>
        <p:txBody>
          <a:bodyPr>
            <a:normAutofit fontScale="90000"/>
          </a:bodyPr>
          <a:lstStyle/>
          <a:p>
            <a:r>
              <a:rPr lang="ar-DZ" dirty="0"/>
              <a:t>استخدامات التكنولوجيا الحديثة في الرياضة </a:t>
            </a:r>
            <a:endParaRPr lang="fr-FR" dirty="0"/>
          </a:p>
        </p:txBody>
      </p:sp>
      <p:sp>
        <p:nvSpPr>
          <p:cNvPr id="3" name="Espace réservé du contenu 2"/>
          <p:cNvSpPr>
            <a:spLocks noGrp="1"/>
          </p:cNvSpPr>
          <p:nvPr>
            <p:ph idx="1"/>
          </p:nvPr>
        </p:nvSpPr>
        <p:spPr>
          <a:xfrm>
            <a:off x="467544" y="1556792"/>
            <a:ext cx="8136904" cy="4968552"/>
          </a:xfrm>
        </p:spPr>
        <p:txBody>
          <a:bodyPr>
            <a:normAutofit lnSpcReduction="10000"/>
          </a:bodyPr>
          <a:lstStyle/>
          <a:p>
            <a:pPr algn="just" rtl="1"/>
            <a:r>
              <a:rPr lang="ar-DZ" sz="3600" dirty="0"/>
              <a:t>تشمل استخدامات التكنولوجيا الحديثة في الرياضة تتبع الأداء باستخدام أجهزة الاستشعار، وتحليل البيانات لتحسين التدريب، واستخدام تقنيات الواقع الافتراضي لتحسين تجربة التدريب والاستعداد النفسي للمنافسات. تستخدم أيضًا التقنيات مثل تقنية الفيديو ونظم المراقبة لتحليل الأداء وتطوير استراتيجيات الفرق واللاعبين</a:t>
            </a:r>
            <a:r>
              <a:rPr lang="ar-DZ" dirty="0"/>
              <a:t>.</a:t>
            </a:r>
            <a:endParaRPr lang="fr-FR" dirty="0"/>
          </a:p>
        </p:txBody>
      </p:sp>
    </p:spTree>
    <p:extLst>
      <p:ext uri="{BB962C8B-B14F-4D97-AF65-F5344CB8AC3E}">
        <p14:creationId xmlns:p14="http://schemas.microsoft.com/office/powerpoint/2010/main" xmlns="" val="7969126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490" y="692696"/>
            <a:ext cx="7024744" cy="1143000"/>
          </a:xfrm>
        </p:spPr>
        <p:txBody>
          <a:bodyPr>
            <a:normAutofit fontScale="90000"/>
          </a:bodyPr>
          <a:lstStyle/>
          <a:p>
            <a:r>
              <a:rPr lang="ar-DZ" dirty="0"/>
              <a:t>أهم التكنولوجيات الحديثة المستخدمة في الرياضة </a:t>
            </a:r>
            <a:endParaRPr lang="fr-FR" dirty="0"/>
          </a:p>
        </p:txBody>
      </p:sp>
      <p:sp>
        <p:nvSpPr>
          <p:cNvPr id="3" name="Espace réservé du contenu 2"/>
          <p:cNvSpPr>
            <a:spLocks noGrp="1"/>
          </p:cNvSpPr>
          <p:nvPr>
            <p:ph idx="1"/>
          </p:nvPr>
        </p:nvSpPr>
        <p:spPr>
          <a:xfrm>
            <a:off x="539552" y="1916832"/>
            <a:ext cx="7992888" cy="4464496"/>
          </a:xfrm>
        </p:spPr>
        <p:txBody>
          <a:bodyPr/>
          <a:lstStyle/>
          <a:p>
            <a:pPr algn="just" rtl="1"/>
            <a:r>
              <a:rPr lang="ar-DZ" sz="2800" dirty="0"/>
              <a:t>أجهزة الاستشعار وتتبع البيانات: مثل أجهزة </a:t>
            </a:r>
            <a:r>
              <a:rPr lang="fr-FR" sz="2800" dirty="0"/>
              <a:t>GPS </a:t>
            </a:r>
            <a:r>
              <a:rPr lang="ar-DZ" sz="2800" dirty="0"/>
              <a:t>ومستشعرات الحركة لرصد وتحليل أداء الرياضيين.</a:t>
            </a:r>
          </a:p>
          <a:p>
            <a:pPr algn="just" rtl="1"/>
            <a:r>
              <a:rPr lang="ar-DZ" sz="2800" dirty="0"/>
              <a:t>تقنيات الواقع الافتراضي (</a:t>
            </a:r>
            <a:r>
              <a:rPr lang="fr-FR" sz="2800" dirty="0"/>
              <a:t>VR): </a:t>
            </a:r>
            <a:r>
              <a:rPr lang="ar-DZ" sz="2800" dirty="0"/>
              <a:t>لتحسين تجربة التدريب وتطوير المهارات بشكل واقعي.</a:t>
            </a:r>
          </a:p>
          <a:p>
            <a:pPr algn="just" rtl="1"/>
            <a:r>
              <a:rPr lang="ar-DZ" sz="2800" dirty="0"/>
              <a:t>تحليل البيانات الضخمة (</a:t>
            </a:r>
            <a:r>
              <a:rPr lang="fr-FR" sz="2800" dirty="0" err="1"/>
              <a:t>Big</a:t>
            </a:r>
            <a:r>
              <a:rPr lang="fr-FR" sz="2800" dirty="0"/>
              <a:t> Data): </a:t>
            </a:r>
            <a:r>
              <a:rPr lang="ar-DZ" sz="2800" dirty="0"/>
              <a:t>لفهم أداء الفرق واللاعبين، واتخاذ قرارات استراتيجية مستندة إلى البيانات</a:t>
            </a:r>
          </a:p>
          <a:p>
            <a:pPr algn="just" rtl="1"/>
            <a:r>
              <a:rPr lang="ar-DZ" sz="2800" dirty="0"/>
              <a:t>تقنيات الذكاء الاصطناعي (</a:t>
            </a:r>
            <a:r>
              <a:rPr lang="fr-FR" sz="2800" dirty="0"/>
              <a:t>AI): </a:t>
            </a:r>
            <a:r>
              <a:rPr lang="ar-DZ" sz="2800" dirty="0"/>
              <a:t>لتحليل نماذج اللعب والاستراتيجيات، وتقديم توجيهات للفرق والمدربين</a:t>
            </a:r>
            <a:r>
              <a:rPr lang="ar-DZ" dirty="0"/>
              <a:t>.</a:t>
            </a:r>
            <a:endParaRPr lang="fr-FR" dirty="0"/>
          </a:p>
        </p:txBody>
      </p:sp>
    </p:spTree>
    <p:extLst>
      <p:ext uri="{BB962C8B-B14F-4D97-AF65-F5344CB8AC3E}">
        <p14:creationId xmlns:p14="http://schemas.microsoft.com/office/powerpoint/2010/main" xmlns="" val="22604371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764704"/>
            <a:ext cx="8136904" cy="5688632"/>
          </a:xfrm>
        </p:spPr>
        <p:txBody>
          <a:bodyPr>
            <a:noAutofit/>
          </a:bodyPr>
          <a:lstStyle/>
          <a:p>
            <a:pPr algn="just" rtl="1"/>
            <a:r>
              <a:rPr lang="ar-DZ" sz="2800" dirty="0"/>
              <a:t>تقنيات الإعلام والبث الرياضي: مثل تقنيات العرض الاحترافي والإضاءة لتعزيز تجربة المشاهدين.</a:t>
            </a:r>
          </a:p>
          <a:p>
            <a:pPr algn="just" rtl="1"/>
            <a:r>
              <a:rPr lang="ar-DZ" sz="2800" dirty="0"/>
              <a:t>أنظمة المراقبة والفيديو: لتحليل مباريات وتحديد نقاط القوة والضعف في الأداء.</a:t>
            </a:r>
          </a:p>
          <a:p>
            <a:pPr algn="just" rtl="1"/>
            <a:r>
              <a:rPr lang="ar-DZ" sz="2800" dirty="0"/>
              <a:t>التكنولوجيا </a:t>
            </a:r>
            <a:r>
              <a:rPr lang="ar-DZ" sz="2800" dirty="0" err="1"/>
              <a:t>الملبوسة</a:t>
            </a:r>
            <a:r>
              <a:rPr lang="ar-DZ" sz="2800" dirty="0"/>
              <a:t> (</a:t>
            </a:r>
            <a:r>
              <a:rPr lang="fr-FR" sz="2800" dirty="0" err="1"/>
              <a:t>Wearable</a:t>
            </a:r>
            <a:r>
              <a:rPr lang="fr-FR" sz="2800" dirty="0"/>
              <a:t> </a:t>
            </a:r>
            <a:r>
              <a:rPr lang="fr-FR" sz="2800" dirty="0" err="1"/>
              <a:t>Technology</a:t>
            </a:r>
            <a:r>
              <a:rPr lang="fr-FR" sz="2800" dirty="0"/>
              <a:t>): </a:t>
            </a:r>
            <a:r>
              <a:rPr lang="ar-DZ" sz="2800" dirty="0"/>
              <a:t>مثل الساعات الذكية وأجهزة قياس التمارين، لرصد اللياقة البدنية والصحة.</a:t>
            </a:r>
          </a:p>
          <a:p>
            <a:pPr algn="just" rtl="1"/>
            <a:r>
              <a:rPr lang="ar-DZ" sz="2800" dirty="0"/>
              <a:t>تقنيات الروبوت: لتحسين التدريب ومحاكاة الظروف اللعب الواقعية.</a:t>
            </a:r>
          </a:p>
          <a:p>
            <a:pPr algn="just" rtl="1"/>
            <a:r>
              <a:rPr lang="ar-DZ" sz="2800" dirty="0"/>
              <a:t>تلك التكنولوجيات تساهم في تحسين الأداء، وتحليل البيانات، وتعزيز تجربة الرياضيين والجماهير.</a:t>
            </a:r>
          </a:p>
          <a:p>
            <a:pPr algn="just" rtl="1"/>
            <a:endParaRPr lang="fr-FR" sz="2800" dirty="0" smtClean="0"/>
          </a:p>
          <a:p>
            <a:pPr algn="just" rtl="1"/>
            <a:endParaRPr lang="fr-FR" sz="2800" dirty="0"/>
          </a:p>
          <a:p>
            <a:pPr algn="just" rtl="1"/>
            <a:endParaRPr lang="fr-FR" sz="2800" dirty="0" smtClean="0"/>
          </a:p>
          <a:p>
            <a:pPr algn="just" rtl="1"/>
            <a:endParaRPr lang="fr-FR" sz="2800" dirty="0"/>
          </a:p>
        </p:txBody>
      </p:sp>
    </p:spTree>
    <p:extLst>
      <p:ext uri="{BB962C8B-B14F-4D97-AF65-F5344CB8AC3E}">
        <p14:creationId xmlns:p14="http://schemas.microsoft.com/office/powerpoint/2010/main" xmlns="" val="41955807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572001" y="3286124"/>
            <a:ext cx="3643338" cy="2786082"/>
          </a:xfrm>
        </p:spPr>
        <p:txBody>
          <a:bodyPr>
            <a:noAutofit/>
          </a:bodyPr>
          <a:lstStyle/>
          <a:p>
            <a:pPr algn="ctr" rtl="1"/>
            <a:r>
              <a:rPr lang="ar-DZ" sz="3200" dirty="0" smtClean="0">
                <a:solidFill>
                  <a:srgbClr val="FF0000"/>
                </a:solidFill>
                <a:cs typeface="AdvertisingExtraBold" pitchFamily="2" charset="-78"/>
              </a:rPr>
              <a:t>المحاضرة </a:t>
            </a:r>
            <a:r>
              <a:rPr lang="ar-DZ" sz="3200" dirty="0" smtClean="0">
                <a:solidFill>
                  <a:srgbClr val="FF0000"/>
                </a:solidFill>
                <a:cs typeface="AdvertisingExtraBold" pitchFamily="2" charset="-78"/>
              </a:rPr>
              <a:t>الثالثة:</a:t>
            </a:r>
            <a:br>
              <a:rPr lang="ar-DZ" sz="3200" dirty="0" smtClean="0">
                <a:solidFill>
                  <a:srgbClr val="FF0000"/>
                </a:solidFill>
                <a:cs typeface="AdvertisingExtraBold" pitchFamily="2" charset="-78"/>
              </a:rPr>
            </a:br>
            <a:r>
              <a:rPr lang="ar-DZ" sz="3200" dirty="0" smtClean="0">
                <a:solidFill>
                  <a:srgbClr val="FF0000"/>
                </a:solidFill>
                <a:cs typeface="AdvertisingExtraBold" pitchFamily="2" charset="-78"/>
              </a:rPr>
              <a:t>تقنيات الواقع الافتراضي في الرياضة</a:t>
            </a:r>
            <a:r>
              <a:rPr lang="ar-DZ" sz="4000" dirty="0" smtClean="0">
                <a:cs typeface="AdvertisingExtraBold" pitchFamily="2" charset="-78"/>
              </a:rPr>
              <a:t/>
            </a:r>
            <a:br>
              <a:rPr lang="ar-DZ" sz="4000" dirty="0" smtClean="0">
                <a:cs typeface="AdvertisingExtraBold" pitchFamily="2" charset="-78"/>
              </a:rPr>
            </a:br>
            <a:r>
              <a:rPr lang="fr-FR" sz="2000" dirty="0" smtClean="0"/>
              <a:t/>
            </a:r>
            <a:br>
              <a:rPr lang="fr-FR" sz="2000" dirty="0" smtClean="0"/>
            </a:br>
            <a:endParaRPr lang="fr-FR" sz="2000" dirty="0"/>
          </a:p>
        </p:txBody>
      </p:sp>
    </p:spTree>
    <p:extLst>
      <p:ext uri="{BB962C8B-B14F-4D97-AF65-F5344CB8AC3E}">
        <p14:creationId xmlns:p14="http://schemas.microsoft.com/office/powerpoint/2010/main" xmlns="" val="4206748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572001" y="3571876"/>
            <a:ext cx="3643338" cy="2500330"/>
          </a:xfrm>
        </p:spPr>
        <p:txBody>
          <a:bodyPr>
            <a:noAutofit/>
          </a:bodyPr>
          <a:lstStyle/>
          <a:p>
            <a:pPr algn="ctr" rtl="1"/>
            <a:r>
              <a:rPr lang="ar-DZ" sz="2000" dirty="0" smtClean="0">
                <a:solidFill>
                  <a:srgbClr val="FF0000"/>
                </a:solidFill>
                <a:cs typeface="AdvertisingExtraBold" pitchFamily="2" charset="-78"/>
              </a:rPr>
              <a:t>المحاضرة الأولى:مدخل </a:t>
            </a:r>
            <a:r>
              <a:rPr lang="ar-DZ" sz="2000" dirty="0" err="1" smtClean="0">
                <a:solidFill>
                  <a:srgbClr val="FF0000"/>
                </a:solidFill>
                <a:cs typeface="AdvertisingExtraBold" pitchFamily="2" charset="-78"/>
              </a:rPr>
              <a:t>فاهيمي</a:t>
            </a:r>
            <a:r>
              <a:rPr lang="ar-DZ" sz="2800" dirty="0" smtClean="0">
                <a:cs typeface="AdvertisingExtraBold" pitchFamily="2" charset="-78"/>
              </a:rPr>
              <a:t/>
            </a:r>
            <a:br>
              <a:rPr lang="ar-DZ" sz="2800" dirty="0" smtClean="0">
                <a:cs typeface="AdvertisingExtraBold" pitchFamily="2" charset="-78"/>
              </a:rPr>
            </a:br>
            <a:r>
              <a:rPr lang="ar-DZ" sz="2000" dirty="0" smtClean="0">
                <a:cs typeface="AdvertisingExtraBold" pitchFamily="2" charset="-78"/>
              </a:rPr>
              <a:t>الاختراع.</a:t>
            </a:r>
            <a:br>
              <a:rPr lang="ar-DZ" sz="2000" dirty="0" smtClean="0">
                <a:cs typeface="AdvertisingExtraBold" pitchFamily="2" charset="-78"/>
              </a:rPr>
            </a:br>
            <a:r>
              <a:rPr lang="ar-DZ" sz="2000" dirty="0" smtClean="0">
                <a:cs typeface="AdvertisingExtraBold" pitchFamily="2" charset="-78"/>
              </a:rPr>
              <a:t>الابتكار.</a:t>
            </a:r>
            <a:br>
              <a:rPr lang="ar-DZ" sz="2000" dirty="0" smtClean="0">
                <a:cs typeface="AdvertisingExtraBold" pitchFamily="2" charset="-78"/>
              </a:rPr>
            </a:br>
            <a:r>
              <a:rPr lang="ar-DZ" sz="2000" dirty="0" smtClean="0">
                <a:cs typeface="AdvertisingExtraBold" pitchFamily="2" charset="-78"/>
              </a:rPr>
              <a:t>الابتكار التكنولوجي.</a:t>
            </a:r>
            <a:br>
              <a:rPr lang="ar-DZ" sz="2000" dirty="0" smtClean="0">
                <a:cs typeface="AdvertisingExtraBold" pitchFamily="2" charset="-78"/>
              </a:rPr>
            </a:br>
            <a:r>
              <a:rPr lang="ar-DZ" sz="2000" dirty="0" smtClean="0">
                <a:cs typeface="AdvertisingExtraBold" pitchFamily="2" charset="-78"/>
              </a:rPr>
              <a:t>التطبيقات الذكية</a:t>
            </a:r>
            <a:r>
              <a:rPr lang="fr-FR" sz="2000" dirty="0" smtClean="0"/>
              <a:t/>
            </a:r>
            <a:br>
              <a:rPr lang="fr-FR" sz="2000" dirty="0" smtClean="0"/>
            </a:br>
            <a:endParaRPr lang="fr-FR" sz="2000" dirty="0"/>
          </a:p>
        </p:txBody>
      </p:sp>
    </p:spTree>
    <p:extLst>
      <p:ext uri="{BB962C8B-B14F-4D97-AF65-F5344CB8AC3E}">
        <p14:creationId xmlns:p14="http://schemas.microsoft.com/office/powerpoint/2010/main" xmlns="" val="42067485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490" y="188640"/>
            <a:ext cx="7024744" cy="1143000"/>
          </a:xfrm>
        </p:spPr>
        <p:txBody>
          <a:bodyPr>
            <a:normAutofit fontScale="90000"/>
          </a:bodyPr>
          <a:lstStyle/>
          <a:p>
            <a:pPr algn="r" rtl="1"/>
            <a:r>
              <a:rPr lang="ar-DZ" dirty="0"/>
              <a:t>تقنيات الواقع الافتراضي في الرياضة</a:t>
            </a:r>
            <a:endParaRPr lang="fr-FR" dirty="0"/>
          </a:p>
        </p:txBody>
      </p:sp>
      <p:sp>
        <p:nvSpPr>
          <p:cNvPr id="3" name="Espace réservé du contenu 2"/>
          <p:cNvSpPr>
            <a:spLocks noGrp="1"/>
          </p:cNvSpPr>
          <p:nvPr>
            <p:ph idx="1"/>
          </p:nvPr>
        </p:nvSpPr>
        <p:spPr>
          <a:xfrm>
            <a:off x="539552" y="1556792"/>
            <a:ext cx="7992887" cy="4896544"/>
          </a:xfrm>
        </p:spPr>
        <p:txBody>
          <a:bodyPr>
            <a:normAutofit/>
          </a:bodyPr>
          <a:lstStyle/>
          <a:p>
            <a:pPr algn="just" rtl="1"/>
            <a:r>
              <a:rPr lang="ar-DZ" sz="2800" dirty="0"/>
              <a:t>تقنية الواقع الافتراضي (</a:t>
            </a:r>
            <a:r>
              <a:rPr lang="fr-FR" sz="2800" dirty="0"/>
              <a:t>VR) </a:t>
            </a:r>
            <a:r>
              <a:rPr lang="ar-DZ" sz="2800" dirty="0"/>
              <a:t>هي تقنية تستخدم لإنشاء بيئات افتراضية ومحاكاة تجارب واقعية بشكل تام. تشمل تلك البيئات مجموعة من العناصر ثلاثية الأبعاد وغالبًا توفير تفاعل ثنائي الاتجاه، مما يسمح للمستخدمين بالاندماج في عوالم افتراضية تمكن المستخدم من تجريبها و التعامل معها كأنها عالم طبيعي حقيقي و تفتح عوالم جديدة لطموح الإنسان تتيح له أن يطل على عالم مفترض ليطلق فيه عنان افكاره.(احمد حامد منصور 2002: دراسات و ابحاث في تكنولوجيا التربية، الجزء الثاني، المكتبة العصرية المنصورة، مصر،  ص 185  )</a:t>
            </a:r>
            <a:endParaRPr lang="fr-FR" sz="2800" dirty="0"/>
          </a:p>
        </p:txBody>
      </p:sp>
    </p:spTree>
    <p:extLst>
      <p:ext uri="{BB962C8B-B14F-4D97-AF65-F5344CB8AC3E}">
        <p14:creationId xmlns:p14="http://schemas.microsoft.com/office/powerpoint/2010/main" xmlns="" val="5082635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43492" y="692696"/>
            <a:ext cx="7632964" cy="5832648"/>
          </a:xfrm>
        </p:spPr>
        <p:txBody>
          <a:bodyPr>
            <a:normAutofit lnSpcReduction="10000"/>
          </a:bodyPr>
          <a:lstStyle/>
          <a:p>
            <a:pPr algn="just" rtl="1"/>
            <a:r>
              <a:rPr lang="ar-DZ" sz="3200" dirty="0"/>
              <a:t>كما تبدو هذه العوالم كأنها </a:t>
            </a:r>
            <a:r>
              <a:rPr lang="ar-DZ" sz="3200" dirty="0" err="1"/>
              <a:t>حقيقية.يتم</a:t>
            </a:r>
            <a:r>
              <a:rPr lang="ar-DZ" sz="3200" dirty="0"/>
              <a:t> تحقيق هذا الانغماس من خلال استخدام أجهزة خاصة مثل نظارات الواقع الافتراضي التي تغمر العينين بصور ثلاثية الأبعاد وتستجيب لحركات الرأس والجسم. بالتالي، يعيش المستخدم تجربة واقعية تفاعلية تعكس البيئة التي تم إنشاؤها بشكل افتراضي.</a:t>
            </a:r>
          </a:p>
          <a:p>
            <a:pPr algn="just" rtl="1"/>
            <a:r>
              <a:rPr lang="ar-DZ" sz="3200" dirty="0"/>
              <a:t>تجد تقنية الواقع الافتراضي تطبيقات في مجالات متعددة مثل الألعاب، التدريب، الطب، والترفيه، حيث تعزز تجارب المستخدمين بشكل ملحوظ.</a:t>
            </a:r>
          </a:p>
          <a:p>
            <a:pPr algn="r" rtl="1"/>
            <a:endParaRPr lang="fr-FR" dirty="0"/>
          </a:p>
        </p:txBody>
      </p:sp>
    </p:spTree>
    <p:extLst>
      <p:ext uri="{BB962C8B-B14F-4D97-AF65-F5344CB8AC3E}">
        <p14:creationId xmlns:p14="http://schemas.microsoft.com/office/powerpoint/2010/main" xmlns="" val="11972288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1027664"/>
            <a:ext cx="4392488" cy="5065632"/>
          </a:xfrm>
        </p:spPr>
        <p:txBody>
          <a:bodyPr>
            <a:noAutofit/>
          </a:bodyPr>
          <a:lstStyle/>
          <a:p>
            <a:pPr algn="just" rtl="1"/>
            <a:r>
              <a:rPr lang="ar-DZ" sz="2400" dirty="0">
                <a:solidFill>
                  <a:schemeClr val="tx1"/>
                </a:solidFill>
              </a:rPr>
              <a:t>التجسيم الثلاثي الأبعاد هو الطريقة الكلاسيكية لإظهار البعد الثالث, و أخترع في 1890. الفكرة المستعملة في هذا النوع هي تقديم صورة مختلفة للعين اليمنى عن العين اليسرى باستعمال نظارات خاصة للتأكد من أن كل عين تحصل على الصورة المناسبة. و يمكن القيام بذلك عن طريق استعمال فصل-الألوان, أو الاستقطاب أو الإغلاق الفعال المستعمل في شاشات الكريستال السائل </a:t>
            </a:r>
            <a:r>
              <a:rPr lang="fr-FR" sz="2400" dirty="0">
                <a:solidFill>
                  <a:schemeClr val="tx1"/>
                </a:solidFill>
              </a:rPr>
              <a:t>LCD.</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5148063" y="908721"/>
            <a:ext cx="3528393" cy="45839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1455821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490" y="404664"/>
            <a:ext cx="7024744" cy="1143000"/>
          </a:xfrm>
        </p:spPr>
        <p:txBody>
          <a:bodyPr/>
          <a:lstStyle/>
          <a:p>
            <a:r>
              <a:rPr lang="ar-DZ" dirty="0"/>
              <a:t>مزايا تقنية الواقع الافتراضي</a:t>
            </a:r>
            <a:endParaRPr lang="fr-FR" dirty="0"/>
          </a:p>
        </p:txBody>
      </p:sp>
      <p:sp>
        <p:nvSpPr>
          <p:cNvPr id="3" name="Espace réservé du contenu 2"/>
          <p:cNvSpPr>
            <a:spLocks noGrp="1"/>
          </p:cNvSpPr>
          <p:nvPr>
            <p:ph idx="1"/>
          </p:nvPr>
        </p:nvSpPr>
        <p:spPr>
          <a:xfrm>
            <a:off x="539552" y="1844824"/>
            <a:ext cx="7992888" cy="4536504"/>
          </a:xfrm>
        </p:spPr>
        <p:txBody>
          <a:bodyPr>
            <a:normAutofit/>
          </a:bodyPr>
          <a:lstStyle/>
          <a:p>
            <a:pPr algn="just" rtl="1"/>
            <a:r>
              <a:rPr lang="ar-DZ" dirty="0"/>
              <a:t>تجربة انغماس قوية: توفير تجربة واقعية ومحاكاة تفاعلية تجذب المستخدم وتجعله يشعر بأنه جزء من البيئة المفترضة.</a:t>
            </a:r>
          </a:p>
          <a:p>
            <a:pPr algn="just" rtl="1"/>
            <a:r>
              <a:rPr lang="ar-DZ" dirty="0"/>
              <a:t>تحسين التدريب والتعلم: يمكن استخدامها لتحسين تجربة التدريب وتعلم المهارات الجديدة، خاصةً في المجالات الطبية، والتقنية، والعلوم</a:t>
            </a:r>
            <a:r>
              <a:rPr lang="ar-DZ" dirty="0" smtClean="0"/>
              <a:t>.</a:t>
            </a:r>
            <a:endParaRPr lang="ar-DZ" dirty="0"/>
          </a:p>
          <a:p>
            <a:pPr algn="just" rtl="1"/>
            <a:r>
              <a:rPr lang="ar-DZ" dirty="0"/>
              <a:t>تطوير المهارات العملية: تسمح للمستخدمين بتجربة وتطوير مهاراتهم في بيئة آمنة وتحاكي الواقع.</a:t>
            </a:r>
          </a:p>
          <a:p>
            <a:pPr algn="just" rtl="1"/>
            <a:r>
              <a:rPr lang="ar-DZ" dirty="0"/>
              <a:t>تقديم تجارب واقعية للجماهير: في مجالات الرياضة والترفيه، حيث يمكن للجماهير الانغماس في أحداث مباريات أو فعاليات.</a:t>
            </a:r>
          </a:p>
          <a:p>
            <a:pPr algn="r" rtl="1"/>
            <a:endParaRPr lang="fr-FR" dirty="0"/>
          </a:p>
        </p:txBody>
      </p:sp>
    </p:spTree>
    <p:extLst>
      <p:ext uri="{BB962C8B-B14F-4D97-AF65-F5344CB8AC3E}">
        <p14:creationId xmlns:p14="http://schemas.microsoft.com/office/powerpoint/2010/main" xmlns="" val="12874278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55576" y="836712"/>
            <a:ext cx="7848872" cy="5688632"/>
          </a:xfrm>
        </p:spPr>
        <p:txBody>
          <a:bodyPr>
            <a:normAutofit/>
          </a:bodyPr>
          <a:lstStyle/>
          <a:p>
            <a:pPr algn="just" rtl="1"/>
            <a:r>
              <a:rPr lang="ar-DZ" sz="2800" dirty="0"/>
              <a:t>توفير تدريب عن بُعد: يمكن استخدامها لتوفير تدريب عن بُعد للعمل على </a:t>
            </a:r>
            <a:r>
              <a:rPr lang="ar-DZ" sz="2800" dirty="0" smtClean="0"/>
              <a:t>مهارات </a:t>
            </a:r>
            <a:r>
              <a:rPr lang="ar-DZ" sz="2800" dirty="0"/>
              <a:t>محددة أو للتعلم عن بُعد في بيئات افتراضية.</a:t>
            </a:r>
          </a:p>
          <a:p>
            <a:pPr algn="just" rtl="1"/>
            <a:r>
              <a:rPr lang="ar-DZ" sz="2800" dirty="0"/>
              <a:t>تحسين العلاج النفسي: في علاج الفوبيا أو التخلص من الضغوط النفسية عبر تقديم تجارب وهمية.</a:t>
            </a:r>
          </a:p>
          <a:p>
            <a:pPr algn="just" rtl="1"/>
            <a:r>
              <a:rPr lang="ar-DZ" sz="2800" dirty="0"/>
              <a:t>توفير بيئات افتراضية آمنة: لتجارب الأمور الخطرة أو التدريب على التفاعل في ظروف خطرة دون المخاطرة الفعلية.</a:t>
            </a:r>
          </a:p>
          <a:p>
            <a:pPr algn="just" rtl="1"/>
            <a:r>
              <a:rPr lang="ar-DZ" sz="2800" dirty="0"/>
              <a:t>تعزز هذه المزايا تفاعل المستخدمين وتوفير فرص لتحسين الأداء وتعزيز تجارب التدريب والتعلم في مختلف المجالات.</a:t>
            </a:r>
          </a:p>
          <a:p>
            <a:pPr algn="just" rtl="1"/>
            <a:endParaRPr lang="fr-FR" dirty="0"/>
          </a:p>
        </p:txBody>
      </p:sp>
    </p:spTree>
    <p:extLst>
      <p:ext uri="{BB962C8B-B14F-4D97-AF65-F5344CB8AC3E}">
        <p14:creationId xmlns:p14="http://schemas.microsoft.com/office/powerpoint/2010/main" xmlns="" val="8607537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490" y="260648"/>
            <a:ext cx="7024744" cy="1143000"/>
          </a:xfrm>
        </p:spPr>
        <p:txBody>
          <a:bodyPr/>
          <a:lstStyle/>
          <a:p>
            <a:r>
              <a:rPr lang="ar-DZ" dirty="0"/>
              <a:t>عيوب تقنية الواقع الافتراضي</a:t>
            </a:r>
            <a:endParaRPr lang="fr-FR" dirty="0"/>
          </a:p>
        </p:txBody>
      </p:sp>
      <p:sp>
        <p:nvSpPr>
          <p:cNvPr id="3" name="Espace réservé du contenu 2"/>
          <p:cNvSpPr>
            <a:spLocks noGrp="1"/>
          </p:cNvSpPr>
          <p:nvPr>
            <p:ph idx="1"/>
          </p:nvPr>
        </p:nvSpPr>
        <p:spPr>
          <a:xfrm>
            <a:off x="539552" y="1628800"/>
            <a:ext cx="7992888" cy="4824536"/>
          </a:xfrm>
        </p:spPr>
        <p:txBody>
          <a:bodyPr>
            <a:normAutofit/>
          </a:bodyPr>
          <a:lstStyle/>
          <a:p>
            <a:pPr algn="just" rtl="1"/>
            <a:r>
              <a:rPr lang="ar-DZ" sz="2800" dirty="0"/>
              <a:t>تكلفة الأجهزة والبرمجيات: أجهزة الواقع الافتراضي والبرمجيات ذات التقنية العالية قد تكون مكلفة، مما يقلل من إمكانية الوصول لبعض الأفراد أو المؤسسات.</a:t>
            </a:r>
          </a:p>
          <a:p>
            <a:pPr algn="just" rtl="1"/>
            <a:r>
              <a:rPr lang="ar-DZ" sz="2800" dirty="0"/>
              <a:t>مشكلات التحرك: بعض المستخدمين قد يواجهون مشاكل مع التحرك في البيئة الواقعية، مما يسبب شعورًا بالغثيان أو الدوار.</a:t>
            </a:r>
          </a:p>
          <a:p>
            <a:pPr algn="just" rtl="1"/>
            <a:r>
              <a:rPr lang="ar-DZ" sz="2800" dirty="0"/>
              <a:t>العزلة الاجتماعية: استخدام الواقع الافتراضي لفترات طويلة قد يؤدي إلى عزل اجتماعي، حيث يتم فصل المستخدم عن البيئة الحقيقية والتفاعل الاجتماعي.</a:t>
            </a:r>
          </a:p>
          <a:p>
            <a:pPr algn="r" rtl="1"/>
            <a:endParaRPr lang="fr-FR" dirty="0"/>
          </a:p>
        </p:txBody>
      </p:sp>
    </p:spTree>
    <p:extLst>
      <p:ext uri="{BB962C8B-B14F-4D97-AF65-F5344CB8AC3E}">
        <p14:creationId xmlns:p14="http://schemas.microsoft.com/office/powerpoint/2010/main" xmlns="" val="1230652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3568" y="1196752"/>
            <a:ext cx="7920880" cy="5112568"/>
          </a:xfrm>
        </p:spPr>
        <p:txBody>
          <a:bodyPr>
            <a:normAutofit/>
          </a:bodyPr>
          <a:lstStyle/>
          <a:p>
            <a:pPr algn="just" rtl="1"/>
            <a:r>
              <a:rPr lang="ar-DZ" sz="2800" dirty="0"/>
              <a:t>تأثير على الصحة البصرية: الاستخدام المطول قد يؤدي إلى تعب العيون وقد يكون له تأثير على الصحة البصرية، خاصة مع استمرار التركيز على شاشات قريبة.</a:t>
            </a:r>
          </a:p>
          <a:p>
            <a:pPr algn="just" rtl="1"/>
            <a:r>
              <a:rPr lang="ar-DZ" sz="2800" dirty="0"/>
              <a:t>مشكلات التوافق: قد تواجه بعض التطبيقات صعوبات في التوافق مع جميع الأجهزة والمنصات، مما يقيد تجربة بعض المستخدمين.</a:t>
            </a:r>
          </a:p>
          <a:p>
            <a:pPr algn="just" rtl="1"/>
            <a:r>
              <a:rPr lang="ar-DZ" sz="2800" dirty="0"/>
              <a:t>قضايا أمان البيانات: في بعض الحالات، يمكن أن تظهر قضايا تتعلق بأمان البيانات الشخصية عند استخدام التقنية في بيئات تتطلب حماية خصوصية المستخدم.</a:t>
            </a:r>
          </a:p>
          <a:p>
            <a:pPr algn="r" rtl="1"/>
            <a:endParaRPr lang="fr-FR" dirty="0"/>
          </a:p>
        </p:txBody>
      </p:sp>
    </p:spTree>
    <p:extLst>
      <p:ext uri="{BB962C8B-B14F-4D97-AF65-F5344CB8AC3E}">
        <p14:creationId xmlns:p14="http://schemas.microsoft.com/office/powerpoint/2010/main" xmlns="" val="128977281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572001" y="3286124"/>
            <a:ext cx="3643338" cy="2786082"/>
          </a:xfrm>
        </p:spPr>
        <p:txBody>
          <a:bodyPr>
            <a:noAutofit/>
          </a:bodyPr>
          <a:lstStyle/>
          <a:p>
            <a:pPr algn="ctr" rtl="1"/>
            <a:r>
              <a:rPr lang="ar-DZ" sz="3200" dirty="0" smtClean="0">
                <a:solidFill>
                  <a:srgbClr val="FF0000"/>
                </a:solidFill>
                <a:cs typeface="AdvertisingExtraBold" pitchFamily="2" charset="-78"/>
              </a:rPr>
              <a:t>المحاضرة </a:t>
            </a:r>
            <a:r>
              <a:rPr lang="ar-DZ" sz="3200" dirty="0" smtClean="0">
                <a:solidFill>
                  <a:srgbClr val="FF0000"/>
                </a:solidFill>
                <a:cs typeface="AdvertisingExtraBold" pitchFamily="2" charset="-78"/>
              </a:rPr>
              <a:t>الرابعة:</a:t>
            </a:r>
            <a:br>
              <a:rPr lang="ar-DZ" sz="3200" dirty="0" smtClean="0">
                <a:solidFill>
                  <a:srgbClr val="FF0000"/>
                </a:solidFill>
                <a:cs typeface="AdvertisingExtraBold" pitchFamily="2" charset="-78"/>
              </a:rPr>
            </a:br>
            <a:r>
              <a:rPr lang="ar-DZ" sz="3200" dirty="0" smtClean="0">
                <a:solidFill>
                  <a:srgbClr val="FF0000"/>
                </a:solidFill>
                <a:cs typeface="AdvertisingExtraBold" pitchFamily="2" charset="-78"/>
              </a:rPr>
              <a:t>تقنيات الواقع </a:t>
            </a:r>
            <a:r>
              <a:rPr lang="ar-DZ" sz="3200" dirty="0" smtClean="0">
                <a:solidFill>
                  <a:srgbClr val="FF0000"/>
                </a:solidFill>
                <a:cs typeface="AdvertisingExtraBold" pitchFamily="2" charset="-78"/>
              </a:rPr>
              <a:t>المعزز </a:t>
            </a:r>
            <a:r>
              <a:rPr lang="ar-DZ" sz="3200" dirty="0" smtClean="0">
                <a:solidFill>
                  <a:srgbClr val="FF0000"/>
                </a:solidFill>
                <a:cs typeface="AdvertisingExtraBold" pitchFamily="2" charset="-78"/>
              </a:rPr>
              <a:t>في الرياضة</a:t>
            </a:r>
            <a:r>
              <a:rPr lang="ar-DZ" sz="4000" dirty="0" smtClean="0">
                <a:cs typeface="AdvertisingExtraBold" pitchFamily="2" charset="-78"/>
              </a:rPr>
              <a:t/>
            </a:r>
            <a:br>
              <a:rPr lang="ar-DZ" sz="4000" dirty="0" smtClean="0">
                <a:cs typeface="AdvertisingExtraBold" pitchFamily="2" charset="-78"/>
              </a:rPr>
            </a:br>
            <a:r>
              <a:rPr lang="fr-FR" sz="2000" dirty="0" smtClean="0"/>
              <a:t/>
            </a:r>
            <a:br>
              <a:rPr lang="fr-FR" sz="2000" dirty="0" smtClean="0"/>
            </a:br>
            <a:endParaRPr lang="fr-FR" sz="2000" dirty="0"/>
          </a:p>
        </p:txBody>
      </p:sp>
    </p:spTree>
    <p:extLst>
      <p:ext uri="{BB962C8B-B14F-4D97-AF65-F5344CB8AC3E}">
        <p14:creationId xmlns:p14="http://schemas.microsoft.com/office/powerpoint/2010/main" xmlns="" val="42067485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1538" y="571480"/>
            <a:ext cx="7024744" cy="1143000"/>
          </a:xfrm>
        </p:spPr>
        <p:txBody>
          <a:bodyPr/>
          <a:lstStyle/>
          <a:p>
            <a:r>
              <a:rPr lang="ar-SA" dirty="0" smtClean="0"/>
              <a:t>الواقع المعزز</a:t>
            </a:r>
            <a:endParaRPr lang="fr-FR" dirty="0"/>
          </a:p>
        </p:txBody>
      </p:sp>
      <p:sp>
        <p:nvSpPr>
          <p:cNvPr id="3" name="Espace réservé du contenu 2"/>
          <p:cNvSpPr>
            <a:spLocks noGrp="1"/>
          </p:cNvSpPr>
          <p:nvPr>
            <p:ph idx="1"/>
          </p:nvPr>
        </p:nvSpPr>
        <p:spPr>
          <a:xfrm>
            <a:off x="714348" y="2000240"/>
            <a:ext cx="7715304" cy="4143404"/>
          </a:xfrm>
        </p:spPr>
        <p:txBody>
          <a:bodyPr>
            <a:normAutofit fontScale="92500" lnSpcReduction="10000"/>
          </a:bodyPr>
          <a:lstStyle/>
          <a:p>
            <a:pPr algn="just" rtl="1"/>
            <a:r>
              <a:rPr lang="ar-SA" dirty="0" smtClean="0"/>
              <a:t>هو تقنية تجمع بين العالم الواقعي والعالم الرقمي، حيث يتم دمج عناصر واقعية مع تقنيات الحوسبة لتعزيز تجربة المستخدم بشكل محسّن</a:t>
            </a:r>
            <a:r>
              <a:rPr lang="fr-FR" dirty="0" smtClean="0"/>
              <a:t>.</a:t>
            </a:r>
          </a:p>
          <a:p>
            <a:pPr algn="just" rtl="1"/>
            <a:r>
              <a:rPr lang="ar-SA" dirty="0" smtClean="0"/>
              <a:t>ظهرت فكرة الواقع المعزز لأول مرة في بداية التسعينات،أي  بعد تكنولوجيا الواقع </a:t>
            </a:r>
            <a:r>
              <a:rPr lang="ar-SA" dirty="0" err="1" smtClean="0"/>
              <a:t>الإفتراضي</a:t>
            </a:r>
            <a:r>
              <a:rPr lang="ar-SA" dirty="0" smtClean="0"/>
              <a:t>، وتقوم هذه التكنولوجيا على تعديل الواقع الحقيقي بإضافة عناصر رقمية بهدف تحسين إدراك المتعلم، وعلى هذا فإنها تشتمل على أربع عناصر رئيسة، </a:t>
            </a:r>
            <a:r>
              <a:rPr lang="ar-SA" dirty="0" err="1" smtClean="0"/>
              <a:t>و</a:t>
            </a:r>
            <a:r>
              <a:rPr lang="ar-SA" dirty="0" smtClean="0"/>
              <a:t> هي</a:t>
            </a:r>
            <a:r>
              <a:rPr lang="fr-FR" dirty="0" smtClean="0"/>
              <a:t>: </a:t>
            </a:r>
            <a:r>
              <a:rPr lang="ar-SA" dirty="0" smtClean="0"/>
              <a:t>كاميرا</a:t>
            </a:r>
            <a:r>
              <a:rPr lang="fr-FR" dirty="0" smtClean="0"/>
              <a:t> Camera </a:t>
            </a:r>
            <a:r>
              <a:rPr lang="ar-SA" dirty="0" err="1" smtClean="0"/>
              <a:t>لإلتقاط</a:t>
            </a:r>
            <a:r>
              <a:rPr lang="ar-SA" dirty="0" smtClean="0"/>
              <a:t> المعلومات المستهدفة،علامات</a:t>
            </a:r>
            <a:r>
              <a:rPr lang="fr-FR" dirty="0" smtClean="0"/>
              <a:t> Marker </a:t>
            </a:r>
            <a:r>
              <a:rPr lang="ar-SA" dirty="0" smtClean="0"/>
              <a:t>و هي المعلومات المستهدفة، أجهزة الهاتف</a:t>
            </a:r>
            <a:r>
              <a:rPr lang="fr-FR" dirty="0" smtClean="0"/>
              <a:t> Mobile Phones  </a:t>
            </a:r>
            <a:r>
              <a:rPr lang="ar-SA" dirty="0" smtClean="0"/>
              <a:t>وتستخدم لتخزين ومعالجة </a:t>
            </a:r>
            <a:r>
              <a:rPr lang="ar-SA" dirty="0" err="1" smtClean="0"/>
              <a:t>المعمومات</a:t>
            </a:r>
            <a:r>
              <a:rPr lang="ar-SA" dirty="0" smtClean="0"/>
              <a:t> عندما تكون الصورة الملتقطة هي المعلومات المستهدفة</a:t>
            </a:r>
            <a:r>
              <a:rPr lang="fr-FR" dirty="0" smtClean="0"/>
              <a:t> )</a:t>
            </a:r>
            <a:r>
              <a:rPr lang="ar-SA" dirty="0" smtClean="0"/>
              <a:t>علامات</a:t>
            </a:r>
            <a:r>
              <a:rPr lang="fr-FR" dirty="0" smtClean="0"/>
              <a:t>(</a:t>
            </a:r>
            <a:r>
              <a:rPr lang="ar-SA" dirty="0" smtClean="0"/>
              <a:t>.(ابتسام احمد محمد </a:t>
            </a:r>
            <a:r>
              <a:rPr lang="ar-SA" dirty="0" err="1" smtClean="0"/>
              <a:t>الغامدي</a:t>
            </a:r>
            <a:r>
              <a:rPr lang="ar-SA" dirty="0" smtClean="0"/>
              <a:t> ،2019، </a:t>
            </a:r>
            <a:r>
              <a:rPr lang="ar-SA" dirty="0" err="1" smtClean="0"/>
              <a:t>ص</a:t>
            </a:r>
            <a:r>
              <a:rPr lang="ar-SA" dirty="0" smtClean="0"/>
              <a:t> </a:t>
            </a:r>
            <a:r>
              <a:rPr lang="ar-SA" dirty="0" smtClean="0"/>
              <a:t>5).</a:t>
            </a:r>
            <a:endParaRPr lang="fr-FR" dirty="0" smtClean="0"/>
          </a:p>
          <a:p>
            <a:pPr algn="r" rtl="1"/>
            <a:endParaRPr lang="fr-F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1538" y="642918"/>
            <a:ext cx="7024744" cy="1143000"/>
          </a:xfrm>
        </p:spPr>
        <p:txBody>
          <a:bodyPr/>
          <a:lstStyle/>
          <a:p>
            <a:pPr algn="r" rtl="1"/>
            <a:r>
              <a:rPr lang="ar-SA" b="1" dirty="0" smtClean="0"/>
              <a:t>أهم تقنيات الواقع المعزز</a:t>
            </a:r>
            <a:endParaRPr lang="fr-FR" dirty="0"/>
          </a:p>
        </p:txBody>
      </p:sp>
      <p:sp>
        <p:nvSpPr>
          <p:cNvPr id="3" name="Espace réservé du contenu 2"/>
          <p:cNvSpPr>
            <a:spLocks noGrp="1"/>
          </p:cNvSpPr>
          <p:nvPr>
            <p:ph idx="1"/>
          </p:nvPr>
        </p:nvSpPr>
        <p:spPr>
          <a:xfrm>
            <a:off x="500034" y="1857364"/>
            <a:ext cx="8286808" cy="4643470"/>
          </a:xfrm>
        </p:spPr>
        <p:txBody>
          <a:bodyPr>
            <a:normAutofit/>
          </a:bodyPr>
          <a:lstStyle/>
          <a:p>
            <a:pPr algn="just" rtl="1"/>
            <a:r>
              <a:rPr lang="ar-SA" dirty="0" smtClean="0"/>
              <a:t>تشمل أهم تقنيات الواقع المعزز</a:t>
            </a:r>
            <a:r>
              <a:rPr lang="fr-FR" dirty="0" smtClean="0"/>
              <a:t>:</a:t>
            </a:r>
          </a:p>
          <a:p>
            <a:pPr algn="just" rtl="1"/>
            <a:r>
              <a:rPr lang="ar-SA" b="1" dirty="0" smtClean="0"/>
              <a:t>تتبع الحركة</a:t>
            </a:r>
            <a:r>
              <a:rPr lang="fr-FR" b="1" dirty="0" smtClean="0"/>
              <a:t> (Motion </a:t>
            </a:r>
            <a:r>
              <a:rPr lang="fr-FR" b="1" dirty="0" err="1" smtClean="0"/>
              <a:t>Tracking</a:t>
            </a:r>
            <a:r>
              <a:rPr lang="fr-FR" b="1" dirty="0" smtClean="0"/>
              <a:t>)</a:t>
            </a:r>
            <a:r>
              <a:rPr lang="fr-FR" dirty="0" smtClean="0"/>
              <a:t>: </a:t>
            </a:r>
            <a:r>
              <a:rPr lang="ar-SA" dirty="0" smtClean="0"/>
              <a:t>يستخدم لتحديد وتتبع حركة الأشياء والأفراد في الواقع الفعلي</a:t>
            </a:r>
            <a:r>
              <a:rPr lang="fr-FR" dirty="0" smtClean="0"/>
              <a:t>.</a:t>
            </a:r>
          </a:p>
          <a:p>
            <a:pPr algn="just" rtl="1"/>
            <a:r>
              <a:rPr lang="ar-SA" b="1" dirty="0" smtClean="0"/>
              <a:t>استشعار البيئة</a:t>
            </a:r>
            <a:r>
              <a:rPr lang="fr-FR" b="1" dirty="0" smtClean="0"/>
              <a:t> (</a:t>
            </a:r>
            <a:r>
              <a:rPr lang="fr-FR" b="1" dirty="0" err="1" smtClean="0"/>
              <a:t>Environmental</a:t>
            </a:r>
            <a:r>
              <a:rPr lang="fr-FR" b="1" dirty="0" smtClean="0"/>
              <a:t> </a:t>
            </a:r>
            <a:r>
              <a:rPr lang="fr-FR" b="1" dirty="0" err="1" smtClean="0"/>
              <a:t>Sensing</a:t>
            </a:r>
            <a:r>
              <a:rPr lang="fr-FR" b="1" dirty="0" smtClean="0"/>
              <a:t>):</a:t>
            </a:r>
            <a:r>
              <a:rPr lang="fr-FR" dirty="0" smtClean="0"/>
              <a:t> </a:t>
            </a:r>
            <a:r>
              <a:rPr lang="ar-SA" dirty="0" smtClean="0"/>
              <a:t>يتيح للأنظمة التعرف على المحيط الفعلي </a:t>
            </a:r>
            <a:r>
              <a:rPr lang="ar-SA" dirty="0" smtClean="0"/>
              <a:t>وفهمه</a:t>
            </a:r>
            <a:endParaRPr lang="ar-DZ" dirty="0" smtClean="0"/>
          </a:p>
          <a:p>
            <a:pPr algn="just" rtl="1"/>
            <a:r>
              <a:rPr lang="ar-SA" b="1" dirty="0" smtClean="0"/>
              <a:t>تقنيات التحكم بالإيماء</a:t>
            </a:r>
            <a:r>
              <a:rPr lang="fr-FR" b="1" dirty="0" smtClean="0"/>
              <a:t> (</a:t>
            </a:r>
            <a:r>
              <a:rPr lang="fr-FR" b="1" dirty="0" err="1" smtClean="0"/>
              <a:t>Gesture</a:t>
            </a:r>
            <a:r>
              <a:rPr lang="fr-FR" b="1" dirty="0" smtClean="0"/>
              <a:t> Control):</a:t>
            </a:r>
            <a:r>
              <a:rPr lang="fr-FR" dirty="0" smtClean="0"/>
              <a:t> </a:t>
            </a:r>
            <a:r>
              <a:rPr lang="ar-SA" dirty="0" smtClean="0"/>
              <a:t>تسمح للمستخدم بالتفاعل مع الواقع المعزز باستخدام حركات اليدين أو الإيماءات</a:t>
            </a:r>
            <a:r>
              <a:rPr lang="fr-FR" dirty="0" smtClean="0"/>
              <a:t>.</a:t>
            </a:r>
          </a:p>
          <a:p>
            <a:pPr algn="just" rtl="1"/>
            <a:r>
              <a:rPr lang="ar-SA" b="1" dirty="0" smtClean="0"/>
              <a:t>الواجهات الذكية</a:t>
            </a:r>
            <a:r>
              <a:rPr lang="fr-FR" b="1" dirty="0" smtClean="0"/>
              <a:t> (Smart Interfaces):</a:t>
            </a:r>
            <a:r>
              <a:rPr lang="fr-FR" dirty="0" smtClean="0"/>
              <a:t> </a:t>
            </a:r>
            <a:r>
              <a:rPr lang="ar-SA" dirty="0" smtClean="0"/>
              <a:t>تشمل واجهات المستخدم التي تمكن التفاعل السهل والفعّال مع التقنيات</a:t>
            </a:r>
            <a:r>
              <a:rPr lang="fr-FR" dirty="0" smtClean="0"/>
              <a:t>.</a:t>
            </a:r>
          </a:p>
          <a:p>
            <a:pPr algn="just" rtl="1"/>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r>
              <a:rPr lang="ar-DZ" dirty="0" smtClean="0">
                <a:cs typeface="AdvertisingExtraBold" pitchFamily="2" charset="-78"/>
              </a:rPr>
              <a:t>مدخل مفاهيمي</a:t>
            </a:r>
          </a:p>
          <a:p>
            <a:pPr algn="r" rtl="1"/>
            <a:r>
              <a:rPr lang="ar-DZ" dirty="0" smtClean="0">
                <a:cs typeface="AdvertisingExtraBold" pitchFamily="2" charset="-78"/>
              </a:rPr>
              <a:t>الاختراع.</a:t>
            </a:r>
          </a:p>
          <a:p>
            <a:pPr algn="r" rtl="1"/>
            <a:r>
              <a:rPr lang="ar-DZ" dirty="0" smtClean="0">
                <a:cs typeface="AdvertisingExtraBold" pitchFamily="2" charset="-78"/>
              </a:rPr>
              <a:t>الابتكار.</a:t>
            </a:r>
          </a:p>
          <a:p>
            <a:pPr algn="r" rtl="1"/>
            <a:r>
              <a:rPr lang="ar-DZ" dirty="0" smtClean="0">
                <a:cs typeface="AdvertisingExtraBold" pitchFamily="2" charset="-78"/>
              </a:rPr>
              <a:t>الابتكار التكنولوجي.</a:t>
            </a:r>
          </a:p>
          <a:p>
            <a:pPr algn="r" rtl="1"/>
            <a:r>
              <a:rPr lang="ar-DZ" dirty="0" smtClean="0">
                <a:cs typeface="AdvertisingExtraBold" pitchFamily="2" charset="-78"/>
              </a:rPr>
              <a:t>التطبيقات </a:t>
            </a:r>
            <a:r>
              <a:rPr lang="ar-DZ" dirty="0" smtClean="0">
                <a:cs typeface="AdvertisingExtraBold" pitchFamily="2" charset="-78"/>
              </a:rPr>
              <a:t>الذكية</a:t>
            </a:r>
            <a:endParaRPr lang="fr-F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642918"/>
            <a:ext cx="7715304" cy="1143000"/>
          </a:xfrm>
        </p:spPr>
        <p:txBody>
          <a:bodyPr>
            <a:normAutofit fontScale="90000"/>
          </a:bodyPr>
          <a:lstStyle/>
          <a:p>
            <a:pPr algn="just" rtl="1"/>
            <a:r>
              <a:rPr lang="ar-SA" sz="3600" b="1" dirty="0" smtClean="0"/>
              <a:t>استخدامات الواقع المعزز في الرياضة</a:t>
            </a:r>
            <a:r>
              <a:rPr lang="fr-FR" dirty="0" smtClean="0"/>
              <a:t/>
            </a:r>
            <a:br>
              <a:rPr lang="fr-FR" dirty="0" smtClean="0"/>
            </a:br>
            <a:endParaRPr lang="fr-FR" dirty="0"/>
          </a:p>
        </p:txBody>
      </p:sp>
      <p:sp>
        <p:nvSpPr>
          <p:cNvPr id="3" name="Espace réservé du contenu 2"/>
          <p:cNvSpPr>
            <a:spLocks noGrp="1"/>
          </p:cNvSpPr>
          <p:nvPr>
            <p:ph idx="1"/>
          </p:nvPr>
        </p:nvSpPr>
        <p:spPr/>
        <p:txBody>
          <a:bodyPr/>
          <a:lstStyle/>
          <a:p>
            <a:pPr algn="r" rtl="1"/>
            <a:r>
              <a:rPr lang="ar-SA" dirty="0" smtClean="0"/>
              <a:t>تحسين تدريب </a:t>
            </a:r>
            <a:r>
              <a:rPr lang="ar-SA" dirty="0" smtClean="0"/>
              <a:t>الرياضيين</a:t>
            </a:r>
            <a:endParaRPr lang="ar-DZ" dirty="0" smtClean="0"/>
          </a:p>
          <a:p>
            <a:pPr algn="r" rtl="1"/>
            <a:r>
              <a:rPr lang="ar-SA" dirty="0" smtClean="0"/>
              <a:t>محاكاة المواقف </a:t>
            </a:r>
            <a:r>
              <a:rPr lang="ar-SA" dirty="0" smtClean="0"/>
              <a:t>والاستراتيجيات</a:t>
            </a:r>
            <a:r>
              <a:rPr lang="ar-DZ" dirty="0" smtClean="0"/>
              <a:t>.</a:t>
            </a:r>
          </a:p>
          <a:p>
            <a:pPr algn="r" rtl="1"/>
            <a:r>
              <a:rPr lang="ar-SA" dirty="0" smtClean="0"/>
              <a:t>تحسين تجارب المشجعين</a:t>
            </a:r>
            <a:r>
              <a:rPr lang="fr-FR" dirty="0" smtClean="0"/>
              <a:t>:</a:t>
            </a:r>
          </a:p>
          <a:p>
            <a:pPr algn="r" rtl="1"/>
            <a:r>
              <a:rPr lang="ar-SA" dirty="0" smtClean="0"/>
              <a:t>تحليل أداء </a:t>
            </a:r>
            <a:r>
              <a:rPr lang="ar-SA" dirty="0" smtClean="0"/>
              <a:t>الرياضيين</a:t>
            </a:r>
            <a:r>
              <a:rPr lang="ar-DZ" dirty="0" smtClean="0"/>
              <a:t>.</a:t>
            </a:r>
          </a:p>
          <a:p>
            <a:pPr algn="r" rtl="1"/>
            <a:r>
              <a:rPr lang="ar-SA" dirty="0" smtClean="0"/>
              <a:t>تجارب تفاعلية </a:t>
            </a:r>
            <a:r>
              <a:rPr lang="ar-SA" dirty="0" smtClean="0"/>
              <a:t>للجماهير</a:t>
            </a:r>
            <a:r>
              <a:rPr lang="ar-DZ" dirty="0" smtClean="0"/>
              <a:t>.</a:t>
            </a:r>
          </a:p>
          <a:p>
            <a:pPr algn="r" rtl="1"/>
            <a:r>
              <a:rPr lang="ar-SA" dirty="0" smtClean="0"/>
              <a:t>تدريب </a:t>
            </a:r>
            <a:r>
              <a:rPr lang="ar-SA" dirty="0" smtClean="0"/>
              <a:t>الحكام</a:t>
            </a:r>
            <a:endParaRPr lang="ar-DZ" dirty="0" smtClean="0"/>
          </a:p>
          <a:p>
            <a:pPr algn="r" rtl="1"/>
            <a:endParaRPr lang="fr-F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SA" b="1" dirty="0" smtClean="0"/>
              <a:t>مزايا الواقع المعزز</a:t>
            </a:r>
            <a:r>
              <a:rPr lang="fr-FR" dirty="0" smtClean="0"/>
              <a:t/>
            </a:r>
            <a:br>
              <a:rPr lang="fr-FR" dirty="0" smtClean="0"/>
            </a:br>
            <a:endParaRPr lang="fr-FR" dirty="0"/>
          </a:p>
        </p:txBody>
      </p:sp>
      <p:sp>
        <p:nvSpPr>
          <p:cNvPr id="3" name="Espace réservé du contenu 2"/>
          <p:cNvSpPr>
            <a:spLocks noGrp="1"/>
          </p:cNvSpPr>
          <p:nvPr>
            <p:ph idx="1"/>
          </p:nvPr>
        </p:nvSpPr>
        <p:spPr/>
        <p:txBody>
          <a:bodyPr/>
          <a:lstStyle/>
          <a:p>
            <a:pPr algn="r" rtl="1"/>
            <a:r>
              <a:rPr lang="ar-SA" dirty="0" smtClean="0"/>
              <a:t>تحسين التفاعل والتجربة </a:t>
            </a:r>
            <a:r>
              <a:rPr lang="ar-SA" dirty="0" smtClean="0"/>
              <a:t>الشخصية</a:t>
            </a:r>
            <a:r>
              <a:rPr lang="ar-DZ" dirty="0" smtClean="0"/>
              <a:t>..</a:t>
            </a:r>
          </a:p>
          <a:p>
            <a:pPr algn="r" rtl="1"/>
            <a:r>
              <a:rPr lang="ar-SA" b="1" dirty="0" smtClean="0"/>
              <a:t>تعزيز الفهم </a:t>
            </a:r>
            <a:r>
              <a:rPr lang="ar-SA" b="1" dirty="0" smtClean="0"/>
              <a:t>والتعلم</a:t>
            </a:r>
            <a:r>
              <a:rPr lang="ar-DZ" b="1" dirty="0" smtClean="0"/>
              <a:t>.</a:t>
            </a:r>
          </a:p>
          <a:p>
            <a:pPr algn="r" rtl="1"/>
            <a:r>
              <a:rPr lang="ar-SA" dirty="0" smtClean="0"/>
              <a:t>تطوير استراتيجيات </a:t>
            </a:r>
            <a:r>
              <a:rPr lang="ar-SA" dirty="0" smtClean="0"/>
              <a:t>الأعمال</a:t>
            </a:r>
            <a:r>
              <a:rPr lang="ar-DZ" dirty="0" smtClean="0"/>
              <a:t>.</a:t>
            </a:r>
          </a:p>
          <a:p>
            <a:pPr algn="r" rtl="1"/>
            <a:r>
              <a:rPr lang="ar-SA" dirty="0" smtClean="0"/>
              <a:t>تحسين التدريب </a:t>
            </a:r>
            <a:r>
              <a:rPr lang="ar-SA" dirty="0" smtClean="0"/>
              <a:t>والأداء</a:t>
            </a:r>
            <a:r>
              <a:rPr lang="ar-DZ" dirty="0" smtClean="0"/>
              <a:t>.</a:t>
            </a:r>
          </a:p>
          <a:p>
            <a:pPr algn="r" rtl="1"/>
            <a:r>
              <a:rPr lang="ar-SA" dirty="0" smtClean="0"/>
              <a:t>توفير معلومات </a:t>
            </a:r>
            <a:r>
              <a:rPr lang="ar-SA" dirty="0" smtClean="0"/>
              <a:t>فورية</a:t>
            </a:r>
            <a:r>
              <a:rPr lang="ar-DZ" dirty="0" smtClean="0"/>
              <a:t>.</a:t>
            </a:r>
          </a:p>
          <a:p>
            <a:pPr algn="r" rtl="1"/>
            <a:r>
              <a:rPr lang="ar-SA" dirty="0" smtClean="0"/>
              <a:t>تحسين الابتكار وتجربة </a:t>
            </a:r>
            <a:r>
              <a:rPr lang="ar-SA" dirty="0" smtClean="0"/>
              <a:t>المنتجات</a:t>
            </a:r>
            <a:r>
              <a:rPr lang="ar-DZ" dirty="0" smtClean="0"/>
              <a:t>.</a:t>
            </a:r>
          </a:p>
          <a:p>
            <a:pPr algn="r" rtl="1"/>
            <a:r>
              <a:rPr lang="ar-SA" dirty="0" smtClean="0"/>
              <a:t>توسيع إمكانيات التفاعل الاجتماعي</a:t>
            </a:r>
            <a:endParaRPr lang="fr-F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SA" b="1" dirty="0" smtClean="0"/>
              <a:t>عيوب الواقع المعزز</a:t>
            </a:r>
            <a:endParaRPr lang="fr-FR" dirty="0"/>
          </a:p>
        </p:txBody>
      </p:sp>
      <p:sp>
        <p:nvSpPr>
          <p:cNvPr id="3" name="Espace réservé du contenu 2"/>
          <p:cNvSpPr>
            <a:spLocks noGrp="1"/>
          </p:cNvSpPr>
          <p:nvPr>
            <p:ph idx="1"/>
          </p:nvPr>
        </p:nvSpPr>
        <p:spPr/>
        <p:txBody>
          <a:bodyPr/>
          <a:lstStyle/>
          <a:p>
            <a:pPr algn="r" rtl="1"/>
            <a:r>
              <a:rPr lang="ar-SA" dirty="0" smtClean="0"/>
              <a:t>التكلفة </a:t>
            </a:r>
            <a:r>
              <a:rPr lang="ar-SA" dirty="0" smtClean="0"/>
              <a:t>المرتفعة</a:t>
            </a:r>
            <a:r>
              <a:rPr lang="ar-DZ" dirty="0" smtClean="0"/>
              <a:t>.</a:t>
            </a:r>
          </a:p>
          <a:p>
            <a:pPr algn="r" rtl="1"/>
            <a:r>
              <a:rPr lang="fr-FR" dirty="0" smtClean="0"/>
              <a:t>.</a:t>
            </a:r>
            <a:r>
              <a:rPr lang="ar-SA" dirty="0" smtClean="0"/>
              <a:t>تحديات الأمان </a:t>
            </a:r>
            <a:r>
              <a:rPr lang="ar-SA" dirty="0" smtClean="0"/>
              <a:t>والخصوصية</a:t>
            </a:r>
            <a:r>
              <a:rPr lang="ar-DZ" dirty="0" smtClean="0"/>
              <a:t>.</a:t>
            </a:r>
          </a:p>
          <a:p>
            <a:pPr algn="r" rtl="1"/>
            <a:r>
              <a:rPr lang="ar-SA" dirty="0" smtClean="0"/>
              <a:t>تحدّيات التبادل </a:t>
            </a:r>
            <a:r>
              <a:rPr lang="ar-SA" dirty="0" smtClean="0"/>
              <a:t>الاجتماعي</a:t>
            </a:r>
            <a:r>
              <a:rPr lang="ar-DZ" dirty="0" smtClean="0"/>
              <a:t>.</a:t>
            </a:r>
          </a:p>
          <a:p>
            <a:pPr algn="r" rtl="1"/>
            <a:r>
              <a:rPr lang="ar-SA" dirty="0" smtClean="0"/>
              <a:t>تحديات الصحة </a:t>
            </a:r>
            <a:r>
              <a:rPr lang="ar-SA" dirty="0" smtClean="0"/>
              <a:t>والراحة</a:t>
            </a:r>
            <a:r>
              <a:rPr lang="ar-DZ" dirty="0" smtClean="0"/>
              <a:t>.</a:t>
            </a:r>
          </a:p>
          <a:p>
            <a:pPr algn="r" rtl="1"/>
            <a:r>
              <a:rPr lang="ar-SA" dirty="0" smtClean="0"/>
              <a:t>قيود التكامل مع البيئة </a:t>
            </a:r>
            <a:r>
              <a:rPr lang="ar-SA" dirty="0" smtClean="0"/>
              <a:t>الحقيقية</a:t>
            </a:r>
            <a:r>
              <a:rPr lang="ar-DZ" dirty="0" smtClean="0"/>
              <a:t>.</a:t>
            </a:r>
          </a:p>
          <a:p>
            <a:pPr algn="r" rtl="1"/>
            <a:r>
              <a:rPr lang="ar-SA" dirty="0" smtClean="0"/>
              <a:t>تحديات التوافق </a:t>
            </a:r>
            <a:r>
              <a:rPr lang="ar-SA" dirty="0" smtClean="0"/>
              <a:t>التقني</a:t>
            </a:r>
            <a:r>
              <a:rPr lang="ar-DZ" dirty="0" smtClean="0"/>
              <a:t>.</a:t>
            </a:r>
          </a:p>
          <a:p>
            <a:pPr algn="r" rtl="1"/>
            <a:r>
              <a:rPr lang="ar-SA" dirty="0" smtClean="0"/>
              <a:t>قدرة الاستيعاب</a:t>
            </a:r>
            <a:endParaRPr lang="fr-F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SA" b="1" smtClean="0"/>
              <a:t>أفاق </a:t>
            </a:r>
            <a:r>
              <a:rPr lang="ar-SA" b="1" dirty="0" smtClean="0"/>
              <a:t>مستقبلية في الواقع المعزز</a:t>
            </a:r>
            <a:r>
              <a:rPr lang="fr-FR" b="1" dirty="0" smtClean="0"/>
              <a:t> </a:t>
            </a:r>
            <a:endParaRPr lang="fr-FR" dirty="0"/>
          </a:p>
        </p:txBody>
      </p:sp>
      <p:sp>
        <p:nvSpPr>
          <p:cNvPr id="3" name="Espace réservé du contenu 2"/>
          <p:cNvSpPr>
            <a:spLocks noGrp="1"/>
          </p:cNvSpPr>
          <p:nvPr>
            <p:ph idx="1"/>
          </p:nvPr>
        </p:nvSpPr>
        <p:spPr>
          <a:xfrm>
            <a:off x="428596" y="2323652"/>
            <a:ext cx="8072494" cy="4177182"/>
          </a:xfrm>
        </p:spPr>
        <p:txBody>
          <a:bodyPr>
            <a:normAutofit/>
          </a:bodyPr>
          <a:lstStyle/>
          <a:p>
            <a:pPr algn="just" rtl="1"/>
            <a:r>
              <a:rPr lang="ar-SA" dirty="0" smtClean="0"/>
              <a:t>التعليم والتدريب</a:t>
            </a:r>
            <a:r>
              <a:rPr lang="fr-FR" dirty="0" smtClean="0"/>
              <a:t>:</a:t>
            </a:r>
          </a:p>
          <a:p>
            <a:pPr algn="just" rtl="1"/>
            <a:r>
              <a:rPr lang="ar-SA" dirty="0" smtClean="0"/>
              <a:t>استخدام الواقع المعزز في تحسين عمليات التعلم والتدريب، حيث يمكن تقديم تجارب تفاعلية وواقعية لتسهيل فهم المفاهيم الصعبة</a:t>
            </a:r>
            <a:r>
              <a:rPr lang="fr-FR" dirty="0" smtClean="0"/>
              <a:t>.</a:t>
            </a:r>
          </a:p>
          <a:p>
            <a:pPr algn="just" rtl="1"/>
            <a:r>
              <a:rPr lang="ar-SA" dirty="0" smtClean="0"/>
              <a:t>الرعاية الصحية</a:t>
            </a:r>
            <a:r>
              <a:rPr lang="fr-FR" dirty="0" smtClean="0"/>
              <a:t>:</a:t>
            </a:r>
          </a:p>
          <a:p>
            <a:pPr algn="just" rtl="1"/>
            <a:r>
              <a:rPr lang="ar-SA" dirty="0" smtClean="0"/>
              <a:t>توظيف التقنية لتطوير تجارب أفضل في تدريب الأطباء وتحسين رعاية المرضى، بما في ذلك استخدام الجراحة بالواقع المعزز</a:t>
            </a:r>
            <a:r>
              <a:rPr lang="fr-FR" dirty="0" smtClean="0"/>
              <a:t>.</a:t>
            </a:r>
          </a:p>
          <a:p>
            <a:pPr algn="just" rtl="1"/>
            <a:r>
              <a:rPr lang="ar-SA" dirty="0" smtClean="0"/>
              <a:t>الألعاب وصناعة الترفيه</a:t>
            </a:r>
            <a:r>
              <a:rPr lang="fr-FR" dirty="0" smtClean="0"/>
              <a:t>:</a:t>
            </a:r>
          </a:p>
          <a:p>
            <a:pPr algn="just" rtl="1"/>
            <a:r>
              <a:rPr lang="ar-SA" dirty="0" smtClean="0"/>
              <a:t>استمرار تطوير ألعاب الواقع المعزز والتجارب الترفيهية التفاعلية لتقديم تجارب أكثر واقعية </a:t>
            </a:r>
            <a:r>
              <a:rPr lang="ar-SA" dirty="0" err="1" smtClean="0"/>
              <a:t>وتشويقية</a:t>
            </a:r>
            <a:r>
              <a:rPr lang="fr-FR" dirty="0" smtClean="0"/>
              <a:t>.</a:t>
            </a:r>
          </a:p>
          <a:p>
            <a:pPr algn="r" rtl="1"/>
            <a:endParaRPr lang="fr-F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572001" y="3286124"/>
            <a:ext cx="3643338" cy="2786082"/>
          </a:xfrm>
        </p:spPr>
        <p:txBody>
          <a:bodyPr>
            <a:noAutofit/>
          </a:bodyPr>
          <a:lstStyle/>
          <a:p>
            <a:pPr algn="ctr" rtl="1"/>
            <a:r>
              <a:rPr lang="ar-DZ" sz="3200" dirty="0" smtClean="0">
                <a:solidFill>
                  <a:srgbClr val="FF0000"/>
                </a:solidFill>
                <a:cs typeface="AdvertisingExtraBold" pitchFamily="2" charset="-78"/>
              </a:rPr>
              <a:t>المحاضرة </a:t>
            </a:r>
            <a:r>
              <a:rPr lang="ar-DZ" sz="3200" dirty="0" smtClean="0">
                <a:solidFill>
                  <a:srgbClr val="FF0000"/>
                </a:solidFill>
                <a:cs typeface="AdvertisingExtraBold" pitchFamily="2" charset="-78"/>
              </a:rPr>
              <a:t>الخامسة:</a:t>
            </a:r>
            <a:br>
              <a:rPr lang="ar-DZ" sz="3200" dirty="0" smtClean="0">
                <a:solidFill>
                  <a:srgbClr val="FF0000"/>
                </a:solidFill>
                <a:cs typeface="AdvertisingExtraBold" pitchFamily="2" charset="-78"/>
              </a:rPr>
            </a:br>
            <a:r>
              <a:rPr lang="ar-DZ" sz="3200" dirty="0" smtClean="0">
                <a:solidFill>
                  <a:srgbClr val="FF0000"/>
                </a:solidFill>
                <a:cs typeface="AdvertisingExtraBold" pitchFamily="2" charset="-78"/>
              </a:rPr>
              <a:t>سلسلة الكتل</a:t>
            </a:r>
            <a:r>
              <a:rPr lang="ar-DZ" sz="4000" dirty="0" smtClean="0">
                <a:cs typeface="AdvertisingExtraBold" pitchFamily="2" charset="-78"/>
              </a:rPr>
              <a:t/>
            </a:r>
            <a:br>
              <a:rPr lang="ar-DZ" sz="4000" dirty="0" smtClean="0">
                <a:cs typeface="AdvertisingExtraBold" pitchFamily="2" charset="-78"/>
              </a:rPr>
            </a:br>
            <a:r>
              <a:rPr lang="fr-FR" sz="2000" dirty="0" smtClean="0"/>
              <a:t/>
            </a:r>
            <a:br>
              <a:rPr lang="fr-FR" sz="2000" dirty="0" smtClean="0"/>
            </a:br>
            <a:endParaRPr lang="fr-FR" sz="2000" dirty="0"/>
          </a:p>
        </p:txBody>
      </p:sp>
    </p:spTree>
    <p:extLst>
      <p:ext uri="{BB962C8B-B14F-4D97-AF65-F5344CB8AC3E}">
        <p14:creationId xmlns:p14="http://schemas.microsoft.com/office/powerpoint/2010/main" xmlns="" val="42067485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490" y="188640"/>
            <a:ext cx="7024744" cy="1143000"/>
          </a:xfrm>
        </p:spPr>
        <p:txBody>
          <a:bodyPr/>
          <a:lstStyle/>
          <a:p>
            <a:r>
              <a:rPr lang="fr-FR" dirty="0" smtClean="0"/>
              <a:t>Block </a:t>
            </a:r>
            <a:r>
              <a:rPr lang="fr-FR" dirty="0" err="1" smtClean="0"/>
              <a:t>chain</a:t>
            </a:r>
            <a:r>
              <a:rPr lang="ar-DZ" dirty="0" smtClean="0"/>
              <a:t>سلسلة الكتل </a:t>
            </a:r>
            <a:endParaRPr lang="fr-FR" dirty="0"/>
          </a:p>
        </p:txBody>
      </p:sp>
      <p:sp>
        <p:nvSpPr>
          <p:cNvPr id="3" name="Espace réservé du contenu 2"/>
          <p:cNvSpPr>
            <a:spLocks noGrp="1"/>
          </p:cNvSpPr>
          <p:nvPr>
            <p:ph idx="1"/>
          </p:nvPr>
        </p:nvSpPr>
        <p:spPr>
          <a:xfrm>
            <a:off x="539552" y="1412776"/>
            <a:ext cx="7992888" cy="4419853"/>
          </a:xfrm>
        </p:spPr>
        <p:txBody>
          <a:bodyPr>
            <a:normAutofit fontScale="92500" lnSpcReduction="10000"/>
          </a:bodyPr>
          <a:lstStyle/>
          <a:p>
            <a:pPr algn="just" rtl="1"/>
            <a:r>
              <a:rPr lang="ar-DZ" dirty="0"/>
              <a:t>بعـد بدايـة </a:t>
            </a:r>
            <a:r>
              <a:rPr lang="ar-DZ" dirty="0" smtClean="0"/>
              <a:t>الأزمـة </a:t>
            </a:r>
            <a:r>
              <a:rPr lang="ar-DZ" dirty="0"/>
              <a:t>الماليـة العالميـة وإشـهار بنـك” ليمـان </a:t>
            </a:r>
            <a:r>
              <a:rPr lang="ar-DZ" dirty="0" err="1"/>
              <a:t>بـراذرز</a:t>
            </a:r>
            <a:r>
              <a:rPr lang="ar-DZ" dirty="0"/>
              <a:t>« </a:t>
            </a:r>
            <a:r>
              <a:rPr lang="ar-DZ" dirty="0" smtClean="0"/>
              <a:t>الأميركـي إفلاسـه فـي</a:t>
            </a:r>
            <a:r>
              <a:rPr lang="fr-FR" dirty="0" smtClean="0"/>
              <a:t> </a:t>
            </a:r>
            <a:r>
              <a:rPr lang="ar-DZ" dirty="0" smtClean="0"/>
              <a:t>14سـبتمبر،2004 </a:t>
            </a:r>
            <a:r>
              <a:rPr lang="ar-DZ" dirty="0"/>
              <a:t>انتشـر بيـن أفـراد المجتمـع فكـرة أنهـم لـم يعـودوا فـي حاجـة إلـى البنـوك حيـث </a:t>
            </a:r>
            <a:r>
              <a:rPr lang="ar-DZ" dirty="0" smtClean="0"/>
              <a:t>فقـدوا </a:t>
            </a:r>
            <a:r>
              <a:rPr lang="ar-DZ" dirty="0"/>
              <a:t>الثقـة بهـا لتولـي أمـور أموالهـم وحفـظ معلوماتهـم السـرية وامتـدت الفكـرة لتشـمل شـركات </a:t>
            </a:r>
            <a:r>
              <a:rPr lang="ar-DZ" dirty="0" smtClean="0"/>
              <a:t>بطاقــات الائتمان </a:t>
            </a:r>
            <a:r>
              <a:rPr lang="ar-DZ" dirty="0"/>
              <a:t>حيــث ألقــوا بمســؤولية </a:t>
            </a:r>
            <a:r>
              <a:rPr lang="ar-DZ" dirty="0" smtClean="0"/>
              <a:t>الأزمــة </a:t>
            </a:r>
            <a:r>
              <a:rPr lang="ar-DZ" dirty="0"/>
              <a:t>الماليــة العالميــة علــى عاتــق النظــام </a:t>
            </a:r>
            <a:r>
              <a:rPr lang="ar-DZ" dirty="0" smtClean="0"/>
              <a:t>المركزي المالــي </a:t>
            </a:r>
            <a:r>
              <a:rPr lang="ar-DZ" dirty="0"/>
              <a:t>والمهيمــن عليــه مــن قبــل البنــوك المركزيــة وأنــه ال حاجــة بعــد </a:t>
            </a:r>
            <a:r>
              <a:rPr lang="ar-DZ" dirty="0" smtClean="0"/>
              <a:t>الأن للبنــوك لإجــراء المعامــلات.</a:t>
            </a:r>
            <a:endParaRPr lang="fr-FR" dirty="0" smtClean="0"/>
          </a:p>
          <a:p>
            <a:pPr algn="just" rtl="1"/>
            <a:r>
              <a:rPr lang="ar-DZ" dirty="0" smtClean="0"/>
              <a:t>سلسلة الكتل</a:t>
            </a:r>
            <a:r>
              <a:rPr lang="fr-FR" dirty="0" smtClean="0"/>
              <a:t>Block </a:t>
            </a:r>
            <a:r>
              <a:rPr lang="fr-FR" dirty="0" err="1" smtClean="0"/>
              <a:t>chain</a:t>
            </a:r>
            <a:r>
              <a:rPr lang="fr-FR" dirty="0" smtClean="0"/>
              <a:t>  </a:t>
            </a:r>
            <a:r>
              <a:rPr lang="ar-DZ" dirty="0" smtClean="0"/>
              <a:t> هي تقنية </a:t>
            </a:r>
            <a:r>
              <a:rPr lang="ar-DZ" dirty="0"/>
              <a:t>تخزين البيانات بطريقة موزعة وآمنة، حيث يتم تسجيل المعلومات في مجموعة من الكتل وربطها بشكل مشفر. يُستخدم هذا في مجالات متعددة مثل العملات الرقمية والعقود الذكية، ويتيح الشفافية والأمان في عمليات التسجيل والتبادل.</a:t>
            </a:r>
            <a:endParaRPr lang="fr-FR" dirty="0"/>
          </a:p>
        </p:txBody>
      </p:sp>
    </p:spTree>
    <p:extLst>
      <p:ext uri="{BB962C8B-B14F-4D97-AF65-F5344CB8AC3E}">
        <p14:creationId xmlns:p14="http://schemas.microsoft.com/office/powerpoint/2010/main" xmlns="" val="9757547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490" y="332656"/>
            <a:ext cx="7488950" cy="1143000"/>
          </a:xfrm>
        </p:spPr>
        <p:txBody>
          <a:bodyPr>
            <a:normAutofit fontScale="90000"/>
          </a:bodyPr>
          <a:lstStyle/>
          <a:p>
            <a:r>
              <a:rPr lang="ar-DZ" dirty="0"/>
              <a:t>تاريخ "سلسلة الكتل" </a:t>
            </a:r>
            <a:r>
              <a:rPr lang="ar-DZ" dirty="0" err="1" smtClean="0"/>
              <a:t>كتنولوجيا</a:t>
            </a:r>
            <a:r>
              <a:rPr lang="ar-DZ" dirty="0" smtClean="0"/>
              <a:t> حديثة</a:t>
            </a:r>
            <a:endParaRPr lang="fr-FR" dirty="0"/>
          </a:p>
        </p:txBody>
      </p:sp>
      <p:sp>
        <p:nvSpPr>
          <p:cNvPr id="3" name="Espace réservé du contenu 2"/>
          <p:cNvSpPr>
            <a:spLocks noGrp="1"/>
          </p:cNvSpPr>
          <p:nvPr>
            <p:ph idx="1"/>
          </p:nvPr>
        </p:nvSpPr>
        <p:spPr>
          <a:xfrm>
            <a:off x="1043492" y="1628800"/>
            <a:ext cx="7560956" cy="4608512"/>
          </a:xfrm>
        </p:spPr>
        <p:txBody>
          <a:bodyPr>
            <a:noAutofit/>
          </a:bodyPr>
          <a:lstStyle/>
          <a:p>
            <a:pPr algn="just" rtl="1"/>
            <a:r>
              <a:rPr lang="ar-DZ" sz="2800" dirty="0"/>
              <a:t>تاريخ "سلسلة الكتل" يعود إلى عام 2008 عندما قدم شخص أو مجموعة من الأشخاص يعتمدون على الاسم المستعار "</a:t>
            </a:r>
            <a:r>
              <a:rPr lang="ar-DZ" sz="2800" dirty="0" err="1"/>
              <a:t>ساتوشي</a:t>
            </a:r>
            <a:r>
              <a:rPr lang="ar-DZ" sz="2800" dirty="0"/>
              <a:t> </a:t>
            </a:r>
            <a:r>
              <a:rPr lang="ar-DZ" sz="2800" dirty="0" err="1"/>
              <a:t>ناكاموتو</a:t>
            </a:r>
            <a:r>
              <a:rPr lang="ar-DZ" sz="2800" dirty="0"/>
              <a:t>" ورقة بحثية تقدم فيها نظامًا للعملات الرقمية يعرف اليوم باسم </a:t>
            </a:r>
            <a:r>
              <a:rPr lang="ar-DZ" sz="2800" dirty="0" err="1"/>
              <a:t>بيتكوين</a:t>
            </a:r>
            <a:r>
              <a:rPr lang="ar-DZ" sz="2800" dirty="0"/>
              <a:t>. هذا النظام استخدم مفهوم السلسلة </a:t>
            </a:r>
            <a:r>
              <a:rPr lang="ar-DZ" sz="2800" dirty="0" err="1"/>
              <a:t>الكتلية</a:t>
            </a:r>
            <a:r>
              <a:rPr lang="ar-DZ" sz="2800" dirty="0"/>
              <a:t> لتسجيل المعاملات بشكل موزع وآمن. منذ ذلك الحين، تطورت تقنية سلسلة الكتل لتشمل استخدامات متنوعة خارج مجال العملات الرقمية.</a:t>
            </a:r>
            <a:endParaRPr lang="fr-FR" sz="2800" dirty="0"/>
          </a:p>
        </p:txBody>
      </p:sp>
    </p:spTree>
    <p:extLst>
      <p:ext uri="{BB962C8B-B14F-4D97-AF65-F5344CB8AC3E}">
        <p14:creationId xmlns:p14="http://schemas.microsoft.com/office/powerpoint/2010/main" xmlns="" val="4324339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pPr algn="r" rtl="1"/>
            <a:r>
              <a:rPr lang="ar-DZ" dirty="0"/>
              <a:t>صدرت ورقة بحثية بعنوان "</a:t>
            </a:r>
            <a:r>
              <a:rPr lang="ar-DZ" dirty="0" err="1"/>
              <a:t>بيتكوين</a:t>
            </a:r>
            <a:r>
              <a:rPr lang="ar-DZ" dirty="0"/>
              <a:t>: نظام نقدي إلكتروني نقدي بدون وسيط" في أكتوبر 2008 وهي منسوبة إلى "</a:t>
            </a:r>
            <a:r>
              <a:rPr lang="ar-DZ" dirty="0" err="1"/>
              <a:t>ساتوشي</a:t>
            </a:r>
            <a:r>
              <a:rPr lang="ar-DZ" dirty="0"/>
              <a:t> </a:t>
            </a:r>
            <a:r>
              <a:rPr lang="ar-DZ" dirty="0" err="1"/>
              <a:t>ناكاموتو</a:t>
            </a:r>
            <a:r>
              <a:rPr lang="ar-DZ" dirty="0"/>
              <a:t>". في هذه الورقة، قدم </a:t>
            </a:r>
            <a:r>
              <a:rPr lang="ar-DZ" dirty="0" err="1"/>
              <a:t>ناكاموتو</a:t>
            </a:r>
            <a:r>
              <a:rPr lang="ar-DZ" dirty="0"/>
              <a:t> وصفًا لنظام العملة الرقمية </a:t>
            </a:r>
            <a:r>
              <a:rPr lang="ar-DZ" dirty="0" err="1"/>
              <a:t>بيتكوين</a:t>
            </a:r>
            <a:r>
              <a:rPr lang="ar-DZ" dirty="0"/>
              <a:t> وكيفية عمله باستخدام تقنية السلسلة </a:t>
            </a:r>
            <a:r>
              <a:rPr lang="ar-DZ" dirty="0" err="1"/>
              <a:t>الكتلية</a:t>
            </a:r>
            <a:r>
              <a:rPr lang="ar-DZ" dirty="0"/>
              <a:t>. يعد هذا النشر الأول للمفهوم، وكانت بداية لتطوير تقنية السلسلة </a:t>
            </a:r>
            <a:r>
              <a:rPr lang="ar-DZ" dirty="0" err="1"/>
              <a:t>الكتلية</a:t>
            </a:r>
            <a:r>
              <a:rPr lang="ar-DZ" dirty="0"/>
              <a:t> وظهور العديد من العملات الرقمية الأخرى.</a:t>
            </a:r>
            <a:endParaRPr lang="fr-FR" dirty="0"/>
          </a:p>
        </p:txBody>
      </p:sp>
    </p:spTree>
    <p:extLst>
      <p:ext uri="{BB962C8B-B14F-4D97-AF65-F5344CB8AC3E}">
        <p14:creationId xmlns:p14="http://schemas.microsoft.com/office/powerpoint/2010/main" xmlns="" val="9387674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490" y="332656"/>
            <a:ext cx="7560958" cy="1143000"/>
          </a:xfrm>
        </p:spPr>
        <p:txBody>
          <a:bodyPr>
            <a:normAutofit fontScale="90000"/>
          </a:bodyPr>
          <a:lstStyle/>
          <a:p>
            <a:r>
              <a:rPr lang="ar-DZ" dirty="0"/>
              <a:t>نظام نقدي إلكتروني نقدي بدون وسيط</a:t>
            </a:r>
            <a:endParaRPr lang="fr-FR" dirty="0"/>
          </a:p>
        </p:txBody>
      </p:sp>
      <p:sp>
        <p:nvSpPr>
          <p:cNvPr id="3" name="Espace réservé du contenu 2"/>
          <p:cNvSpPr>
            <a:spLocks noGrp="1"/>
          </p:cNvSpPr>
          <p:nvPr>
            <p:ph idx="1"/>
          </p:nvPr>
        </p:nvSpPr>
        <p:spPr>
          <a:xfrm>
            <a:off x="611560" y="1772816"/>
            <a:ext cx="7920880" cy="4608512"/>
          </a:xfrm>
        </p:spPr>
        <p:txBody>
          <a:bodyPr>
            <a:normAutofit/>
          </a:bodyPr>
          <a:lstStyle/>
          <a:p>
            <a:pPr algn="just" rtl="1"/>
            <a:r>
              <a:rPr lang="ar-DZ" sz="2800" dirty="0"/>
              <a:t>نظام نقدي إلكتروني نقدي بدون وسيط" هو مصطلح يشير إلى نظام مالي يتيح للأفراد والكيانات إجراء المعاملات المالية مباشرة بينهم دون الحاجة إلى وسيط تقليدي مثل البنوك أو المؤسسات المالية التقليدية. يُعد </a:t>
            </a:r>
            <a:r>
              <a:rPr lang="ar-DZ" sz="2800" dirty="0" err="1"/>
              <a:t>بيتكوين</a:t>
            </a:r>
            <a:r>
              <a:rPr lang="ar-DZ" sz="2800" dirty="0"/>
              <a:t>، الذي وُصف في ورقة </a:t>
            </a:r>
            <a:r>
              <a:rPr lang="ar-DZ" sz="2800" dirty="0" err="1"/>
              <a:t>ساتوشي</a:t>
            </a:r>
            <a:r>
              <a:rPr lang="ar-DZ" sz="2800" dirty="0"/>
              <a:t> </a:t>
            </a:r>
            <a:r>
              <a:rPr lang="ar-DZ" sz="2800" dirty="0" err="1"/>
              <a:t>ناكاموتو</a:t>
            </a:r>
            <a:r>
              <a:rPr lang="ar-DZ" sz="2800" dirty="0"/>
              <a:t>، مثالًا على نظام نقدي إلكتروني بدون وسيط، حيث يمكن للمستخدمين إرسال واستقبال الأموال مباشرة دون الحاجة إلى جهة وساطة.</a:t>
            </a:r>
            <a:endParaRPr lang="fr-FR" sz="2800" dirty="0"/>
          </a:p>
        </p:txBody>
      </p:sp>
    </p:spTree>
    <p:extLst>
      <p:ext uri="{BB962C8B-B14F-4D97-AF65-F5344CB8AC3E}">
        <p14:creationId xmlns:p14="http://schemas.microsoft.com/office/powerpoint/2010/main" xmlns="" val="39142156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490" y="332656"/>
            <a:ext cx="7024744" cy="1143000"/>
          </a:xfrm>
        </p:spPr>
        <p:txBody>
          <a:bodyPr/>
          <a:lstStyle/>
          <a:p>
            <a:pPr algn="just" rtl="1"/>
            <a:r>
              <a:rPr lang="ar-DZ" dirty="0"/>
              <a:t>نظام العملات الرقمية:</a:t>
            </a:r>
            <a:endParaRPr lang="fr-FR" dirty="0"/>
          </a:p>
        </p:txBody>
      </p:sp>
      <p:sp>
        <p:nvSpPr>
          <p:cNvPr id="3" name="Espace réservé du contenu 2"/>
          <p:cNvSpPr>
            <a:spLocks noGrp="1"/>
          </p:cNvSpPr>
          <p:nvPr>
            <p:ph idx="1"/>
          </p:nvPr>
        </p:nvSpPr>
        <p:spPr>
          <a:xfrm>
            <a:off x="467544" y="1772816"/>
            <a:ext cx="8136904" cy="4680520"/>
          </a:xfrm>
        </p:spPr>
        <p:txBody>
          <a:bodyPr/>
          <a:lstStyle/>
          <a:p>
            <a:pPr algn="just" rtl="1"/>
            <a:r>
              <a:rPr lang="ar-DZ" sz="2600" dirty="0"/>
              <a:t>نظام العملات الرقمية يتضمن استخدام العملات الرقمية كوسيلة للتبادل والتخزين لاستبدال العملات التقليدية المادية. العملات الرقمية تعتمد على التكنولوجيا الرقمية وتشمل العديد من الأنواع، ومن بينها:</a:t>
            </a:r>
          </a:p>
          <a:p>
            <a:pPr algn="just" rtl="1"/>
            <a:r>
              <a:rPr lang="ar-DZ" sz="2600" dirty="0" err="1"/>
              <a:t>البيتكوين</a:t>
            </a:r>
            <a:r>
              <a:rPr lang="ar-DZ" sz="2600" dirty="0"/>
              <a:t> (</a:t>
            </a:r>
            <a:r>
              <a:rPr lang="fr-FR" sz="2600" dirty="0" err="1"/>
              <a:t>Bitcoin</a:t>
            </a:r>
            <a:r>
              <a:rPr lang="fr-FR" sz="2600" dirty="0"/>
              <a:t>): </a:t>
            </a:r>
            <a:r>
              <a:rPr lang="ar-DZ" sz="2600" dirty="0"/>
              <a:t>هي عملة رقمية تعتمد على تقنية السلسلة </a:t>
            </a:r>
            <a:r>
              <a:rPr lang="ar-DZ" sz="2600" dirty="0" err="1"/>
              <a:t>الكتلية</a:t>
            </a:r>
            <a:r>
              <a:rPr lang="ar-DZ" sz="2600" dirty="0"/>
              <a:t>، وتستخدم للتبادل وتخزين القيمة بشكل غير مركزي.</a:t>
            </a:r>
          </a:p>
          <a:p>
            <a:pPr algn="just" rtl="1"/>
            <a:r>
              <a:rPr lang="ar-DZ" dirty="0" err="1"/>
              <a:t>الألتكوين</a:t>
            </a:r>
            <a:r>
              <a:rPr lang="ar-DZ" dirty="0"/>
              <a:t> (</a:t>
            </a:r>
            <a:r>
              <a:rPr lang="fr-FR" dirty="0" err="1"/>
              <a:t>Altcoins</a:t>
            </a:r>
            <a:r>
              <a:rPr lang="fr-FR" dirty="0"/>
              <a:t>): </a:t>
            </a:r>
            <a:r>
              <a:rPr lang="ar-DZ" dirty="0"/>
              <a:t>هي عملات رقمية أخرى بخصائص مختلفة عن </a:t>
            </a:r>
            <a:r>
              <a:rPr lang="ar-DZ" dirty="0" err="1"/>
              <a:t>البيتكوين</a:t>
            </a:r>
            <a:r>
              <a:rPr lang="ar-DZ" dirty="0"/>
              <a:t>، مثل </a:t>
            </a:r>
            <a:r>
              <a:rPr lang="ar-DZ" dirty="0" err="1"/>
              <a:t>إيثيريوم</a:t>
            </a:r>
            <a:r>
              <a:rPr lang="ar-DZ" dirty="0"/>
              <a:t> (</a:t>
            </a:r>
            <a:r>
              <a:rPr lang="fr-FR" dirty="0" err="1"/>
              <a:t>Ethereum</a:t>
            </a:r>
            <a:r>
              <a:rPr lang="fr-FR" dirty="0"/>
              <a:t>) </a:t>
            </a:r>
            <a:r>
              <a:rPr lang="ar-DZ" dirty="0" err="1"/>
              <a:t>وريبل</a:t>
            </a:r>
            <a:r>
              <a:rPr lang="ar-DZ" dirty="0"/>
              <a:t> (</a:t>
            </a:r>
            <a:r>
              <a:rPr lang="fr-FR" dirty="0" err="1"/>
              <a:t>Ripple</a:t>
            </a:r>
            <a:r>
              <a:rPr lang="fr-FR" dirty="0"/>
              <a:t>).</a:t>
            </a:r>
          </a:p>
        </p:txBody>
      </p:sp>
    </p:spTree>
    <p:extLst>
      <p:ext uri="{BB962C8B-B14F-4D97-AF65-F5344CB8AC3E}">
        <p14:creationId xmlns:p14="http://schemas.microsoft.com/office/powerpoint/2010/main" xmlns="" val="2162092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المفاهيم المرتبطة بالمقياس</a:t>
            </a:r>
            <a:endParaRPr lang="fr-FR" dirty="0"/>
          </a:p>
        </p:txBody>
      </p:sp>
      <p:sp>
        <p:nvSpPr>
          <p:cNvPr id="3" name="Espace réservé du contenu 2"/>
          <p:cNvSpPr>
            <a:spLocks noGrp="1"/>
          </p:cNvSpPr>
          <p:nvPr>
            <p:ph idx="1"/>
          </p:nvPr>
        </p:nvSpPr>
        <p:spPr/>
        <p:txBody>
          <a:bodyPr>
            <a:normAutofit lnSpcReduction="10000"/>
          </a:bodyPr>
          <a:lstStyle/>
          <a:p>
            <a:pPr algn="just" rtl="1"/>
            <a:r>
              <a:rPr lang="ar-DZ" dirty="0" smtClean="0"/>
              <a:t>الاختراع: </a:t>
            </a:r>
          </a:p>
          <a:p>
            <a:pPr marL="0" indent="0" algn="just" rtl="1">
              <a:buNone/>
            </a:pPr>
            <a:r>
              <a:rPr lang="ar-DZ" dirty="0" smtClean="0"/>
              <a:t>يشير إلى التوصل إلى فكرة جديدة بالكامل ترتبط بالتكنولوجيا وتؤثر على المؤسسات المجتمعية. كما  تعّرفه منظمة التعاون والتنمية في الميدان الاقتصادي بأنُه "تنفيذ لمنتج (سلعة أو خدمة) أو عملية، جديد (جديدة) أو محسن (محسنة) بشكل معتبر، أو أسلوب تسويق جديد، أو أسلوب تنظيمي جديد في ممارسات الأعمال أو في تنظيم مكان العمل أو في العلاقات الخارجية.</a:t>
            </a:r>
            <a:r>
              <a:rPr lang="ar-DZ" sz="2000" dirty="0" smtClean="0"/>
              <a:t>( </a:t>
            </a:r>
            <a:r>
              <a:rPr lang="ar-DZ" dirty="0" smtClean="0"/>
              <a:t> </a:t>
            </a:r>
            <a:r>
              <a:rPr lang="ar-DZ" sz="2000" dirty="0" smtClean="0"/>
              <a:t>الابتكار: أكبر هبة في التاريخ – </a:t>
            </a:r>
            <a:r>
              <a:rPr lang="fr-FR" sz="1400" dirty="0" smtClean="0"/>
              <a:t>WIPO World </a:t>
            </a:r>
            <a:r>
              <a:rPr lang="fr-FR" sz="1400" dirty="0" err="1" smtClean="0"/>
              <a:t>Intellectual</a:t>
            </a:r>
            <a:r>
              <a:rPr lang="fr-FR" sz="1400" dirty="0" smtClean="0"/>
              <a:t> </a:t>
            </a:r>
            <a:r>
              <a:rPr lang="fr-FR" sz="1400" dirty="0" err="1" smtClean="0"/>
              <a:t>Property</a:t>
            </a:r>
            <a:r>
              <a:rPr lang="fr-FR" sz="1400" dirty="0" smtClean="0"/>
              <a:t> </a:t>
            </a:r>
            <a:r>
              <a:rPr lang="fr-FR" sz="1400" dirty="0" err="1" smtClean="0"/>
              <a:t>Organization</a:t>
            </a:r>
            <a:r>
              <a:rPr lang="fr-FR" sz="1400" dirty="0" smtClean="0"/>
              <a:t> (WIPO) https://www.wipo.int 2017/03 › article_0003 )</a:t>
            </a:r>
            <a:endParaRPr lang="fr-FR" sz="1400" dirty="0"/>
          </a:p>
        </p:txBody>
      </p:sp>
    </p:spTree>
    <p:extLst>
      <p:ext uri="{BB962C8B-B14F-4D97-AF65-F5344CB8AC3E}">
        <p14:creationId xmlns:p14="http://schemas.microsoft.com/office/powerpoint/2010/main" xmlns="" val="4414972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9552" y="980728"/>
            <a:ext cx="7992888" cy="5400600"/>
          </a:xfrm>
        </p:spPr>
        <p:txBody>
          <a:bodyPr>
            <a:normAutofit lnSpcReduction="10000"/>
          </a:bodyPr>
          <a:lstStyle/>
          <a:p>
            <a:pPr algn="just" rtl="1"/>
            <a:r>
              <a:rPr lang="ar-DZ" sz="2600" dirty="0"/>
              <a:t>العملات المستقرة (</a:t>
            </a:r>
            <a:r>
              <a:rPr lang="fr-FR" sz="2600" dirty="0" err="1"/>
              <a:t>Stablecoins</a:t>
            </a:r>
            <a:r>
              <a:rPr lang="fr-FR" sz="2600" dirty="0"/>
              <a:t>): </a:t>
            </a:r>
            <a:r>
              <a:rPr lang="ar-DZ" sz="2600" dirty="0"/>
              <a:t>ترتبط قيمتها بعملة أخرى أو مجموعة من الأصول للحفاظ على استقرار القيمة، مما يجعلها أقل تقلبًا مقارنة بالعملات الرقمية الأخرى.</a:t>
            </a:r>
          </a:p>
          <a:p>
            <a:pPr algn="just" rtl="1"/>
            <a:r>
              <a:rPr lang="ar-DZ" sz="2600" dirty="0"/>
              <a:t>العملات المشفرة الوطنية: بعض الدول تستكشف إصدار عملات رقمية وطنية (</a:t>
            </a:r>
            <a:r>
              <a:rPr lang="fr-FR" sz="2600" dirty="0" err="1"/>
              <a:t>CBDCs</a:t>
            </a:r>
            <a:r>
              <a:rPr lang="fr-FR" sz="2600" dirty="0"/>
              <a:t>) </a:t>
            </a:r>
            <a:r>
              <a:rPr lang="ar-DZ" sz="2600" dirty="0"/>
              <a:t>كوسيلة قانونية للدفع.</a:t>
            </a:r>
          </a:p>
          <a:p>
            <a:pPr algn="just" rtl="1"/>
            <a:r>
              <a:rPr lang="ar-DZ" sz="2600" dirty="0"/>
              <a:t>العملات الرمزية (</a:t>
            </a:r>
            <a:r>
              <a:rPr lang="fr-FR" sz="2600" dirty="0" err="1"/>
              <a:t>Tokens</a:t>
            </a:r>
            <a:r>
              <a:rPr lang="fr-FR" sz="2600" dirty="0"/>
              <a:t>): </a:t>
            </a:r>
            <a:r>
              <a:rPr lang="ar-DZ" sz="2600" dirty="0"/>
              <a:t>يُستخدم الرمز لتمثيل أصول أخرى، مثل الأصول الرقمية أو أسهم الشركات، ويمكن تداوله عبر منصات العملات </a:t>
            </a:r>
            <a:r>
              <a:rPr lang="ar-DZ" sz="2600" dirty="0" smtClean="0"/>
              <a:t>الرقمية.</a:t>
            </a:r>
          </a:p>
          <a:p>
            <a:pPr algn="just" rtl="1"/>
            <a:r>
              <a:rPr lang="ar-DZ" sz="2600" dirty="0"/>
              <a:t>نظام العملات الرقمية يُفترض أن يوفر فعالية وسهولة في التحويلات والتعاملات العالمية، ويشمل مزايا مثل الشفافية والتأمين ضد التزوير، ولكنه أيضًا يثير بعض التحديات والمخاوف مثل التقلب السعري وقضايا الأمان والتنظيم</a:t>
            </a:r>
          </a:p>
          <a:p>
            <a:pPr algn="just" rtl="1"/>
            <a:endParaRPr lang="fr-FR" dirty="0"/>
          </a:p>
        </p:txBody>
      </p:sp>
    </p:spTree>
    <p:extLst>
      <p:ext uri="{BB962C8B-B14F-4D97-AF65-F5344CB8AC3E}">
        <p14:creationId xmlns:p14="http://schemas.microsoft.com/office/powerpoint/2010/main" xmlns="" val="22161074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just" rtl="1"/>
            <a:r>
              <a:rPr lang="ar-DZ" dirty="0"/>
              <a:t>كيف يمكن توظيف سلسلة الكتل في الرياضة؟</a:t>
            </a:r>
            <a:endParaRPr lang="fr-FR" dirty="0"/>
          </a:p>
        </p:txBody>
      </p:sp>
      <p:sp>
        <p:nvSpPr>
          <p:cNvPr id="3" name="Espace réservé du contenu 2"/>
          <p:cNvSpPr>
            <a:spLocks noGrp="1"/>
          </p:cNvSpPr>
          <p:nvPr>
            <p:ph idx="1"/>
          </p:nvPr>
        </p:nvSpPr>
        <p:spPr>
          <a:xfrm>
            <a:off x="611560" y="2323652"/>
            <a:ext cx="7848872" cy="4057676"/>
          </a:xfrm>
        </p:spPr>
        <p:txBody>
          <a:bodyPr>
            <a:normAutofit/>
          </a:bodyPr>
          <a:lstStyle/>
          <a:p>
            <a:pPr algn="just" rtl="1"/>
            <a:r>
              <a:rPr lang="ar-DZ" dirty="0"/>
              <a:t>يمكن توظيف سلسلة الكتل في مجال الرياضة بعدة طرق، منها</a:t>
            </a:r>
            <a:r>
              <a:rPr lang="ar-DZ" dirty="0" smtClean="0"/>
              <a:t>:</a:t>
            </a:r>
          </a:p>
          <a:p>
            <a:pPr algn="just" rtl="1"/>
            <a:r>
              <a:rPr lang="ar-DZ" dirty="0"/>
              <a:t>تحسين أمان التذاكر والتصاريح: استخدام سلسلة الكتل يمكنه توفير نظام تذاكر غير قابل للتزوير، حيث يمكن تخزين معلومات التذاكر على السلسلة مما يجعل من الصعب تزويرها</a:t>
            </a:r>
            <a:r>
              <a:rPr lang="ar-DZ" dirty="0" smtClean="0"/>
              <a:t>.</a:t>
            </a:r>
            <a:endParaRPr lang="ar-DZ" dirty="0"/>
          </a:p>
          <a:p>
            <a:pPr algn="just" rtl="1"/>
            <a:r>
              <a:rPr lang="ar-DZ" dirty="0"/>
              <a:t>إدارة الهوية الرياضية: يمكن استخدام سلسلة الكتل لتسجيل وإدارة هويات الرياضيين والمشجعين بشكل آمن، مما يقلل من مخاطر التزوير ويحسن تتبع السجلات.</a:t>
            </a:r>
          </a:p>
          <a:p>
            <a:pPr algn="just" rtl="1"/>
            <a:endParaRPr lang="fr-FR" dirty="0"/>
          </a:p>
        </p:txBody>
      </p:sp>
    </p:spTree>
    <p:extLst>
      <p:ext uri="{BB962C8B-B14F-4D97-AF65-F5344CB8AC3E}">
        <p14:creationId xmlns:p14="http://schemas.microsoft.com/office/powerpoint/2010/main" xmlns="" val="34657176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11560" y="980728"/>
            <a:ext cx="7776864" cy="5184576"/>
          </a:xfrm>
        </p:spPr>
        <p:txBody>
          <a:bodyPr>
            <a:normAutofit fontScale="92500" lnSpcReduction="20000"/>
          </a:bodyPr>
          <a:lstStyle/>
          <a:p>
            <a:pPr algn="just" rtl="1">
              <a:lnSpc>
                <a:spcPct val="120000"/>
              </a:lnSpc>
            </a:pPr>
            <a:r>
              <a:rPr lang="ar-DZ" sz="2800" dirty="0"/>
              <a:t>تسهيل التبرعات والتمويل الجماعي: يمكن استخدام العقود الذكية على سلسلة الكتل لتسهيل عمليات التبرعات والتمويل الجماعي لدعم الأندية والفرق الرياضية</a:t>
            </a:r>
            <a:r>
              <a:rPr lang="ar-DZ" sz="2800" dirty="0" smtClean="0"/>
              <a:t>.</a:t>
            </a:r>
            <a:endParaRPr lang="ar-DZ" sz="2800" dirty="0"/>
          </a:p>
          <a:p>
            <a:pPr algn="just" rtl="1">
              <a:lnSpc>
                <a:spcPct val="120000"/>
              </a:lnSpc>
            </a:pPr>
            <a:r>
              <a:rPr lang="ar-DZ" sz="2800" dirty="0"/>
              <a:t>تحسين عمليات العقود والتراجعات: العقود الذكية على سلسلة الكتل يمكن أن تساعد في تبسيط وتحسين عمليات التعاقد بين اللاعبين والأندية</a:t>
            </a:r>
            <a:r>
              <a:rPr lang="ar-DZ" sz="2800" dirty="0" smtClean="0"/>
              <a:t>.</a:t>
            </a:r>
            <a:endParaRPr lang="ar-DZ" sz="2800" dirty="0"/>
          </a:p>
          <a:p>
            <a:pPr algn="just" rtl="1">
              <a:lnSpc>
                <a:spcPct val="120000"/>
              </a:lnSpc>
            </a:pPr>
            <a:r>
              <a:rPr lang="ar-DZ" sz="2800" dirty="0"/>
              <a:t>توثيق الأصول الرياضية: يمكن استخدام تقنية السلسلة لتوثيق الملكية والمصداقية للمقتنيات الرياضية النادرة أو المستعملة</a:t>
            </a:r>
            <a:r>
              <a:rPr lang="ar-DZ" sz="2800" dirty="0" smtClean="0"/>
              <a:t>.</a:t>
            </a:r>
          </a:p>
          <a:p>
            <a:pPr algn="just" rtl="1">
              <a:lnSpc>
                <a:spcPct val="120000"/>
              </a:lnSpc>
            </a:pPr>
            <a:r>
              <a:rPr lang="ar-DZ" sz="2800" dirty="0"/>
              <a:t>استخدامات سلسلة الكتل في الرياضة تسهم في تعزيز الشفافية والأمان في مختلف جوانب هذا المجال.</a:t>
            </a:r>
          </a:p>
          <a:p>
            <a:pPr algn="r" rtl="1"/>
            <a:endParaRPr lang="fr-FR" dirty="0"/>
          </a:p>
        </p:txBody>
      </p:sp>
    </p:spTree>
    <p:extLst>
      <p:ext uri="{BB962C8B-B14F-4D97-AF65-F5344CB8AC3E}">
        <p14:creationId xmlns:p14="http://schemas.microsoft.com/office/powerpoint/2010/main" xmlns="" val="16106177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490" y="188640"/>
            <a:ext cx="7024744" cy="1143000"/>
          </a:xfrm>
        </p:spPr>
        <p:txBody>
          <a:bodyPr>
            <a:normAutofit fontScale="90000"/>
          </a:bodyPr>
          <a:lstStyle/>
          <a:p>
            <a:pPr algn="r" rtl="1"/>
            <a:r>
              <a:rPr lang="ar-DZ" dirty="0"/>
              <a:t>إدارة هويات الرياضيين والمشجعين</a:t>
            </a:r>
            <a:endParaRPr lang="fr-FR" dirty="0"/>
          </a:p>
        </p:txBody>
      </p:sp>
      <p:sp>
        <p:nvSpPr>
          <p:cNvPr id="3" name="Espace réservé du contenu 2"/>
          <p:cNvSpPr>
            <a:spLocks noGrp="1"/>
          </p:cNvSpPr>
          <p:nvPr>
            <p:ph idx="1"/>
          </p:nvPr>
        </p:nvSpPr>
        <p:spPr>
          <a:xfrm>
            <a:off x="611560" y="1628800"/>
            <a:ext cx="7992888" cy="4752528"/>
          </a:xfrm>
        </p:spPr>
        <p:txBody>
          <a:bodyPr>
            <a:noAutofit/>
          </a:bodyPr>
          <a:lstStyle/>
          <a:p>
            <a:pPr algn="just" rtl="1"/>
            <a:r>
              <a:rPr lang="ar-DZ" sz="2600" b="1" dirty="0"/>
              <a:t>أمان المعلومات:</a:t>
            </a:r>
            <a:r>
              <a:rPr lang="ar-DZ" sz="2600" dirty="0"/>
              <a:t> سلسلة الكتل توفر طبقة إضافية من الأمان حيث يتم تخزين معلومات الهوية بشكل مشفر وغير قابل للتلاعب، مما يقلل من خطر اختراق البيانات</a:t>
            </a:r>
            <a:r>
              <a:rPr lang="ar-DZ" sz="2600" dirty="0" smtClean="0"/>
              <a:t>.</a:t>
            </a:r>
            <a:endParaRPr lang="ar-DZ" sz="2600" dirty="0"/>
          </a:p>
          <a:p>
            <a:pPr algn="just" rtl="1"/>
            <a:r>
              <a:rPr lang="ar-DZ" sz="2600" b="1" dirty="0"/>
              <a:t>توثيق الهوية:</a:t>
            </a:r>
            <a:r>
              <a:rPr lang="ar-DZ" sz="2600" dirty="0"/>
              <a:t> يمكن استخدام السلسلة لتوثيق هويات الرياضيين والمشجعين بشكل دقيق وموثوق، مما يساعد في تقليل التزوير والتلاعب في البيانات الشخصية</a:t>
            </a:r>
            <a:r>
              <a:rPr lang="ar-DZ" sz="2600" dirty="0" smtClean="0"/>
              <a:t>.</a:t>
            </a:r>
          </a:p>
          <a:p>
            <a:pPr algn="just" rtl="1"/>
            <a:r>
              <a:rPr lang="ar-DZ" sz="2600" b="1" dirty="0"/>
              <a:t>عدم اتاحة المعلومات:</a:t>
            </a:r>
            <a:r>
              <a:rPr lang="ar-DZ" sz="2600" dirty="0" smtClean="0"/>
              <a:t> </a:t>
            </a:r>
            <a:r>
              <a:rPr lang="ar-DZ" sz="2600" dirty="0"/>
              <a:t>يمكن تحديد صلاحيات الوصول بشكل دقيق، حيث يتيح نظام سلسلة الكتل للأفراد السيطرة على من يمكنهم الوصول إلى معلومات هويتهم.</a:t>
            </a:r>
          </a:p>
          <a:p>
            <a:pPr algn="r" rtl="1"/>
            <a:endParaRPr lang="fr-FR" sz="2800" dirty="0"/>
          </a:p>
        </p:txBody>
      </p:sp>
    </p:spTree>
    <p:extLst>
      <p:ext uri="{BB962C8B-B14F-4D97-AF65-F5344CB8AC3E}">
        <p14:creationId xmlns:p14="http://schemas.microsoft.com/office/powerpoint/2010/main" xmlns="" val="1645547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9552" y="1124744"/>
            <a:ext cx="8136904" cy="4707885"/>
          </a:xfrm>
        </p:spPr>
        <p:txBody>
          <a:bodyPr>
            <a:normAutofit/>
          </a:bodyPr>
          <a:lstStyle/>
          <a:p>
            <a:pPr algn="just" rtl="1">
              <a:lnSpc>
                <a:spcPct val="150000"/>
              </a:lnSpc>
            </a:pPr>
            <a:r>
              <a:rPr lang="ar-DZ" sz="2600" b="1" dirty="0"/>
              <a:t>تسهيل التحقق: </a:t>
            </a:r>
            <a:r>
              <a:rPr lang="ar-DZ" sz="2600" dirty="0"/>
              <a:t>يسهل استخدام الهويات الموثقة على سلسلة الكتل عمليات التحقق السريعة والفعّالة، سواء كان ذلك في الحضور الرياضي أو الفعاليات ذات الصلة</a:t>
            </a:r>
            <a:r>
              <a:rPr lang="ar-DZ" sz="2600" dirty="0" smtClean="0"/>
              <a:t>.</a:t>
            </a:r>
            <a:endParaRPr lang="ar-DZ" sz="2600" dirty="0"/>
          </a:p>
          <a:p>
            <a:pPr algn="just" rtl="1">
              <a:lnSpc>
                <a:spcPct val="150000"/>
              </a:lnSpc>
            </a:pPr>
            <a:r>
              <a:rPr lang="ar-DZ" sz="2600" b="1" dirty="0"/>
              <a:t>الامتثال للخصوصية: </a:t>
            </a:r>
            <a:r>
              <a:rPr lang="ar-DZ" sz="2600" dirty="0"/>
              <a:t>يساعد تصميم سلسلة الكتل على حماية خصوصية الأفراد، حيث يتم التحكم في ما إذا كانت المعلومات قابلة للوصول أم لا.</a:t>
            </a:r>
          </a:p>
          <a:p>
            <a:pPr marL="68580" indent="0" algn="r" rtl="1">
              <a:buNone/>
            </a:pPr>
            <a:endParaRPr lang="ar-DZ" dirty="0"/>
          </a:p>
          <a:p>
            <a:pPr algn="r" rtl="1"/>
            <a:endParaRPr lang="fr-FR" dirty="0"/>
          </a:p>
        </p:txBody>
      </p:sp>
    </p:spTree>
    <p:extLst>
      <p:ext uri="{BB962C8B-B14F-4D97-AF65-F5344CB8AC3E}">
        <p14:creationId xmlns:p14="http://schemas.microsoft.com/office/powerpoint/2010/main" xmlns="" val="18421849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490" y="404664"/>
            <a:ext cx="7024744" cy="1143000"/>
          </a:xfrm>
        </p:spPr>
        <p:txBody>
          <a:bodyPr/>
          <a:lstStyle/>
          <a:p>
            <a:pPr algn="r" rtl="1"/>
            <a:r>
              <a:rPr lang="ar-DZ" dirty="0"/>
              <a:t>العقود </a:t>
            </a:r>
            <a:r>
              <a:rPr lang="ar-DZ" dirty="0" smtClean="0"/>
              <a:t>الذكية:</a:t>
            </a:r>
            <a:endParaRPr lang="fr-FR" dirty="0"/>
          </a:p>
        </p:txBody>
      </p:sp>
      <p:sp>
        <p:nvSpPr>
          <p:cNvPr id="3" name="Espace réservé du contenu 2"/>
          <p:cNvSpPr>
            <a:spLocks noGrp="1"/>
          </p:cNvSpPr>
          <p:nvPr>
            <p:ph idx="1"/>
          </p:nvPr>
        </p:nvSpPr>
        <p:spPr>
          <a:xfrm>
            <a:off x="1043492" y="1700808"/>
            <a:ext cx="7416940" cy="4608512"/>
          </a:xfrm>
        </p:spPr>
        <p:txBody>
          <a:bodyPr>
            <a:normAutofit fontScale="92500" lnSpcReduction="20000"/>
          </a:bodyPr>
          <a:lstStyle/>
          <a:p>
            <a:pPr algn="just" rtl="1"/>
            <a:r>
              <a:rPr lang="ar-DZ" sz="2800" dirty="0"/>
              <a:t>العقود الذكية هي برمجيات تعمل تلقائيًا على تنفيذ الشروط والأحكام المحددة في العقد بشكل ذاتي عند تحقق شروط معينة. في سياق سلسلة الكتل:</a:t>
            </a:r>
          </a:p>
          <a:p>
            <a:pPr algn="just" rtl="1"/>
            <a:endParaRPr lang="ar-DZ" sz="2800" dirty="0"/>
          </a:p>
          <a:p>
            <a:pPr algn="just" rtl="1"/>
            <a:r>
              <a:rPr lang="ar-DZ" sz="2800" dirty="0"/>
              <a:t>تنفيذ تلقائي: العقود الذكية تقوم بتنفيذ </a:t>
            </a:r>
            <a:r>
              <a:rPr lang="ar-DZ" sz="2800" dirty="0" err="1"/>
              <a:t>الأكواد</a:t>
            </a:r>
            <a:r>
              <a:rPr lang="ar-DZ" sz="2800" dirty="0"/>
              <a:t> البرمجية المحددة فيها تلقائيًا عندما تتحقق شروط محددة. هذا يزيل الحاجة إلى طرف ثالث لتنفيذ العقد.</a:t>
            </a:r>
          </a:p>
          <a:p>
            <a:pPr algn="just" rtl="1"/>
            <a:endParaRPr lang="ar-DZ" sz="2800" dirty="0"/>
          </a:p>
          <a:p>
            <a:pPr algn="just" rtl="1"/>
            <a:r>
              <a:rPr lang="ar-DZ" sz="2800" dirty="0"/>
              <a:t>شفافية وعدم تزوير: العقود الذكية مخزنة على سلسلة الكتل، مما يجعلها شفافة وصعبة التلاعب، مما يزيد من موثوقيتها.</a:t>
            </a:r>
          </a:p>
          <a:p>
            <a:pPr algn="r" rtl="1"/>
            <a:endParaRPr lang="fr-FR" dirty="0"/>
          </a:p>
        </p:txBody>
      </p:sp>
    </p:spTree>
    <p:extLst>
      <p:ext uri="{BB962C8B-B14F-4D97-AF65-F5344CB8AC3E}">
        <p14:creationId xmlns:p14="http://schemas.microsoft.com/office/powerpoint/2010/main" xmlns="" val="16049850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9552" y="692696"/>
            <a:ext cx="8208912" cy="5904656"/>
          </a:xfrm>
        </p:spPr>
        <p:txBody>
          <a:bodyPr>
            <a:normAutofit/>
          </a:bodyPr>
          <a:lstStyle/>
          <a:p>
            <a:pPr algn="just" rtl="1"/>
            <a:r>
              <a:rPr lang="ar-DZ" sz="2600" dirty="0"/>
              <a:t>تنوع الاستخدامات: يمكن استخدام العقود الذكية في مجموعة واسعة من المجالات مثل العمليات المالية، والتأمين، والتوريد، وحتى في رياضة إدارة العقود الرياضية</a:t>
            </a:r>
            <a:r>
              <a:rPr lang="ar-DZ" sz="2600" dirty="0" smtClean="0"/>
              <a:t>.</a:t>
            </a:r>
            <a:endParaRPr lang="ar-DZ" sz="2600" dirty="0"/>
          </a:p>
          <a:p>
            <a:pPr algn="just" rtl="1"/>
            <a:r>
              <a:rPr lang="ar-DZ" sz="2600" dirty="0"/>
              <a:t>تسهيل العمليات: العقود الذكية تساهم في تبسيط العمليات وتقليل الإجراءات الورقية، مما يزيد من كفاءة إدارة العقود.</a:t>
            </a:r>
          </a:p>
          <a:p>
            <a:pPr algn="just" rtl="1"/>
            <a:r>
              <a:rPr lang="ar-DZ" sz="2600" dirty="0"/>
              <a:t>الامتثال والتوثيق: يتيح استخدام سلسلة الكتل والعقود الذكية توثيق التفاصيل بشكل آمن ويضمن الامتثال للشروط المبرمة في العقد</a:t>
            </a:r>
            <a:r>
              <a:rPr lang="ar-DZ" sz="2600" dirty="0" smtClean="0"/>
              <a:t>.</a:t>
            </a:r>
            <a:endParaRPr lang="ar-DZ" sz="2600" dirty="0"/>
          </a:p>
          <a:p>
            <a:pPr algn="just" rtl="1"/>
            <a:r>
              <a:rPr lang="ar-DZ" sz="2600" dirty="0"/>
              <a:t>في الرياضة، يمكن استخدام العقود الذكية لتسهيل عمليات التعاقد بين الرياضيين والأندية، وتحسين شفافية العمليات المالية، وتسهيل إدارة البطولات والفعاليات الرياضية.</a:t>
            </a:r>
          </a:p>
        </p:txBody>
      </p:sp>
    </p:spTree>
    <p:extLst>
      <p:ext uri="{BB962C8B-B14F-4D97-AF65-F5344CB8AC3E}">
        <p14:creationId xmlns:p14="http://schemas.microsoft.com/office/powerpoint/2010/main" xmlns="" val="368481629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DZ" dirty="0"/>
              <a:t>توثيق الملكية والمصداقية للمقتنيات الرياضية</a:t>
            </a:r>
            <a:endParaRPr lang="fr-FR" dirty="0"/>
          </a:p>
        </p:txBody>
      </p:sp>
      <p:sp>
        <p:nvSpPr>
          <p:cNvPr id="3" name="Espace réservé du contenu 2"/>
          <p:cNvSpPr>
            <a:spLocks noGrp="1"/>
          </p:cNvSpPr>
          <p:nvPr>
            <p:ph idx="1"/>
          </p:nvPr>
        </p:nvSpPr>
        <p:spPr>
          <a:xfrm>
            <a:off x="539552" y="2323652"/>
            <a:ext cx="8064896" cy="4129684"/>
          </a:xfrm>
        </p:spPr>
        <p:txBody>
          <a:bodyPr/>
          <a:lstStyle/>
          <a:p>
            <a:pPr algn="just" rtl="1"/>
            <a:r>
              <a:rPr lang="ar-DZ" sz="2800" dirty="0"/>
              <a:t>سلسلة الكتل توفر وسيلة فعّالة لتوثيق الملكية وضمان المصداقية للمقتنيات الرياضية، وذلك عبر النقاط التالية</a:t>
            </a:r>
            <a:r>
              <a:rPr lang="ar-DZ" sz="2800" dirty="0" smtClean="0"/>
              <a:t>:</a:t>
            </a:r>
          </a:p>
          <a:p>
            <a:pPr algn="just" rtl="1"/>
            <a:r>
              <a:rPr lang="ar-DZ" sz="2800" dirty="0"/>
              <a:t>تتبع الأصل: يمكن استخدام تقنية السلسلة لتسجيل تاريخ المقتنيات الرياضية والتغييرات في حالة الملكية بشكل آمن وشفاف</a:t>
            </a:r>
            <a:r>
              <a:rPr lang="ar-DZ" sz="2800" dirty="0" smtClean="0"/>
              <a:t>.</a:t>
            </a:r>
            <a:endParaRPr lang="ar-DZ" sz="2800" dirty="0"/>
          </a:p>
          <a:p>
            <a:pPr algn="just" rtl="1"/>
            <a:r>
              <a:rPr lang="ar-DZ" sz="2800" dirty="0"/>
              <a:t>تاريخ التحول: يمكن إضافة سجل تفصيلي للتغييرات في الملكية والتحولات التي مرت بها المقتنيات، مما يعزز المصداقية.</a:t>
            </a:r>
          </a:p>
          <a:p>
            <a:pPr algn="just" rtl="1"/>
            <a:endParaRPr lang="fr-FR" dirty="0"/>
          </a:p>
        </p:txBody>
      </p:sp>
    </p:spTree>
    <p:extLst>
      <p:ext uri="{BB962C8B-B14F-4D97-AF65-F5344CB8AC3E}">
        <p14:creationId xmlns:p14="http://schemas.microsoft.com/office/powerpoint/2010/main" xmlns="" val="390604874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11560" y="764704"/>
            <a:ext cx="7992888" cy="5760640"/>
          </a:xfrm>
        </p:spPr>
        <p:txBody>
          <a:bodyPr>
            <a:normAutofit/>
          </a:bodyPr>
          <a:lstStyle/>
          <a:p>
            <a:pPr algn="just" rtl="1"/>
            <a:r>
              <a:rPr lang="ar-DZ" sz="2600" dirty="0"/>
              <a:t>معلومات شاملة: يمكن تخزين معلومات شاملة حول المقتنيات، مثل المعلومات الفنية أو التاريخية، مما يساعد في زيادة قيمتها</a:t>
            </a:r>
            <a:r>
              <a:rPr lang="ar-DZ" sz="2600" dirty="0" smtClean="0"/>
              <a:t>.</a:t>
            </a:r>
            <a:endParaRPr lang="ar-DZ" sz="2600" dirty="0"/>
          </a:p>
          <a:p>
            <a:pPr algn="just" rtl="1"/>
            <a:r>
              <a:rPr lang="ar-DZ" sz="2600" dirty="0"/>
              <a:t>مقاومة التزوير: البيانات المخزنة على سلسلة الكتل تكون محمية بالتشفير، مما يجعلها صعبة التلاعب ومقاومة للتزوير.</a:t>
            </a:r>
          </a:p>
          <a:p>
            <a:pPr algn="just" rtl="1"/>
            <a:r>
              <a:rPr lang="ar-DZ" sz="2600" dirty="0" smtClean="0"/>
              <a:t>سهولة </a:t>
            </a:r>
            <a:r>
              <a:rPr lang="ar-DZ" sz="2600" dirty="0"/>
              <a:t>الوصول: يمكن للمستخدمين المخولين الوصول إلى المعلومات بسهولة، مما يعزز الشفافية ويساعد في التحقق من المصداقية</a:t>
            </a:r>
            <a:r>
              <a:rPr lang="ar-DZ" sz="2600" dirty="0" smtClean="0"/>
              <a:t>.</a:t>
            </a:r>
            <a:endParaRPr lang="ar-DZ" sz="2600" dirty="0"/>
          </a:p>
          <a:p>
            <a:pPr algn="just" rtl="1"/>
            <a:r>
              <a:rPr lang="ar-DZ" sz="2600" dirty="0"/>
              <a:t>هذه الخصائص تجعل تقنية السلسلة مثالية لتوثيق الملكية وتحسين المصداقية للمقتنيات الرياضية، سواء كانت قطع فنية أو قطع تاريخية في عالم الرياضة.</a:t>
            </a:r>
          </a:p>
          <a:p>
            <a:pPr algn="r" rtl="1"/>
            <a:endParaRPr lang="fr-FR" dirty="0"/>
          </a:p>
        </p:txBody>
      </p:sp>
    </p:spTree>
    <p:extLst>
      <p:ext uri="{BB962C8B-B14F-4D97-AF65-F5344CB8AC3E}">
        <p14:creationId xmlns:p14="http://schemas.microsoft.com/office/powerpoint/2010/main" xmlns="" val="41457267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490" y="620688"/>
            <a:ext cx="7024744" cy="1143000"/>
          </a:xfrm>
        </p:spPr>
        <p:txBody>
          <a:bodyPr>
            <a:normAutofit fontScale="90000"/>
          </a:bodyPr>
          <a:lstStyle/>
          <a:p>
            <a:pPr algn="r" rtl="1"/>
            <a:r>
              <a:rPr lang="ar-DZ" dirty="0"/>
              <a:t>متى تم توظيف نظام العملات الرقمية في </a:t>
            </a:r>
            <a:r>
              <a:rPr lang="ar-DZ" dirty="0" smtClean="0"/>
              <a:t>الرياضة:</a:t>
            </a:r>
            <a:endParaRPr lang="fr-FR" dirty="0"/>
          </a:p>
        </p:txBody>
      </p:sp>
      <p:sp>
        <p:nvSpPr>
          <p:cNvPr id="3" name="Espace réservé du contenu 2"/>
          <p:cNvSpPr>
            <a:spLocks noGrp="1"/>
          </p:cNvSpPr>
          <p:nvPr>
            <p:ph idx="1"/>
          </p:nvPr>
        </p:nvSpPr>
        <p:spPr>
          <a:xfrm>
            <a:off x="539552" y="1700808"/>
            <a:ext cx="8064896" cy="4896544"/>
          </a:xfrm>
        </p:spPr>
        <p:txBody>
          <a:bodyPr>
            <a:normAutofit lnSpcReduction="10000"/>
          </a:bodyPr>
          <a:lstStyle/>
          <a:p>
            <a:pPr algn="just" rtl="1"/>
            <a:r>
              <a:rPr lang="ar-DZ" sz="2600" dirty="0"/>
              <a:t>نظام العملات الرقمية بدأ يلفت الانتباه في مجال الرياضة في السنوات الأخيرة، ولكن لا يمكن تحديد تاريخ محدد لتوظيفه في الرياضة، حيث كانت التجارب والاستخدامات تتطور بشكل تدريجي. إليك بعض النقاط التي تُظهر هذا التأثير:</a:t>
            </a:r>
          </a:p>
          <a:p>
            <a:pPr algn="just" rtl="1"/>
            <a:r>
              <a:rPr lang="ar-DZ" sz="2600" dirty="0"/>
              <a:t>تأسيس </a:t>
            </a:r>
            <a:r>
              <a:rPr lang="ar-DZ" sz="2600" dirty="0" err="1"/>
              <a:t>البيتكوين</a:t>
            </a:r>
            <a:r>
              <a:rPr lang="ar-DZ" sz="2600" dirty="0"/>
              <a:t> (2009): بدأت العملات الرقمية بالظهور مع إطلاق </a:t>
            </a:r>
            <a:r>
              <a:rPr lang="ar-DZ" sz="2600" dirty="0" err="1"/>
              <a:t>البيتكوين</a:t>
            </a:r>
            <a:r>
              <a:rPr lang="ar-DZ" sz="2600" dirty="0"/>
              <a:t> في عام 2009، ولكن تأثيرها على مجال الرياضة لم يكن فوريًا.</a:t>
            </a:r>
          </a:p>
          <a:p>
            <a:pPr algn="just" rtl="1"/>
            <a:r>
              <a:rPr lang="ar-DZ" sz="2600" dirty="0"/>
              <a:t>التبني التدريجي: بدأ العديد من الأندية والمنظمات الرياضية في فهم فوائد تكنولوجيا السلسلة </a:t>
            </a:r>
            <a:r>
              <a:rPr lang="ar-DZ" sz="2600" dirty="0" err="1"/>
              <a:t>الكتلية</a:t>
            </a:r>
            <a:r>
              <a:rPr lang="ar-DZ" sz="2600" dirty="0"/>
              <a:t> والعملات الرقمية، مما أدى إلى استخدامها في مجالات مثل بيع التذاكر وإدارة الهوية الرياضية.</a:t>
            </a:r>
          </a:p>
          <a:p>
            <a:pPr algn="r" rtl="1"/>
            <a:endParaRPr lang="fr-FR" dirty="0"/>
          </a:p>
        </p:txBody>
      </p:sp>
    </p:spTree>
    <p:extLst>
      <p:ext uri="{BB962C8B-B14F-4D97-AF65-F5344CB8AC3E}">
        <p14:creationId xmlns:p14="http://schemas.microsoft.com/office/powerpoint/2010/main" xmlns="" val="2709793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الاختراع:</a:t>
            </a:r>
            <a:endParaRPr lang="fr-FR" dirty="0"/>
          </a:p>
        </p:txBody>
      </p:sp>
      <p:sp>
        <p:nvSpPr>
          <p:cNvPr id="3" name="Espace réservé du contenu 2"/>
          <p:cNvSpPr>
            <a:spLocks noGrp="1"/>
          </p:cNvSpPr>
          <p:nvPr>
            <p:ph idx="1"/>
          </p:nvPr>
        </p:nvSpPr>
        <p:spPr>
          <a:xfrm>
            <a:off x="457200" y="1412776"/>
            <a:ext cx="8229600" cy="5184576"/>
          </a:xfrm>
        </p:spPr>
        <p:txBody>
          <a:bodyPr>
            <a:normAutofit/>
          </a:bodyPr>
          <a:lstStyle/>
          <a:p>
            <a:pPr marL="0" indent="0" algn="just" rtl="1">
              <a:lnSpc>
                <a:spcPct val="150000"/>
              </a:lnSpc>
              <a:buNone/>
            </a:pPr>
            <a:r>
              <a:rPr lang="ar-DZ" dirty="0" smtClean="0"/>
              <a:t>يشير إلى التوصل إلى فكرة جديدة بالكامل ترتبط بالتكنولوجيا وتؤثر على المؤسسات المجتمعية. كما  تعّرفه منظمة التعاون والتنمية في الميدان الاقتصادي بأنُه "تنفيذ لمنتج (سلعة أو خدمة) أو عملية، جديد (جديدة) أو محسن (محسنة) بشكل معتبر، أو أسلوب تسويق جديد، أو أسلوب تنظيمي جديد في ممارسات الأعمال أو في تنظيم مكان العمل أو في العلاقات الخارجية.(  </a:t>
            </a:r>
            <a:r>
              <a:rPr lang="ar-DZ" sz="2000" dirty="0" smtClean="0"/>
              <a:t>الابتكار: أكبر هبة في التاريخ – </a:t>
            </a:r>
            <a:r>
              <a:rPr lang="fr-FR" sz="2000" dirty="0" smtClean="0"/>
              <a:t>WIPO World </a:t>
            </a:r>
            <a:r>
              <a:rPr lang="fr-FR" sz="2000" dirty="0" err="1" smtClean="0"/>
              <a:t>Intellectual</a:t>
            </a:r>
            <a:r>
              <a:rPr lang="fr-FR" sz="2000" dirty="0" smtClean="0"/>
              <a:t> </a:t>
            </a:r>
            <a:r>
              <a:rPr lang="fr-FR" sz="2000" dirty="0" err="1" smtClean="0"/>
              <a:t>Property</a:t>
            </a:r>
            <a:r>
              <a:rPr lang="fr-FR" sz="2000" dirty="0" smtClean="0"/>
              <a:t> </a:t>
            </a:r>
            <a:r>
              <a:rPr lang="fr-FR" sz="2000" dirty="0" err="1" smtClean="0"/>
              <a:t>Organization</a:t>
            </a:r>
            <a:r>
              <a:rPr lang="fr-FR" sz="2000" dirty="0" smtClean="0"/>
              <a:t> (WIPO) https://www.wipo.int 2017/03 › article_0003 )</a:t>
            </a:r>
            <a:endParaRPr lang="fr-FR" sz="2000" dirty="0"/>
          </a:p>
        </p:txBody>
      </p:sp>
    </p:spTree>
    <p:extLst>
      <p:ext uri="{BB962C8B-B14F-4D97-AF65-F5344CB8AC3E}">
        <p14:creationId xmlns:p14="http://schemas.microsoft.com/office/powerpoint/2010/main" xmlns="" val="171730073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764704"/>
            <a:ext cx="8136904" cy="5472608"/>
          </a:xfrm>
        </p:spPr>
        <p:txBody>
          <a:bodyPr>
            <a:normAutofit/>
          </a:bodyPr>
          <a:lstStyle/>
          <a:p>
            <a:pPr algn="just" rtl="1"/>
            <a:r>
              <a:rPr lang="ar-DZ" sz="2600" dirty="0"/>
              <a:t>تجارب الدفع بالعملات الرقمية: بعض الرياضيين والفرق الرياضية بدأوا في قبول الدفع بالعملات الرقمية، وذلك كوسيلة لتحفيز المشجعين أو لتسهيل عمليات التبرعات.</a:t>
            </a:r>
          </a:p>
          <a:p>
            <a:pPr algn="just" rtl="1"/>
            <a:r>
              <a:rPr lang="ar-DZ" sz="2600" dirty="0"/>
              <a:t>تقنية العقود الذكية في الرياضة: استخدام تقنية العقود الذكية على السلسلة </a:t>
            </a:r>
            <a:r>
              <a:rPr lang="ar-DZ" sz="2600" dirty="0" err="1"/>
              <a:t>الكتلية</a:t>
            </a:r>
            <a:r>
              <a:rPr lang="ar-DZ" sz="2600" dirty="0"/>
              <a:t> في تسهيل صفقات التعاقد بين الرياضيين والأندية.</a:t>
            </a:r>
          </a:p>
          <a:p>
            <a:pPr algn="just" rtl="1"/>
            <a:r>
              <a:rPr lang="ar-DZ" sz="2600" dirty="0"/>
              <a:t>بشكل عام، يمكن القول أن توظيف نظام العملات الرقمية في الرياضة يتسارع تدريجياً مع تطور التكنولوجيا وزيادة الفهم لفوائدها في هذا السياق</a:t>
            </a:r>
          </a:p>
          <a:p>
            <a:pPr algn="just" rtl="1"/>
            <a:endParaRPr lang="fr-FR" dirty="0"/>
          </a:p>
        </p:txBody>
      </p:sp>
    </p:spTree>
    <p:extLst>
      <p:ext uri="{BB962C8B-B14F-4D97-AF65-F5344CB8AC3E}">
        <p14:creationId xmlns:p14="http://schemas.microsoft.com/office/powerpoint/2010/main" xmlns="" val="254397874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490" y="332656"/>
            <a:ext cx="7024744" cy="1143000"/>
          </a:xfrm>
        </p:spPr>
        <p:txBody>
          <a:bodyPr/>
          <a:lstStyle/>
          <a:p>
            <a:pPr algn="just" rtl="1"/>
            <a:r>
              <a:rPr lang="ar-DZ" dirty="0"/>
              <a:t>نظام العملات الرقمية:</a:t>
            </a:r>
            <a:endParaRPr lang="fr-FR" dirty="0"/>
          </a:p>
        </p:txBody>
      </p:sp>
      <p:sp>
        <p:nvSpPr>
          <p:cNvPr id="3" name="Espace réservé du contenu 2"/>
          <p:cNvSpPr>
            <a:spLocks noGrp="1"/>
          </p:cNvSpPr>
          <p:nvPr>
            <p:ph idx="1"/>
          </p:nvPr>
        </p:nvSpPr>
        <p:spPr>
          <a:xfrm>
            <a:off x="467544" y="1772816"/>
            <a:ext cx="8136904" cy="4680520"/>
          </a:xfrm>
        </p:spPr>
        <p:txBody>
          <a:bodyPr/>
          <a:lstStyle/>
          <a:p>
            <a:pPr algn="just" rtl="1"/>
            <a:r>
              <a:rPr lang="ar-DZ" sz="2600" dirty="0"/>
              <a:t>نظام العملات الرقمية يتضمن استخدام العملات الرقمية كوسيلة للتبادل والتخزين لاستبدال العملات التقليدية المادية. العملات الرقمية تعتمد على التكنولوجيا الرقمية وتشمل العديد من الأنواع، ومن بينها:</a:t>
            </a:r>
          </a:p>
          <a:p>
            <a:pPr algn="just" rtl="1"/>
            <a:r>
              <a:rPr lang="ar-DZ" sz="2600" dirty="0" err="1"/>
              <a:t>البيتكوين</a:t>
            </a:r>
            <a:r>
              <a:rPr lang="ar-DZ" sz="2600" dirty="0"/>
              <a:t> (</a:t>
            </a:r>
            <a:r>
              <a:rPr lang="fr-FR" sz="2600" dirty="0" err="1"/>
              <a:t>Bitcoin</a:t>
            </a:r>
            <a:r>
              <a:rPr lang="fr-FR" sz="2600" dirty="0"/>
              <a:t>): </a:t>
            </a:r>
            <a:r>
              <a:rPr lang="ar-DZ" sz="2600" dirty="0"/>
              <a:t>هي عملة رقمية تعتمد على تقنية السلسلة </a:t>
            </a:r>
            <a:r>
              <a:rPr lang="ar-DZ" sz="2600" dirty="0" err="1"/>
              <a:t>الكتلية</a:t>
            </a:r>
            <a:r>
              <a:rPr lang="ar-DZ" sz="2600" dirty="0"/>
              <a:t>، وتستخدم للتبادل وتخزين القيمة بشكل غير مركزي.</a:t>
            </a:r>
          </a:p>
          <a:p>
            <a:pPr algn="just" rtl="1"/>
            <a:r>
              <a:rPr lang="ar-DZ" dirty="0" err="1"/>
              <a:t>الألتكوين</a:t>
            </a:r>
            <a:r>
              <a:rPr lang="ar-DZ" dirty="0"/>
              <a:t> (</a:t>
            </a:r>
            <a:r>
              <a:rPr lang="fr-FR" dirty="0" err="1"/>
              <a:t>Altcoins</a:t>
            </a:r>
            <a:r>
              <a:rPr lang="fr-FR" dirty="0"/>
              <a:t>): </a:t>
            </a:r>
            <a:r>
              <a:rPr lang="ar-DZ" dirty="0"/>
              <a:t>هي عملات رقمية أخرى بخصائص مختلفة عن </a:t>
            </a:r>
            <a:r>
              <a:rPr lang="ar-DZ" dirty="0" err="1"/>
              <a:t>البيتكوين</a:t>
            </a:r>
            <a:r>
              <a:rPr lang="ar-DZ" dirty="0"/>
              <a:t>، مثل </a:t>
            </a:r>
            <a:r>
              <a:rPr lang="ar-DZ" dirty="0" err="1"/>
              <a:t>إيثيريوم</a:t>
            </a:r>
            <a:r>
              <a:rPr lang="ar-DZ" dirty="0"/>
              <a:t> (</a:t>
            </a:r>
            <a:r>
              <a:rPr lang="fr-FR" dirty="0" err="1"/>
              <a:t>Ethereum</a:t>
            </a:r>
            <a:r>
              <a:rPr lang="fr-FR" dirty="0"/>
              <a:t>) </a:t>
            </a:r>
            <a:r>
              <a:rPr lang="ar-DZ" dirty="0" err="1"/>
              <a:t>وريبل</a:t>
            </a:r>
            <a:r>
              <a:rPr lang="ar-DZ" dirty="0"/>
              <a:t> (</a:t>
            </a:r>
            <a:r>
              <a:rPr lang="fr-FR" dirty="0" err="1"/>
              <a:t>Ripple</a:t>
            </a:r>
            <a:r>
              <a:rPr lang="fr-FR" dirty="0"/>
              <a:t>).</a:t>
            </a:r>
          </a:p>
        </p:txBody>
      </p:sp>
    </p:spTree>
    <p:extLst>
      <p:ext uri="{BB962C8B-B14F-4D97-AF65-F5344CB8AC3E}">
        <p14:creationId xmlns:p14="http://schemas.microsoft.com/office/powerpoint/2010/main" xmlns="" val="18875422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9552" y="980728"/>
            <a:ext cx="7992888" cy="5400600"/>
          </a:xfrm>
        </p:spPr>
        <p:txBody>
          <a:bodyPr>
            <a:normAutofit lnSpcReduction="10000"/>
          </a:bodyPr>
          <a:lstStyle/>
          <a:p>
            <a:pPr algn="just" rtl="1"/>
            <a:r>
              <a:rPr lang="ar-DZ" sz="2600" dirty="0"/>
              <a:t>العملات المستقرة (</a:t>
            </a:r>
            <a:r>
              <a:rPr lang="fr-FR" sz="2600" dirty="0" err="1"/>
              <a:t>Stablecoins</a:t>
            </a:r>
            <a:r>
              <a:rPr lang="fr-FR" sz="2600" dirty="0"/>
              <a:t>): </a:t>
            </a:r>
            <a:r>
              <a:rPr lang="ar-DZ" sz="2600" dirty="0"/>
              <a:t>ترتبط قيمتها بعملة أخرى أو مجموعة من الأصول للحفاظ على استقرار القيمة، مما يجعلها أقل تقلبًا مقارنة بالعملات الرقمية الأخرى.</a:t>
            </a:r>
          </a:p>
          <a:p>
            <a:pPr algn="just" rtl="1"/>
            <a:r>
              <a:rPr lang="ar-DZ" sz="2600" dirty="0"/>
              <a:t>العملات المشفرة الوطنية: بعض الدول تستكشف إصدار عملات رقمية وطنية (</a:t>
            </a:r>
            <a:r>
              <a:rPr lang="fr-FR" sz="2600" dirty="0" err="1"/>
              <a:t>CBDCs</a:t>
            </a:r>
            <a:r>
              <a:rPr lang="fr-FR" sz="2600" dirty="0"/>
              <a:t>) </a:t>
            </a:r>
            <a:r>
              <a:rPr lang="ar-DZ" sz="2600" dirty="0"/>
              <a:t>كوسيلة قانونية للدفع.</a:t>
            </a:r>
          </a:p>
          <a:p>
            <a:pPr algn="just" rtl="1"/>
            <a:r>
              <a:rPr lang="ar-DZ" sz="2600" dirty="0"/>
              <a:t>العملات الرمزية (</a:t>
            </a:r>
            <a:r>
              <a:rPr lang="fr-FR" sz="2600" dirty="0" err="1"/>
              <a:t>Tokens</a:t>
            </a:r>
            <a:r>
              <a:rPr lang="fr-FR" sz="2600" dirty="0"/>
              <a:t>): </a:t>
            </a:r>
            <a:r>
              <a:rPr lang="ar-DZ" sz="2600" dirty="0"/>
              <a:t>يُستخدم الرمز لتمثيل أصول أخرى، مثل الأصول الرقمية أو أسهم الشركات، ويمكن تداوله عبر منصات العملات </a:t>
            </a:r>
            <a:r>
              <a:rPr lang="ar-DZ" sz="2600" dirty="0" smtClean="0"/>
              <a:t>الرقمية.</a:t>
            </a:r>
          </a:p>
          <a:p>
            <a:pPr algn="just" rtl="1"/>
            <a:r>
              <a:rPr lang="ar-DZ" sz="2600" dirty="0"/>
              <a:t>نظام العملات الرقمية يُفترض أن يوفر فعالية وسهولة في التحويلات والتعاملات العالمية، ويشمل مزايا مثل الشفافية والتأمين ضد التزوير، ولكنه أيضًا يثير بعض التحديات والمخاوف مثل التقلب السعري وقضايا الأمان والتنظيم</a:t>
            </a:r>
          </a:p>
          <a:p>
            <a:pPr algn="just" rtl="1"/>
            <a:endParaRPr lang="fr-FR" dirty="0"/>
          </a:p>
        </p:txBody>
      </p:sp>
    </p:spTree>
    <p:extLst>
      <p:ext uri="{BB962C8B-B14F-4D97-AF65-F5344CB8AC3E}">
        <p14:creationId xmlns:p14="http://schemas.microsoft.com/office/powerpoint/2010/main" xmlns="" val="280002596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dirty="0"/>
          </a:p>
        </p:txBody>
      </p:sp>
    </p:spTree>
    <p:extLst>
      <p:ext uri="{BB962C8B-B14F-4D97-AF65-F5344CB8AC3E}">
        <p14:creationId xmlns:p14="http://schemas.microsoft.com/office/powerpoint/2010/main" xmlns="" val="2508805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just" rtl="1"/>
            <a:r>
              <a:rPr lang="ar-DZ" dirty="0" smtClean="0"/>
              <a:t>الابتكار:</a:t>
            </a:r>
            <a:endParaRPr lang="fr-FR" dirty="0"/>
          </a:p>
        </p:txBody>
      </p:sp>
      <p:sp>
        <p:nvSpPr>
          <p:cNvPr id="3" name="Espace réservé du contenu 2"/>
          <p:cNvSpPr>
            <a:spLocks noGrp="1"/>
          </p:cNvSpPr>
          <p:nvPr>
            <p:ph idx="1"/>
          </p:nvPr>
        </p:nvSpPr>
        <p:spPr/>
        <p:txBody>
          <a:bodyPr>
            <a:normAutofit fontScale="85000" lnSpcReduction="20000"/>
          </a:bodyPr>
          <a:lstStyle/>
          <a:p>
            <a:pPr algn="just" rtl="1"/>
            <a:r>
              <a:rPr lang="ar-DZ" sz="3600" dirty="0" smtClean="0"/>
              <a:t>لغة: الابتكار في اللغة مشتق من بكر يبكر بكوراَ، وفي الحديث بكر بمعنى أسرع، أدرك الخطبة من أولها،  واستولى على باكورة الشيء أو أكل باكورة الفاكهة</a:t>
            </a:r>
            <a:r>
              <a:rPr lang="ar-DZ" sz="2000" dirty="0" smtClean="0"/>
              <a:t>.( البستاني بطرس:1979 ص 283 .)</a:t>
            </a:r>
          </a:p>
          <a:p>
            <a:pPr algn="just" rtl="1"/>
            <a:r>
              <a:rPr lang="ar-DZ" sz="3600" dirty="0" smtClean="0"/>
              <a:t>اصطلاحا: يعني التجديد بوصفه إعادة تشكيل أو إعادة عمل الأفكار الجديدة لتأتي بشيء ما جديد</a:t>
            </a:r>
            <a:r>
              <a:rPr lang="ar-DZ" sz="2000" dirty="0" smtClean="0"/>
              <a:t>.( خضير كاظم وخليل محمد ، 2000 ، ص 421).</a:t>
            </a:r>
            <a:endParaRPr lang="fr-FR" sz="2000" dirty="0"/>
          </a:p>
        </p:txBody>
      </p:sp>
    </p:spTree>
    <p:extLst>
      <p:ext uri="{BB962C8B-B14F-4D97-AF65-F5344CB8AC3E}">
        <p14:creationId xmlns:p14="http://schemas.microsoft.com/office/powerpoint/2010/main" xmlns="" val="3617871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6408712"/>
          </a:xfrm>
        </p:spPr>
        <p:txBody>
          <a:bodyPr>
            <a:normAutofit/>
          </a:bodyPr>
          <a:lstStyle/>
          <a:p>
            <a:pPr algn="just" rtl="1"/>
            <a:r>
              <a:rPr lang="ar-DZ" dirty="0" smtClean="0"/>
              <a:t> كما أصبحت عمليات الابتكار تتسم بمزيد من المرونة والتفاعلية والترابطية البينية، واتخذت شكل مقاربات </a:t>
            </a:r>
            <a:r>
              <a:rPr lang="fr-FR" dirty="0" err="1" smtClean="0"/>
              <a:t>Approaches</a:t>
            </a:r>
            <a:r>
              <a:rPr lang="fr-FR" dirty="0" smtClean="0"/>
              <a:t> </a:t>
            </a:r>
            <a:r>
              <a:rPr lang="ar-DZ" dirty="0" smtClean="0"/>
              <a:t>متنوعة دون أن تتسم بنموذج عملياتي جامع، فظهر:</a:t>
            </a:r>
          </a:p>
          <a:p>
            <a:pPr algn="just" rtl="1"/>
            <a:r>
              <a:rPr lang="ar-DZ" dirty="0" smtClean="0"/>
              <a:t>الابتكار الموجه بالمهام </a:t>
            </a:r>
            <a:r>
              <a:rPr lang="fr-FR" sz="2600" dirty="0" smtClean="0"/>
              <a:t>Innovation </a:t>
            </a:r>
            <a:r>
              <a:rPr lang="fr-FR" sz="2600" dirty="0" err="1" smtClean="0"/>
              <a:t>oriented</a:t>
            </a:r>
            <a:r>
              <a:rPr lang="fr-FR" sz="2600" dirty="0" smtClean="0"/>
              <a:t>-Mission</a:t>
            </a:r>
            <a:r>
              <a:rPr lang="fr-FR" dirty="0" smtClean="0"/>
              <a:t> : </a:t>
            </a:r>
            <a:endParaRPr lang="ar-DZ" dirty="0" smtClean="0"/>
          </a:p>
          <a:p>
            <a:pPr algn="just" rtl="1"/>
            <a:r>
              <a:rPr lang="ar-DZ" dirty="0" smtClean="0"/>
              <a:t>الابتكار الاجتماعي </a:t>
            </a:r>
            <a:r>
              <a:rPr lang="fr-FR" sz="2600" dirty="0" smtClean="0"/>
              <a:t>Innovation Social </a:t>
            </a:r>
            <a:r>
              <a:rPr lang="ar-DZ" dirty="0" smtClean="0"/>
              <a:t>.</a:t>
            </a:r>
          </a:p>
          <a:p>
            <a:pPr algn="just" rtl="1"/>
            <a:r>
              <a:rPr lang="ar-DZ" dirty="0" smtClean="0"/>
              <a:t>الابتكار الاحتوائي المقتصد والموجه للفقراء</a:t>
            </a:r>
            <a:r>
              <a:rPr lang="fr-FR" sz="2200" dirty="0" smtClean="0"/>
              <a:t>Inclusive Innovation(Frugal and Pro-</a:t>
            </a:r>
            <a:r>
              <a:rPr lang="fr-FR" sz="2200" dirty="0" err="1" smtClean="0"/>
              <a:t>poor</a:t>
            </a:r>
            <a:r>
              <a:rPr lang="fr-FR" sz="2200" dirty="0" smtClean="0"/>
              <a:t>)  </a:t>
            </a:r>
          </a:p>
          <a:p>
            <a:pPr algn="just" rtl="1"/>
            <a:r>
              <a:rPr lang="ar-DZ" dirty="0" smtClean="0"/>
              <a:t>حركات الابتكار القاعدي </a:t>
            </a:r>
            <a:r>
              <a:rPr lang="fr-FR" sz="2600" dirty="0" err="1" smtClean="0"/>
              <a:t>Movements</a:t>
            </a:r>
            <a:r>
              <a:rPr lang="fr-FR" sz="2600" dirty="0" smtClean="0"/>
              <a:t> Innovation </a:t>
            </a:r>
            <a:r>
              <a:rPr lang="fr-FR" sz="2600" dirty="0" err="1" smtClean="0"/>
              <a:t>Grassroots</a:t>
            </a:r>
            <a:endParaRPr lang="fr-FR" sz="2600" dirty="0" smtClean="0"/>
          </a:p>
          <a:p>
            <a:pPr algn="just" rtl="1"/>
            <a:r>
              <a:rPr lang="ar-DZ" dirty="0" smtClean="0"/>
              <a:t>الابتكار المفتوح والتعاوني </a:t>
            </a:r>
            <a:r>
              <a:rPr lang="fr-FR" sz="2200" dirty="0" smtClean="0"/>
              <a:t>Open and Collaborative Innovation (</a:t>
            </a:r>
            <a:r>
              <a:rPr lang="ar-DZ" sz="2200" dirty="0" smtClean="0"/>
              <a:t>نجيب عبد الواحد </a:t>
            </a:r>
            <a:r>
              <a:rPr lang="fr-FR" sz="2200" dirty="0" smtClean="0"/>
              <a:t>https://archive.unescwa.org /)</a:t>
            </a:r>
          </a:p>
          <a:p>
            <a:pPr algn="just" rtl="1"/>
            <a:endParaRPr lang="fr-FR" dirty="0" smtClean="0"/>
          </a:p>
          <a:p>
            <a:pPr algn="just" rtl="1"/>
            <a:endParaRPr lang="fr-FR" dirty="0"/>
          </a:p>
        </p:txBody>
      </p:sp>
    </p:spTree>
    <p:extLst>
      <p:ext uri="{BB962C8B-B14F-4D97-AF65-F5344CB8AC3E}">
        <p14:creationId xmlns:p14="http://schemas.microsoft.com/office/powerpoint/2010/main" xmlns="" val="1249021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92696"/>
            <a:ext cx="8229600" cy="5433467"/>
          </a:xfrm>
        </p:spPr>
        <p:txBody>
          <a:bodyPr>
            <a:normAutofit lnSpcReduction="10000"/>
          </a:bodyPr>
          <a:lstStyle/>
          <a:p>
            <a:pPr algn="r" rtl="1"/>
            <a:r>
              <a:rPr lang="ar-DZ" dirty="0" smtClean="0"/>
              <a:t>الابتكار الموجه بالمهام </a:t>
            </a:r>
            <a:r>
              <a:rPr lang="fr-FR" sz="2400" dirty="0" smtClean="0"/>
              <a:t>Innovation </a:t>
            </a:r>
            <a:r>
              <a:rPr lang="fr-FR" sz="2400" dirty="0" err="1" smtClean="0"/>
              <a:t>oriented</a:t>
            </a:r>
            <a:r>
              <a:rPr lang="fr-FR" sz="2400" dirty="0" smtClean="0"/>
              <a:t>-Mission</a:t>
            </a:r>
            <a:r>
              <a:rPr lang="ar-DZ" sz="2400" dirty="0" smtClean="0"/>
              <a:t> :</a:t>
            </a:r>
            <a:endParaRPr lang="fr-FR" dirty="0" smtClean="0"/>
          </a:p>
          <a:p>
            <a:pPr algn="just" rtl="1"/>
            <a:r>
              <a:rPr lang="ar-DZ" sz="2600" dirty="0" smtClean="0"/>
              <a:t>يوفر تركيزًا واضحًا للغاية على الإجراءات الملموسة والملموسة التي ستكون ذات مغزى لنقل المجتمع إلى حيث نحتاج إلى أن نكون من أجل تحقيق أهداف التنمية المستدامة.</a:t>
            </a:r>
          </a:p>
          <a:p>
            <a:pPr algn="r" rtl="1"/>
            <a:r>
              <a:rPr lang="ar-DZ" dirty="0" smtClean="0"/>
              <a:t>الابتكار الاجتماعي </a:t>
            </a:r>
            <a:r>
              <a:rPr lang="fr-FR" sz="2400" dirty="0" smtClean="0"/>
              <a:t>Innovation Social</a:t>
            </a:r>
            <a:r>
              <a:rPr lang="ar-DZ" sz="2400" dirty="0" smtClean="0"/>
              <a:t>: </a:t>
            </a:r>
          </a:p>
          <a:p>
            <a:pPr algn="r" rtl="1"/>
            <a:r>
              <a:rPr lang="ar-DZ" sz="2400" dirty="0" smtClean="0"/>
              <a:t>أعم واشمل يركز على الشراكة وتعاون بين أفراد المجتمع ومؤسساته ويسعى إلى إيجاد حلول جديدة للمشكلات والقضايا الاجتماعية وتعد العلاقة بين الابتكار و ريادة الأعمال علاقة ذات منفعة متبادلة فالابتكار يتم تمويله وتسويقه من خلال ريادة الأعمال وسيبقى الابتكار مجرد أفكار مخزنة في عقل المبتكر لذلك فإن المؤسسة الاجتماعية هي الوسيلة التي يتم من خلالها تحقيق الابتكار الاجتماعيين و ريادة الأعمال الاجتماعية هم المحرك الأساسي للابتكار الاجتماعي(تسامي،2020، ص 11)</a:t>
            </a:r>
            <a:endParaRPr lang="fr-FR" sz="2400" dirty="0"/>
          </a:p>
        </p:txBody>
      </p:sp>
    </p:spTree>
    <p:extLst>
      <p:ext uri="{BB962C8B-B14F-4D97-AF65-F5344CB8AC3E}">
        <p14:creationId xmlns:p14="http://schemas.microsoft.com/office/powerpoint/2010/main" xmlns="" val="2911806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357290" y="1000108"/>
            <a:ext cx="6777317" cy="4786346"/>
          </a:xfrm>
        </p:spPr>
        <p:txBody>
          <a:bodyPr>
            <a:normAutofit lnSpcReduction="10000"/>
          </a:bodyPr>
          <a:lstStyle/>
          <a:p>
            <a:pPr algn="just" rtl="1"/>
            <a:r>
              <a:rPr lang="ar-DZ" dirty="0" smtClean="0"/>
              <a:t>الابتكار الاحتوائي المقتصد والموجه للفقراء</a:t>
            </a:r>
            <a:r>
              <a:rPr lang="fr-FR" dirty="0" smtClean="0"/>
              <a:t>Inclusive Innovation(Frugal and Pro-</a:t>
            </a:r>
            <a:r>
              <a:rPr lang="fr-FR" dirty="0" err="1" smtClean="0"/>
              <a:t>poor</a:t>
            </a:r>
            <a:r>
              <a:rPr lang="fr-FR" dirty="0" smtClean="0"/>
              <a:t>) </a:t>
            </a:r>
            <a:r>
              <a:rPr lang="ar-DZ" dirty="0" smtClean="0"/>
              <a:t> :</a:t>
            </a:r>
          </a:p>
          <a:p>
            <a:pPr algn="just" rtl="1"/>
            <a:r>
              <a:rPr lang="ar-DZ" dirty="0" smtClean="0"/>
              <a:t>يستند الابتكار المقتصد على عقلية </a:t>
            </a:r>
            <a:r>
              <a:rPr lang="ar-DZ" dirty="0" err="1" smtClean="0"/>
              <a:t>محتلفة</a:t>
            </a:r>
            <a:r>
              <a:rPr lang="ar-DZ" dirty="0" smtClean="0"/>
              <a:t> تبحث في الفرص المتاحة سواء ما يخص الموارد و آليات العمل و إعادة تطويرها بشكل مستدام، و الاستفادة من شبكات الابتكار القائمة و التفكير من مختلف الاطراف سواء المستهلكين او المصنعين (</a:t>
            </a:r>
            <a:r>
              <a:rPr lang="fr-FR" dirty="0" err="1" smtClean="0"/>
              <a:t>sharma,A</a:t>
            </a:r>
            <a:r>
              <a:rPr lang="fr-FR" dirty="0" smtClean="0"/>
              <a:t> </a:t>
            </a:r>
            <a:r>
              <a:rPr lang="fr-FR" dirty="0" err="1" smtClean="0"/>
              <a:t>lyer</a:t>
            </a:r>
            <a:r>
              <a:rPr lang="fr-FR" dirty="0" smtClean="0"/>
              <a:t> GR 2012,599 -608</a:t>
            </a:r>
            <a:r>
              <a:rPr lang="ar-DZ" dirty="0" smtClean="0"/>
              <a:t>).</a:t>
            </a:r>
          </a:p>
          <a:p>
            <a:pPr algn="just" rtl="1"/>
            <a:r>
              <a:rPr lang="ar-DZ" dirty="0" smtClean="0"/>
              <a:t>بالتالي هي كل الابتكارات التي تصف نهجا </a:t>
            </a:r>
            <a:r>
              <a:rPr lang="ar-DZ" dirty="0" err="1" smtClean="0"/>
              <a:t>ابتكاريايقتضي</a:t>
            </a:r>
            <a:r>
              <a:rPr lang="ar-DZ" dirty="0" smtClean="0"/>
              <a:t> انشاء قيمة اجتماعية و تقليص استخدام الموارد النادرة .(سمير محمد عبد الرحمن هارون و </a:t>
            </a:r>
            <a:r>
              <a:rPr lang="ar-DZ" dirty="0" err="1" smtClean="0"/>
              <a:t>اخرون</a:t>
            </a:r>
            <a:r>
              <a:rPr lang="ar-DZ" dirty="0" smtClean="0"/>
              <a:t> </a:t>
            </a:r>
            <a:r>
              <a:rPr lang="ar-DZ" dirty="0" smtClean="0"/>
              <a:t>، 2023</a:t>
            </a:r>
            <a:r>
              <a:rPr lang="ar-DZ" dirty="0" smtClean="0"/>
              <a:t>، ص 571)</a:t>
            </a:r>
            <a:endParaRPr lang="fr-FR" dirty="0"/>
          </a:p>
        </p:txBody>
      </p:sp>
    </p:spTree>
    <p:extLst>
      <p:ext uri="{BB962C8B-B14F-4D97-AF65-F5344CB8AC3E}">
        <p14:creationId xmlns:p14="http://schemas.microsoft.com/office/powerpoint/2010/main" xmlns="" val="16329664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229</TotalTime>
  <Words>3412</Words>
  <Application>Microsoft Office PowerPoint</Application>
  <PresentationFormat>Affichage à l'écran (4:3)</PresentationFormat>
  <Paragraphs>179</Paragraphs>
  <Slides>53</Slides>
  <Notes>0</Notes>
  <HiddenSlides>0</HiddenSlides>
  <MMClips>0</MMClips>
  <ScaleCrop>false</ScaleCrop>
  <HeadingPairs>
    <vt:vector size="4" baseType="variant">
      <vt:variant>
        <vt:lpstr>Thème</vt:lpstr>
      </vt:variant>
      <vt:variant>
        <vt:i4>1</vt:i4>
      </vt:variant>
      <vt:variant>
        <vt:lpstr>Titres des diapositives</vt:lpstr>
      </vt:variant>
      <vt:variant>
        <vt:i4>53</vt:i4>
      </vt:variant>
    </vt:vector>
  </HeadingPairs>
  <TitlesOfParts>
    <vt:vector size="54" baseType="lpstr">
      <vt:lpstr>Austin</vt:lpstr>
      <vt:lpstr>التطبيقات و التكنولوجيا الحديثة في الرياضة</vt:lpstr>
      <vt:lpstr>المحاضرة الأولى:مدخل فاهيمي الاختراع. الابتكار. الابتكار التكنولوجي. التطبيقات الذكية </vt:lpstr>
      <vt:lpstr>Diapositive 3</vt:lpstr>
      <vt:lpstr>المفاهيم المرتبطة بالمقياس</vt:lpstr>
      <vt:lpstr>الاختراع:</vt:lpstr>
      <vt:lpstr>الابتكار:</vt:lpstr>
      <vt:lpstr>Diapositive 7</vt:lpstr>
      <vt:lpstr>Diapositive 8</vt:lpstr>
      <vt:lpstr>Diapositive 9</vt:lpstr>
      <vt:lpstr>الابتكار التكنولوجي </vt:lpstr>
      <vt:lpstr>التطبيقات الذكية:</vt:lpstr>
      <vt:lpstr>المحاضرة الثانية: الرياضة و الابتكار  </vt:lpstr>
      <vt:lpstr>الرياضة و الابتكار</vt:lpstr>
      <vt:lpstr>Diapositive 14</vt:lpstr>
      <vt:lpstr>Diapositive 15</vt:lpstr>
      <vt:lpstr>استخدامات التكنولوجيا الحديثة في الرياضة </vt:lpstr>
      <vt:lpstr>أهم التكنولوجيات الحديثة المستخدمة في الرياضة </vt:lpstr>
      <vt:lpstr>Diapositive 18</vt:lpstr>
      <vt:lpstr>المحاضرة الثالثة: تقنيات الواقع الافتراضي في الرياضة  </vt:lpstr>
      <vt:lpstr>تقنيات الواقع الافتراضي في الرياضة</vt:lpstr>
      <vt:lpstr>Diapositive 21</vt:lpstr>
      <vt:lpstr>التجسيم الثلاثي الأبعاد هو الطريقة الكلاسيكية لإظهار البعد الثالث, و أخترع في 1890. الفكرة المستعملة في هذا النوع هي تقديم صورة مختلفة للعين اليمنى عن العين اليسرى باستعمال نظارات خاصة للتأكد من أن كل عين تحصل على الصورة المناسبة. و يمكن القيام بذلك عن طريق استعمال فصل-الألوان, أو الاستقطاب أو الإغلاق الفعال المستعمل في شاشات الكريستال السائل LCD.</vt:lpstr>
      <vt:lpstr>مزايا تقنية الواقع الافتراضي</vt:lpstr>
      <vt:lpstr>Diapositive 24</vt:lpstr>
      <vt:lpstr>عيوب تقنية الواقع الافتراضي</vt:lpstr>
      <vt:lpstr>Diapositive 26</vt:lpstr>
      <vt:lpstr>المحاضرة الرابعة: تقنيات الواقع المعزز في الرياضة  </vt:lpstr>
      <vt:lpstr>الواقع المعزز</vt:lpstr>
      <vt:lpstr>أهم تقنيات الواقع المعزز</vt:lpstr>
      <vt:lpstr>استخدامات الواقع المعزز في الرياضة </vt:lpstr>
      <vt:lpstr>مزايا الواقع المعزز </vt:lpstr>
      <vt:lpstr>عيوب الواقع المعزز</vt:lpstr>
      <vt:lpstr>أفاق مستقبلية في الواقع المعزز </vt:lpstr>
      <vt:lpstr>المحاضرة الخامسة: سلسلة الكتل  </vt:lpstr>
      <vt:lpstr>Block chainسلسلة الكتل </vt:lpstr>
      <vt:lpstr>تاريخ "سلسلة الكتل" كتنولوجيا حديثة</vt:lpstr>
      <vt:lpstr>Diapositive 37</vt:lpstr>
      <vt:lpstr>نظام نقدي إلكتروني نقدي بدون وسيط</vt:lpstr>
      <vt:lpstr>نظام العملات الرقمية:</vt:lpstr>
      <vt:lpstr>Diapositive 40</vt:lpstr>
      <vt:lpstr>كيف يمكن توظيف سلسلة الكتل في الرياضة؟</vt:lpstr>
      <vt:lpstr>Diapositive 42</vt:lpstr>
      <vt:lpstr>إدارة هويات الرياضيين والمشجعين</vt:lpstr>
      <vt:lpstr>Diapositive 44</vt:lpstr>
      <vt:lpstr>العقود الذكية:</vt:lpstr>
      <vt:lpstr>Diapositive 46</vt:lpstr>
      <vt:lpstr>توثيق الملكية والمصداقية للمقتنيات الرياضية</vt:lpstr>
      <vt:lpstr>Diapositive 48</vt:lpstr>
      <vt:lpstr>متى تم توظيف نظام العملات الرقمية في الرياضة:</vt:lpstr>
      <vt:lpstr>Diapositive 50</vt:lpstr>
      <vt:lpstr>نظام العملات الرقمية:</vt:lpstr>
      <vt:lpstr>Diapositive 52</vt:lpstr>
      <vt:lpstr>Diapositive 53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التطبيقات و التكنولوجيا الحديثة في الرياضة</dc:title>
  <dc:creator>ANTC</dc:creator>
  <cp:lastModifiedBy>MAISON XP</cp:lastModifiedBy>
  <cp:revision>20</cp:revision>
  <dcterms:created xsi:type="dcterms:W3CDTF">2024-02-26T08:51:01Z</dcterms:created>
  <dcterms:modified xsi:type="dcterms:W3CDTF">2024-03-24T22:09:41Z</dcterms:modified>
</cp:coreProperties>
</file>