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5" r:id="rId6"/>
    <p:sldId id="266" r:id="rId7"/>
    <p:sldId id="267" r:id="rId8"/>
    <p:sldId id="286" r:id="rId9"/>
    <p:sldId id="268" r:id="rId10"/>
    <p:sldId id="269" r:id="rId11"/>
    <p:sldId id="275" r:id="rId12"/>
    <p:sldId id="272" r:id="rId13"/>
    <p:sldId id="273" r:id="rId14"/>
    <p:sldId id="263" r:id="rId15"/>
    <p:sldId id="274" r:id="rId16"/>
    <p:sldId id="276" r:id="rId17"/>
    <p:sldId id="277" r:id="rId18"/>
    <p:sldId id="278" r:id="rId19"/>
    <p:sldId id="279" r:id="rId20"/>
    <p:sldId id="280" r:id="rId21"/>
    <p:sldId id="264" r:id="rId22"/>
    <p:sldId id="282" r:id="rId23"/>
    <p:sldId id="283" r:id="rId24"/>
    <p:sldId id="284" r:id="rId25"/>
    <p:sldId id="28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5912"/>
    <a:srgbClr val="F7CB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DDE4-6532-4F37-97C5-0F17C189F8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226FD2E-3B15-4B40-95EB-5CD522FAE0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FCB41EB-2617-4895-898F-C23B2D92C928}"/>
              </a:ext>
            </a:extLst>
          </p:cNvPr>
          <p:cNvSpPr>
            <a:spLocks noGrp="1"/>
          </p:cNvSpPr>
          <p:nvPr>
            <p:ph type="dt" sz="half" idx="10"/>
          </p:nvPr>
        </p:nvSpPr>
        <p:spPr/>
        <p:txBody>
          <a:bodyPr/>
          <a:lstStyle/>
          <a:p>
            <a:fld id="{9075A742-ACC5-49B1-883B-0A798A0D29D2}" type="datetimeFigureOut">
              <a:rPr lang="en-US" smtClean="0"/>
              <a:t>4/14/2024</a:t>
            </a:fld>
            <a:endParaRPr lang="en-US"/>
          </a:p>
        </p:txBody>
      </p:sp>
      <p:sp>
        <p:nvSpPr>
          <p:cNvPr id="5" name="Footer Placeholder 4">
            <a:extLst>
              <a:ext uri="{FF2B5EF4-FFF2-40B4-BE49-F238E27FC236}">
                <a16:creationId xmlns:a16="http://schemas.microsoft.com/office/drawing/2014/main" id="{625CE97D-A58C-4590-9247-C35D316DD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B89F40-6DF9-4268-9CFA-2ECFF7B5873D}"/>
              </a:ext>
            </a:extLst>
          </p:cNvPr>
          <p:cNvSpPr>
            <a:spLocks noGrp="1"/>
          </p:cNvSpPr>
          <p:nvPr>
            <p:ph type="sldNum" sz="quarter" idx="12"/>
          </p:nvPr>
        </p:nvSpPr>
        <p:spPr/>
        <p:txBody>
          <a:bodyPr/>
          <a:lstStyle/>
          <a:p>
            <a:fld id="{1D47C97E-624C-4741-8E37-D95BD34E2038}" type="slidenum">
              <a:rPr lang="en-US" smtClean="0"/>
              <a:t>‹#›</a:t>
            </a:fld>
            <a:endParaRPr lang="en-US"/>
          </a:p>
        </p:txBody>
      </p:sp>
    </p:spTree>
    <p:extLst>
      <p:ext uri="{BB962C8B-B14F-4D97-AF65-F5344CB8AC3E}">
        <p14:creationId xmlns:p14="http://schemas.microsoft.com/office/powerpoint/2010/main" val="3487481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C8BF0-7F11-420D-8351-37166CC2EC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2A71F30-47C9-4BDF-9D20-F6171F4977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7F3496-D7E8-4C6A-BD9A-3DA64F349CF9}"/>
              </a:ext>
            </a:extLst>
          </p:cNvPr>
          <p:cNvSpPr>
            <a:spLocks noGrp="1"/>
          </p:cNvSpPr>
          <p:nvPr>
            <p:ph type="dt" sz="half" idx="10"/>
          </p:nvPr>
        </p:nvSpPr>
        <p:spPr/>
        <p:txBody>
          <a:bodyPr/>
          <a:lstStyle/>
          <a:p>
            <a:fld id="{9075A742-ACC5-49B1-883B-0A798A0D29D2}" type="datetimeFigureOut">
              <a:rPr lang="en-US" smtClean="0"/>
              <a:t>4/14/2024</a:t>
            </a:fld>
            <a:endParaRPr lang="en-US"/>
          </a:p>
        </p:txBody>
      </p:sp>
      <p:sp>
        <p:nvSpPr>
          <p:cNvPr id="5" name="Footer Placeholder 4">
            <a:extLst>
              <a:ext uri="{FF2B5EF4-FFF2-40B4-BE49-F238E27FC236}">
                <a16:creationId xmlns:a16="http://schemas.microsoft.com/office/drawing/2014/main" id="{514B7196-2CD8-4E64-AAAC-548FD5647E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532BB1-0203-43CF-94F9-0E5B9E444DF7}"/>
              </a:ext>
            </a:extLst>
          </p:cNvPr>
          <p:cNvSpPr>
            <a:spLocks noGrp="1"/>
          </p:cNvSpPr>
          <p:nvPr>
            <p:ph type="sldNum" sz="quarter" idx="12"/>
          </p:nvPr>
        </p:nvSpPr>
        <p:spPr/>
        <p:txBody>
          <a:bodyPr/>
          <a:lstStyle/>
          <a:p>
            <a:fld id="{1D47C97E-624C-4741-8E37-D95BD34E2038}" type="slidenum">
              <a:rPr lang="en-US" smtClean="0"/>
              <a:t>‹#›</a:t>
            </a:fld>
            <a:endParaRPr lang="en-US"/>
          </a:p>
        </p:txBody>
      </p:sp>
    </p:spTree>
    <p:extLst>
      <p:ext uri="{BB962C8B-B14F-4D97-AF65-F5344CB8AC3E}">
        <p14:creationId xmlns:p14="http://schemas.microsoft.com/office/powerpoint/2010/main" val="3370656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6DCD51-98DB-42D4-92C1-993D254FF84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DCDDCE1-41DD-41A2-B7F6-A38C773210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19A2A2-6EE9-4E07-9F0D-9EA0E41485C8}"/>
              </a:ext>
            </a:extLst>
          </p:cNvPr>
          <p:cNvSpPr>
            <a:spLocks noGrp="1"/>
          </p:cNvSpPr>
          <p:nvPr>
            <p:ph type="dt" sz="half" idx="10"/>
          </p:nvPr>
        </p:nvSpPr>
        <p:spPr/>
        <p:txBody>
          <a:bodyPr/>
          <a:lstStyle/>
          <a:p>
            <a:fld id="{9075A742-ACC5-49B1-883B-0A798A0D29D2}" type="datetimeFigureOut">
              <a:rPr lang="en-US" smtClean="0"/>
              <a:t>4/14/2024</a:t>
            </a:fld>
            <a:endParaRPr lang="en-US"/>
          </a:p>
        </p:txBody>
      </p:sp>
      <p:sp>
        <p:nvSpPr>
          <p:cNvPr id="5" name="Footer Placeholder 4">
            <a:extLst>
              <a:ext uri="{FF2B5EF4-FFF2-40B4-BE49-F238E27FC236}">
                <a16:creationId xmlns:a16="http://schemas.microsoft.com/office/drawing/2014/main" id="{FDFEBCE2-B1C7-4733-8068-94655DFAB9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EA9C0A-5A3A-4633-B5BC-DACEC1F4D1F6}"/>
              </a:ext>
            </a:extLst>
          </p:cNvPr>
          <p:cNvSpPr>
            <a:spLocks noGrp="1"/>
          </p:cNvSpPr>
          <p:nvPr>
            <p:ph type="sldNum" sz="quarter" idx="12"/>
          </p:nvPr>
        </p:nvSpPr>
        <p:spPr/>
        <p:txBody>
          <a:bodyPr/>
          <a:lstStyle/>
          <a:p>
            <a:fld id="{1D47C97E-624C-4741-8E37-D95BD34E2038}" type="slidenum">
              <a:rPr lang="en-US" smtClean="0"/>
              <a:t>‹#›</a:t>
            </a:fld>
            <a:endParaRPr lang="en-US"/>
          </a:p>
        </p:txBody>
      </p:sp>
    </p:spTree>
    <p:extLst>
      <p:ext uri="{BB962C8B-B14F-4D97-AF65-F5344CB8AC3E}">
        <p14:creationId xmlns:p14="http://schemas.microsoft.com/office/powerpoint/2010/main" val="1274372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585CE-8E91-4CA9-98AD-69BEDA42EA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48256B-317D-44CE-A11A-ED3D09EF79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1E7B59-F764-4A14-ADCC-B39AF132B52D}"/>
              </a:ext>
            </a:extLst>
          </p:cNvPr>
          <p:cNvSpPr>
            <a:spLocks noGrp="1"/>
          </p:cNvSpPr>
          <p:nvPr>
            <p:ph type="dt" sz="half" idx="10"/>
          </p:nvPr>
        </p:nvSpPr>
        <p:spPr/>
        <p:txBody>
          <a:bodyPr/>
          <a:lstStyle/>
          <a:p>
            <a:fld id="{9075A742-ACC5-49B1-883B-0A798A0D29D2}" type="datetimeFigureOut">
              <a:rPr lang="en-US" smtClean="0"/>
              <a:t>4/14/2024</a:t>
            </a:fld>
            <a:endParaRPr lang="en-US"/>
          </a:p>
        </p:txBody>
      </p:sp>
      <p:sp>
        <p:nvSpPr>
          <p:cNvPr id="5" name="Footer Placeholder 4">
            <a:extLst>
              <a:ext uri="{FF2B5EF4-FFF2-40B4-BE49-F238E27FC236}">
                <a16:creationId xmlns:a16="http://schemas.microsoft.com/office/drawing/2014/main" id="{95C0A2E6-8D99-426B-B8F6-64DD529A19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357341-43F2-474D-80A5-98EF9D848B44}"/>
              </a:ext>
            </a:extLst>
          </p:cNvPr>
          <p:cNvSpPr>
            <a:spLocks noGrp="1"/>
          </p:cNvSpPr>
          <p:nvPr>
            <p:ph type="sldNum" sz="quarter" idx="12"/>
          </p:nvPr>
        </p:nvSpPr>
        <p:spPr/>
        <p:txBody>
          <a:bodyPr/>
          <a:lstStyle/>
          <a:p>
            <a:fld id="{1D47C97E-624C-4741-8E37-D95BD34E2038}" type="slidenum">
              <a:rPr lang="en-US" smtClean="0"/>
              <a:t>‹#›</a:t>
            </a:fld>
            <a:endParaRPr lang="en-US"/>
          </a:p>
        </p:txBody>
      </p:sp>
    </p:spTree>
    <p:extLst>
      <p:ext uri="{BB962C8B-B14F-4D97-AF65-F5344CB8AC3E}">
        <p14:creationId xmlns:p14="http://schemas.microsoft.com/office/powerpoint/2010/main" val="3304673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4F2AE-2259-4027-B169-D960C83751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8F311EA-4A2F-4848-B801-E7989C588A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9048728-9265-4D6A-BC75-C88897FA046E}"/>
              </a:ext>
            </a:extLst>
          </p:cNvPr>
          <p:cNvSpPr>
            <a:spLocks noGrp="1"/>
          </p:cNvSpPr>
          <p:nvPr>
            <p:ph type="dt" sz="half" idx="10"/>
          </p:nvPr>
        </p:nvSpPr>
        <p:spPr/>
        <p:txBody>
          <a:bodyPr/>
          <a:lstStyle/>
          <a:p>
            <a:fld id="{9075A742-ACC5-49B1-883B-0A798A0D29D2}" type="datetimeFigureOut">
              <a:rPr lang="en-US" smtClean="0"/>
              <a:t>4/14/2024</a:t>
            </a:fld>
            <a:endParaRPr lang="en-US"/>
          </a:p>
        </p:txBody>
      </p:sp>
      <p:sp>
        <p:nvSpPr>
          <p:cNvPr id="5" name="Footer Placeholder 4">
            <a:extLst>
              <a:ext uri="{FF2B5EF4-FFF2-40B4-BE49-F238E27FC236}">
                <a16:creationId xmlns:a16="http://schemas.microsoft.com/office/drawing/2014/main" id="{C6A9F81C-E37D-4D37-A1DC-1E4699152D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FE15D4-F40E-48BB-9F16-1FA9725DF064}"/>
              </a:ext>
            </a:extLst>
          </p:cNvPr>
          <p:cNvSpPr>
            <a:spLocks noGrp="1"/>
          </p:cNvSpPr>
          <p:nvPr>
            <p:ph type="sldNum" sz="quarter" idx="12"/>
          </p:nvPr>
        </p:nvSpPr>
        <p:spPr/>
        <p:txBody>
          <a:bodyPr/>
          <a:lstStyle/>
          <a:p>
            <a:fld id="{1D47C97E-624C-4741-8E37-D95BD34E2038}" type="slidenum">
              <a:rPr lang="en-US" smtClean="0"/>
              <a:t>‹#›</a:t>
            </a:fld>
            <a:endParaRPr lang="en-US"/>
          </a:p>
        </p:txBody>
      </p:sp>
    </p:spTree>
    <p:extLst>
      <p:ext uri="{BB962C8B-B14F-4D97-AF65-F5344CB8AC3E}">
        <p14:creationId xmlns:p14="http://schemas.microsoft.com/office/powerpoint/2010/main" val="1122423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A5634-0231-463E-A0C5-1A6FF65C06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B9571C-69BF-46D6-A32D-E1B06F9E5DA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F7C815-4292-41D5-814E-CE1E6C9538A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688B151-BB59-46C8-A7FA-853D06D759CA}"/>
              </a:ext>
            </a:extLst>
          </p:cNvPr>
          <p:cNvSpPr>
            <a:spLocks noGrp="1"/>
          </p:cNvSpPr>
          <p:nvPr>
            <p:ph type="dt" sz="half" idx="10"/>
          </p:nvPr>
        </p:nvSpPr>
        <p:spPr/>
        <p:txBody>
          <a:bodyPr/>
          <a:lstStyle/>
          <a:p>
            <a:fld id="{9075A742-ACC5-49B1-883B-0A798A0D29D2}" type="datetimeFigureOut">
              <a:rPr lang="en-US" smtClean="0"/>
              <a:t>4/14/2024</a:t>
            </a:fld>
            <a:endParaRPr lang="en-US"/>
          </a:p>
        </p:txBody>
      </p:sp>
      <p:sp>
        <p:nvSpPr>
          <p:cNvPr id="6" name="Footer Placeholder 5">
            <a:extLst>
              <a:ext uri="{FF2B5EF4-FFF2-40B4-BE49-F238E27FC236}">
                <a16:creationId xmlns:a16="http://schemas.microsoft.com/office/drawing/2014/main" id="{DF391F7D-93ED-4466-B92A-AE372D0BC8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4225E4-F86E-4FB6-8F95-0E874DFD69F2}"/>
              </a:ext>
            </a:extLst>
          </p:cNvPr>
          <p:cNvSpPr>
            <a:spLocks noGrp="1"/>
          </p:cNvSpPr>
          <p:nvPr>
            <p:ph type="sldNum" sz="quarter" idx="12"/>
          </p:nvPr>
        </p:nvSpPr>
        <p:spPr/>
        <p:txBody>
          <a:bodyPr/>
          <a:lstStyle/>
          <a:p>
            <a:fld id="{1D47C97E-624C-4741-8E37-D95BD34E2038}" type="slidenum">
              <a:rPr lang="en-US" smtClean="0"/>
              <a:t>‹#›</a:t>
            </a:fld>
            <a:endParaRPr lang="en-US"/>
          </a:p>
        </p:txBody>
      </p:sp>
    </p:spTree>
    <p:extLst>
      <p:ext uri="{BB962C8B-B14F-4D97-AF65-F5344CB8AC3E}">
        <p14:creationId xmlns:p14="http://schemas.microsoft.com/office/powerpoint/2010/main" val="2158786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64697-8020-471A-8CF0-9BF3C94EA7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AD68EE-4BEF-4CCD-93EC-9764185423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937DE7D-82E0-4B8F-ABB1-10EE7DA044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FBC848F-1EE4-4BF9-8FDA-933BB2115F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117FB3-C826-4701-AA7C-F63A3DD26FC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066846-C930-44EF-ACFC-8995EC2AB5DC}"/>
              </a:ext>
            </a:extLst>
          </p:cNvPr>
          <p:cNvSpPr>
            <a:spLocks noGrp="1"/>
          </p:cNvSpPr>
          <p:nvPr>
            <p:ph type="dt" sz="half" idx="10"/>
          </p:nvPr>
        </p:nvSpPr>
        <p:spPr/>
        <p:txBody>
          <a:bodyPr/>
          <a:lstStyle/>
          <a:p>
            <a:fld id="{9075A742-ACC5-49B1-883B-0A798A0D29D2}" type="datetimeFigureOut">
              <a:rPr lang="en-US" smtClean="0"/>
              <a:t>4/14/2024</a:t>
            </a:fld>
            <a:endParaRPr lang="en-US"/>
          </a:p>
        </p:txBody>
      </p:sp>
      <p:sp>
        <p:nvSpPr>
          <p:cNvPr id="8" name="Footer Placeholder 7">
            <a:extLst>
              <a:ext uri="{FF2B5EF4-FFF2-40B4-BE49-F238E27FC236}">
                <a16:creationId xmlns:a16="http://schemas.microsoft.com/office/drawing/2014/main" id="{12AE74FE-F5F4-4659-8798-0AB7FE4E78A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09D6B3D-34FE-47C9-BFB3-CA2962AA6B41}"/>
              </a:ext>
            </a:extLst>
          </p:cNvPr>
          <p:cNvSpPr>
            <a:spLocks noGrp="1"/>
          </p:cNvSpPr>
          <p:nvPr>
            <p:ph type="sldNum" sz="quarter" idx="12"/>
          </p:nvPr>
        </p:nvSpPr>
        <p:spPr/>
        <p:txBody>
          <a:bodyPr/>
          <a:lstStyle/>
          <a:p>
            <a:fld id="{1D47C97E-624C-4741-8E37-D95BD34E2038}" type="slidenum">
              <a:rPr lang="en-US" smtClean="0"/>
              <a:t>‹#›</a:t>
            </a:fld>
            <a:endParaRPr lang="en-US"/>
          </a:p>
        </p:txBody>
      </p:sp>
    </p:spTree>
    <p:extLst>
      <p:ext uri="{BB962C8B-B14F-4D97-AF65-F5344CB8AC3E}">
        <p14:creationId xmlns:p14="http://schemas.microsoft.com/office/powerpoint/2010/main" val="1123989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44872-435D-4243-90F6-458688D81A7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D6E4244-C0D7-4B20-B728-82810006DBED}"/>
              </a:ext>
            </a:extLst>
          </p:cNvPr>
          <p:cNvSpPr>
            <a:spLocks noGrp="1"/>
          </p:cNvSpPr>
          <p:nvPr>
            <p:ph type="dt" sz="half" idx="10"/>
          </p:nvPr>
        </p:nvSpPr>
        <p:spPr/>
        <p:txBody>
          <a:bodyPr/>
          <a:lstStyle/>
          <a:p>
            <a:fld id="{9075A742-ACC5-49B1-883B-0A798A0D29D2}" type="datetimeFigureOut">
              <a:rPr lang="en-US" smtClean="0"/>
              <a:t>4/14/2024</a:t>
            </a:fld>
            <a:endParaRPr lang="en-US"/>
          </a:p>
        </p:txBody>
      </p:sp>
      <p:sp>
        <p:nvSpPr>
          <p:cNvPr id="4" name="Footer Placeholder 3">
            <a:extLst>
              <a:ext uri="{FF2B5EF4-FFF2-40B4-BE49-F238E27FC236}">
                <a16:creationId xmlns:a16="http://schemas.microsoft.com/office/drawing/2014/main" id="{F6333217-2728-452A-84D3-F3C4C010CA7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655718-0F62-408E-B220-F8A24AF0BF25}"/>
              </a:ext>
            </a:extLst>
          </p:cNvPr>
          <p:cNvSpPr>
            <a:spLocks noGrp="1"/>
          </p:cNvSpPr>
          <p:nvPr>
            <p:ph type="sldNum" sz="quarter" idx="12"/>
          </p:nvPr>
        </p:nvSpPr>
        <p:spPr/>
        <p:txBody>
          <a:bodyPr/>
          <a:lstStyle/>
          <a:p>
            <a:fld id="{1D47C97E-624C-4741-8E37-D95BD34E2038}" type="slidenum">
              <a:rPr lang="en-US" smtClean="0"/>
              <a:t>‹#›</a:t>
            </a:fld>
            <a:endParaRPr lang="en-US"/>
          </a:p>
        </p:txBody>
      </p:sp>
    </p:spTree>
    <p:extLst>
      <p:ext uri="{BB962C8B-B14F-4D97-AF65-F5344CB8AC3E}">
        <p14:creationId xmlns:p14="http://schemas.microsoft.com/office/powerpoint/2010/main" val="1204052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E49C07-2651-41FD-996A-219DC9E3231B}"/>
              </a:ext>
            </a:extLst>
          </p:cNvPr>
          <p:cNvSpPr>
            <a:spLocks noGrp="1"/>
          </p:cNvSpPr>
          <p:nvPr>
            <p:ph type="dt" sz="half" idx="10"/>
          </p:nvPr>
        </p:nvSpPr>
        <p:spPr/>
        <p:txBody>
          <a:bodyPr/>
          <a:lstStyle/>
          <a:p>
            <a:fld id="{9075A742-ACC5-49B1-883B-0A798A0D29D2}" type="datetimeFigureOut">
              <a:rPr lang="en-US" smtClean="0"/>
              <a:t>4/14/2024</a:t>
            </a:fld>
            <a:endParaRPr lang="en-US"/>
          </a:p>
        </p:txBody>
      </p:sp>
      <p:sp>
        <p:nvSpPr>
          <p:cNvPr id="3" name="Footer Placeholder 2">
            <a:extLst>
              <a:ext uri="{FF2B5EF4-FFF2-40B4-BE49-F238E27FC236}">
                <a16:creationId xmlns:a16="http://schemas.microsoft.com/office/drawing/2014/main" id="{AB7FE090-E451-4746-A709-795B045258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CE6825-0F4C-4EED-91CA-A56318DDDCC6}"/>
              </a:ext>
            </a:extLst>
          </p:cNvPr>
          <p:cNvSpPr>
            <a:spLocks noGrp="1"/>
          </p:cNvSpPr>
          <p:nvPr>
            <p:ph type="sldNum" sz="quarter" idx="12"/>
          </p:nvPr>
        </p:nvSpPr>
        <p:spPr/>
        <p:txBody>
          <a:bodyPr/>
          <a:lstStyle/>
          <a:p>
            <a:fld id="{1D47C97E-624C-4741-8E37-D95BD34E2038}" type="slidenum">
              <a:rPr lang="en-US" smtClean="0"/>
              <a:t>‹#›</a:t>
            </a:fld>
            <a:endParaRPr lang="en-US"/>
          </a:p>
        </p:txBody>
      </p:sp>
    </p:spTree>
    <p:extLst>
      <p:ext uri="{BB962C8B-B14F-4D97-AF65-F5344CB8AC3E}">
        <p14:creationId xmlns:p14="http://schemas.microsoft.com/office/powerpoint/2010/main" val="2911313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4C374-2EBF-4E7D-B469-F28E40F75B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F756B39-E956-4C88-A9BB-F1F533423C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41A5FB-92AC-43D9-9273-29BF878263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BF56AD-48A1-4A8A-A4F5-2823539B56C1}"/>
              </a:ext>
            </a:extLst>
          </p:cNvPr>
          <p:cNvSpPr>
            <a:spLocks noGrp="1"/>
          </p:cNvSpPr>
          <p:nvPr>
            <p:ph type="dt" sz="half" idx="10"/>
          </p:nvPr>
        </p:nvSpPr>
        <p:spPr/>
        <p:txBody>
          <a:bodyPr/>
          <a:lstStyle/>
          <a:p>
            <a:fld id="{9075A742-ACC5-49B1-883B-0A798A0D29D2}" type="datetimeFigureOut">
              <a:rPr lang="en-US" smtClean="0"/>
              <a:t>4/14/2024</a:t>
            </a:fld>
            <a:endParaRPr lang="en-US"/>
          </a:p>
        </p:txBody>
      </p:sp>
      <p:sp>
        <p:nvSpPr>
          <p:cNvPr id="6" name="Footer Placeholder 5">
            <a:extLst>
              <a:ext uri="{FF2B5EF4-FFF2-40B4-BE49-F238E27FC236}">
                <a16:creationId xmlns:a16="http://schemas.microsoft.com/office/drawing/2014/main" id="{16C0BF96-3C1E-4458-96AF-2AC8EA8802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C57555-1E80-455A-A15A-10DE0188241E}"/>
              </a:ext>
            </a:extLst>
          </p:cNvPr>
          <p:cNvSpPr>
            <a:spLocks noGrp="1"/>
          </p:cNvSpPr>
          <p:nvPr>
            <p:ph type="sldNum" sz="quarter" idx="12"/>
          </p:nvPr>
        </p:nvSpPr>
        <p:spPr/>
        <p:txBody>
          <a:bodyPr/>
          <a:lstStyle/>
          <a:p>
            <a:fld id="{1D47C97E-624C-4741-8E37-D95BD34E2038}" type="slidenum">
              <a:rPr lang="en-US" smtClean="0"/>
              <a:t>‹#›</a:t>
            </a:fld>
            <a:endParaRPr lang="en-US"/>
          </a:p>
        </p:txBody>
      </p:sp>
    </p:spTree>
    <p:extLst>
      <p:ext uri="{BB962C8B-B14F-4D97-AF65-F5344CB8AC3E}">
        <p14:creationId xmlns:p14="http://schemas.microsoft.com/office/powerpoint/2010/main" val="2014307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A2BDC-1D86-4924-B379-144C4D8FF2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B3BAAC-0AC0-450A-8C9C-198CB8BC8D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0BE130E-1CEC-4747-98B0-CA7B620280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251817-A396-4D91-8843-54E8F165621F}"/>
              </a:ext>
            </a:extLst>
          </p:cNvPr>
          <p:cNvSpPr>
            <a:spLocks noGrp="1"/>
          </p:cNvSpPr>
          <p:nvPr>
            <p:ph type="dt" sz="half" idx="10"/>
          </p:nvPr>
        </p:nvSpPr>
        <p:spPr/>
        <p:txBody>
          <a:bodyPr/>
          <a:lstStyle/>
          <a:p>
            <a:fld id="{9075A742-ACC5-49B1-883B-0A798A0D29D2}" type="datetimeFigureOut">
              <a:rPr lang="en-US" smtClean="0"/>
              <a:t>4/14/2024</a:t>
            </a:fld>
            <a:endParaRPr lang="en-US"/>
          </a:p>
        </p:txBody>
      </p:sp>
      <p:sp>
        <p:nvSpPr>
          <p:cNvPr id="6" name="Footer Placeholder 5">
            <a:extLst>
              <a:ext uri="{FF2B5EF4-FFF2-40B4-BE49-F238E27FC236}">
                <a16:creationId xmlns:a16="http://schemas.microsoft.com/office/drawing/2014/main" id="{13327624-F8F3-4C83-A870-89E29A1DC0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BDD969-A181-4C49-97F3-39E85A84E278}"/>
              </a:ext>
            </a:extLst>
          </p:cNvPr>
          <p:cNvSpPr>
            <a:spLocks noGrp="1"/>
          </p:cNvSpPr>
          <p:nvPr>
            <p:ph type="sldNum" sz="quarter" idx="12"/>
          </p:nvPr>
        </p:nvSpPr>
        <p:spPr/>
        <p:txBody>
          <a:bodyPr/>
          <a:lstStyle/>
          <a:p>
            <a:fld id="{1D47C97E-624C-4741-8E37-D95BD34E2038}" type="slidenum">
              <a:rPr lang="en-US" smtClean="0"/>
              <a:t>‹#›</a:t>
            </a:fld>
            <a:endParaRPr lang="en-US"/>
          </a:p>
        </p:txBody>
      </p:sp>
    </p:spTree>
    <p:extLst>
      <p:ext uri="{BB962C8B-B14F-4D97-AF65-F5344CB8AC3E}">
        <p14:creationId xmlns:p14="http://schemas.microsoft.com/office/powerpoint/2010/main" val="2027292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D4A2C7-E9F9-4E66-868F-12E58113F7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352B6F0-181F-49C8-8ADD-F1EC725553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ED9DE3-31C8-4105-B88D-FE151E8099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75A742-ACC5-49B1-883B-0A798A0D29D2}" type="datetimeFigureOut">
              <a:rPr lang="en-US" smtClean="0"/>
              <a:t>4/14/2024</a:t>
            </a:fld>
            <a:endParaRPr lang="en-US"/>
          </a:p>
        </p:txBody>
      </p:sp>
      <p:sp>
        <p:nvSpPr>
          <p:cNvPr id="5" name="Footer Placeholder 4">
            <a:extLst>
              <a:ext uri="{FF2B5EF4-FFF2-40B4-BE49-F238E27FC236}">
                <a16:creationId xmlns:a16="http://schemas.microsoft.com/office/drawing/2014/main" id="{FF3E2474-40FF-47BA-B913-63DF6D5DB4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A1059D-F8BC-4A0C-B105-6567C073D1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47C97E-624C-4741-8E37-D95BD34E2038}" type="slidenum">
              <a:rPr lang="en-US" smtClean="0"/>
              <a:t>‹#›</a:t>
            </a:fld>
            <a:endParaRPr lang="en-US"/>
          </a:p>
        </p:txBody>
      </p:sp>
    </p:spTree>
    <p:extLst>
      <p:ext uri="{BB962C8B-B14F-4D97-AF65-F5344CB8AC3E}">
        <p14:creationId xmlns:p14="http://schemas.microsoft.com/office/powerpoint/2010/main" val="1336106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3.wmf"/><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2">
            <a:extLst>
              <a:ext uri="{FF2B5EF4-FFF2-40B4-BE49-F238E27FC236}">
                <a16:creationId xmlns:a16="http://schemas.microsoft.com/office/drawing/2014/main" id="{3C13664A-CE2C-40CA-BDED-72694EB910FE}"/>
              </a:ext>
            </a:extLst>
          </p:cNvPr>
          <p:cNvPicPr>
            <a:picLocks noChangeAspect="1"/>
          </p:cNvPicPr>
          <p:nvPr/>
        </p:nvPicPr>
        <p:blipFill>
          <a:blip r:embed="rId2">
            <a:alphaModFix amt="69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7840050" y="248108"/>
            <a:ext cx="12993464" cy="2102579"/>
          </a:xfrm>
          <a:prstGeom prst="rect">
            <a:avLst/>
          </a:prstGeom>
        </p:spPr>
      </p:pic>
      <p:sp>
        <p:nvSpPr>
          <p:cNvPr id="13" name="Freeform 14">
            <a:extLst>
              <a:ext uri="{FF2B5EF4-FFF2-40B4-BE49-F238E27FC236}">
                <a16:creationId xmlns:a16="http://schemas.microsoft.com/office/drawing/2014/main" id="{926A16D8-8178-49C9-9676-42770AF3B12E}"/>
              </a:ext>
            </a:extLst>
          </p:cNvPr>
          <p:cNvSpPr/>
          <p:nvPr/>
        </p:nvSpPr>
        <p:spPr>
          <a:xfrm>
            <a:off x="0" y="-500580"/>
            <a:ext cx="541602" cy="10287000"/>
          </a:xfrm>
          <a:custGeom>
            <a:avLst/>
            <a:gdLst/>
            <a:ahLst/>
            <a:cxnLst/>
            <a:rect l="l" t="t" r="r" b="b"/>
            <a:pathLst>
              <a:path w="157867" h="2998468">
                <a:moveTo>
                  <a:pt x="0" y="0"/>
                </a:moveTo>
                <a:lnTo>
                  <a:pt x="157867" y="0"/>
                </a:lnTo>
                <a:lnTo>
                  <a:pt x="157867" y="2998468"/>
                </a:lnTo>
                <a:lnTo>
                  <a:pt x="0" y="2998468"/>
                </a:lnTo>
                <a:close/>
              </a:path>
            </a:pathLst>
          </a:custGeom>
          <a:solidFill>
            <a:srgbClr val="2B4A9D"/>
          </a:solidFill>
        </p:spPr>
      </p:sp>
      <p:grpSp>
        <p:nvGrpSpPr>
          <p:cNvPr id="21" name="Group 6">
            <a:extLst>
              <a:ext uri="{FF2B5EF4-FFF2-40B4-BE49-F238E27FC236}">
                <a16:creationId xmlns:a16="http://schemas.microsoft.com/office/drawing/2014/main" id="{58268012-C8BE-41BB-B808-E5AFEF297103}"/>
              </a:ext>
            </a:extLst>
          </p:cNvPr>
          <p:cNvGrpSpPr/>
          <p:nvPr/>
        </p:nvGrpSpPr>
        <p:grpSpPr>
          <a:xfrm rot="2700000">
            <a:off x="6119838" y="6552674"/>
            <a:ext cx="6164339" cy="6164339"/>
            <a:chOff x="-1523389" y="749290"/>
            <a:chExt cx="1913890" cy="1913890"/>
          </a:xfrm>
        </p:grpSpPr>
        <p:sp>
          <p:nvSpPr>
            <p:cNvPr id="20" name="Freeform 7">
              <a:extLst>
                <a:ext uri="{FF2B5EF4-FFF2-40B4-BE49-F238E27FC236}">
                  <a16:creationId xmlns:a16="http://schemas.microsoft.com/office/drawing/2014/main" id="{736C5CCE-6BF5-4226-A06E-1E72C473F304}"/>
                </a:ext>
              </a:extLst>
            </p:cNvPr>
            <p:cNvSpPr/>
            <p:nvPr/>
          </p:nvSpPr>
          <p:spPr>
            <a:xfrm>
              <a:off x="-1523389" y="74929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2B4A9D"/>
            </a:solidFill>
          </p:spPr>
        </p:sp>
      </p:grpSp>
      <p:grpSp>
        <p:nvGrpSpPr>
          <p:cNvPr id="27" name="Group 26">
            <a:extLst>
              <a:ext uri="{FF2B5EF4-FFF2-40B4-BE49-F238E27FC236}">
                <a16:creationId xmlns:a16="http://schemas.microsoft.com/office/drawing/2014/main" id="{E104F342-898A-4A27-8A30-97B6C0D64613}"/>
              </a:ext>
            </a:extLst>
          </p:cNvPr>
          <p:cNvGrpSpPr/>
          <p:nvPr/>
        </p:nvGrpSpPr>
        <p:grpSpPr>
          <a:xfrm>
            <a:off x="10597418" y="947517"/>
            <a:ext cx="5942923" cy="4952704"/>
            <a:chOff x="10896653" y="847484"/>
            <a:chExt cx="5942923" cy="4952704"/>
          </a:xfrm>
        </p:grpSpPr>
        <p:grpSp>
          <p:nvGrpSpPr>
            <p:cNvPr id="24" name="Group 4">
              <a:extLst>
                <a:ext uri="{FF2B5EF4-FFF2-40B4-BE49-F238E27FC236}">
                  <a16:creationId xmlns:a16="http://schemas.microsoft.com/office/drawing/2014/main" id="{90F3593B-D896-420D-B66B-BBAD4B1147A2}"/>
                </a:ext>
              </a:extLst>
            </p:cNvPr>
            <p:cNvGrpSpPr/>
            <p:nvPr/>
          </p:nvGrpSpPr>
          <p:grpSpPr>
            <a:xfrm rot="-2700000">
              <a:off x="10896653" y="1642457"/>
              <a:ext cx="3786245" cy="3152432"/>
              <a:chOff x="0" y="0"/>
              <a:chExt cx="1913890" cy="1913890"/>
            </a:xfrm>
          </p:grpSpPr>
          <p:sp>
            <p:nvSpPr>
              <p:cNvPr id="23" name="Freeform 5">
                <a:extLst>
                  <a:ext uri="{FF2B5EF4-FFF2-40B4-BE49-F238E27FC236}">
                    <a16:creationId xmlns:a16="http://schemas.microsoft.com/office/drawing/2014/main" id="{B388E1B5-A244-4D0A-B6B2-C51BB415E9AF}"/>
                  </a:ext>
                </a:extLst>
              </p:cNvPr>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5271FF"/>
              </a:solidFill>
            </p:spPr>
          </p:sp>
        </p:grpSp>
        <p:grpSp>
          <p:nvGrpSpPr>
            <p:cNvPr id="22" name="Group 6">
              <a:extLst>
                <a:ext uri="{FF2B5EF4-FFF2-40B4-BE49-F238E27FC236}">
                  <a16:creationId xmlns:a16="http://schemas.microsoft.com/office/drawing/2014/main" id="{24E731ED-0775-46CE-98ED-0912C86F2592}"/>
                </a:ext>
              </a:extLst>
            </p:cNvPr>
            <p:cNvGrpSpPr/>
            <p:nvPr/>
          </p:nvGrpSpPr>
          <p:grpSpPr>
            <a:xfrm rot="2700000">
              <a:off x="11738148" y="698760"/>
              <a:ext cx="4952704" cy="5250152"/>
              <a:chOff x="0" y="0"/>
              <a:chExt cx="1913890" cy="1913890"/>
            </a:xfrm>
          </p:grpSpPr>
          <p:sp>
            <p:nvSpPr>
              <p:cNvPr id="26" name="Freeform 7">
                <a:extLst>
                  <a:ext uri="{FF2B5EF4-FFF2-40B4-BE49-F238E27FC236}">
                    <a16:creationId xmlns:a16="http://schemas.microsoft.com/office/drawing/2014/main" id="{A4AAA139-45EF-47E3-86D1-7E055323F83C}"/>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grpSp>
      <p:sp>
        <p:nvSpPr>
          <p:cNvPr id="14" name="TextBox 15">
            <a:extLst>
              <a:ext uri="{FF2B5EF4-FFF2-40B4-BE49-F238E27FC236}">
                <a16:creationId xmlns:a16="http://schemas.microsoft.com/office/drawing/2014/main" id="{9533C81C-7263-4EBE-A292-6AA49B75C2C7}"/>
              </a:ext>
            </a:extLst>
          </p:cNvPr>
          <p:cNvSpPr txBox="1"/>
          <p:nvPr/>
        </p:nvSpPr>
        <p:spPr>
          <a:xfrm>
            <a:off x="1304794" y="2648731"/>
            <a:ext cx="8446756" cy="1938992"/>
          </a:xfrm>
          <a:prstGeom prst="rect">
            <a:avLst/>
          </a:prstGeom>
          <a:noFill/>
        </p:spPr>
        <p:txBody>
          <a:bodyPr wrap="square" rtlCol="0">
            <a:spAutoFit/>
          </a:bodyPr>
          <a:lstStyle/>
          <a:p>
            <a:pPr algn="ctr" rtl="1"/>
            <a:r>
              <a:rPr lang="ar-SA" sz="6000" b="1" dirty="0">
                <a:latin typeface="Andalus" pitchFamily="18" charset="-78"/>
                <a:cs typeface="Andalus" pitchFamily="18" charset="-78"/>
              </a:rPr>
              <a:t>مصفوفات التحليل</a:t>
            </a:r>
            <a:endParaRPr lang="ar-DZ" sz="6000" b="1" dirty="0">
              <a:latin typeface="Andalus" pitchFamily="18" charset="-78"/>
              <a:cs typeface="Andalus" pitchFamily="18" charset="-78"/>
            </a:endParaRPr>
          </a:p>
          <a:p>
            <a:pPr algn="ctr" rtl="1"/>
            <a:r>
              <a:rPr lang="ar-SA" sz="6000" b="1" dirty="0">
                <a:latin typeface="Andalus" pitchFamily="18" charset="-78"/>
                <a:cs typeface="Andalus" pitchFamily="18" charset="-78"/>
              </a:rPr>
              <a:t> الاستراتيجي </a:t>
            </a:r>
            <a:endParaRPr lang="en-US" sz="6000" b="1" dirty="0">
              <a:latin typeface="Andalus" pitchFamily="18" charset="-78"/>
              <a:cs typeface="Andalus" pitchFamily="18" charset="-78"/>
            </a:endParaRPr>
          </a:p>
        </p:txBody>
      </p:sp>
    </p:spTree>
    <p:extLst>
      <p:ext uri="{BB962C8B-B14F-4D97-AF65-F5344CB8AC3E}">
        <p14:creationId xmlns:p14="http://schemas.microsoft.com/office/powerpoint/2010/main" val="2881758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Box 45">
            <a:extLst>
              <a:ext uri="{FF2B5EF4-FFF2-40B4-BE49-F238E27FC236}">
                <a16:creationId xmlns:a16="http://schemas.microsoft.com/office/drawing/2014/main" id="{94ACDDEB-4781-4F58-8E2D-99DA74834B44}"/>
              </a:ext>
            </a:extLst>
          </p:cNvPr>
          <p:cNvSpPr txBox="1"/>
          <p:nvPr/>
        </p:nvSpPr>
        <p:spPr>
          <a:xfrm>
            <a:off x="3202226" y="3221799"/>
            <a:ext cx="1828800" cy="369332"/>
          </a:xfrm>
          <a:prstGeom prst="rect">
            <a:avLst/>
          </a:prstGeom>
          <a:noFill/>
        </p:spPr>
        <p:txBody>
          <a:bodyPr wrap="square" rtlCol="0">
            <a:spAutoFit/>
          </a:bodyPr>
          <a:lstStyle/>
          <a:p>
            <a:pPr algn="r" rtl="1"/>
            <a:endParaRPr lang="en-US" dirty="0"/>
          </a:p>
        </p:txBody>
      </p:sp>
      <p:sp>
        <p:nvSpPr>
          <p:cNvPr id="53" name="TextBox 52">
            <a:extLst>
              <a:ext uri="{FF2B5EF4-FFF2-40B4-BE49-F238E27FC236}">
                <a16:creationId xmlns:a16="http://schemas.microsoft.com/office/drawing/2014/main" id="{80928B7F-F92F-4CA8-9237-22E25684E0C1}"/>
              </a:ext>
            </a:extLst>
          </p:cNvPr>
          <p:cNvSpPr txBox="1"/>
          <p:nvPr/>
        </p:nvSpPr>
        <p:spPr>
          <a:xfrm>
            <a:off x="3104367" y="3221799"/>
            <a:ext cx="1828800" cy="1828800"/>
          </a:xfrm>
          <a:prstGeom prst="rect">
            <a:avLst/>
          </a:prstGeom>
          <a:noFill/>
        </p:spPr>
        <p:txBody>
          <a:bodyPr wrap="square" rtlCol="0">
            <a:spAutoFit/>
          </a:bodyPr>
          <a:lstStyle/>
          <a:p>
            <a:pPr algn="l"/>
            <a:endParaRPr lang="en-US" dirty="0"/>
          </a:p>
        </p:txBody>
      </p:sp>
      <p:sp>
        <p:nvSpPr>
          <p:cNvPr id="59" name="TextBox 58">
            <a:extLst>
              <a:ext uri="{FF2B5EF4-FFF2-40B4-BE49-F238E27FC236}">
                <a16:creationId xmlns:a16="http://schemas.microsoft.com/office/drawing/2014/main" id="{50AE7680-641F-4973-9C74-5A9EF29E901C}"/>
              </a:ext>
            </a:extLst>
          </p:cNvPr>
          <p:cNvSpPr txBox="1"/>
          <p:nvPr/>
        </p:nvSpPr>
        <p:spPr>
          <a:xfrm>
            <a:off x="3202226" y="3221799"/>
            <a:ext cx="1828800" cy="1828800"/>
          </a:xfrm>
          <a:prstGeom prst="rect">
            <a:avLst/>
          </a:prstGeom>
          <a:noFill/>
        </p:spPr>
        <p:txBody>
          <a:bodyPr wrap="square" rtlCol="0">
            <a:spAutoFit/>
          </a:bodyPr>
          <a:lstStyle/>
          <a:p>
            <a:pPr algn="l"/>
            <a:endParaRPr lang="en-US" dirty="0"/>
          </a:p>
        </p:txBody>
      </p:sp>
      <p:sp>
        <p:nvSpPr>
          <p:cNvPr id="64" name="TextBox 63">
            <a:extLst>
              <a:ext uri="{FF2B5EF4-FFF2-40B4-BE49-F238E27FC236}">
                <a16:creationId xmlns:a16="http://schemas.microsoft.com/office/drawing/2014/main" id="{7F48F8B5-ECF6-4328-B83B-4A847229F2E1}"/>
              </a:ext>
            </a:extLst>
          </p:cNvPr>
          <p:cNvSpPr txBox="1"/>
          <p:nvPr/>
        </p:nvSpPr>
        <p:spPr>
          <a:xfrm>
            <a:off x="3104367" y="3221799"/>
            <a:ext cx="1828800" cy="1828800"/>
          </a:xfrm>
          <a:prstGeom prst="rect">
            <a:avLst/>
          </a:prstGeom>
          <a:noFill/>
        </p:spPr>
        <p:txBody>
          <a:bodyPr wrap="square" rtlCol="0">
            <a:spAutoFit/>
          </a:bodyPr>
          <a:lstStyle/>
          <a:p>
            <a:pPr algn="l"/>
            <a:endParaRPr lang="en-US" dirty="0"/>
          </a:p>
        </p:txBody>
      </p:sp>
      <p:sp>
        <p:nvSpPr>
          <p:cNvPr id="3" name="Rectangle 2">
            <a:extLst>
              <a:ext uri="{FF2B5EF4-FFF2-40B4-BE49-F238E27FC236}">
                <a16:creationId xmlns:a16="http://schemas.microsoft.com/office/drawing/2014/main" id="{01B01D45-B649-494D-9F82-CAF6A3BF77D4}"/>
              </a:ext>
            </a:extLst>
          </p:cNvPr>
          <p:cNvSpPr>
            <a:spLocks noChangeArrowheads="1"/>
          </p:cNvSpPr>
          <p:nvPr/>
        </p:nvSpPr>
        <p:spPr bwMode="auto">
          <a:xfrm>
            <a:off x="0" y="0"/>
            <a:ext cx="12192000" cy="6858000"/>
          </a:xfrm>
          <a:prstGeom prst="rect">
            <a:avLst/>
          </a:prstGeom>
          <a:solidFill>
            <a:schemeClr val="accent1"/>
          </a:solidFill>
          <a:ln w="12700">
            <a:noFill/>
            <a:miter lim="800000"/>
            <a:headEnd/>
            <a:tailEnd/>
          </a:ln>
          <a:effectLst>
            <a:outerShdw dist="107763" dir="2700000" algn="ctr" rotWithShape="0">
              <a:schemeClr val="folHlink"/>
            </a:outerShdw>
          </a:effectLst>
        </p:spPr>
        <p:txBody>
          <a:bodyPr wrap="none" anchor="ctr"/>
          <a:lstStyle/>
          <a:p>
            <a:pPr fontAlgn="auto">
              <a:spcBef>
                <a:spcPts val="0"/>
              </a:spcBef>
              <a:spcAft>
                <a:spcPts val="0"/>
              </a:spcAft>
              <a:defRPr/>
            </a:pPr>
            <a:endParaRPr lang="ar-SA" dirty="0">
              <a:latin typeface="+mn-lt"/>
              <a:cs typeface="+mn-cs"/>
            </a:endParaRPr>
          </a:p>
          <a:p>
            <a:pPr fontAlgn="auto">
              <a:spcBef>
                <a:spcPts val="0"/>
              </a:spcBef>
              <a:spcAft>
                <a:spcPts val="0"/>
              </a:spcAft>
              <a:defRPr/>
            </a:pPr>
            <a:endParaRPr lang="ar-SA" dirty="0">
              <a:latin typeface="+mn-lt"/>
              <a:cs typeface="+mn-cs"/>
            </a:endParaRPr>
          </a:p>
          <a:p>
            <a:pPr fontAlgn="auto">
              <a:spcBef>
                <a:spcPts val="0"/>
              </a:spcBef>
              <a:spcAft>
                <a:spcPts val="0"/>
              </a:spcAft>
              <a:defRPr/>
            </a:pPr>
            <a:endParaRPr lang="ar-SA" dirty="0">
              <a:latin typeface="+mn-lt"/>
              <a:cs typeface="+mn-cs"/>
            </a:endParaRPr>
          </a:p>
          <a:p>
            <a:pPr algn="ctr" fontAlgn="auto">
              <a:spcBef>
                <a:spcPts val="0"/>
              </a:spcBef>
              <a:spcAft>
                <a:spcPts val="0"/>
              </a:spcAft>
              <a:defRPr/>
            </a:pPr>
            <a:endParaRPr lang="ar-SA" dirty="0">
              <a:latin typeface="+mn-lt"/>
              <a:cs typeface="+mn-cs"/>
            </a:endParaRPr>
          </a:p>
        </p:txBody>
      </p:sp>
      <p:grpSp>
        <p:nvGrpSpPr>
          <p:cNvPr id="5" name="Group 4">
            <a:extLst>
              <a:ext uri="{FF2B5EF4-FFF2-40B4-BE49-F238E27FC236}">
                <a16:creationId xmlns:a16="http://schemas.microsoft.com/office/drawing/2014/main" id="{C56C54DF-C37E-41C4-9B1E-A29CC0A2D045}"/>
              </a:ext>
            </a:extLst>
          </p:cNvPr>
          <p:cNvGrpSpPr/>
          <p:nvPr/>
        </p:nvGrpSpPr>
        <p:grpSpPr>
          <a:xfrm>
            <a:off x="10464452" y="5364612"/>
            <a:ext cx="1686353" cy="1144591"/>
            <a:chOff x="10464452" y="5619262"/>
            <a:chExt cx="1686353" cy="1144591"/>
          </a:xfrm>
        </p:grpSpPr>
        <p:sp>
          <p:nvSpPr>
            <p:cNvPr id="12" name="Freeform 20">
              <a:extLst>
                <a:ext uri="{FF2B5EF4-FFF2-40B4-BE49-F238E27FC236}">
                  <a16:creationId xmlns:a16="http://schemas.microsoft.com/office/drawing/2014/main" id="{7AD3E890-98C7-4EB9-815F-DB32D7B29FAB}"/>
                </a:ext>
              </a:extLst>
            </p:cNvPr>
            <p:cNvSpPr>
              <a:spLocks/>
            </p:cNvSpPr>
            <p:nvPr/>
          </p:nvSpPr>
          <p:spPr bwMode="auto">
            <a:xfrm>
              <a:off x="11607590" y="6354059"/>
              <a:ext cx="247592" cy="330201"/>
            </a:xfrm>
            <a:custGeom>
              <a:avLst/>
              <a:gdLst/>
              <a:ahLst/>
              <a:cxnLst>
                <a:cxn ang="0">
                  <a:pos x="41" y="8"/>
                </a:cxn>
                <a:cxn ang="0">
                  <a:pos x="65" y="0"/>
                </a:cxn>
                <a:cxn ang="0">
                  <a:pos x="63" y="40"/>
                </a:cxn>
                <a:cxn ang="0">
                  <a:pos x="60" y="84"/>
                </a:cxn>
                <a:cxn ang="0">
                  <a:pos x="65" y="125"/>
                </a:cxn>
                <a:cxn ang="0">
                  <a:pos x="77" y="162"/>
                </a:cxn>
                <a:cxn ang="0">
                  <a:pos x="90" y="170"/>
                </a:cxn>
                <a:cxn ang="0">
                  <a:pos x="114" y="180"/>
                </a:cxn>
                <a:cxn ang="0">
                  <a:pos x="126" y="202"/>
                </a:cxn>
                <a:cxn ang="0">
                  <a:pos x="123" y="207"/>
                </a:cxn>
                <a:cxn ang="0">
                  <a:pos x="87" y="207"/>
                </a:cxn>
                <a:cxn ang="0">
                  <a:pos x="60" y="194"/>
                </a:cxn>
                <a:cxn ang="0">
                  <a:pos x="43" y="164"/>
                </a:cxn>
                <a:cxn ang="0">
                  <a:pos x="32" y="119"/>
                </a:cxn>
                <a:cxn ang="0">
                  <a:pos x="16" y="63"/>
                </a:cxn>
                <a:cxn ang="0">
                  <a:pos x="0" y="19"/>
                </a:cxn>
                <a:cxn ang="0">
                  <a:pos x="6" y="15"/>
                </a:cxn>
                <a:cxn ang="0">
                  <a:pos x="41" y="8"/>
                </a:cxn>
              </a:cxnLst>
              <a:rect l="0" t="0" r="r" b="b"/>
              <a:pathLst>
                <a:path w="127" h="208">
                  <a:moveTo>
                    <a:pt x="41" y="8"/>
                  </a:moveTo>
                  <a:lnTo>
                    <a:pt x="65" y="0"/>
                  </a:lnTo>
                  <a:lnTo>
                    <a:pt x="63" y="40"/>
                  </a:lnTo>
                  <a:lnTo>
                    <a:pt x="60" y="84"/>
                  </a:lnTo>
                  <a:lnTo>
                    <a:pt x="65" y="125"/>
                  </a:lnTo>
                  <a:lnTo>
                    <a:pt x="77" y="162"/>
                  </a:lnTo>
                  <a:lnTo>
                    <a:pt x="90" y="170"/>
                  </a:lnTo>
                  <a:lnTo>
                    <a:pt x="114" y="180"/>
                  </a:lnTo>
                  <a:lnTo>
                    <a:pt x="126" y="202"/>
                  </a:lnTo>
                  <a:lnTo>
                    <a:pt x="123" y="207"/>
                  </a:lnTo>
                  <a:lnTo>
                    <a:pt x="87" y="207"/>
                  </a:lnTo>
                  <a:lnTo>
                    <a:pt x="60" y="194"/>
                  </a:lnTo>
                  <a:lnTo>
                    <a:pt x="43" y="164"/>
                  </a:lnTo>
                  <a:lnTo>
                    <a:pt x="32" y="119"/>
                  </a:lnTo>
                  <a:lnTo>
                    <a:pt x="16" y="63"/>
                  </a:lnTo>
                  <a:lnTo>
                    <a:pt x="0" y="19"/>
                  </a:lnTo>
                  <a:lnTo>
                    <a:pt x="6" y="15"/>
                  </a:lnTo>
                  <a:lnTo>
                    <a:pt x="41" y="8"/>
                  </a:lnTo>
                </a:path>
              </a:pathLst>
            </a:custGeom>
            <a:gradFill rotWithShape="0">
              <a:gsLst>
                <a:gs pos="0">
                  <a:srgbClr val="FFB543"/>
                </a:gs>
                <a:gs pos="100000">
                  <a:srgbClr val="FFB543">
                    <a:gamma/>
                    <a:tint val="0"/>
                    <a:invGamma/>
                  </a:srgbClr>
                </a:gs>
              </a:gsLst>
              <a:lin ang="5400000" scaled="1"/>
            </a:gradFill>
            <a:ln w="12700" cap="rnd" cmpd="sng">
              <a:noFill/>
              <a:prstDash val="solid"/>
              <a:round/>
              <a:headEnd type="none" w="med" len="med"/>
              <a:tailEnd type="none" w="med" len="med"/>
            </a:ln>
            <a:effectLst>
              <a:outerShdw dist="107763" dir="2700000" algn="ctr" rotWithShape="0">
                <a:schemeClr val="folHlink"/>
              </a:outerShdw>
            </a:effectLst>
          </p:spPr>
          <p:txBody>
            <a:bodyPr/>
            <a:lstStyle/>
            <a:p>
              <a:pPr fontAlgn="auto">
                <a:spcBef>
                  <a:spcPts val="0"/>
                </a:spcBef>
                <a:spcAft>
                  <a:spcPts val="0"/>
                </a:spcAft>
                <a:defRPr/>
              </a:pPr>
              <a:endParaRPr lang="ar-SA">
                <a:latin typeface="+mn-lt"/>
                <a:cs typeface="+mn-cs"/>
              </a:endParaRPr>
            </a:p>
          </p:txBody>
        </p:sp>
        <p:sp>
          <p:nvSpPr>
            <p:cNvPr id="14" name="Freeform 21">
              <a:extLst>
                <a:ext uri="{FF2B5EF4-FFF2-40B4-BE49-F238E27FC236}">
                  <a16:creationId xmlns:a16="http://schemas.microsoft.com/office/drawing/2014/main" id="{5F283A28-BD89-4BCA-910B-F33423F66AE1}"/>
                </a:ext>
              </a:extLst>
            </p:cNvPr>
            <p:cNvSpPr>
              <a:spLocks/>
            </p:cNvSpPr>
            <p:nvPr/>
          </p:nvSpPr>
          <p:spPr bwMode="auto">
            <a:xfrm>
              <a:off x="10741637" y="6296713"/>
              <a:ext cx="446444" cy="423864"/>
            </a:xfrm>
            <a:custGeom>
              <a:avLst/>
              <a:gdLst/>
              <a:ahLst/>
              <a:cxnLst>
                <a:cxn ang="0">
                  <a:pos x="12" y="263"/>
                </a:cxn>
                <a:cxn ang="0">
                  <a:pos x="23" y="266"/>
                </a:cxn>
                <a:cxn ang="0">
                  <a:pos x="45" y="265"/>
                </a:cxn>
                <a:cxn ang="0">
                  <a:pos x="57" y="252"/>
                </a:cxn>
                <a:cxn ang="0">
                  <a:pos x="49" y="238"/>
                </a:cxn>
                <a:cxn ang="0">
                  <a:pos x="42" y="229"/>
                </a:cxn>
                <a:cxn ang="0">
                  <a:pos x="40" y="206"/>
                </a:cxn>
                <a:cxn ang="0">
                  <a:pos x="48" y="177"/>
                </a:cxn>
                <a:cxn ang="0">
                  <a:pos x="89" y="135"/>
                </a:cxn>
                <a:cxn ang="0">
                  <a:pos x="104" y="124"/>
                </a:cxn>
                <a:cxn ang="0">
                  <a:pos x="113" y="117"/>
                </a:cxn>
                <a:cxn ang="0">
                  <a:pos x="152" y="72"/>
                </a:cxn>
                <a:cxn ang="0">
                  <a:pos x="192" y="31"/>
                </a:cxn>
                <a:cxn ang="0">
                  <a:pos x="209" y="18"/>
                </a:cxn>
                <a:cxn ang="0">
                  <a:pos x="228" y="8"/>
                </a:cxn>
                <a:cxn ang="0">
                  <a:pos x="70" y="0"/>
                </a:cxn>
                <a:cxn ang="0">
                  <a:pos x="34" y="113"/>
                </a:cxn>
                <a:cxn ang="0">
                  <a:pos x="10" y="131"/>
                </a:cxn>
                <a:cxn ang="0">
                  <a:pos x="0" y="148"/>
                </a:cxn>
                <a:cxn ang="0">
                  <a:pos x="0" y="214"/>
                </a:cxn>
                <a:cxn ang="0">
                  <a:pos x="9" y="233"/>
                </a:cxn>
                <a:cxn ang="0">
                  <a:pos x="12" y="263"/>
                </a:cxn>
              </a:cxnLst>
              <a:rect l="0" t="0" r="r" b="b"/>
              <a:pathLst>
                <a:path w="229" h="267">
                  <a:moveTo>
                    <a:pt x="12" y="263"/>
                  </a:moveTo>
                  <a:lnTo>
                    <a:pt x="23" y="266"/>
                  </a:lnTo>
                  <a:lnTo>
                    <a:pt x="45" y="265"/>
                  </a:lnTo>
                  <a:lnTo>
                    <a:pt x="57" y="252"/>
                  </a:lnTo>
                  <a:lnTo>
                    <a:pt x="49" y="238"/>
                  </a:lnTo>
                  <a:lnTo>
                    <a:pt x="42" y="229"/>
                  </a:lnTo>
                  <a:lnTo>
                    <a:pt x="40" y="206"/>
                  </a:lnTo>
                  <a:lnTo>
                    <a:pt x="48" y="177"/>
                  </a:lnTo>
                  <a:lnTo>
                    <a:pt x="89" y="135"/>
                  </a:lnTo>
                  <a:lnTo>
                    <a:pt x="104" y="124"/>
                  </a:lnTo>
                  <a:lnTo>
                    <a:pt x="113" y="117"/>
                  </a:lnTo>
                  <a:lnTo>
                    <a:pt x="152" y="72"/>
                  </a:lnTo>
                  <a:lnTo>
                    <a:pt x="192" y="31"/>
                  </a:lnTo>
                  <a:lnTo>
                    <a:pt x="209" y="18"/>
                  </a:lnTo>
                  <a:lnTo>
                    <a:pt x="228" y="8"/>
                  </a:lnTo>
                  <a:lnTo>
                    <a:pt x="70" y="0"/>
                  </a:lnTo>
                  <a:lnTo>
                    <a:pt x="34" y="113"/>
                  </a:lnTo>
                  <a:lnTo>
                    <a:pt x="10" y="131"/>
                  </a:lnTo>
                  <a:lnTo>
                    <a:pt x="0" y="148"/>
                  </a:lnTo>
                  <a:lnTo>
                    <a:pt x="0" y="214"/>
                  </a:lnTo>
                  <a:lnTo>
                    <a:pt x="9" y="233"/>
                  </a:lnTo>
                  <a:lnTo>
                    <a:pt x="12" y="263"/>
                  </a:lnTo>
                </a:path>
              </a:pathLst>
            </a:custGeom>
            <a:gradFill rotWithShape="0">
              <a:gsLst>
                <a:gs pos="0">
                  <a:srgbClr val="FFB543"/>
                </a:gs>
                <a:gs pos="100000">
                  <a:srgbClr val="FFB543">
                    <a:gamma/>
                    <a:tint val="0"/>
                    <a:invGamma/>
                  </a:srgbClr>
                </a:gs>
              </a:gsLst>
              <a:lin ang="5400000" scaled="1"/>
            </a:gradFill>
            <a:ln w="12700" cap="rnd" cmpd="sng">
              <a:noFill/>
              <a:prstDash val="solid"/>
              <a:round/>
              <a:headEnd type="none" w="med" len="med"/>
              <a:tailEnd type="none" w="med" len="med"/>
            </a:ln>
            <a:effectLst>
              <a:outerShdw dist="107763" dir="2700000" algn="ctr" rotWithShape="0">
                <a:schemeClr val="folHlink"/>
              </a:outerShdw>
            </a:effectLst>
          </p:spPr>
          <p:txBody>
            <a:bodyPr/>
            <a:lstStyle/>
            <a:p>
              <a:pPr fontAlgn="auto">
                <a:spcBef>
                  <a:spcPts val="0"/>
                </a:spcBef>
                <a:spcAft>
                  <a:spcPts val="0"/>
                </a:spcAft>
                <a:defRPr/>
              </a:pPr>
              <a:endParaRPr lang="ar-SA">
                <a:latin typeface="+mn-lt"/>
                <a:cs typeface="+mn-cs"/>
              </a:endParaRPr>
            </a:p>
          </p:txBody>
        </p:sp>
        <p:sp>
          <p:nvSpPr>
            <p:cNvPr id="16" name="Freeform 22">
              <a:extLst>
                <a:ext uri="{FF2B5EF4-FFF2-40B4-BE49-F238E27FC236}">
                  <a16:creationId xmlns:a16="http://schemas.microsoft.com/office/drawing/2014/main" id="{791583FA-8B1D-4A1C-9B48-E3B87AB308F6}"/>
                </a:ext>
              </a:extLst>
            </p:cNvPr>
            <p:cNvSpPr>
              <a:spLocks/>
            </p:cNvSpPr>
            <p:nvPr/>
          </p:nvSpPr>
          <p:spPr bwMode="auto">
            <a:xfrm>
              <a:off x="10464452" y="5619262"/>
              <a:ext cx="1686353" cy="1144591"/>
            </a:xfrm>
            <a:custGeom>
              <a:avLst/>
              <a:gdLst/>
              <a:ahLst/>
              <a:cxnLst>
                <a:cxn ang="0">
                  <a:pos x="653" y="453"/>
                </a:cxn>
                <a:cxn ang="0">
                  <a:pos x="698" y="358"/>
                </a:cxn>
                <a:cxn ang="0">
                  <a:pos x="720" y="228"/>
                </a:cxn>
                <a:cxn ang="0">
                  <a:pos x="760" y="143"/>
                </a:cxn>
                <a:cxn ang="0">
                  <a:pos x="828" y="124"/>
                </a:cxn>
                <a:cxn ang="0">
                  <a:pos x="863" y="89"/>
                </a:cxn>
                <a:cxn ang="0">
                  <a:pos x="864" y="59"/>
                </a:cxn>
                <a:cxn ang="0">
                  <a:pos x="824" y="48"/>
                </a:cxn>
                <a:cxn ang="0">
                  <a:pos x="775" y="25"/>
                </a:cxn>
                <a:cxn ang="0">
                  <a:pos x="752" y="6"/>
                </a:cxn>
                <a:cxn ang="0">
                  <a:pos x="672" y="3"/>
                </a:cxn>
                <a:cxn ang="0">
                  <a:pos x="629" y="35"/>
                </a:cxn>
                <a:cxn ang="0">
                  <a:pos x="587" y="100"/>
                </a:cxn>
                <a:cxn ang="0">
                  <a:pos x="561" y="153"/>
                </a:cxn>
                <a:cxn ang="0">
                  <a:pos x="556" y="173"/>
                </a:cxn>
                <a:cxn ang="0">
                  <a:pos x="511" y="208"/>
                </a:cxn>
                <a:cxn ang="0">
                  <a:pos x="446" y="222"/>
                </a:cxn>
                <a:cxn ang="0">
                  <a:pos x="343" y="237"/>
                </a:cxn>
                <a:cxn ang="0">
                  <a:pos x="215" y="226"/>
                </a:cxn>
                <a:cxn ang="0">
                  <a:pos x="114" y="190"/>
                </a:cxn>
                <a:cxn ang="0">
                  <a:pos x="63" y="118"/>
                </a:cxn>
                <a:cxn ang="0">
                  <a:pos x="76" y="23"/>
                </a:cxn>
                <a:cxn ang="0">
                  <a:pos x="37" y="68"/>
                </a:cxn>
                <a:cxn ang="0">
                  <a:pos x="48" y="173"/>
                </a:cxn>
                <a:cxn ang="0">
                  <a:pos x="116" y="249"/>
                </a:cxn>
                <a:cxn ang="0">
                  <a:pos x="127" y="291"/>
                </a:cxn>
                <a:cxn ang="0">
                  <a:pos x="89" y="361"/>
                </a:cxn>
                <a:cxn ang="0">
                  <a:pos x="63" y="515"/>
                </a:cxn>
                <a:cxn ang="0">
                  <a:pos x="25" y="550"/>
                </a:cxn>
                <a:cxn ang="0">
                  <a:pos x="13" y="629"/>
                </a:cxn>
                <a:cxn ang="0">
                  <a:pos x="12" y="708"/>
                </a:cxn>
                <a:cxn ang="0">
                  <a:pos x="51" y="694"/>
                </a:cxn>
                <a:cxn ang="0">
                  <a:pos x="48" y="646"/>
                </a:cxn>
                <a:cxn ang="0">
                  <a:pos x="88" y="553"/>
                </a:cxn>
                <a:cxn ang="0">
                  <a:pos x="216" y="434"/>
                </a:cxn>
                <a:cxn ang="0">
                  <a:pos x="291" y="420"/>
                </a:cxn>
                <a:cxn ang="0">
                  <a:pos x="389" y="467"/>
                </a:cxn>
                <a:cxn ang="0">
                  <a:pos x="489" y="489"/>
                </a:cxn>
                <a:cxn ang="0">
                  <a:pos x="542" y="508"/>
                </a:cxn>
                <a:cxn ang="0">
                  <a:pos x="563" y="623"/>
                </a:cxn>
                <a:cxn ang="0">
                  <a:pos x="571" y="674"/>
                </a:cxn>
                <a:cxn ang="0">
                  <a:pos x="593" y="701"/>
                </a:cxn>
                <a:cxn ang="0">
                  <a:pos x="661" y="714"/>
                </a:cxn>
                <a:cxn ang="0">
                  <a:pos x="652" y="688"/>
                </a:cxn>
                <a:cxn ang="0">
                  <a:pos x="610" y="641"/>
                </a:cxn>
                <a:cxn ang="0">
                  <a:pos x="613" y="478"/>
                </a:cxn>
              </a:cxnLst>
              <a:rect l="0" t="0" r="r" b="b"/>
              <a:pathLst>
                <a:path w="865" h="721">
                  <a:moveTo>
                    <a:pt x="613" y="478"/>
                  </a:moveTo>
                  <a:lnTo>
                    <a:pt x="633" y="468"/>
                  </a:lnTo>
                  <a:lnTo>
                    <a:pt x="653" y="453"/>
                  </a:lnTo>
                  <a:lnTo>
                    <a:pt x="675" y="428"/>
                  </a:lnTo>
                  <a:lnTo>
                    <a:pt x="690" y="394"/>
                  </a:lnTo>
                  <a:lnTo>
                    <a:pt x="698" y="358"/>
                  </a:lnTo>
                  <a:lnTo>
                    <a:pt x="702" y="314"/>
                  </a:lnTo>
                  <a:lnTo>
                    <a:pt x="710" y="271"/>
                  </a:lnTo>
                  <a:lnTo>
                    <a:pt x="720" y="228"/>
                  </a:lnTo>
                  <a:lnTo>
                    <a:pt x="735" y="177"/>
                  </a:lnTo>
                  <a:lnTo>
                    <a:pt x="750" y="153"/>
                  </a:lnTo>
                  <a:lnTo>
                    <a:pt x="760" y="143"/>
                  </a:lnTo>
                  <a:lnTo>
                    <a:pt x="791" y="143"/>
                  </a:lnTo>
                  <a:lnTo>
                    <a:pt x="811" y="137"/>
                  </a:lnTo>
                  <a:lnTo>
                    <a:pt x="828" y="124"/>
                  </a:lnTo>
                  <a:lnTo>
                    <a:pt x="851" y="117"/>
                  </a:lnTo>
                  <a:lnTo>
                    <a:pt x="859" y="104"/>
                  </a:lnTo>
                  <a:lnTo>
                    <a:pt x="863" y="89"/>
                  </a:lnTo>
                  <a:lnTo>
                    <a:pt x="859" y="78"/>
                  </a:lnTo>
                  <a:lnTo>
                    <a:pt x="864" y="64"/>
                  </a:lnTo>
                  <a:lnTo>
                    <a:pt x="864" y="59"/>
                  </a:lnTo>
                  <a:lnTo>
                    <a:pt x="853" y="52"/>
                  </a:lnTo>
                  <a:lnTo>
                    <a:pt x="845" y="48"/>
                  </a:lnTo>
                  <a:lnTo>
                    <a:pt x="824" y="48"/>
                  </a:lnTo>
                  <a:lnTo>
                    <a:pt x="802" y="42"/>
                  </a:lnTo>
                  <a:lnTo>
                    <a:pt x="786" y="33"/>
                  </a:lnTo>
                  <a:lnTo>
                    <a:pt x="775" y="25"/>
                  </a:lnTo>
                  <a:lnTo>
                    <a:pt x="770" y="16"/>
                  </a:lnTo>
                  <a:lnTo>
                    <a:pt x="763" y="8"/>
                  </a:lnTo>
                  <a:lnTo>
                    <a:pt x="752" y="6"/>
                  </a:lnTo>
                  <a:lnTo>
                    <a:pt x="729" y="3"/>
                  </a:lnTo>
                  <a:lnTo>
                    <a:pt x="702" y="0"/>
                  </a:lnTo>
                  <a:lnTo>
                    <a:pt x="672" y="3"/>
                  </a:lnTo>
                  <a:lnTo>
                    <a:pt x="649" y="10"/>
                  </a:lnTo>
                  <a:lnTo>
                    <a:pt x="640" y="19"/>
                  </a:lnTo>
                  <a:lnTo>
                    <a:pt x="629" y="35"/>
                  </a:lnTo>
                  <a:lnTo>
                    <a:pt x="616" y="45"/>
                  </a:lnTo>
                  <a:lnTo>
                    <a:pt x="600" y="79"/>
                  </a:lnTo>
                  <a:lnTo>
                    <a:pt x="587" y="100"/>
                  </a:lnTo>
                  <a:lnTo>
                    <a:pt x="578" y="117"/>
                  </a:lnTo>
                  <a:lnTo>
                    <a:pt x="570" y="138"/>
                  </a:lnTo>
                  <a:lnTo>
                    <a:pt x="561" y="153"/>
                  </a:lnTo>
                  <a:lnTo>
                    <a:pt x="561" y="170"/>
                  </a:lnTo>
                  <a:lnTo>
                    <a:pt x="571" y="182"/>
                  </a:lnTo>
                  <a:lnTo>
                    <a:pt x="556" y="173"/>
                  </a:lnTo>
                  <a:lnTo>
                    <a:pt x="546" y="183"/>
                  </a:lnTo>
                  <a:lnTo>
                    <a:pt x="532" y="198"/>
                  </a:lnTo>
                  <a:lnTo>
                    <a:pt x="511" y="208"/>
                  </a:lnTo>
                  <a:lnTo>
                    <a:pt x="491" y="210"/>
                  </a:lnTo>
                  <a:lnTo>
                    <a:pt x="469" y="215"/>
                  </a:lnTo>
                  <a:lnTo>
                    <a:pt x="446" y="222"/>
                  </a:lnTo>
                  <a:lnTo>
                    <a:pt x="417" y="233"/>
                  </a:lnTo>
                  <a:lnTo>
                    <a:pt x="393" y="238"/>
                  </a:lnTo>
                  <a:lnTo>
                    <a:pt x="343" y="237"/>
                  </a:lnTo>
                  <a:lnTo>
                    <a:pt x="298" y="230"/>
                  </a:lnTo>
                  <a:lnTo>
                    <a:pt x="264" y="223"/>
                  </a:lnTo>
                  <a:lnTo>
                    <a:pt x="215" y="226"/>
                  </a:lnTo>
                  <a:lnTo>
                    <a:pt x="177" y="224"/>
                  </a:lnTo>
                  <a:lnTo>
                    <a:pt x="138" y="210"/>
                  </a:lnTo>
                  <a:lnTo>
                    <a:pt x="114" y="190"/>
                  </a:lnTo>
                  <a:lnTo>
                    <a:pt x="86" y="164"/>
                  </a:lnTo>
                  <a:lnTo>
                    <a:pt x="71" y="139"/>
                  </a:lnTo>
                  <a:lnTo>
                    <a:pt x="63" y="118"/>
                  </a:lnTo>
                  <a:lnTo>
                    <a:pt x="64" y="82"/>
                  </a:lnTo>
                  <a:lnTo>
                    <a:pt x="72" y="55"/>
                  </a:lnTo>
                  <a:lnTo>
                    <a:pt x="76" y="23"/>
                  </a:lnTo>
                  <a:lnTo>
                    <a:pt x="75" y="9"/>
                  </a:lnTo>
                  <a:lnTo>
                    <a:pt x="49" y="40"/>
                  </a:lnTo>
                  <a:lnTo>
                    <a:pt x="37" y="68"/>
                  </a:lnTo>
                  <a:lnTo>
                    <a:pt x="28" y="102"/>
                  </a:lnTo>
                  <a:lnTo>
                    <a:pt x="32" y="136"/>
                  </a:lnTo>
                  <a:lnTo>
                    <a:pt x="48" y="173"/>
                  </a:lnTo>
                  <a:lnTo>
                    <a:pt x="72" y="205"/>
                  </a:lnTo>
                  <a:lnTo>
                    <a:pt x="92" y="225"/>
                  </a:lnTo>
                  <a:lnTo>
                    <a:pt x="116" y="249"/>
                  </a:lnTo>
                  <a:lnTo>
                    <a:pt x="131" y="262"/>
                  </a:lnTo>
                  <a:lnTo>
                    <a:pt x="134" y="271"/>
                  </a:lnTo>
                  <a:lnTo>
                    <a:pt x="127" y="291"/>
                  </a:lnTo>
                  <a:lnTo>
                    <a:pt x="112" y="311"/>
                  </a:lnTo>
                  <a:lnTo>
                    <a:pt x="95" y="337"/>
                  </a:lnTo>
                  <a:lnTo>
                    <a:pt x="89" y="361"/>
                  </a:lnTo>
                  <a:lnTo>
                    <a:pt x="82" y="428"/>
                  </a:lnTo>
                  <a:lnTo>
                    <a:pt x="75" y="489"/>
                  </a:lnTo>
                  <a:lnTo>
                    <a:pt x="63" y="515"/>
                  </a:lnTo>
                  <a:lnTo>
                    <a:pt x="51" y="530"/>
                  </a:lnTo>
                  <a:lnTo>
                    <a:pt x="36" y="540"/>
                  </a:lnTo>
                  <a:lnTo>
                    <a:pt x="25" y="550"/>
                  </a:lnTo>
                  <a:lnTo>
                    <a:pt x="19" y="565"/>
                  </a:lnTo>
                  <a:lnTo>
                    <a:pt x="17" y="586"/>
                  </a:lnTo>
                  <a:lnTo>
                    <a:pt x="13" y="629"/>
                  </a:lnTo>
                  <a:lnTo>
                    <a:pt x="2" y="669"/>
                  </a:lnTo>
                  <a:lnTo>
                    <a:pt x="0" y="694"/>
                  </a:lnTo>
                  <a:lnTo>
                    <a:pt x="12" y="708"/>
                  </a:lnTo>
                  <a:lnTo>
                    <a:pt x="35" y="712"/>
                  </a:lnTo>
                  <a:lnTo>
                    <a:pt x="50" y="708"/>
                  </a:lnTo>
                  <a:lnTo>
                    <a:pt x="51" y="694"/>
                  </a:lnTo>
                  <a:lnTo>
                    <a:pt x="43" y="685"/>
                  </a:lnTo>
                  <a:lnTo>
                    <a:pt x="39" y="678"/>
                  </a:lnTo>
                  <a:lnTo>
                    <a:pt x="48" y="646"/>
                  </a:lnTo>
                  <a:lnTo>
                    <a:pt x="62" y="601"/>
                  </a:lnTo>
                  <a:lnTo>
                    <a:pt x="73" y="572"/>
                  </a:lnTo>
                  <a:lnTo>
                    <a:pt x="88" y="553"/>
                  </a:lnTo>
                  <a:lnTo>
                    <a:pt x="126" y="518"/>
                  </a:lnTo>
                  <a:lnTo>
                    <a:pt x="181" y="466"/>
                  </a:lnTo>
                  <a:lnTo>
                    <a:pt x="216" y="434"/>
                  </a:lnTo>
                  <a:lnTo>
                    <a:pt x="243" y="420"/>
                  </a:lnTo>
                  <a:lnTo>
                    <a:pt x="265" y="415"/>
                  </a:lnTo>
                  <a:lnTo>
                    <a:pt x="291" y="420"/>
                  </a:lnTo>
                  <a:lnTo>
                    <a:pt x="340" y="436"/>
                  </a:lnTo>
                  <a:lnTo>
                    <a:pt x="367" y="458"/>
                  </a:lnTo>
                  <a:lnTo>
                    <a:pt x="389" y="467"/>
                  </a:lnTo>
                  <a:lnTo>
                    <a:pt x="414" y="473"/>
                  </a:lnTo>
                  <a:lnTo>
                    <a:pt x="441" y="478"/>
                  </a:lnTo>
                  <a:lnTo>
                    <a:pt x="489" y="489"/>
                  </a:lnTo>
                  <a:lnTo>
                    <a:pt x="518" y="500"/>
                  </a:lnTo>
                  <a:lnTo>
                    <a:pt x="537" y="504"/>
                  </a:lnTo>
                  <a:lnTo>
                    <a:pt x="542" y="508"/>
                  </a:lnTo>
                  <a:lnTo>
                    <a:pt x="545" y="535"/>
                  </a:lnTo>
                  <a:lnTo>
                    <a:pt x="551" y="571"/>
                  </a:lnTo>
                  <a:lnTo>
                    <a:pt x="563" y="623"/>
                  </a:lnTo>
                  <a:lnTo>
                    <a:pt x="566" y="642"/>
                  </a:lnTo>
                  <a:lnTo>
                    <a:pt x="565" y="668"/>
                  </a:lnTo>
                  <a:lnTo>
                    <a:pt x="571" y="674"/>
                  </a:lnTo>
                  <a:lnTo>
                    <a:pt x="584" y="675"/>
                  </a:lnTo>
                  <a:lnTo>
                    <a:pt x="589" y="681"/>
                  </a:lnTo>
                  <a:lnTo>
                    <a:pt x="593" y="701"/>
                  </a:lnTo>
                  <a:lnTo>
                    <a:pt x="612" y="717"/>
                  </a:lnTo>
                  <a:lnTo>
                    <a:pt x="639" y="720"/>
                  </a:lnTo>
                  <a:lnTo>
                    <a:pt x="661" y="714"/>
                  </a:lnTo>
                  <a:lnTo>
                    <a:pt x="668" y="706"/>
                  </a:lnTo>
                  <a:lnTo>
                    <a:pt x="668" y="701"/>
                  </a:lnTo>
                  <a:lnTo>
                    <a:pt x="652" y="688"/>
                  </a:lnTo>
                  <a:lnTo>
                    <a:pt x="635" y="676"/>
                  </a:lnTo>
                  <a:lnTo>
                    <a:pt x="618" y="662"/>
                  </a:lnTo>
                  <a:lnTo>
                    <a:pt x="610" y="641"/>
                  </a:lnTo>
                  <a:lnTo>
                    <a:pt x="607" y="616"/>
                  </a:lnTo>
                  <a:lnTo>
                    <a:pt x="609" y="524"/>
                  </a:lnTo>
                  <a:lnTo>
                    <a:pt x="613" y="478"/>
                  </a:lnTo>
                </a:path>
              </a:pathLst>
            </a:custGeom>
            <a:gradFill rotWithShape="0">
              <a:gsLst>
                <a:gs pos="0">
                  <a:srgbClr val="FFB543"/>
                </a:gs>
                <a:gs pos="100000">
                  <a:srgbClr val="FFB543">
                    <a:gamma/>
                    <a:tint val="0"/>
                    <a:invGamma/>
                  </a:srgbClr>
                </a:gs>
              </a:gsLst>
              <a:lin ang="5400000" scaled="1"/>
            </a:gradFill>
            <a:ln w="12700" cap="rnd" cmpd="sng">
              <a:noFill/>
              <a:prstDash val="solid"/>
              <a:round/>
              <a:headEnd type="none" w="med" len="med"/>
              <a:tailEnd type="none" w="med" len="med"/>
            </a:ln>
            <a:effectLst>
              <a:outerShdw dist="107763" dir="2700000" algn="ctr" rotWithShape="0">
                <a:schemeClr val="folHlink"/>
              </a:outerShdw>
            </a:effectLst>
          </p:spPr>
          <p:txBody>
            <a:bodyPr/>
            <a:lstStyle/>
            <a:p>
              <a:pPr fontAlgn="auto">
                <a:spcBef>
                  <a:spcPts val="0"/>
                </a:spcBef>
                <a:spcAft>
                  <a:spcPts val="0"/>
                </a:spcAft>
                <a:defRPr/>
              </a:pPr>
              <a:endParaRPr lang="ar-SA" dirty="0">
                <a:latin typeface="+mn-lt"/>
                <a:cs typeface="+mn-cs"/>
              </a:endParaRPr>
            </a:p>
          </p:txBody>
        </p:sp>
      </p:grpSp>
      <p:sp>
        <p:nvSpPr>
          <p:cNvPr id="20" name="TextBox 19">
            <a:extLst>
              <a:ext uri="{FF2B5EF4-FFF2-40B4-BE49-F238E27FC236}">
                <a16:creationId xmlns:a16="http://schemas.microsoft.com/office/drawing/2014/main" id="{E62D3743-0C88-415D-B971-BA7F843B2B44}"/>
              </a:ext>
            </a:extLst>
          </p:cNvPr>
          <p:cNvSpPr txBox="1"/>
          <p:nvPr/>
        </p:nvSpPr>
        <p:spPr>
          <a:xfrm>
            <a:off x="8923754" y="5849275"/>
            <a:ext cx="1828800" cy="923330"/>
          </a:xfrm>
          <a:prstGeom prst="rect">
            <a:avLst/>
          </a:prstGeom>
          <a:noFill/>
        </p:spPr>
        <p:txBody>
          <a:bodyPr wrap="square" rtlCol="0">
            <a:spAutoFit/>
          </a:bodyPr>
          <a:lstStyle/>
          <a:p>
            <a:pPr algn="ctr" rtl="1" fontAlgn="auto">
              <a:spcBef>
                <a:spcPts val="0"/>
              </a:spcBef>
              <a:spcAft>
                <a:spcPts val="0"/>
              </a:spcAft>
              <a:defRPr/>
            </a:pPr>
            <a:r>
              <a:rPr lang="ar-SA" sz="1800" b="1" dirty="0">
                <a:latin typeface="+mn-lt"/>
                <a:cs typeface="+mn-cs"/>
              </a:rPr>
              <a:t>الكلاب المسعورة</a:t>
            </a:r>
            <a:endParaRPr lang="en-US" sz="1800" b="1" dirty="0">
              <a:latin typeface="+mn-lt"/>
              <a:cs typeface="+mn-cs"/>
            </a:endParaRPr>
          </a:p>
          <a:p>
            <a:pPr algn="ctr" rtl="1" fontAlgn="auto">
              <a:spcBef>
                <a:spcPts val="0"/>
              </a:spcBef>
              <a:spcAft>
                <a:spcPts val="0"/>
              </a:spcAft>
              <a:defRPr/>
            </a:pPr>
            <a:r>
              <a:rPr lang="en-US" sz="1800" b="1" dirty="0">
                <a:solidFill>
                  <a:schemeClr val="bg1">
                    <a:lumMod val="75000"/>
                  </a:schemeClr>
                </a:solidFill>
                <a:latin typeface="+mn-lt"/>
                <a:cs typeface="+mn-cs"/>
              </a:rPr>
              <a:t>Mad Dogs</a:t>
            </a:r>
          </a:p>
          <a:p>
            <a:pPr algn="ctr" rtl="1"/>
            <a:endParaRPr lang="en-US" dirty="0"/>
          </a:p>
        </p:txBody>
      </p:sp>
      <p:sp>
        <p:nvSpPr>
          <p:cNvPr id="2" name="TextBox 1">
            <a:extLst>
              <a:ext uri="{FF2B5EF4-FFF2-40B4-BE49-F238E27FC236}">
                <a16:creationId xmlns:a16="http://schemas.microsoft.com/office/drawing/2014/main" id="{95001332-002E-4B04-897C-C3AAB27E0B32}"/>
              </a:ext>
            </a:extLst>
          </p:cNvPr>
          <p:cNvSpPr txBox="1"/>
          <p:nvPr/>
        </p:nvSpPr>
        <p:spPr>
          <a:xfrm>
            <a:off x="5192038" y="2595497"/>
            <a:ext cx="1828800" cy="1828800"/>
          </a:xfrm>
          <a:prstGeom prst="rect">
            <a:avLst/>
          </a:prstGeom>
          <a:noFill/>
        </p:spPr>
        <p:txBody>
          <a:bodyPr wrap="square" rtlCol="0">
            <a:spAutoFit/>
          </a:bodyPr>
          <a:lstStyle/>
          <a:p>
            <a:pPr algn="l"/>
            <a:endParaRPr lang="en-US" dirty="0"/>
          </a:p>
        </p:txBody>
      </p:sp>
      <p:sp>
        <p:nvSpPr>
          <p:cNvPr id="4" name="Text Placeholder 31">
            <a:extLst>
              <a:ext uri="{FF2B5EF4-FFF2-40B4-BE49-F238E27FC236}">
                <a16:creationId xmlns:a16="http://schemas.microsoft.com/office/drawing/2014/main" id="{5325BAEC-4DB7-4393-A665-19ED1428C9DC}"/>
              </a:ext>
            </a:extLst>
          </p:cNvPr>
          <p:cNvSpPr>
            <a:spLocks noGrp="1"/>
          </p:cNvSpPr>
          <p:nvPr>
            <p:ph idx="1"/>
          </p:nvPr>
        </p:nvSpPr>
        <p:spPr>
          <a:xfrm>
            <a:off x="887260" y="637657"/>
            <a:ext cx="10033870" cy="5553900"/>
          </a:xfrm>
        </p:spPr>
        <p:txBody>
          <a:bodyPr>
            <a:normAutofit/>
          </a:bodyPr>
          <a:lstStyle/>
          <a:p>
            <a:pPr marL="0" indent="0" algn="r" rtl="1">
              <a:buNone/>
              <a:defRPr/>
            </a:pPr>
            <a:r>
              <a:rPr lang="ar-DZ" u="sng" dirty="0">
                <a:solidFill>
                  <a:schemeClr val="bg1"/>
                </a:solidFill>
              </a:rPr>
              <a:t>خانة الكلاب المسعورة:</a:t>
            </a:r>
          </a:p>
          <a:p>
            <a:pPr marL="0" indent="0" algn="just" rtl="1">
              <a:buNone/>
              <a:defRPr/>
            </a:pPr>
            <a:r>
              <a:rPr lang="ar-SA" sz="2400" dirty="0">
                <a:solidFill>
                  <a:schemeClr val="bg1"/>
                </a:solidFill>
              </a:rPr>
              <a:t>وتسمى خلية الوضع المضطرب للدلالة على أن منتجات هذه الخلية ذات مستقبل مجهول، وقد ينتهي بالانسحاب أو الخسارة.</a:t>
            </a:r>
            <a:r>
              <a:rPr lang="ar-DZ" sz="2400" dirty="0">
                <a:solidFill>
                  <a:schemeClr val="bg1"/>
                </a:solidFill>
              </a:rPr>
              <a:t> </a:t>
            </a:r>
            <a:r>
              <a:rPr lang="ar-DZ" sz="2400" dirty="0"/>
              <a:t>وتوافق مرحلة التدهور في دورة حياة المنتج</a:t>
            </a:r>
            <a:endParaRPr lang="ar-SA" sz="2400" dirty="0"/>
          </a:p>
          <a:p>
            <a:pPr algn="just" rtl="1">
              <a:defRPr/>
            </a:pPr>
            <a:r>
              <a:rPr lang="ar-SA" sz="2400" dirty="0">
                <a:solidFill>
                  <a:schemeClr val="bg1"/>
                </a:solidFill>
              </a:rPr>
              <a:t>معدل نمو منخفض في السوق + حصة سوقية نسبية منخفضة (السوق ليس واعي).</a:t>
            </a:r>
          </a:p>
          <a:p>
            <a:pPr marL="0" indent="0" algn="just" rtl="1">
              <a:buNone/>
              <a:defRPr/>
            </a:pPr>
            <a:r>
              <a:rPr lang="ar-SA" sz="2400" dirty="0">
                <a:solidFill>
                  <a:schemeClr val="bg1"/>
                </a:solidFill>
              </a:rPr>
              <a:t>المنظمة تُبقي تعاملها في منتجات هذه الخلية:</a:t>
            </a:r>
          </a:p>
          <a:p>
            <a:pPr marL="266700" indent="-266700" algn="just" rtl="1">
              <a:buFont typeface="+mj-lt"/>
              <a:buAutoNum type="arabicPeriod"/>
              <a:defRPr/>
            </a:pPr>
            <a:r>
              <a:rPr lang="ar-SA" sz="2400" dirty="0">
                <a:solidFill>
                  <a:schemeClr val="bg1"/>
                </a:solidFill>
              </a:rPr>
              <a:t>على احتمال أن تحقق واحدة أو أكثر نجاحات محتملة نتيجة نشاطات إدارة التسويق.</a:t>
            </a:r>
          </a:p>
          <a:p>
            <a:pPr marL="266700" indent="-266700" algn="just" rtl="1">
              <a:buFont typeface="+mj-lt"/>
              <a:buAutoNum type="arabicPeriod"/>
              <a:defRPr/>
            </a:pPr>
            <a:r>
              <a:rPr lang="ar-SA" sz="2400" dirty="0">
                <a:solidFill>
                  <a:schemeClr val="bg1"/>
                </a:solidFill>
              </a:rPr>
              <a:t>أو أن المنتَج ذو شهرة (ولاء الزبائن لاحد المنتجات ) وتسعى المنظمة لإبقائه كي يساعد على إثارة الاهتمام بمنتجات أخرى تتعامل بها المنظمة.</a:t>
            </a:r>
          </a:p>
          <a:p>
            <a:pPr marL="266700" indent="-266700" algn="just" rtl="1">
              <a:defRPr/>
            </a:pPr>
            <a:r>
              <a:rPr lang="ar-SA" sz="2400" dirty="0">
                <a:solidFill>
                  <a:schemeClr val="bg1"/>
                </a:solidFill>
              </a:rPr>
              <a:t>على الأغلب مصير منتجات هذه الخلية الإنسحاب والخروج من السوق لأن كلفتها تكون أكثر من العوائد التي تحققها.</a:t>
            </a:r>
          </a:p>
          <a:p>
            <a:pPr marL="0" indent="0" algn="ctr" rtl="1">
              <a:buNone/>
              <a:defRPr/>
            </a:pPr>
            <a:r>
              <a:rPr lang="ar-SA" sz="2400" b="1" dirty="0"/>
              <a:t>الاستراتيجية المُطبقة في هذه الحالة: الانكماش</a:t>
            </a:r>
            <a:endParaRPr lang="en-US" sz="2400" b="1" dirty="0"/>
          </a:p>
          <a:p>
            <a:pPr marL="0" indent="0" algn="ctr" rtl="1">
              <a:buNone/>
              <a:defRPr/>
            </a:pPr>
            <a:r>
              <a:rPr lang="ar-DZ" sz="2000" b="1" dirty="0"/>
              <a:t>من خلال القيام ب</a:t>
            </a:r>
            <a:r>
              <a:rPr lang="ar-SA" sz="2000" b="1" dirty="0"/>
              <a:t>التسويق العكسي </a:t>
            </a:r>
            <a:r>
              <a:rPr lang="fr-FR" sz="2000" b="1" dirty="0"/>
              <a:t>D-Marketing</a:t>
            </a:r>
            <a:endParaRPr lang="ar-SA" sz="2000" b="1" dirty="0"/>
          </a:p>
          <a:p>
            <a:pPr algn="r" rtl="1">
              <a:defRPr/>
            </a:pPr>
            <a:endParaRPr lang="ar-SA" dirty="0">
              <a:solidFill>
                <a:schemeClr val="bg1"/>
              </a:solidFill>
            </a:endParaRPr>
          </a:p>
        </p:txBody>
      </p:sp>
    </p:spTree>
    <p:extLst>
      <p:ext uri="{BB962C8B-B14F-4D97-AF65-F5344CB8AC3E}">
        <p14:creationId xmlns:p14="http://schemas.microsoft.com/office/powerpoint/2010/main" val="1933248632"/>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7D0A5B40-7F38-4599-8CCB-7BB5B64FE0E9}"/>
              </a:ext>
            </a:extLst>
          </p:cNvPr>
          <p:cNvGrpSpPr/>
          <p:nvPr/>
        </p:nvGrpSpPr>
        <p:grpSpPr>
          <a:xfrm>
            <a:off x="0" y="305153"/>
            <a:ext cx="9077499" cy="4583209"/>
            <a:chOff x="1018148" y="1074986"/>
            <a:chExt cx="9330797" cy="5225769"/>
          </a:xfrm>
        </p:grpSpPr>
        <p:grpSp>
          <p:nvGrpSpPr>
            <p:cNvPr id="4" name="Group 3">
              <a:extLst>
                <a:ext uri="{FF2B5EF4-FFF2-40B4-BE49-F238E27FC236}">
                  <a16:creationId xmlns:a16="http://schemas.microsoft.com/office/drawing/2014/main" id="{5923D26B-4F22-4151-A052-B8341D4B77F9}"/>
                </a:ext>
              </a:extLst>
            </p:cNvPr>
            <p:cNvGrpSpPr/>
            <p:nvPr/>
          </p:nvGrpSpPr>
          <p:grpSpPr>
            <a:xfrm>
              <a:off x="1018148" y="1074986"/>
              <a:ext cx="8451693" cy="4312088"/>
              <a:chOff x="1018148" y="1074986"/>
              <a:chExt cx="8451693" cy="4312088"/>
            </a:xfrm>
          </p:grpSpPr>
          <p:pic>
            <p:nvPicPr>
              <p:cNvPr id="5" name="Picture 5">
                <a:extLst>
                  <a:ext uri="{FF2B5EF4-FFF2-40B4-BE49-F238E27FC236}">
                    <a16:creationId xmlns:a16="http://schemas.microsoft.com/office/drawing/2014/main" id="{1BA6A377-D0A9-430F-80C5-FEBF76D9CE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148" y="1074986"/>
                <a:ext cx="8451693" cy="4312088"/>
              </a:xfrm>
              <a:prstGeom prst="rect">
                <a:avLst/>
              </a:prstGeom>
            </p:spPr>
          </p:pic>
          <p:sp>
            <p:nvSpPr>
              <p:cNvPr id="3" name="Rectangle 2">
                <a:extLst>
                  <a:ext uri="{FF2B5EF4-FFF2-40B4-BE49-F238E27FC236}">
                    <a16:creationId xmlns:a16="http://schemas.microsoft.com/office/drawing/2014/main" id="{4962D25C-B6C3-47A0-A3C2-144A9B7D09DF}"/>
                  </a:ext>
                </a:extLst>
              </p:cNvPr>
              <p:cNvSpPr/>
              <p:nvPr/>
            </p:nvSpPr>
            <p:spPr>
              <a:xfrm>
                <a:off x="1277655" y="1561056"/>
                <a:ext cx="2780256" cy="46137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9DD064B9-5DB3-406F-BC84-34093D65A6D5}"/>
                  </a:ext>
                </a:extLst>
              </p:cNvPr>
              <p:cNvSpPr txBox="1"/>
              <p:nvPr/>
            </p:nvSpPr>
            <p:spPr>
              <a:xfrm>
                <a:off x="1688143" y="1607077"/>
                <a:ext cx="1828800" cy="400110"/>
              </a:xfrm>
              <a:prstGeom prst="rect">
                <a:avLst/>
              </a:prstGeom>
              <a:noFill/>
            </p:spPr>
            <p:txBody>
              <a:bodyPr wrap="square" rtlCol="0">
                <a:spAutoFit/>
              </a:bodyPr>
              <a:lstStyle/>
              <a:p>
                <a:pPr algn="r" rtl="1"/>
                <a:r>
                  <a:rPr lang="ar-SA" sz="2000" b="1" dirty="0">
                    <a:solidFill>
                      <a:schemeClr val="bg1"/>
                    </a:solidFill>
                    <a:latin typeface="Alfarooq-Regular" pitchFamily="2" charset="-78"/>
                    <a:cs typeface="ANegaar-Bold" pitchFamily="2" charset="-78"/>
                  </a:rPr>
                  <a:t>دورة حياة المنتج</a:t>
                </a:r>
                <a:endParaRPr lang="en-US" sz="2000" b="1" dirty="0">
                  <a:solidFill>
                    <a:schemeClr val="bg1"/>
                  </a:solidFill>
                  <a:latin typeface="Alfarooq-Regular" pitchFamily="2" charset="-78"/>
                  <a:cs typeface="ANegaar-Bold" pitchFamily="2" charset="-78"/>
                </a:endParaRPr>
              </a:p>
            </p:txBody>
          </p:sp>
        </p:grpSp>
        <p:sp>
          <p:nvSpPr>
            <p:cNvPr id="6" name="TextBox 5">
              <a:extLst>
                <a:ext uri="{FF2B5EF4-FFF2-40B4-BE49-F238E27FC236}">
                  <a16:creationId xmlns:a16="http://schemas.microsoft.com/office/drawing/2014/main" id="{84E57460-8710-4F64-A6F0-725DBA18EDA2}"/>
                </a:ext>
              </a:extLst>
            </p:cNvPr>
            <p:cNvSpPr txBox="1"/>
            <p:nvPr/>
          </p:nvSpPr>
          <p:spPr>
            <a:xfrm>
              <a:off x="1146202" y="2068452"/>
              <a:ext cx="879104" cy="369332"/>
            </a:xfrm>
            <a:prstGeom prst="rect">
              <a:avLst/>
            </a:prstGeom>
            <a:noFill/>
          </p:spPr>
          <p:txBody>
            <a:bodyPr wrap="square" rtlCol="0">
              <a:spAutoFit/>
            </a:bodyPr>
            <a:lstStyle/>
            <a:p>
              <a:pPr algn="r" rtl="1"/>
              <a:r>
                <a:rPr lang="ar-SA" dirty="0"/>
                <a:t>المبيعات</a:t>
              </a:r>
              <a:endParaRPr lang="en-US" dirty="0"/>
            </a:p>
          </p:txBody>
        </p:sp>
        <p:sp>
          <p:nvSpPr>
            <p:cNvPr id="8" name="TextBox 7">
              <a:extLst>
                <a:ext uri="{FF2B5EF4-FFF2-40B4-BE49-F238E27FC236}">
                  <a16:creationId xmlns:a16="http://schemas.microsoft.com/office/drawing/2014/main" id="{EC2F1873-0FDD-4F5E-ACC2-0301F9DCA306}"/>
                </a:ext>
              </a:extLst>
            </p:cNvPr>
            <p:cNvSpPr txBox="1"/>
            <p:nvPr/>
          </p:nvSpPr>
          <p:spPr>
            <a:xfrm>
              <a:off x="9469841" y="5658195"/>
              <a:ext cx="879104" cy="369332"/>
            </a:xfrm>
            <a:prstGeom prst="rect">
              <a:avLst/>
            </a:prstGeom>
            <a:noFill/>
          </p:spPr>
          <p:txBody>
            <a:bodyPr wrap="square" rtlCol="0">
              <a:spAutoFit/>
            </a:bodyPr>
            <a:lstStyle/>
            <a:p>
              <a:pPr algn="r" rtl="1"/>
              <a:r>
                <a:rPr lang="ar-SA" dirty="0"/>
                <a:t>الزمن</a:t>
              </a:r>
              <a:endParaRPr lang="en-US" dirty="0"/>
            </a:p>
          </p:txBody>
        </p:sp>
        <p:sp>
          <p:nvSpPr>
            <p:cNvPr id="9" name="TextBox 8">
              <a:extLst>
                <a:ext uri="{FF2B5EF4-FFF2-40B4-BE49-F238E27FC236}">
                  <a16:creationId xmlns:a16="http://schemas.microsoft.com/office/drawing/2014/main" id="{7350A140-E5A0-4D7C-AA7B-CC4D7D8919AC}"/>
                </a:ext>
              </a:extLst>
            </p:cNvPr>
            <p:cNvSpPr txBox="1"/>
            <p:nvPr/>
          </p:nvSpPr>
          <p:spPr>
            <a:xfrm>
              <a:off x="2025306" y="5900645"/>
              <a:ext cx="1550244" cy="400110"/>
            </a:xfrm>
            <a:prstGeom prst="rect">
              <a:avLst/>
            </a:prstGeom>
            <a:noFill/>
          </p:spPr>
          <p:txBody>
            <a:bodyPr wrap="square" rtlCol="0">
              <a:spAutoFit/>
            </a:bodyPr>
            <a:lstStyle/>
            <a:p>
              <a:pPr algn="r" rtl="1"/>
              <a:r>
                <a:rPr lang="ar-SA" sz="2000" b="1" dirty="0">
                  <a:cs typeface="ANegaar-Bold" pitchFamily="2" charset="-78"/>
                </a:rPr>
                <a:t>تقديم المنتج</a:t>
              </a:r>
              <a:endParaRPr lang="en-US" sz="2000" b="1" dirty="0">
                <a:cs typeface="ANegaar-Bold" pitchFamily="2" charset="-78"/>
              </a:endParaRPr>
            </a:p>
          </p:txBody>
        </p:sp>
        <p:sp>
          <p:nvSpPr>
            <p:cNvPr id="11" name="TextBox 10">
              <a:extLst>
                <a:ext uri="{FF2B5EF4-FFF2-40B4-BE49-F238E27FC236}">
                  <a16:creationId xmlns:a16="http://schemas.microsoft.com/office/drawing/2014/main" id="{D657CBD3-CF2A-4337-A161-1E03E035CEBB}"/>
                </a:ext>
              </a:extLst>
            </p:cNvPr>
            <p:cNvSpPr txBox="1"/>
            <p:nvPr/>
          </p:nvSpPr>
          <p:spPr>
            <a:xfrm>
              <a:off x="4632019" y="5870013"/>
              <a:ext cx="689080" cy="400110"/>
            </a:xfrm>
            <a:prstGeom prst="rect">
              <a:avLst/>
            </a:prstGeom>
            <a:noFill/>
          </p:spPr>
          <p:txBody>
            <a:bodyPr wrap="square" rtlCol="0">
              <a:spAutoFit/>
            </a:bodyPr>
            <a:lstStyle/>
            <a:p>
              <a:pPr algn="r" rtl="1"/>
              <a:r>
                <a:rPr lang="ar-SA" sz="2000" b="1" dirty="0">
                  <a:cs typeface="ANegaar-Bold" pitchFamily="2" charset="-78"/>
                </a:rPr>
                <a:t>النمو</a:t>
              </a:r>
              <a:endParaRPr lang="en-US" sz="2000" b="1" dirty="0">
                <a:cs typeface="ANegaar-Bold" pitchFamily="2" charset="-78"/>
              </a:endParaRPr>
            </a:p>
          </p:txBody>
        </p:sp>
        <p:sp>
          <p:nvSpPr>
            <p:cNvPr id="13" name="TextBox 12">
              <a:extLst>
                <a:ext uri="{FF2B5EF4-FFF2-40B4-BE49-F238E27FC236}">
                  <a16:creationId xmlns:a16="http://schemas.microsoft.com/office/drawing/2014/main" id="{7FEF8B35-C8D6-4504-85B0-33A14AD4B529}"/>
                </a:ext>
              </a:extLst>
            </p:cNvPr>
            <p:cNvSpPr txBox="1"/>
            <p:nvPr/>
          </p:nvSpPr>
          <p:spPr>
            <a:xfrm>
              <a:off x="6234170" y="5903218"/>
              <a:ext cx="879104" cy="397537"/>
            </a:xfrm>
            <a:prstGeom prst="rect">
              <a:avLst/>
            </a:prstGeom>
            <a:noFill/>
          </p:spPr>
          <p:txBody>
            <a:bodyPr wrap="square" rtlCol="0">
              <a:spAutoFit/>
            </a:bodyPr>
            <a:lstStyle/>
            <a:p>
              <a:pPr algn="r" rtl="1"/>
              <a:r>
                <a:rPr lang="ar-SA" sz="2000" b="1" dirty="0">
                  <a:cs typeface="ANegaar-Bold" pitchFamily="2" charset="-78"/>
                </a:rPr>
                <a:t>النضج</a:t>
              </a:r>
              <a:endParaRPr lang="en-US" sz="2000" b="1" dirty="0">
                <a:cs typeface="ANegaar-Bold" pitchFamily="2" charset="-78"/>
              </a:endParaRPr>
            </a:p>
          </p:txBody>
        </p:sp>
        <p:sp>
          <p:nvSpPr>
            <p:cNvPr id="15" name="TextBox 14">
              <a:extLst>
                <a:ext uri="{FF2B5EF4-FFF2-40B4-BE49-F238E27FC236}">
                  <a16:creationId xmlns:a16="http://schemas.microsoft.com/office/drawing/2014/main" id="{842E3C62-3EE5-4934-BD7B-FF0FB2D36E3E}"/>
                </a:ext>
              </a:extLst>
            </p:cNvPr>
            <p:cNvSpPr txBox="1"/>
            <p:nvPr/>
          </p:nvSpPr>
          <p:spPr>
            <a:xfrm>
              <a:off x="8202995" y="5900645"/>
              <a:ext cx="1074093" cy="400110"/>
            </a:xfrm>
            <a:prstGeom prst="rect">
              <a:avLst/>
            </a:prstGeom>
            <a:noFill/>
          </p:spPr>
          <p:txBody>
            <a:bodyPr wrap="square" rtlCol="0">
              <a:spAutoFit/>
            </a:bodyPr>
            <a:lstStyle/>
            <a:p>
              <a:pPr algn="r" rtl="1"/>
              <a:r>
                <a:rPr lang="ar-SA" sz="2000" b="1" dirty="0">
                  <a:cs typeface="ANegaar-Bold" pitchFamily="2" charset="-78"/>
                </a:rPr>
                <a:t>التدهور</a:t>
              </a:r>
              <a:endParaRPr lang="en-US" sz="2000" b="1" dirty="0">
                <a:cs typeface="ANegaar-Bold" pitchFamily="2" charset="-78"/>
              </a:endParaRPr>
            </a:p>
          </p:txBody>
        </p:sp>
      </p:grpSp>
      <p:sp>
        <p:nvSpPr>
          <p:cNvPr id="17" name="TextBox 16">
            <a:extLst>
              <a:ext uri="{FF2B5EF4-FFF2-40B4-BE49-F238E27FC236}">
                <a16:creationId xmlns:a16="http://schemas.microsoft.com/office/drawing/2014/main" id="{1ADC5775-615C-45BF-81E3-76D62015D01A}"/>
              </a:ext>
            </a:extLst>
          </p:cNvPr>
          <p:cNvSpPr txBox="1"/>
          <p:nvPr/>
        </p:nvSpPr>
        <p:spPr>
          <a:xfrm>
            <a:off x="9751526" y="548069"/>
            <a:ext cx="2188012" cy="6186309"/>
          </a:xfrm>
          <a:prstGeom prst="rect">
            <a:avLst/>
          </a:prstGeom>
          <a:noFill/>
        </p:spPr>
        <p:txBody>
          <a:bodyPr wrap="square" rtlCol="0">
            <a:spAutoFit/>
          </a:bodyPr>
          <a:lstStyle/>
          <a:p>
            <a:pPr algn="r" rtl="1"/>
            <a:endParaRPr lang="ar-SA" b="1" u="sng" dirty="0">
              <a:solidFill>
                <a:schemeClr val="accent1"/>
              </a:solidFill>
              <a:latin typeface="AbdoMaster-ExtraLight" panose="02000500030000020004" pitchFamily="2" charset="-78"/>
              <a:cs typeface="AbdoMaster-ExtraLight" panose="02000500030000020004" pitchFamily="2" charset="-78"/>
            </a:endParaRPr>
          </a:p>
          <a:p>
            <a:pPr algn="r" rtl="1"/>
            <a:r>
              <a:rPr lang="ar-SA" b="1" u="sng" dirty="0">
                <a:solidFill>
                  <a:schemeClr val="accent1"/>
                </a:solidFill>
                <a:latin typeface="AbdoMaster-ExtraLight" panose="02000500030000020004" pitchFamily="2" charset="-78"/>
                <a:cs typeface="AbdoMaster-ExtraLight" panose="02000500030000020004" pitchFamily="2" charset="-78"/>
              </a:rPr>
              <a:t>المرحلة الأولي: </a:t>
            </a:r>
            <a:r>
              <a:rPr lang="ar-SA" b="1" dirty="0">
                <a:latin typeface="AbdoMaster-ExtraLight" panose="02000500030000020004" pitchFamily="2" charset="-78"/>
                <a:cs typeface="AbdoMaster-ExtraLight" panose="02000500030000020004" pitchFamily="2" charset="-78"/>
              </a:rPr>
              <a:t>تقديم المنتج</a:t>
            </a:r>
          </a:p>
          <a:p>
            <a:pPr algn="r" rtl="1"/>
            <a:r>
              <a:rPr lang="ar-SA" b="1" dirty="0">
                <a:latin typeface="AbdoMaster-ExtraLight" panose="02000500030000020004" pitchFamily="2" charset="-78"/>
                <a:cs typeface="AbdoMaster-ExtraLight" panose="02000500030000020004" pitchFamily="2" charset="-78"/>
              </a:rPr>
              <a:t>يقع في مربع علامة الاستفهام</a:t>
            </a:r>
          </a:p>
          <a:p>
            <a:pPr algn="r" rtl="1"/>
            <a:r>
              <a:rPr lang="ar-SA" b="1" dirty="0">
                <a:latin typeface="AbdoMaster-ExtraLight" panose="02000500030000020004" pitchFamily="2" charset="-78"/>
                <a:cs typeface="AbdoMaster-ExtraLight" panose="02000500030000020004" pitchFamily="2" charset="-78"/>
              </a:rPr>
              <a:t>(الاستراتيجية المُطبقة: </a:t>
            </a:r>
            <a:r>
              <a:rPr lang="ar-SA" sz="1800" b="1" dirty="0">
                <a:effectLst/>
                <a:latin typeface="AbdoMaster-ExtraLight" panose="02000500030000020004" pitchFamily="2" charset="-78"/>
                <a:ea typeface="Times New Roman" panose="02020603050405020304" pitchFamily="18" charset="0"/>
                <a:cs typeface="AbdoMaster-ExtraLight" panose="02000500030000020004" pitchFamily="2" charset="-78"/>
              </a:rPr>
              <a:t>تطوير المنتج و زيادة الحصة السوقية ومحاولة كسب العملاء وفي حالة الفشل التخلص من المنتج)</a:t>
            </a:r>
          </a:p>
          <a:p>
            <a:pPr algn="r" rtl="1"/>
            <a:r>
              <a:rPr lang="ar-SA" b="1" u="sng" dirty="0">
                <a:solidFill>
                  <a:schemeClr val="accent6"/>
                </a:solidFill>
                <a:latin typeface="AbdoMaster-ExtraLight" panose="02000500030000020004" pitchFamily="2" charset="-78"/>
                <a:cs typeface="AbdoMaster-ExtraLight" panose="02000500030000020004" pitchFamily="2" charset="-78"/>
              </a:rPr>
              <a:t>المرحلية الثانية: </a:t>
            </a:r>
            <a:r>
              <a:rPr lang="ar-SA" b="1" dirty="0">
                <a:latin typeface="AbdoMaster-ExtraLight" panose="02000500030000020004" pitchFamily="2" charset="-78"/>
                <a:cs typeface="AbdoMaster-ExtraLight" panose="02000500030000020004" pitchFamily="2" charset="-78"/>
              </a:rPr>
              <a:t>مرحلة النمو</a:t>
            </a:r>
          </a:p>
          <a:p>
            <a:pPr algn="r" rtl="1"/>
            <a:r>
              <a:rPr lang="ar-SA" b="1" dirty="0">
                <a:latin typeface="AbdoMaster-ExtraLight" panose="02000500030000020004" pitchFamily="2" charset="-78"/>
                <a:cs typeface="AbdoMaster-ExtraLight" panose="02000500030000020004" pitchFamily="2" charset="-78"/>
              </a:rPr>
              <a:t>يقع في مربع النجوم </a:t>
            </a:r>
          </a:p>
          <a:p>
            <a:pPr algn="r" rtl="1"/>
            <a:r>
              <a:rPr lang="ar-SA" sz="1800" b="1" dirty="0">
                <a:effectLst/>
                <a:latin typeface="AbdoMaster-ExtraLight" panose="02000500030000020004" pitchFamily="2" charset="-78"/>
                <a:ea typeface="Times New Roman" panose="02020603050405020304" pitchFamily="18" charset="0"/>
                <a:cs typeface="AbdoMaster-ExtraLight" panose="02000500030000020004" pitchFamily="2" charset="-78"/>
              </a:rPr>
              <a:t>(الاستراتيجية المُطبقة استراتيجية التوسع او النمو)</a:t>
            </a:r>
          </a:p>
          <a:p>
            <a:pPr algn="r" rtl="1"/>
            <a:endParaRPr lang="en-US" b="1" dirty="0">
              <a:latin typeface="AbdoMaster-ExtraLight" panose="02000500030000020004" pitchFamily="2" charset="-78"/>
              <a:cs typeface="AbdoMaster-ExtraLight" panose="02000500030000020004" pitchFamily="2" charset="-78"/>
            </a:endParaRPr>
          </a:p>
        </p:txBody>
      </p:sp>
      <p:sp>
        <p:nvSpPr>
          <p:cNvPr id="18" name="TextBox 17">
            <a:extLst>
              <a:ext uri="{FF2B5EF4-FFF2-40B4-BE49-F238E27FC236}">
                <a16:creationId xmlns:a16="http://schemas.microsoft.com/office/drawing/2014/main" id="{232FD017-5CA5-420E-BE72-9E10915FEB0E}"/>
              </a:ext>
            </a:extLst>
          </p:cNvPr>
          <p:cNvSpPr txBox="1"/>
          <p:nvPr/>
        </p:nvSpPr>
        <p:spPr>
          <a:xfrm>
            <a:off x="5810491" y="5175224"/>
            <a:ext cx="5035657" cy="1200329"/>
          </a:xfrm>
          <a:prstGeom prst="rect">
            <a:avLst/>
          </a:prstGeom>
          <a:noFill/>
        </p:spPr>
        <p:txBody>
          <a:bodyPr wrap="square" rtlCol="0">
            <a:spAutoFit/>
          </a:bodyPr>
          <a:lstStyle/>
          <a:p>
            <a:pPr algn="r" rtl="1"/>
            <a:r>
              <a:rPr lang="ar-SA" b="1" u="sng" dirty="0">
                <a:solidFill>
                  <a:schemeClr val="accent4"/>
                </a:solidFill>
                <a:latin typeface="AbdoMaster-ExtraLight" panose="02000500030000020004" pitchFamily="2" charset="-78"/>
                <a:cs typeface="AbdoMaster-ExtraLight" panose="02000500030000020004" pitchFamily="2" charset="-78"/>
              </a:rPr>
              <a:t>المرحلة الثالثة: </a:t>
            </a:r>
            <a:r>
              <a:rPr lang="ar-SA" b="1" dirty="0">
                <a:latin typeface="AbdoMaster-ExtraLight" panose="02000500030000020004" pitchFamily="2" charset="-78"/>
                <a:cs typeface="AbdoMaster-ExtraLight" panose="02000500030000020004" pitchFamily="2" charset="-78"/>
              </a:rPr>
              <a:t>مرحلة النُضج .. يقع في مُربع البقرة الحلوب</a:t>
            </a:r>
          </a:p>
          <a:p>
            <a:pPr algn="r" rtl="1"/>
            <a:r>
              <a:rPr lang="ar-SA" sz="1800" b="1" dirty="0">
                <a:effectLst/>
                <a:latin typeface="AbdoMaster-ExtraLight" panose="02000500030000020004" pitchFamily="2" charset="-78"/>
                <a:ea typeface="Times New Roman" panose="02020603050405020304" pitchFamily="18" charset="0"/>
                <a:cs typeface="AbdoMaster-ExtraLight" panose="02000500030000020004" pitchFamily="2" charset="-78"/>
              </a:rPr>
              <a:t>(الاستراتيجية المُطبقة استراتيجية الاستقرار)</a:t>
            </a:r>
          </a:p>
          <a:p>
            <a:pPr algn="r" rtl="1"/>
            <a:r>
              <a:rPr lang="ar-SA" b="1" u="sng" dirty="0">
                <a:solidFill>
                  <a:srgbClr val="FF0000"/>
                </a:solidFill>
                <a:latin typeface="AbdoMaster-ExtraLight" panose="02000500030000020004" pitchFamily="2" charset="-78"/>
                <a:cs typeface="AbdoMaster-ExtraLight" panose="02000500030000020004" pitchFamily="2" charset="-78"/>
              </a:rPr>
              <a:t>المرحلة الرابعة: </a:t>
            </a:r>
            <a:r>
              <a:rPr lang="ar-SA" b="1" dirty="0">
                <a:latin typeface="AbdoMaster-ExtraLight" panose="02000500030000020004" pitchFamily="2" charset="-78"/>
                <a:cs typeface="AbdoMaster-ExtraLight" panose="02000500030000020004" pitchFamily="2" charset="-78"/>
              </a:rPr>
              <a:t>التدهور.. يقع في مربع الكلاب المسعورة</a:t>
            </a:r>
          </a:p>
          <a:p>
            <a:pPr algn="r" rtl="1"/>
            <a:r>
              <a:rPr lang="ar-SA" sz="1800" b="1" dirty="0">
                <a:effectLst/>
                <a:latin typeface="AbdoMaster-ExtraLight" panose="02000500030000020004" pitchFamily="2" charset="-78"/>
                <a:ea typeface="Times New Roman" panose="02020603050405020304" pitchFamily="18" charset="0"/>
                <a:cs typeface="AbdoMaster-ExtraLight" panose="02000500030000020004" pitchFamily="2" charset="-78"/>
              </a:rPr>
              <a:t>(الاستراتيجية المُطبقة استراتيجية الانكماش).</a:t>
            </a:r>
            <a:endParaRPr lang="en-US" b="1" dirty="0"/>
          </a:p>
        </p:txBody>
      </p:sp>
      <p:sp>
        <p:nvSpPr>
          <p:cNvPr id="19" name="TextBox 18">
            <a:extLst>
              <a:ext uri="{FF2B5EF4-FFF2-40B4-BE49-F238E27FC236}">
                <a16:creationId xmlns:a16="http://schemas.microsoft.com/office/drawing/2014/main" id="{0B808A22-36D1-4A97-BB4E-935BEF186A49}"/>
              </a:ext>
            </a:extLst>
          </p:cNvPr>
          <p:cNvSpPr txBox="1"/>
          <p:nvPr/>
        </p:nvSpPr>
        <p:spPr>
          <a:xfrm>
            <a:off x="4293485" y="336198"/>
            <a:ext cx="5494243" cy="830997"/>
          </a:xfrm>
          <a:prstGeom prst="rect">
            <a:avLst/>
          </a:prstGeom>
          <a:noFill/>
        </p:spPr>
        <p:txBody>
          <a:bodyPr wrap="square" rtlCol="0">
            <a:spAutoFit/>
          </a:bodyPr>
          <a:lstStyle/>
          <a:p>
            <a:pPr algn="r" rtl="1"/>
            <a:r>
              <a:rPr lang="ar-SA" sz="2400" b="1" u="sng" dirty="0">
                <a:solidFill>
                  <a:srgbClr val="FF0000"/>
                </a:solidFill>
                <a:latin typeface="AbdoMaster-ExtraLight" panose="02000500030000020004" pitchFamily="2" charset="-78"/>
                <a:cs typeface="AbdoMaster-ExtraLight" panose="02000500030000020004" pitchFamily="2" charset="-78"/>
              </a:rPr>
              <a:t>مصفوفة </a:t>
            </a:r>
            <a:r>
              <a:rPr lang="en-US" sz="2400" b="1" u="sng" dirty="0">
                <a:solidFill>
                  <a:srgbClr val="FF0000"/>
                </a:solidFill>
                <a:latin typeface="AbdoMaster-ExtraLight" panose="02000500030000020004" pitchFamily="2" charset="-78"/>
                <a:cs typeface="AbdoMaster-ExtraLight" panose="02000500030000020004" pitchFamily="2" charset="-78"/>
              </a:rPr>
              <a:t>BCG</a:t>
            </a:r>
            <a:r>
              <a:rPr lang="ar-SA" sz="2400" b="1" u="sng" dirty="0">
                <a:solidFill>
                  <a:srgbClr val="FF0000"/>
                </a:solidFill>
                <a:latin typeface="AbdoMaster-ExtraLight" panose="02000500030000020004" pitchFamily="2" charset="-78"/>
                <a:cs typeface="AbdoMaster-ExtraLight" panose="02000500030000020004" pitchFamily="2" charset="-78"/>
              </a:rPr>
              <a:t> ودورة حياة المنتج:</a:t>
            </a:r>
          </a:p>
          <a:p>
            <a:pPr algn="r" rtl="1"/>
            <a:endParaRPr lang="en-US" sz="2400" u="sng" dirty="0">
              <a:solidFill>
                <a:srgbClr val="FF0000"/>
              </a:solidFill>
            </a:endParaRPr>
          </a:p>
        </p:txBody>
      </p:sp>
      <p:grpSp>
        <p:nvGrpSpPr>
          <p:cNvPr id="24" name="Group 23">
            <a:extLst>
              <a:ext uri="{FF2B5EF4-FFF2-40B4-BE49-F238E27FC236}">
                <a16:creationId xmlns:a16="http://schemas.microsoft.com/office/drawing/2014/main" id="{8BF3BE01-2BF1-4824-8469-DC267BBD411A}"/>
              </a:ext>
            </a:extLst>
          </p:cNvPr>
          <p:cNvGrpSpPr/>
          <p:nvPr/>
        </p:nvGrpSpPr>
        <p:grpSpPr>
          <a:xfrm rot="19177322">
            <a:off x="8809977" y="1229498"/>
            <a:ext cx="399495" cy="641161"/>
            <a:chOff x="9494919" y="91087"/>
            <a:chExt cx="647700" cy="1422401"/>
          </a:xfrm>
        </p:grpSpPr>
        <p:sp>
          <p:nvSpPr>
            <p:cNvPr id="21" name="Freeform 25">
              <a:extLst>
                <a:ext uri="{FF2B5EF4-FFF2-40B4-BE49-F238E27FC236}">
                  <a16:creationId xmlns:a16="http://schemas.microsoft.com/office/drawing/2014/main" id="{B7CC7657-509B-4955-AF31-2EA2CCCD2FCA}"/>
                </a:ext>
              </a:extLst>
            </p:cNvPr>
            <p:cNvSpPr>
              <a:spLocks/>
            </p:cNvSpPr>
            <p:nvPr/>
          </p:nvSpPr>
          <p:spPr bwMode="auto">
            <a:xfrm>
              <a:off x="9539369" y="91087"/>
              <a:ext cx="603250" cy="1065213"/>
            </a:xfrm>
            <a:custGeom>
              <a:avLst/>
              <a:gdLst/>
              <a:ahLst/>
              <a:cxnLst>
                <a:cxn ang="0">
                  <a:pos x="183" y="0"/>
                </a:cxn>
                <a:cxn ang="0">
                  <a:pos x="326" y="51"/>
                </a:cxn>
                <a:cxn ang="0">
                  <a:pos x="379" y="225"/>
                </a:cxn>
                <a:cxn ang="0">
                  <a:pos x="302" y="512"/>
                </a:cxn>
                <a:cxn ang="0">
                  <a:pos x="165" y="618"/>
                </a:cxn>
                <a:cxn ang="0">
                  <a:pos x="151" y="670"/>
                </a:cxn>
                <a:cxn ang="0">
                  <a:pos x="10" y="621"/>
                </a:cxn>
                <a:cxn ang="0">
                  <a:pos x="35" y="528"/>
                </a:cxn>
                <a:cxn ang="0">
                  <a:pos x="184" y="424"/>
                </a:cxn>
                <a:cxn ang="0">
                  <a:pos x="234" y="237"/>
                </a:cxn>
                <a:cxn ang="0">
                  <a:pos x="154" y="208"/>
                </a:cxn>
                <a:cxn ang="0">
                  <a:pos x="124" y="321"/>
                </a:cxn>
                <a:cxn ang="0">
                  <a:pos x="0" y="278"/>
                </a:cxn>
                <a:cxn ang="0">
                  <a:pos x="44" y="113"/>
                </a:cxn>
                <a:cxn ang="0">
                  <a:pos x="183" y="0"/>
                </a:cxn>
              </a:cxnLst>
              <a:rect l="0" t="0" r="r" b="b"/>
              <a:pathLst>
                <a:path w="380" h="671">
                  <a:moveTo>
                    <a:pt x="183" y="0"/>
                  </a:moveTo>
                  <a:lnTo>
                    <a:pt x="326" y="51"/>
                  </a:lnTo>
                  <a:lnTo>
                    <a:pt x="379" y="225"/>
                  </a:lnTo>
                  <a:lnTo>
                    <a:pt x="302" y="512"/>
                  </a:lnTo>
                  <a:lnTo>
                    <a:pt x="165" y="618"/>
                  </a:lnTo>
                  <a:lnTo>
                    <a:pt x="151" y="670"/>
                  </a:lnTo>
                  <a:lnTo>
                    <a:pt x="10" y="621"/>
                  </a:lnTo>
                  <a:lnTo>
                    <a:pt x="35" y="528"/>
                  </a:lnTo>
                  <a:lnTo>
                    <a:pt x="184" y="424"/>
                  </a:lnTo>
                  <a:lnTo>
                    <a:pt x="234" y="237"/>
                  </a:lnTo>
                  <a:lnTo>
                    <a:pt x="154" y="208"/>
                  </a:lnTo>
                  <a:lnTo>
                    <a:pt x="124" y="321"/>
                  </a:lnTo>
                  <a:lnTo>
                    <a:pt x="0" y="278"/>
                  </a:lnTo>
                  <a:lnTo>
                    <a:pt x="44" y="113"/>
                  </a:lnTo>
                  <a:lnTo>
                    <a:pt x="183" y="0"/>
                  </a:lnTo>
                </a:path>
              </a:pathLst>
            </a:custGeom>
            <a:gradFill rotWithShape="0">
              <a:gsLst>
                <a:gs pos="0">
                  <a:srgbClr val="FFB543"/>
                </a:gs>
                <a:gs pos="100000">
                  <a:srgbClr val="FFB543">
                    <a:gamma/>
                    <a:tint val="0"/>
                    <a:invGamma/>
                  </a:srgbClr>
                </a:gs>
              </a:gsLst>
              <a:lin ang="5400000" scaled="1"/>
            </a:gradFill>
            <a:ln w="12700" cap="rnd" cmpd="sng">
              <a:noFill/>
              <a:prstDash val="solid"/>
              <a:round/>
              <a:headEnd type="none" w="med" len="med"/>
              <a:tailEnd type="none" w="med" len="med"/>
            </a:ln>
            <a:effectLst>
              <a:outerShdw dist="107763" dir="2700000" algn="ctr" rotWithShape="0">
                <a:schemeClr val="folHlink"/>
              </a:outerShdw>
            </a:effectLst>
          </p:spPr>
          <p:txBody>
            <a:bodyPr/>
            <a:lstStyle/>
            <a:p>
              <a:pPr fontAlgn="auto">
                <a:spcBef>
                  <a:spcPts val="0"/>
                </a:spcBef>
                <a:spcAft>
                  <a:spcPts val="0"/>
                </a:spcAft>
                <a:defRPr/>
              </a:pPr>
              <a:endParaRPr lang="ar-SA" dirty="0">
                <a:latin typeface="+mn-lt"/>
                <a:cs typeface="+mn-cs"/>
              </a:endParaRPr>
            </a:p>
          </p:txBody>
        </p:sp>
        <p:sp>
          <p:nvSpPr>
            <p:cNvPr id="23" name="Rectangle 26">
              <a:extLst>
                <a:ext uri="{FF2B5EF4-FFF2-40B4-BE49-F238E27FC236}">
                  <a16:creationId xmlns:a16="http://schemas.microsoft.com/office/drawing/2014/main" id="{F29700DF-A448-4671-97D0-7999B011EA72}"/>
                </a:ext>
              </a:extLst>
            </p:cNvPr>
            <p:cNvSpPr>
              <a:spLocks noChangeArrowheads="1"/>
            </p:cNvSpPr>
            <p:nvPr/>
          </p:nvSpPr>
          <p:spPr bwMode="auto">
            <a:xfrm rot="1020000">
              <a:off x="9494919" y="1181700"/>
              <a:ext cx="230188" cy="331788"/>
            </a:xfrm>
            <a:prstGeom prst="rect">
              <a:avLst/>
            </a:prstGeom>
            <a:gradFill rotWithShape="0">
              <a:gsLst>
                <a:gs pos="0">
                  <a:srgbClr val="FFB543"/>
                </a:gs>
                <a:gs pos="100000">
                  <a:srgbClr val="FFB543">
                    <a:gamma/>
                    <a:tint val="0"/>
                    <a:invGamma/>
                  </a:srgbClr>
                </a:gs>
              </a:gsLst>
              <a:lin ang="5400000" scaled="1"/>
            </a:gradFill>
            <a:ln w="12700">
              <a:noFill/>
              <a:miter lim="800000"/>
              <a:headEnd/>
              <a:tailEnd/>
            </a:ln>
            <a:effectLst>
              <a:outerShdw dist="107763" dir="2700000" algn="ctr" rotWithShape="0">
                <a:schemeClr val="folHlink"/>
              </a:outerShdw>
            </a:effectLst>
          </p:spPr>
          <p:txBody>
            <a:bodyPr wrap="none" anchor="ctr"/>
            <a:lstStyle/>
            <a:p>
              <a:pPr fontAlgn="auto">
                <a:spcBef>
                  <a:spcPts val="0"/>
                </a:spcBef>
                <a:spcAft>
                  <a:spcPts val="0"/>
                </a:spcAft>
                <a:defRPr/>
              </a:pPr>
              <a:endParaRPr lang="ar-SA">
                <a:latin typeface="+mn-lt"/>
                <a:cs typeface="+mn-cs"/>
              </a:endParaRPr>
            </a:p>
          </p:txBody>
        </p:sp>
      </p:grpSp>
      <p:sp>
        <p:nvSpPr>
          <p:cNvPr id="32" name="AutoShape 4">
            <a:extLst>
              <a:ext uri="{FF2B5EF4-FFF2-40B4-BE49-F238E27FC236}">
                <a16:creationId xmlns:a16="http://schemas.microsoft.com/office/drawing/2014/main" id="{5431068E-E71C-4219-A6EA-596F76C24AB5}"/>
              </a:ext>
            </a:extLst>
          </p:cNvPr>
          <p:cNvSpPr>
            <a:spLocks noChangeArrowheads="1"/>
          </p:cNvSpPr>
          <p:nvPr/>
        </p:nvSpPr>
        <p:spPr bwMode="auto">
          <a:xfrm rot="1103818">
            <a:off x="9002433" y="2868386"/>
            <a:ext cx="574662" cy="492950"/>
          </a:xfrm>
          <a:prstGeom prst="star5">
            <a:avLst/>
          </a:prstGeom>
          <a:gradFill rotWithShape="0">
            <a:gsLst>
              <a:gs pos="0">
                <a:srgbClr val="FFB543"/>
              </a:gs>
              <a:gs pos="100000">
                <a:srgbClr val="FFB543">
                  <a:gamma/>
                  <a:tint val="0"/>
                  <a:invGamma/>
                </a:srgbClr>
              </a:gs>
            </a:gsLst>
            <a:lin ang="5400000" scaled="1"/>
          </a:gradFill>
          <a:ln w="12700">
            <a:noFill/>
            <a:miter lim="800000"/>
            <a:headEnd/>
            <a:tailEnd/>
          </a:ln>
          <a:effectLst>
            <a:outerShdw dist="107763" dir="2700000" algn="ctr" rotWithShape="0">
              <a:schemeClr val="folHlink"/>
            </a:outerShdw>
          </a:effectLst>
        </p:spPr>
        <p:txBody>
          <a:bodyPr wrap="none" anchor="ctr"/>
          <a:lstStyle/>
          <a:p>
            <a:pPr fontAlgn="auto">
              <a:spcBef>
                <a:spcPts val="0"/>
              </a:spcBef>
              <a:spcAft>
                <a:spcPts val="0"/>
              </a:spcAft>
              <a:defRPr/>
            </a:pPr>
            <a:endParaRPr lang="ar-SA">
              <a:latin typeface="+mn-lt"/>
              <a:cs typeface="+mn-cs"/>
            </a:endParaRPr>
          </a:p>
        </p:txBody>
      </p:sp>
      <p:graphicFrame>
        <p:nvGraphicFramePr>
          <p:cNvPr id="7" name="Object 2">
            <a:hlinkClick r:id="" action="ppaction://ole?verb=0"/>
            <a:extLst>
              <a:ext uri="{FF2B5EF4-FFF2-40B4-BE49-F238E27FC236}">
                <a16:creationId xmlns:a16="http://schemas.microsoft.com/office/drawing/2014/main" id="{58458D33-4890-498F-AAEA-C18B31A6E5C2}"/>
              </a:ext>
            </a:extLst>
          </p:cNvPr>
          <p:cNvGraphicFramePr>
            <a:graphicFrameLocks/>
          </p:cNvGraphicFramePr>
          <p:nvPr>
            <p:extLst>
              <p:ext uri="{D42A27DB-BD31-4B8C-83A1-F6EECF244321}">
                <p14:modId xmlns:p14="http://schemas.microsoft.com/office/powerpoint/2010/main" val="2825791296"/>
              </p:ext>
            </p:extLst>
          </p:nvPr>
        </p:nvGraphicFramePr>
        <p:xfrm>
          <a:off x="2400101" y="5378133"/>
          <a:ext cx="932390" cy="699407"/>
        </p:xfrm>
        <a:graphic>
          <a:graphicData uri="http://schemas.openxmlformats.org/presentationml/2006/ole">
            <mc:AlternateContent xmlns:mc="http://schemas.openxmlformats.org/markup-compatibility/2006">
              <mc:Choice xmlns:v="urn:schemas-microsoft-com:vml" Requires="v">
                <p:oleObj spid="_x0000_s3077" name="Clip" r:id="rId4" imgW="2411413" imgH="2089150" progId="">
                  <p:embed/>
                </p:oleObj>
              </mc:Choice>
              <mc:Fallback>
                <p:oleObj name="Clip" r:id="rId4" imgW="2411413" imgH="2089150" progId="">
                  <p:embed/>
                  <p:pic>
                    <p:nvPicPr>
                      <p:cNvPr id="7" name="Object 2">
                        <a:hlinkClick r:id="" action="ppaction://ole?verb=0"/>
                        <a:extLst>
                          <a:ext uri="{FF2B5EF4-FFF2-40B4-BE49-F238E27FC236}">
                            <a16:creationId xmlns:a16="http://schemas.microsoft.com/office/drawing/2014/main" id="{58458D33-4890-498F-AAEA-C18B31A6E5C2}"/>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00101" y="5378133"/>
                        <a:ext cx="932390" cy="699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 name="Object 2">
            <a:hlinkClick r:id="" action="ppaction://ole?verb=0"/>
            <a:extLst>
              <a:ext uri="{FF2B5EF4-FFF2-40B4-BE49-F238E27FC236}">
                <a16:creationId xmlns:a16="http://schemas.microsoft.com/office/drawing/2014/main" id="{BE6192AE-C89E-4C48-9D08-D4117777E5C3}"/>
              </a:ext>
            </a:extLst>
          </p:cNvPr>
          <p:cNvGraphicFramePr>
            <a:graphicFrameLocks/>
          </p:cNvGraphicFramePr>
          <p:nvPr>
            <p:extLst>
              <p:ext uri="{D42A27DB-BD31-4B8C-83A1-F6EECF244321}">
                <p14:modId xmlns:p14="http://schemas.microsoft.com/office/powerpoint/2010/main" val="4262134329"/>
              </p:ext>
            </p:extLst>
          </p:nvPr>
        </p:nvGraphicFramePr>
        <p:xfrm>
          <a:off x="2054955" y="5637523"/>
          <a:ext cx="579006" cy="443635"/>
        </p:xfrm>
        <a:graphic>
          <a:graphicData uri="http://schemas.openxmlformats.org/presentationml/2006/ole">
            <mc:AlternateContent xmlns:mc="http://schemas.openxmlformats.org/markup-compatibility/2006">
              <mc:Choice xmlns:v="urn:schemas-microsoft-com:vml" Requires="v">
                <p:oleObj spid="_x0000_s3078" name="Clip" r:id="rId6" imgW="2411413" imgH="2089150" progId="">
                  <p:embed/>
                </p:oleObj>
              </mc:Choice>
              <mc:Fallback>
                <p:oleObj name="Clip" r:id="rId6" imgW="2411413" imgH="2089150" progId="">
                  <p:embed/>
                  <p:pic>
                    <p:nvPicPr>
                      <p:cNvPr id="12" name="Object 2">
                        <a:hlinkClick r:id="" action="ppaction://ole?verb=0"/>
                        <a:extLst>
                          <a:ext uri="{FF2B5EF4-FFF2-40B4-BE49-F238E27FC236}">
                            <a16:creationId xmlns:a16="http://schemas.microsoft.com/office/drawing/2014/main" id="{BE6192AE-C89E-4C48-9D08-D4117777E5C3}"/>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4955" y="5637523"/>
                        <a:ext cx="579006" cy="443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4" name="Group 13">
            <a:extLst>
              <a:ext uri="{FF2B5EF4-FFF2-40B4-BE49-F238E27FC236}">
                <a16:creationId xmlns:a16="http://schemas.microsoft.com/office/drawing/2014/main" id="{A964FDE0-82CA-4D9F-97C9-9373DDCF7215}"/>
              </a:ext>
            </a:extLst>
          </p:cNvPr>
          <p:cNvGrpSpPr/>
          <p:nvPr/>
        </p:nvGrpSpPr>
        <p:grpSpPr>
          <a:xfrm>
            <a:off x="2688552" y="6282995"/>
            <a:ext cx="643939" cy="451383"/>
            <a:chOff x="10464452" y="5619262"/>
            <a:chExt cx="1686353" cy="1144591"/>
          </a:xfrm>
          <a:solidFill>
            <a:schemeClr val="accent4">
              <a:lumMod val="60000"/>
              <a:lumOff val="40000"/>
            </a:schemeClr>
          </a:solidFill>
        </p:grpSpPr>
        <p:sp>
          <p:nvSpPr>
            <p:cNvPr id="37" name="Freeform 20">
              <a:extLst>
                <a:ext uri="{FF2B5EF4-FFF2-40B4-BE49-F238E27FC236}">
                  <a16:creationId xmlns:a16="http://schemas.microsoft.com/office/drawing/2014/main" id="{CB1E758A-9BB9-450B-AE3B-D2F7C5753399}"/>
                </a:ext>
              </a:extLst>
            </p:cNvPr>
            <p:cNvSpPr>
              <a:spLocks/>
            </p:cNvSpPr>
            <p:nvPr/>
          </p:nvSpPr>
          <p:spPr bwMode="auto">
            <a:xfrm>
              <a:off x="11607590" y="6354059"/>
              <a:ext cx="247592" cy="330201"/>
            </a:xfrm>
            <a:custGeom>
              <a:avLst/>
              <a:gdLst/>
              <a:ahLst/>
              <a:cxnLst>
                <a:cxn ang="0">
                  <a:pos x="41" y="8"/>
                </a:cxn>
                <a:cxn ang="0">
                  <a:pos x="65" y="0"/>
                </a:cxn>
                <a:cxn ang="0">
                  <a:pos x="63" y="40"/>
                </a:cxn>
                <a:cxn ang="0">
                  <a:pos x="60" y="84"/>
                </a:cxn>
                <a:cxn ang="0">
                  <a:pos x="65" y="125"/>
                </a:cxn>
                <a:cxn ang="0">
                  <a:pos x="77" y="162"/>
                </a:cxn>
                <a:cxn ang="0">
                  <a:pos x="90" y="170"/>
                </a:cxn>
                <a:cxn ang="0">
                  <a:pos x="114" y="180"/>
                </a:cxn>
                <a:cxn ang="0">
                  <a:pos x="126" y="202"/>
                </a:cxn>
                <a:cxn ang="0">
                  <a:pos x="123" y="207"/>
                </a:cxn>
                <a:cxn ang="0">
                  <a:pos x="87" y="207"/>
                </a:cxn>
                <a:cxn ang="0">
                  <a:pos x="60" y="194"/>
                </a:cxn>
                <a:cxn ang="0">
                  <a:pos x="43" y="164"/>
                </a:cxn>
                <a:cxn ang="0">
                  <a:pos x="32" y="119"/>
                </a:cxn>
                <a:cxn ang="0">
                  <a:pos x="16" y="63"/>
                </a:cxn>
                <a:cxn ang="0">
                  <a:pos x="0" y="19"/>
                </a:cxn>
                <a:cxn ang="0">
                  <a:pos x="6" y="15"/>
                </a:cxn>
                <a:cxn ang="0">
                  <a:pos x="41" y="8"/>
                </a:cxn>
              </a:cxnLst>
              <a:rect l="0" t="0" r="r" b="b"/>
              <a:pathLst>
                <a:path w="127" h="208">
                  <a:moveTo>
                    <a:pt x="41" y="8"/>
                  </a:moveTo>
                  <a:lnTo>
                    <a:pt x="65" y="0"/>
                  </a:lnTo>
                  <a:lnTo>
                    <a:pt x="63" y="40"/>
                  </a:lnTo>
                  <a:lnTo>
                    <a:pt x="60" y="84"/>
                  </a:lnTo>
                  <a:lnTo>
                    <a:pt x="65" y="125"/>
                  </a:lnTo>
                  <a:lnTo>
                    <a:pt x="77" y="162"/>
                  </a:lnTo>
                  <a:lnTo>
                    <a:pt x="90" y="170"/>
                  </a:lnTo>
                  <a:lnTo>
                    <a:pt x="114" y="180"/>
                  </a:lnTo>
                  <a:lnTo>
                    <a:pt x="126" y="202"/>
                  </a:lnTo>
                  <a:lnTo>
                    <a:pt x="123" y="207"/>
                  </a:lnTo>
                  <a:lnTo>
                    <a:pt x="87" y="207"/>
                  </a:lnTo>
                  <a:lnTo>
                    <a:pt x="60" y="194"/>
                  </a:lnTo>
                  <a:lnTo>
                    <a:pt x="43" y="164"/>
                  </a:lnTo>
                  <a:lnTo>
                    <a:pt x="32" y="119"/>
                  </a:lnTo>
                  <a:lnTo>
                    <a:pt x="16" y="63"/>
                  </a:lnTo>
                  <a:lnTo>
                    <a:pt x="0" y="19"/>
                  </a:lnTo>
                  <a:lnTo>
                    <a:pt x="6" y="15"/>
                  </a:lnTo>
                  <a:lnTo>
                    <a:pt x="41" y="8"/>
                  </a:lnTo>
                </a:path>
              </a:pathLst>
            </a:custGeom>
            <a:grpFill/>
            <a:ln w="12700" cap="rnd" cmpd="sng">
              <a:noFill/>
              <a:prstDash val="solid"/>
              <a:round/>
              <a:headEnd type="none" w="med" len="med"/>
              <a:tailEnd type="none" w="med" len="med"/>
            </a:ln>
            <a:effectLst>
              <a:outerShdw dist="107763" dir="2700000" algn="ctr" rotWithShape="0">
                <a:schemeClr val="folHlink"/>
              </a:outerShdw>
            </a:effectLst>
          </p:spPr>
          <p:txBody>
            <a:bodyPr/>
            <a:lstStyle/>
            <a:p>
              <a:pPr fontAlgn="auto">
                <a:spcBef>
                  <a:spcPts val="0"/>
                </a:spcBef>
                <a:spcAft>
                  <a:spcPts val="0"/>
                </a:spcAft>
                <a:defRPr/>
              </a:pPr>
              <a:endParaRPr lang="ar-SA">
                <a:latin typeface="+mn-lt"/>
                <a:cs typeface="+mn-cs"/>
              </a:endParaRPr>
            </a:p>
          </p:txBody>
        </p:sp>
        <p:sp>
          <p:nvSpPr>
            <p:cNvPr id="38" name="Freeform 21">
              <a:extLst>
                <a:ext uri="{FF2B5EF4-FFF2-40B4-BE49-F238E27FC236}">
                  <a16:creationId xmlns:a16="http://schemas.microsoft.com/office/drawing/2014/main" id="{9CB9D85B-3C19-4EF3-B67A-CF9CC30E91E9}"/>
                </a:ext>
              </a:extLst>
            </p:cNvPr>
            <p:cNvSpPr>
              <a:spLocks/>
            </p:cNvSpPr>
            <p:nvPr/>
          </p:nvSpPr>
          <p:spPr bwMode="auto">
            <a:xfrm>
              <a:off x="10741637" y="6296713"/>
              <a:ext cx="446444" cy="423864"/>
            </a:xfrm>
            <a:custGeom>
              <a:avLst/>
              <a:gdLst/>
              <a:ahLst/>
              <a:cxnLst>
                <a:cxn ang="0">
                  <a:pos x="12" y="263"/>
                </a:cxn>
                <a:cxn ang="0">
                  <a:pos x="23" y="266"/>
                </a:cxn>
                <a:cxn ang="0">
                  <a:pos x="45" y="265"/>
                </a:cxn>
                <a:cxn ang="0">
                  <a:pos x="57" y="252"/>
                </a:cxn>
                <a:cxn ang="0">
                  <a:pos x="49" y="238"/>
                </a:cxn>
                <a:cxn ang="0">
                  <a:pos x="42" y="229"/>
                </a:cxn>
                <a:cxn ang="0">
                  <a:pos x="40" y="206"/>
                </a:cxn>
                <a:cxn ang="0">
                  <a:pos x="48" y="177"/>
                </a:cxn>
                <a:cxn ang="0">
                  <a:pos x="89" y="135"/>
                </a:cxn>
                <a:cxn ang="0">
                  <a:pos x="104" y="124"/>
                </a:cxn>
                <a:cxn ang="0">
                  <a:pos x="113" y="117"/>
                </a:cxn>
                <a:cxn ang="0">
                  <a:pos x="152" y="72"/>
                </a:cxn>
                <a:cxn ang="0">
                  <a:pos x="192" y="31"/>
                </a:cxn>
                <a:cxn ang="0">
                  <a:pos x="209" y="18"/>
                </a:cxn>
                <a:cxn ang="0">
                  <a:pos x="228" y="8"/>
                </a:cxn>
                <a:cxn ang="0">
                  <a:pos x="70" y="0"/>
                </a:cxn>
                <a:cxn ang="0">
                  <a:pos x="34" y="113"/>
                </a:cxn>
                <a:cxn ang="0">
                  <a:pos x="10" y="131"/>
                </a:cxn>
                <a:cxn ang="0">
                  <a:pos x="0" y="148"/>
                </a:cxn>
                <a:cxn ang="0">
                  <a:pos x="0" y="214"/>
                </a:cxn>
                <a:cxn ang="0">
                  <a:pos x="9" y="233"/>
                </a:cxn>
                <a:cxn ang="0">
                  <a:pos x="12" y="263"/>
                </a:cxn>
              </a:cxnLst>
              <a:rect l="0" t="0" r="r" b="b"/>
              <a:pathLst>
                <a:path w="229" h="267">
                  <a:moveTo>
                    <a:pt x="12" y="263"/>
                  </a:moveTo>
                  <a:lnTo>
                    <a:pt x="23" y="266"/>
                  </a:lnTo>
                  <a:lnTo>
                    <a:pt x="45" y="265"/>
                  </a:lnTo>
                  <a:lnTo>
                    <a:pt x="57" y="252"/>
                  </a:lnTo>
                  <a:lnTo>
                    <a:pt x="49" y="238"/>
                  </a:lnTo>
                  <a:lnTo>
                    <a:pt x="42" y="229"/>
                  </a:lnTo>
                  <a:lnTo>
                    <a:pt x="40" y="206"/>
                  </a:lnTo>
                  <a:lnTo>
                    <a:pt x="48" y="177"/>
                  </a:lnTo>
                  <a:lnTo>
                    <a:pt x="89" y="135"/>
                  </a:lnTo>
                  <a:lnTo>
                    <a:pt x="104" y="124"/>
                  </a:lnTo>
                  <a:lnTo>
                    <a:pt x="113" y="117"/>
                  </a:lnTo>
                  <a:lnTo>
                    <a:pt x="152" y="72"/>
                  </a:lnTo>
                  <a:lnTo>
                    <a:pt x="192" y="31"/>
                  </a:lnTo>
                  <a:lnTo>
                    <a:pt x="209" y="18"/>
                  </a:lnTo>
                  <a:lnTo>
                    <a:pt x="228" y="8"/>
                  </a:lnTo>
                  <a:lnTo>
                    <a:pt x="70" y="0"/>
                  </a:lnTo>
                  <a:lnTo>
                    <a:pt x="34" y="113"/>
                  </a:lnTo>
                  <a:lnTo>
                    <a:pt x="10" y="131"/>
                  </a:lnTo>
                  <a:lnTo>
                    <a:pt x="0" y="148"/>
                  </a:lnTo>
                  <a:lnTo>
                    <a:pt x="0" y="214"/>
                  </a:lnTo>
                  <a:lnTo>
                    <a:pt x="9" y="233"/>
                  </a:lnTo>
                  <a:lnTo>
                    <a:pt x="12" y="263"/>
                  </a:lnTo>
                </a:path>
              </a:pathLst>
            </a:custGeom>
            <a:grpFill/>
            <a:ln w="12700" cap="rnd" cmpd="sng">
              <a:noFill/>
              <a:prstDash val="solid"/>
              <a:round/>
              <a:headEnd type="none" w="med" len="med"/>
              <a:tailEnd type="none" w="med" len="med"/>
            </a:ln>
            <a:effectLst>
              <a:outerShdw dist="107763" dir="2700000" algn="ctr" rotWithShape="0">
                <a:schemeClr val="folHlink"/>
              </a:outerShdw>
            </a:effectLst>
          </p:spPr>
          <p:txBody>
            <a:bodyPr/>
            <a:lstStyle/>
            <a:p>
              <a:pPr fontAlgn="auto">
                <a:spcBef>
                  <a:spcPts val="0"/>
                </a:spcBef>
                <a:spcAft>
                  <a:spcPts val="0"/>
                </a:spcAft>
                <a:defRPr/>
              </a:pPr>
              <a:endParaRPr lang="ar-SA">
                <a:latin typeface="+mn-lt"/>
                <a:cs typeface="+mn-cs"/>
              </a:endParaRPr>
            </a:p>
          </p:txBody>
        </p:sp>
        <p:sp>
          <p:nvSpPr>
            <p:cNvPr id="39" name="Freeform 22">
              <a:extLst>
                <a:ext uri="{FF2B5EF4-FFF2-40B4-BE49-F238E27FC236}">
                  <a16:creationId xmlns:a16="http://schemas.microsoft.com/office/drawing/2014/main" id="{10E6E34B-E66D-48A0-BC24-40BE8E5EB545}"/>
                </a:ext>
              </a:extLst>
            </p:cNvPr>
            <p:cNvSpPr>
              <a:spLocks/>
            </p:cNvSpPr>
            <p:nvPr/>
          </p:nvSpPr>
          <p:spPr bwMode="auto">
            <a:xfrm>
              <a:off x="10464452" y="5619262"/>
              <a:ext cx="1686353" cy="1144591"/>
            </a:xfrm>
            <a:custGeom>
              <a:avLst/>
              <a:gdLst/>
              <a:ahLst/>
              <a:cxnLst>
                <a:cxn ang="0">
                  <a:pos x="653" y="453"/>
                </a:cxn>
                <a:cxn ang="0">
                  <a:pos x="698" y="358"/>
                </a:cxn>
                <a:cxn ang="0">
                  <a:pos x="720" y="228"/>
                </a:cxn>
                <a:cxn ang="0">
                  <a:pos x="760" y="143"/>
                </a:cxn>
                <a:cxn ang="0">
                  <a:pos x="828" y="124"/>
                </a:cxn>
                <a:cxn ang="0">
                  <a:pos x="863" y="89"/>
                </a:cxn>
                <a:cxn ang="0">
                  <a:pos x="864" y="59"/>
                </a:cxn>
                <a:cxn ang="0">
                  <a:pos x="824" y="48"/>
                </a:cxn>
                <a:cxn ang="0">
                  <a:pos x="775" y="25"/>
                </a:cxn>
                <a:cxn ang="0">
                  <a:pos x="752" y="6"/>
                </a:cxn>
                <a:cxn ang="0">
                  <a:pos x="672" y="3"/>
                </a:cxn>
                <a:cxn ang="0">
                  <a:pos x="629" y="35"/>
                </a:cxn>
                <a:cxn ang="0">
                  <a:pos x="587" y="100"/>
                </a:cxn>
                <a:cxn ang="0">
                  <a:pos x="561" y="153"/>
                </a:cxn>
                <a:cxn ang="0">
                  <a:pos x="556" y="173"/>
                </a:cxn>
                <a:cxn ang="0">
                  <a:pos x="511" y="208"/>
                </a:cxn>
                <a:cxn ang="0">
                  <a:pos x="446" y="222"/>
                </a:cxn>
                <a:cxn ang="0">
                  <a:pos x="343" y="237"/>
                </a:cxn>
                <a:cxn ang="0">
                  <a:pos x="215" y="226"/>
                </a:cxn>
                <a:cxn ang="0">
                  <a:pos x="114" y="190"/>
                </a:cxn>
                <a:cxn ang="0">
                  <a:pos x="63" y="118"/>
                </a:cxn>
                <a:cxn ang="0">
                  <a:pos x="76" y="23"/>
                </a:cxn>
                <a:cxn ang="0">
                  <a:pos x="37" y="68"/>
                </a:cxn>
                <a:cxn ang="0">
                  <a:pos x="48" y="173"/>
                </a:cxn>
                <a:cxn ang="0">
                  <a:pos x="116" y="249"/>
                </a:cxn>
                <a:cxn ang="0">
                  <a:pos x="127" y="291"/>
                </a:cxn>
                <a:cxn ang="0">
                  <a:pos x="89" y="361"/>
                </a:cxn>
                <a:cxn ang="0">
                  <a:pos x="63" y="515"/>
                </a:cxn>
                <a:cxn ang="0">
                  <a:pos x="25" y="550"/>
                </a:cxn>
                <a:cxn ang="0">
                  <a:pos x="13" y="629"/>
                </a:cxn>
                <a:cxn ang="0">
                  <a:pos x="12" y="708"/>
                </a:cxn>
                <a:cxn ang="0">
                  <a:pos x="51" y="694"/>
                </a:cxn>
                <a:cxn ang="0">
                  <a:pos x="48" y="646"/>
                </a:cxn>
                <a:cxn ang="0">
                  <a:pos x="88" y="553"/>
                </a:cxn>
                <a:cxn ang="0">
                  <a:pos x="216" y="434"/>
                </a:cxn>
                <a:cxn ang="0">
                  <a:pos x="291" y="420"/>
                </a:cxn>
                <a:cxn ang="0">
                  <a:pos x="389" y="467"/>
                </a:cxn>
                <a:cxn ang="0">
                  <a:pos x="489" y="489"/>
                </a:cxn>
                <a:cxn ang="0">
                  <a:pos x="542" y="508"/>
                </a:cxn>
                <a:cxn ang="0">
                  <a:pos x="563" y="623"/>
                </a:cxn>
                <a:cxn ang="0">
                  <a:pos x="571" y="674"/>
                </a:cxn>
                <a:cxn ang="0">
                  <a:pos x="593" y="701"/>
                </a:cxn>
                <a:cxn ang="0">
                  <a:pos x="661" y="714"/>
                </a:cxn>
                <a:cxn ang="0">
                  <a:pos x="652" y="688"/>
                </a:cxn>
                <a:cxn ang="0">
                  <a:pos x="610" y="641"/>
                </a:cxn>
                <a:cxn ang="0">
                  <a:pos x="613" y="478"/>
                </a:cxn>
              </a:cxnLst>
              <a:rect l="0" t="0" r="r" b="b"/>
              <a:pathLst>
                <a:path w="865" h="721">
                  <a:moveTo>
                    <a:pt x="613" y="478"/>
                  </a:moveTo>
                  <a:lnTo>
                    <a:pt x="633" y="468"/>
                  </a:lnTo>
                  <a:lnTo>
                    <a:pt x="653" y="453"/>
                  </a:lnTo>
                  <a:lnTo>
                    <a:pt x="675" y="428"/>
                  </a:lnTo>
                  <a:lnTo>
                    <a:pt x="690" y="394"/>
                  </a:lnTo>
                  <a:lnTo>
                    <a:pt x="698" y="358"/>
                  </a:lnTo>
                  <a:lnTo>
                    <a:pt x="702" y="314"/>
                  </a:lnTo>
                  <a:lnTo>
                    <a:pt x="710" y="271"/>
                  </a:lnTo>
                  <a:lnTo>
                    <a:pt x="720" y="228"/>
                  </a:lnTo>
                  <a:lnTo>
                    <a:pt x="735" y="177"/>
                  </a:lnTo>
                  <a:lnTo>
                    <a:pt x="750" y="153"/>
                  </a:lnTo>
                  <a:lnTo>
                    <a:pt x="760" y="143"/>
                  </a:lnTo>
                  <a:lnTo>
                    <a:pt x="791" y="143"/>
                  </a:lnTo>
                  <a:lnTo>
                    <a:pt x="811" y="137"/>
                  </a:lnTo>
                  <a:lnTo>
                    <a:pt x="828" y="124"/>
                  </a:lnTo>
                  <a:lnTo>
                    <a:pt x="851" y="117"/>
                  </a:lnTo>
                  <a:lnTo>
                    <a:pt x="859" y="104"/>
                  </a:lnTo>
                  <a:lnTo>
                    <a:pt x="863" y="89"/>
                  </a:lnTo>
                  <a:lnTo>
                    <a:pt x="859" y="78"/>
                  </a:lnTo>
                  <a:lnTo>
                    <a:pt x="864" y="64"/>
                  </a:lnTo>
                  <a:lnTo>
                    <a:pt x="864" y="59"/>
                  </a:lnTo>
                  <a:lnTo>
                    <a:pt x="853" y="52"/>
                  </a:lnTo>
                  <a:lnTo>
                    <a:pt x="845" y="48"/>
                  </a:lnTo>
                  <a:lnTo>
                    <a:pt x="824" y="48"/>
                  </a:lnTo>
                  <a:lnTo>
                    <a:pt x="802" y="42"/>
                  </a:lnTo>
                  <a:lnTo>
                    <a:pt x="786" y="33"/>
                  </a:lnTo>
                  <a:lnTo>
                    <a:pt x="775" y="25"/>
                  </a:lnTo>
                  <a:lnTo>
                    <a:pt x="770" y="16"/>
                  </a:lnTo>
                  <a:lnTo>
                    <a:pt x="763" y="8"/>
                  </a:lnTo>
                  <a:lnTo>
                    <a:pt x="752" y="6"/>
                  </a:lnTo>
                  <a:lnTo>
                    <a:pt x="729" y="3"/>
                  </a:lnTo>
                  <a:lnTo>
                    <a:pt x="702" y="0"/>
                  </a:lnTo>
                  <a:lnTo>
                    <a:pt x="672" y="3"/>
                  </a:lnTo>
                  <a:lnTo>
                    <a:pt x="649" y="10"/>
                  </a:lnTo>
                  <a:lnTo>
                    <a:pt x="640" y="19"/>
                  </a:lnTo>
                  <a:lnTo>
                    <a:pt x="629" y="35"/>
                  </a:lnTo>
                  <a:lnTo>
                    <a:pt x="616" y="45"/>
                  </a:lnTo>
                  <a:lnTo>
                    <a:pt x="600" y="79"/>
                  </a:lnTo>
                  <a:lnTo>
                    <a:pt x="587" y="100"/>
                  </a:lnTo>
                  <a:lnTo>
                    <a:pt x="578" y="117"/>
                  </a:lnTo>
                  <a:lnTo>
                    <a:pt x="570" y="138"/>
                  </a:lnTo>
                  <a:lnTo>
                    <a:pt x="561" y="153"/>
                  </a:lnTo>
                  <a:lnTo>
                    <a:pt x="561" y="170"/>
                  </a:lnTo>
                  <a:lnTo>
                    <a:pt x="571" y="182"/>
                  </a:lnTo>
                  <a:lnTo>
                    <a:pt x="556" y="173"/>
                  </a:lnTo>
                  <a:lnTo>
                    <a:pt x="546" y="183"/>
                  </a:lnTo>
                  <a:lnTo>
                    <a:pt x="532" y="198"/>
                  </a:lnTo>
                  <a:lnTo>
                    <a:pt x="511" y="208"/>
                  </a:lnTo>
                  <a:lnTo>
                    <a:pt x="491" y="210"/>
                  </a:lnTo>
                  <a:lnTo>
                    <a:pt x="469" y="215"/>
                  </a:lnTo>
                  <a:lnTo>
                    <a:pt x="446" y="222"/>
                  </a:lnTo>
                  <a:lnTo>
                    <a:pt x="417" y="233"/>
                  </a:lnTo>
                  <a:lnTo>
                    <a:pt x="393" y="238"/>
                  </a:lnTo>
                  <a:lnTo>
                    <a:pt x="343" y="237"/>
                  </a:lnTo>
                  <a:lnTo>
                    <a:pt x="298" y="230"/>
                  </a:lnTo>
                  <a:lnTo>
                    <a:pt x="264" y="223"/>
                  </a:lnTo>
                  <a:lnTo>
                    <a:pt x="215" y="226"/>
                  </a:lnTo>
                  <a:lnTo>
                    <a:pt x="177" y="224"/>
                  </a:lnTo>
                  <a:lnTo>
                    <a:pt x="138" y="210"/>
                  </a:lnTo>
                  <a:lnTo>
                    <a:pt x="114" y="190"/>
                  </a:lnTo>
                  <a:lnTo>
                    <a:pt x="86" y="164"/>
                  </a:lnTo>
                  <a:lnTo>
                    <a:pt x="71" y="139"/>
                  </a:lnTo>
                  <a:lnTo>
                    <a:pt x="63" y="118"/>
                  </a:lnTo>
                  <a:lnTo>
                    <a:pt x="64" y="82"/>
                  </a:lnTo>
                  <a:lnTo>
                    <a:pt x="72" y="55"/>
                  </a:lnTo>
                  <a:lnTo>
                    <a:pt x="76" y="23"/>
                  </a:lnTo>
                  <a:lnTo>
                    <a:pt x="75" y="9"/>
                  </a:lnTo>
                  <a:lnTo>
                    <a:pt x="49" y="40"/>
                  </a:lnTo>
                  <a:lnTo>
                    <a:pt x="37" y="68"/>
                  </a:lnTo>
                  <a:lnTo>
                    <a:pt x="28" y="102"/>
                  </a:lnTo>
                  <a:lnTo>
                    <a:pt x="32" y="136"/>
                  </a:lnTo>
                  <a:lnTo>
                    <a:pt x="48" y="173"/>
                  </a:lnTo>
                  <a:lnTo>
                    <a:pt x="72" y="205"/>
                  </a:lnTo>
                  <a:lnTo>
                    <a:pt x="92" y="225"/>
                  </a:lnTo>
                  <a:lnTo>
                    <a:pt x="116" y="249"/>
                  </a:lnTo>
                  <a:lnTo>
                    <a:pt x="131" y="262"/>
                  </a:lnTo>
                  <a:lnTo>
                    <a:pt x="134" y="271"/>
                  </a:lnTo>
                  <a:lnTo>
                    <a:pt x="127" y="291"/>
                  </a:lnTo>
                  <a:lnTo>
                    <a:pt x="112" y="311"/>
                  </a:lnTo>
                  <a:lnTo>
                    <a:pt x="95" y="337"/>
                  </a:lnTo>
                  <a:lnTo>
                    <a:pt x="89" y="361"/>
                  </a:lnTo>
                  <a:lnTo>
                    <a:pt x="82" y="428"/>
                  </a:lnTo>
                  <a:lnTo>
                    <a:pt x="75" y="489"/>
                  </a:lnTo>
                  <a:lnTo>
                    <a:pt x="63" y="515"/>
                  </a:lnTo>
                  <a:lnTo>
                    <a:pt x="51" y="530"/>
                  </a:lnTo>
                  <a:lnTo>
                    <a:pt x="36" y="540"/>
                  </a:lnTo>
                  <a:lnTo>
                    <a:pt x="25" y="550"/>
                  </a:lnTo>
                  <a:lnTo>
                    <a:pt x="19" y="565"/>
                  </a:lnTo>
                  <a:lnTo>
                    <a:pt x="17" y="586"/>
                  </a:lnTo>
                  <a:lnTo>
                    <a:pt x="13" y="629"/>
                  </a:lnTo>
                  <a:lnTo>
                    <a:pt x="2" y="669"/>
                  </a:lnTo>
                  <a:lnTo>
                    <a:pt x="0" y="694"/>
                  </a:lnTo>
                  <a:lnTo>
                    <a:pt x="12" y="708"/>
                  </a:lnTo>
                  <a:lnTo>
                    <a:pt x="35" y="712"/>
                  </a:lnTo>
                  <a:lnTo>
                    <a:pt x="50" y="708"/>
                  </a:lnTo>
                  <a:lnTo>
                    <a:pt x="51" y="694"/>
                  </a:lnTo>
                  <a:lnTo>
                    <a:pt x="43" y="685"/>
                  </a:lnTo>
                  <a:lnTo>
                    <a:pt x="39" y="678"/>
                  </a:lnTo>
                  <a:lnTo>
                    <a:pt x="48" y="646"/>
                  </a:lnTo>
                  <a:lnTo>
                    <a:pt x="62" y="601"/>
                  </a:lnTo>
                  <a:lnTo>
                    <a:pt x="73" y="572"/>
                  </a:lnTo>
                  <a:lnTo>
                    <a:pt x="88" y="553"/>
                  </a:lnTo>
                  <a:lnTo>
                    <a:pt x="126" y="518"/>
                  </a:lnTo>
                  <a:lnTo>
                    <a:pt x="181" y="466"/>
                  </a:lnTo>
                  <a:lnTo>
                    <a:pt x="216" y="434"/>
                  </a:lnTo>
                  <a:lnTo>
                    <a:pt x="243" y="420"/>
                  </a:lnTo>
                  <a:lnTo>
                    <a:pt x="265" y="415"/>
                  </a:lnTo>
                  <a:lnTo>
                    <a:pt x="291" y="420"/>
                  </a:lnTo>
                  <a:lnTo>
                    <a:pt x="340" y="436"/>
                  </a:lnTo>
                  <a:lnTo>
                    <a:pt x="367" y="458"/>
                  </a:lnTo>
                  <a:lnTo>
                    <a:pt x="389" y="467"/>
                  </a:lnTo>
                  <a:lnTo>
                    <a:pt x="414" y="473"/>
                  </a:lnTo>
                  <a:lnTo>
                    <a:pt x="441" y="478"/>
                  </a:lnTo>
                  <a:lnTo>
                    <a:pt x="489" y="489"/>
                  </a:lnTo>
                  <a:lnTo>
                    <a:pt x="518" y="500"/>
                  </a:lnTo>
                  <a:lnTo>
                    <a:pt x="537" y="504"/>
                  </a:lnTo>
                  <a:lnTo>
                    <a:pt x="542" y="508"/>
                  </a:lnTo>
                  <a:lnTo>
                    <a:pt x="545" y="535"/>
                  </a:lnTo>
                  <a:lnTo>
                    <a:pt x="551" y="571"/>
                  </a:lnTo>
                  <a:lnTo>
                    <a:pt x="563" y="623"/>
                  </a:lnTo>
                  <a:lnTo>
                    <a:pt x="566" y="642"/>
                  </a:lnTo>
                  <a:lnTo>
                    <a:pt x="565" y="668"/>
                  </a:lnTo>
                  <a:lnTo>
                    <a:pt x="571" y="674"/>
                  </a:lnTo>
                  <a:lnTo>
                    <a:pt x="584" y="675"/>
                  </a:lnTo>
                  <a:lnTo>
                    <a:pt x="589" y="681"/>
                  </a:lnTo>
                  <a:lnTo>
                    <a:pt x="593" y="701"/>
                  </a:lnTo>
                  <a:lnTo>
                    <a:pt x="612" y="717"/>
                  </a:lnTo>
                  <a:lnTo>
                    <a:pt x="639" y="720"/>
                  </a:lnTo>
                  <a:lnTo>
                    <a:pt x="661" y="714"/>
                  </a:lnTo>
                  <a:lnTo>
                    <a:pt x="668" y="706"/>
                  </a:lnTo>
                  <a:lnTo>
                    <a:pt x="668" y="701"/>
                  </a:lnTo>
                  <a:lnTo>
                    <a:pt x="652" y="688"/>
                  </a:lnTo>
                  <a:lnTo>
                    <a:pt x="635" y="676"/>
                  </a:lnTo>
                  <a:lnTo>
                    <a:pt x="618" y="662"/>
                  </a:lnTo>
                  <a:lnTo>
                    <a:pt x="610" y="641"/>
                  </a:lnTo>
                  <a:lnTo>
                    <a:pt x="607" y="616"/>
                  </a:lnTo>
                  <a:lnTo>
                    <a:pt x="609" y="524"/>
                  </a:lnTo>
                  <a:lnTo>
                    <a:pt x="613" y="478"/>
                  </a:lnTo>
                </a:path>
              </a:pathLst>
            </a:custGeom>
            <a:grpFill/>
            <a:ln w="12700" cap="rnd" cmpd="sng">
              <a:noFill/>
              <a:prstDash val="solid"/>
              <a:round/>
              <a:headEnd type="none" w="med" len="med"/>
              <a:tailEnd type="none" w="med" len="med"/>
            </a:ln>
            <a:effectLst>
              <a:outerShdw dist="107763" dir="2700000" algn="ctr" rotWithShape="0">
                <a:schemeClr val="folHlink"/>
              </a:outerShdw>
            </a:effectLst>
          </p:spPr>
          <p:txBody>
            <a:bodyPr/>
            <a:lstStyle/>
            <a:p>
              <a:pPr fontAlgn="auto">
                <a:spcBef>
                  <a:spcPts val="0"/>
                </a:spcBef>
                <a:spcAft>
                  <a:spcPts val="0"/>
                </a:spcAft>
                <a:defRPr/>
              </a:pPr>
              <a:endParaRPr lang="ar-SA" dirty="0">
                <a:latin typeface="+mn-lt"/>
                <a:cs typeface="+mn-cs"/>
              </a:endParaRPr>
            </a:p>
          </p:txBody>
        </p:sp>
      </p:grpSp>
    </p:spTree>
    <p:extLst>
      <p:ext uri="{BB962C8B-B14F-4D97-AF65-F5344CB8AC3E}">
        <p14:creationId xmlns:p14="http://schemas.microsoft.com/office/powerpoint/2010/main" val="1979462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Box 45">
            <a:extLst>
              <a:ext uri="{FF2B5EF4-FFF2-40B4-BE49-F238E27FC236}">
                <a16:creationId xmlns:a16="http://schemas.microsoft.com/office/drawing/2014/main" id="{94ACDDEB-4781-4F58-8E2D-99DA74834B44}"/>
              </a:ext>
            </a:extLst>
          </p:cNvPr>
          <p:cNvSpPr txBox="1"/>
          <p:nvPr/>
        </p:nvSpPr>
        <p:spPr>
          <a:xfrm>
            <a:off x="3202226" y="3221799"/>
            <a:ext cx="1828800" cy="369332"/>
          </a:xfrm>
          <a:prstGeom prst="rect">
            <a:avLst/>
          </a:prstGeom>
          <a:noFill/>
        </p:spPr>
        <p:txBody>
          <a:bodyPr wrap="square" rtlCol="0">
            <a:spAutoFit/>
          </a:bodyPr>
          <a:lstStyle/>
          <a:p>
            <a:pPr algn="r" rtl="1"/>
            <a:endParaRPr lang="en-US" dirty="0"/>
          </a:p>
        </p:txBody>
      </p:sp>
      <p:sp>
        <p:nvSpPr>
          <p:cNvPr id="53" name="TextBox 52">
            <a:extLst>
              <a:ext uri="{FF2B5EF4-FFF2-40B4-BE49-F238E27FC236}">
                <a16:creationId xmlns:a16="http://schemas.microsoft.com/office/drawing/2014/main" id="{80928B7F-F92F-4CA8-9237-22E25684E0C1}"/>
              </a:ext>
            </a:extLst>
          </p:cNvPr>
          <p:cNvSpPr txBox="1"/>
          <p:nvPr/>
        </p:nvSpPr>
        <p:spPr>
          <a:xfrm>
            <a:off x="3104367" y="3221799"/>
            <a:ext cx="1828800" cy="1828800"/>
          </a:xfrm>
          <a:prstGeom prst="rect">
            <a:avLst/>
          </a:prstGeom>
          <a:noFill/>
        </p:spPr>
        <p:txBody>
          <a:bodyPr wrap="square" rtlCol="0">
            <a:spAutoFit/>
          </a:bodyPr>
          <a:lstStyle/>
          <a:p>
            <a:pPr algn="l"/>
            <a:endParaRPr lang="en-US" dirty="0"/>
          </a:p>
        </p:txBody>
      </p:sp>
      <p:sp>
        <p:nvSpPr>
          <p:cNvPr id="59" name="TextBox 58">
            <a:extLst>
              <a:ext uri="{FF2B5EF4-FFF2-40B4-BE49-F238E27FC236}">
                <a16:creationId xmlns:a16="http://schemas.microsoft.com/office/drawing/2014/main" id="{50AE7680-641F-4973-9C74-5A9EF29E901C}"/>
              </a:ext>
            </a:extLst>
          </p:cNvPr>
          <p:cNvSpPr txBox="1"/>
          <p:nvPr/>
        </p:nvSpPr>
        <p:spPr>
          <a:xfrm>
            <a:off x="3202226" y="3221799"/>
            <a:ext cx="1828800" cy="1828800"/>
          </a:xfrm>
          <a:prstGeom prst="rect">
            <a:avLst/>
          </a:prstGeom>
          <a:noFill/>
        </p:spPr>
        <p:txBody>
          <a:bodyPr wrap="square" rtlCol="0">
            <a:spAutoFit/>
          </a:bodyPr>
          <a:lstStyle/>
          <a:p>
            <a:pPr algn="l"/>
            <a:endParaRPr lang="en-US" dirty="0"/>
          </a:p>
        </p:txBody>
      </p:sp>
      <p:sp>
        <p:nvSpPr>
          <p:cNvPr id="3" name="Rectangle 2">
            <a:extLst>
              <a:ext uri="{FF2B5EF4-FFF2-40B4-BE49-F238E27FC236}">
                <a16:creationId xmlns:a16="http://schemas.microsoft.com/office/drawing/2014/main" id="{01B01D45-B649-494D-9F82-CAF6A3BF77D4}"/>
              </a:ext>
            </a:extLst>
          </p:cNvPr>
          <p:cNvSpPr>
            <a:spLocks noChangeArrowheads="1"/>
          </p:cNvSpPr>
          <p:nvPr/>
        </p:nvSpPr>
        <p:spPr bwMode="auto">
          <a:xfrm rot="16200000" flipH="1" flipV="1">
            <a:off x="2895453" y="-2895453"/>
            <a:ext cx="6401092" cy="12192001"/>
          </a:xfrm>
          <a:prstGeom prst="rect">
            <a:avLst/>
          </a:prstGeom>
          <a:solidFill>
            <a:schemeClr val="accent1"/>
          </a:solidFill>
          <a:ln w="12700">
            <a:noFill/>
            <a:miter lim="800000"/>
            <a:headEnd/>
            <a:tailEnd/>
          </a:ln>
          <a:effectLst>
            <a:outerShdw dist="107763" dir="2700000" algn="ctr" rotWithShape="0">
              <a:schemeClr val="folHlink"/>
            </a:outerShdw>
          </a:effectLst>
        </p:spPr>
        <p:txBody>
          <a:bodyPr wrap="none" anchor="ctr"/>
          <a:lstStyle/>
          <a:p>
            <a:pPr fontAlgn="auto">
              <a:spcBef>
                <a:spcPts val="0"/>
              </a:spcBef>
              <a:spcAft>
                <a:spcPts val="0"/>
              </a:spcAft>
              <a:defRPr/>
            </a:pPr>
            <a:endParaRPr lang="ar-SA" dirty="0">
              <a:latin typeface="+mn-lt"/>
              <a:cs typeface="+mn-cs"/>
            </a:endParaRPr>
          </a:p>
          <a:p>
            <a:pPr fontAlgn="auto">
              <a:spcBef>
                <a:spcPts val="0"/>
              </a:spcBef>
              <a:spcAft>
                <a:spcPts val="0"/>
              </a:spcAft>
              <a:defRPr/>
            </a:pPr>
            <a:endParaRPr lang="ar-SA" dirty="0">
              <a:latin typeface="+mn-lt"/>
              <a:cs typeface="+mn-cs"/>
            </a:endParaRPr>
          </a:p>
          <a:p>
            <a:pPr fontAlgn="auto">
              <a:spcBef>
                <a:spcPts val="0"/>
              </a:spcBef>
              <a:spcAft>
                <a:spcPts val="0"/>
              </a:spcAft>
              <a:defRPr/>
            </a:pPr>
            <a:endParaRPr lang="ar-SA" dirty="0">
              <a:latin typeface="+mn-lt"/>
              <a:cs typeface="+mn-cs"/>
            </a:endParaRPr>
          </a:p>
          <a:p>
            <a:pPr algn="ctr" fontAlgn="auto">
              <a:spcBef>
                <a:spcPts val="0"/>
              </a:spcBef>
              <a:spcAft>
                <a:spcPts val="0"/>
              </a:spcAft>
              <a:defRPr/>
            </a:pPr>
            <a:endParaRPr lang="ar-SA" dirty="0">
              <a:latin typeface="+mn-lt"/>
              <a:cs typeface="+mn-cs"/>
            </a:endParaRPr>
          </a:p>
        </p:txBody>
      </p:sp>
      <p:sp>
        <p:nvSpPr>
          <p:cNvPr id="2" name="TextBox 1">
            <a:extLst>
              <a:ext uri="{FF2B5EF4-FFF2-40B4-BE49-F238E27FC236}">
                <a16:creationId xmlns:a16="http://schemas.microsoft.com/office/drawing/2014/main" id="{A40F8729-A521-4604-9C26-C38ACB97B90C}"/>
              </a:ext>
            </a:extLst>
          </p:cNvPr>
          <p:cNvSpPr txBox="1"/>
          <p:nvPr/>
        </p:nvSpPr>
        <p:spPr>
          <a:xfrm>
            <a:off x="5178990" y="2536781"/>
            <a:ext cx="1828800" cy="1828800"/>
          </a:xfrm>
          <a:prstGeom prst="rect">
            <a:avLst/>
          </a:prstGeom>
          <a:noFill/>
        </p:spPr>
        <p:txBody>
          <a:bodyPr wrap="square" rtlCol="0">
            <a:spAutoFit/>
          </a:bodyPr>
          <a:lstStyle/>
          <a:p>
            <a:pPr algn="l"/>
            <a:endParaRPr lang="en-US" dirty="0"/>
          </a:p>
        </p:txBody>
      </p:sp>
      <p:sp>
        <p:nvSpPr>
          <p:cNvPr id="4" name="Content Placeholder 2">
            <a:extLst>
              <a:ext uri="{FF2B5EF4-FFF2-40B4-BE49-F238E27FC236}">
                <a16:creationId xmlns:a16="http://schemas.microsoft.com/office/drawing/2014/main" id="{45724472-5117-4919-BB5D-E0DC9A63DDDA}"/>
              </a:ext>
            </a:extLst>
          </p:cNvPr>
          <p:cNvSpPr>
            <a:spLocks noGrp="1"/>
          </p:cNvSpPr>
          <p:nvPr>
            <p:ph idx="1"/>
          </p:nvPr>
        </p:nvSpPr>
        <p:spPr>
          <a:xfrm>
            <a:off x="652397" y="1258386"/>
            <a:ext cx="10881986" cy="3197867"/>
          </a:xfrm>
        </p:spPr>
        <p:txBody>
          <a:bodyPr>
            <a:normAutofit/>
          </a:bodyPr>
          <a:lstStyle/>
          <a:p>
            <a:pPr marL="355600" indent="-355600" algn="just" rtl="1">
              <a:buFont typeface="Georgia" panose="02040502050405020303" pitchFamily="18" charset="0"/>
              <a:buAutoNum type="arabicPeriod"/>
            </a:pPr>
            <a:r>
              <a:rPr lang="ar-SA" altLang="en-US" sz="2400" dirty="0">
                <a:latin typeface="+mj-lt"/>
                <a:cs typeface="ae_Sharjah" panose="02060603050605020204" pitchFamily="18" charset="-78"/>
              </a:rPr>
              <a:t>تمكّن المنظمة من تحديد مواقع المُنتجات التي تتعامل بها ومعرفة موقفها التنافسي.</a:t>
            </a:r>
          </a:p>
          <a:p>
            <a:pPr marL="355600" indent="-355600" algn="just" rtl="1">
              <a:buFont typeface="Georgia" panose="02040502050405020303" pitchFamily="18" charset="0"/>
              <a:buAutoNum type="arabicPeriod"/>
            </a:pPr>
            <a:r>
              <a:rPr lang="ar-SA" altLang="en-US" sz="2400" dirty="0">
                <a:latin typeface="+mj-lt"/>
                <a:cs typeface="ae_Sharjah" panose="02060603050605020204" pitchFamily="18" charset="-78"/>
              </a:rPr>
              <a:t>تساعد على اختيار الاستراتيجية التسويقية المناسبة لمواجهة كل حالة على حدة، على ضوء الحصة السوقية ومعدل نمو السوق (الصناعة).</a:t>
            </a:r>
          </a:p>
          <a:p>
            <a:pPr marL="355600" indent="-355600" algn="just" rtl="1">
              <a:buFont typeface="Georgia" panose="02040502050405020303" pitchFamily="18" charset="0"/>
              <a:buAutoNum type="arabicPeriod"/>
            </a:pPr>
            <a:r>
              <a:rPr lang="ar-SA" altLang="en-US" sz="2400" dirty="0">
                <a:latin typeface="+mj-lt"/>
                <a:cs typeface="ae_Sharjah" panose="02060603050605020204" pitchFamily="18" charset="-78"/>
              </a:rPr>
              <a:t>تركز الانتباه حول ضرورة الاهتمام ببعض الأنشطة التسويقية ومدى إسهام كل نشاط في دعم المُنتَج في الخلية المعنية، أو بالعكس التقليل منها وتحويلها لمنتجات أخرى (كما في خلية البقرة الحلوب).</a:t>
            </a:r>
          </a:p>
          <a:p>
            <a:pPr marL="355600" indent="-355600" algn="just" rtl="1">
              <a:buFont typeface="Georgia" panose="02040502050405020303" pitchFamily="18" charset="0"/>
              <a:buAutoNum type="arabicPeriod"/>
            </a:pPr>
            <a:r>
              <a:rPr lang="ar-SA" altLang="en-US" sz="2400" dirty="0">
                <a:latin typeface="+mj-lt"/>
                <a:cs typeface="ae_Sharjah" panose="02060603050605020204" pitchFamily="18" charset="-78"/>
              </a:rPr>
              <a:t>تمكن إدارة التسويق والمنظمة من تحديد فاعلية استراتيجيات النمو السوق – المنتج، وكل استراتيجية بحسب خصوصية السوق والمنتج الذي تتعامل به، بالإضافة إلى إمكانية اعتماد استراتيجية التنويع ولتوسيع أنشطتها في مجالات مضافة للعمل.</a:t>
            </a:r>
          </a:p>
        </p:txBody>
      </p:sp>
      <p:sp>
        <p:nvSpPr>
          <p:cNvPr id="5" name="TextBox 4">
            <a:extLst>
              <a:ext uri="{FF2B5EF4-FFF2-40B4-BE49-F238E27FC236}">
                <a16:creationId xmlns:a16="http://schemas.microsoft.com/office/drawing/2014/main" id="{87FC0F9F-D0D9-49AD-B2FF-1D27D7B9399D}"/>
              </a:ext>
            </a:extLst>
          </p:cNvPr>
          <p:cNvSpPr txBox="1"/>
          <p:nvPr/>
        </p:nvSpPr>
        <p:spPr>
          <a:xfrm>
            <a:off x="4548851" y="525647"/>
            <a:ext cx="6996857" cy="523220"/>
          </a:xfrm>
          <a:prstGeom prst="rect">
            <a:avLst/>
          </a:prstGeom>
          <a:noFill/>
        </p:spPr>
        <p:txBody>
          <a:bodyPr wrap="square" rtlCol="0">
            <a:spAutoFit/>
          </a:bodyPr>
          <a:lstStyle/>
          <a:p>
            <a:pPr algn="r" rtl="1"/>
            <a:r>
              <a:rPr lang="ar-SA" sz="2800" dirty="0">
                <a:solidFill>
                  <a:schemeClr val="bg1"/>
                </a:solidFill>
                <a:latin typeface="ae_Sharjah" panose="02060603050605020204" pitchFamily="18" charset="-78"/>
                <a:cs typeface="ae_Sharjah" panose="02060603050605020204" pitchFamily="18" charset="-78"/>
              </a:rPr>
              <a:t>مزايا تحليل مصفوفة مجموعة بوسطن الاستشارية </a:t>
            </a:r>
            <a:r>
              <a:rPr lang="en-US" sz="2400" dirty="0">
                <a:solidFill>
                  <a:schemeClr val="bg1"/>
                </a:solidFill>
                <a:latin typeface="ae_Sharjah" panose="02060603050605020204" pitchFamily="18" charset="-78"/>
                <a:cs typeface="ae_Sharjah" panose="02060603050605020204" pitchFamily="18" charset="-78"/>
              </a:rPr>
              <a:t>(</a:t>
            </a:r>
            <a:r>
              <a:rPr lang="en-US" sz="2800" dirty="0">
                <a:solidFill>
                  <a:schemeClr val="bg1"/>
                </a:solidFill>
                <a:latin typeface="ae_Sharjah" panose="02060603050605020204" pitchFamily="18" charset="-78"/>
                <a:cs typeface="ae_Sharjah" panose="02060603050605020204" pitchFamily="18" charset="-78"/>
              </a:rPr>
              <a:t>BCG</a:t>
            </a:r>
            <a:r>
              <a:rPr lang="en-US" sz="2400" dirty="0">
                <a:solidFill>
                  <a:schemeClr val="bg1"/>
                </a:solidFill>
                <a:latin typeface="ae_Sharjah" panose="02060603050605020204" pitchFamily="18" charset="-78"/>
                <a:cs typeface="ae_Sharjah" panose="02060603050605020204" pitchFamily="18" charset="-78"/>
              </a:rPr>
              <a:t>)</a:t>
            </a:r>
            <a:r>
              <a:rPr lang="ar-DZ" sz="2400" dirty="0">
                <a:solidFill>
                  <a:schemeClr val="bg1"/>
                </a:solidFill>
                <a:latin typeface="ae_Sharjah" panose="02060603050605020204" pitchFamily="18" charset="-78"/>
                <a:cs typeface="ae_Sharjah" panose="02060603050605020204" pitchFamily="18" charset="-78"/>
              </a:rPr>
              <a:t> </a:t>
            </a:r>
            <a:r>
              <a:rPr lang="ar-DZ" sz="2800" b="1" dirty="0">
                <a:solidFill>
                  <a:schemeClr val="bg1"/>
                </a:solidFill>
                <a:latin typeface="ae_Sharjah" panose="02060603050605020204" pitchFamily="18" charset="-78"/>
                <a:cs typeface="ae_Sharjah" panose="02060603050605020204" pitchFamily="18" charset="-78"/>
              </a:rPr>
              <a:t>:</a:t>
            </a:r>
          </a:p>
        </p:txBody>
      </p:sp>
    </p:spTree>
    <p:extLst>
      <p:ext uri="{BB962C8B-B14F-4D97-AF65-F5344CB8AC3E}">
        <p14:creationId xmlns:p14="http://schemas.microsoft.com/office/powerpoint/2010/main" val="406519081"/>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Box 45">
            <a:extLst>
              <a:ext uri="{FF2B5EF4-FFF2-40B4-BE49-F238E27FC236}">
                <a16:creationId xmlns:a16="http://schemas.microsoft.com/office/drawing/2014/main" id="{94ACDDEB-4781-4F58-8E2D-99DA74834B44}"/>
              </a:ext>
            </a:extLst>
          </p:cNvPr>
          <p:cNvSpPr txBox="1"/>
          <p:nvPr/>
        </p:nvSpPr>
        <p:spPr>
          <a:xfrm>
            <a:off x="3202226" y="3221799"/>
            <a:ext cx="1828800" cy="369332"/>
          </a:xfrm>
          <a:prstGeom prst="rect">
            <a:avLst/>
          </a:prstGeom>
          <a:noFill/>
        </p:spPr>
        <p:txBody>
          <a:bodyPr wrap="square" rtlCol="0">
            <a:spAutoFit/>
          </a:bodyPr>
          <a:lstStyle/>
          <a:p>
            <a:pPr algn="r" rtl="1"/>
            <a:endParaRPr lang="en-US" dirty="0"/>
          </a:p>
        </p:txBody>
      </p:sp>
      <p:sp>
        <p:nvSpPr>
          <p:cNvPr id="53" name="TextBox 52">
            <a:extLst>
              <a:ext uri="{FF2B5EF4-FFF2-40B4-BE49-F238E27FC236}">
                <a16:creationId xmlns:a16="http://schemas.microsoft.com/office/drawing/2014/main" id="{80928B7F-F92F-4CA8-9237-22E25684E0C1}"/>
              </a:ext>
            </a:extLst>
          </p:cNvPr>
          <p:cNvSpPr txBox="1"/>
          <p:nvPr/>
        </p:nvSpPr>
        <p:spPr>
          <a:xfrm>
            <a:off x="3104367" y="3221799"/>
            <a:ext cx="1828800" cy="1828800"/>
          </a:xfrm>
          <a:prstGeom prst="rect">
            <a:avLst/>
          </a:prstGeom>
          <a:noFill/>
        </p:spPr>
        <p:txBody>
          <a:bodyPr wrap="square" rtlCol="0">
            <a:spAutoFit/>
          </a:bodyPr>
          <a:lstStyle/>
          <a:p>
            <a:pPr algn="l"/>
            <a:endParaRPr lang="en-US" dirty="0"/>
          </a:p>
        </p:txBody>
      </p:sp>
      <p:sp>
        <p:nvSpPr>
          <p:cNvPr id="3" name="Rectangle 2">
            <a:extLst>
              <a:ext uri="{FF2B5EF4-FFF2-40B4-BE49-F238E27FC236}">
                <a16:creationId xmlns:a16="http://schemas.microsoft.com/office/drawing/2014/main" id="{01B01D45-B649-494D-9F82-CAF6A3BF77D4}"/>
              </a:ext>
            </a:extLst>
          </p:cNvPr>
          <p:cNvSpPr>
            <a:spLocks noChangeArrowheads="1"/>
          </p:cNvSpPr>
          <p:nvPr/>
        </p:nvSpPr>
        <p:spPr bwMode="auto">
          <a:xfrm rot="16200000" flipH="1" flipV="1">
            <a:off x="2550519" y="-2783481"/>
            <a:ext cx="6871043" cy="12411921"/>
          </a:xfrm>
          <a:prstGeom prst="rect">
            <a:avLst/>
          </a:prstGeom>
          <a:solidFill>
            <a:schemeClr val="accent1"/>
          </a:solidFill>
          <a:ln w="12700">
            <a:noFill/>
            <a:miter lim="800000"/>
            <a:headEnd/>
            <a:tailEnd/>
          </a:ln>
          <a:effectLst>
            <a:outerShdw dist="107763" dir="2700000" algn="ctr" rotWithShape="0">
              <a:schemeClr val="folHlink"/>
            </a:outerShdw>
          </a:effectLst>
        </p:spPr>
        <p:txBody>
          <a:bodyPr wrap="none" anchor="ctr"/>
          <a:lstStyle/>
          <a:p>
            <a:pPr fontAlgn="auto">
              <a:spcBef>
                <a:spcPts val="0"/>
              </a:spcBef>
              <a:spcAft>
                <a:spcPts val="0"/>
              </a:spcAft>
              <a:defRPr/>
            </a:pPr>
            <a:endParaRPr lang="ar-SA" dirty="0">
              <a:latin typeface="+mn-lt"/>
              <a:cs typeface="+mn-cs"/>
            </a:endParaRPr>
          </a:p>
          <a:p>
            <a:pPr fontAlgn="auto">
              <a:spcBef>
                <a:spcPts val="0"/>
              </a:spcBef>
              <a:spcAft>
                <a:spcPts val="0"/>
              </a:spcAft>
              <a:defRPr/>
            </a:pPr>
            <a:endParaRPr lang="ar-SA" dirty="0">
              <a:latin typeface="+mn-lt"/>
              <a:cs typeface="+mn-cs"/>
            </a:endParaRPr>
          </a:p>
          <a:p>
            <a:pPr fontAlgn="auto">
              <a:spcBef>
                <a:spcPts val="0"/>
              </a:spcBef>
              <a:spcAft>
                <a:spcPts val="0"/>
              </a:spcAft>
              <a:defRPr/>
            </a:pPr>
            <a:endParaRPr lang="ar-SA" dirty="0">
              <a:latin typeface="+mn-lt"/>
              <a:cs typeface="+mn-cs"/>
            </a:endParaRPr>
          </a:p>
          <a:p>
            <a:pPr algn="ctr" fontAlgn="auto">
              <a:spcBef>
                <a:spcPts val="0"/>
              </a:spcBef>
              <a:spcAft>
                <a:spcPts val="0"/>
              </a:spcAft>
              <a:defRPr/>
            </a:pPr>
            <a:endParaRPr lang="ar-SA" dirty="0">
              <a:latin typeface="+mn-lt"/>
              <a:cs typeface="+mn-cs"/>
            </a:endParaRPr>
          </a:p>
        </p:txBody>
      </p:sp>
      <p:sp>
        <p:nvSpPr>
          <p:cNvPr id="4" name="TextBox 3">
            <a:extLst>
              <a:ext uri="{FF2B5EF4-FFF2-40B4-BE49-F238E27FC236}">
                <a16:creationId xmlns:a16="http://schemas.microsoft.com/office/drawing/2014/main" id="{C7E207ED-3B6B-4AB7-9F3F-5326CE99879A}"/>
              </a:ext>
            </a:extLst>
          </p:cNvPr>
          <p:cNvSpPr txBox="1"/>
          <p:nvPr/>
        </p:nvSpPr>
        <p:spPr>
          <a:xfrm>
            <a:off x="4840789" y="251142"/>
            <a:ext cx="6328782" cy="1200329"/>
          </a:xfrm>
          <a:prstGeom prst="rect">
            <a:avLst/>
          </a:prstGeom>
          <a:noFill/>
        </p:spPr>
        <p:txBody>
          <a:bodyPr wrap="square" rtlCol="0">
            <a:spAutoFit/>
          </a:bodyPr>
          <a:lstStyle/>
          <a:p>
            <a:pPr algn="r" rtl="1"/>
            <a:r>
              <a:rPr lang="ar-SA" sz="2400" dirty="0">
                <a:solidFill>
                  <a:schemeClr val="bg1"/>
                </a:solidFill>
                <a:latin typeface="ae_Sharjah" panose="02060603050605020204" pitchFamily="18" charset="-78"/>
                <a:cs typeface="ae_Sharjah" panose="02060603050605020204" pitchFamily="18" charset="-78"/>
              </a:rPr>
              <a:t>الانتقادات الموجهة لمصفوفة مجموعة بوسطن الاستشارية </a:t>
            </a:r>
            <a:r>
              <a:rPr lang="en-US" sz="2400" dirty="0">
                <a:solidFill>
                  <a:schemeClr val="bg1"/>
                </a:solidFill>
                <a:latin typeface="ae_Sharjah" panose="02060603050605020204" pitchFamily="18" charset="-78"/>
                <a:cs typeface="ae_Sharjah" panose="02060603050605020204" pitchFamily="18" charset="-78"/>
              </a:rPr>
              <a:t>(BCG)</a:t>
            </a:r>
            <a:endParaRPr lang="ar-SA" sz="2400" dirty="0">
              <a:solidFill>
                <a:schemeClr val="bg1"/>
              </a:solidFill>
              <a:latin typeface="ae_Sharjah" panose="02060603050605020204" pitchFamily="18" charset="-78"/>
              <a:cs typeface="ae_Sharjah" panose="02060603050605020204" pitchFamily="18" charset="-78"/>
            </a:endParaRPr>
          </a:p>
          <a:p>
            <a:pPr algn="r" rtl="1"/>
            <a:endParaRPr lang="en-US" sz="2400" dirty="0">
              <a:solidFill>
                <a:schemeClr val="bg1"/>
              </a:solidFill>
              <a:latin typeface="ae_Sharjah" panose="02060603050605020204" pitchFamily="18" charset="-78"/>
              <a:cs typeface="ae_Sharjah" panose="02060603050605020204" pitchFamily="18" charset="-78"/>
            </a:endParaRPr>
          </a:p>
        </p:txBody>
      </p:sp>
      <p:sp>
        <p:nvSpPr>
          <p:cNvPr id="5" name="TextBox 4">
            <a:extLst>
              <a:ext uri="{FF2B5EF4-FFF2-40B4-BE49-F238E27FC236}">
                <a16:creationId xmlns:a16="http://schemas.microsoft.com/office/drawing/2014/main" id="{54624597-4773-4365-9AAF-F59E278AE030}"/>
              </a:ext>
            </a:extLst>
          </p:cNvPr>
          <p:cNvSpPr txBox="1"/>
          <p:nvPr/>
        </p:nvSpPr>
        <p:spPr>
          <a:xfrm>
            <a:off x="1161267" y="1423761"/>
            <a:ext cx="10281781" cy="3231654"/>
          </a:xfrm>
          <a:prstGeom prst="rect">
            <a:avLst/>
          </a:prstGeom>
          <a:noFill/>
        </p:spPr>
        <p:txBody>
          <a:bodyPr vert="horz" wrap="square" numCol="1" rtlCol="0" anchor="ctr">
            <a:spAutoFit/>
          </a:bodyPr>
          <a:lstStyle/>
          <a:p>
            <a:pPr marL="285750" indent="-285750" algn="r" rtl="1">
              <a:buFont typeface="Arial" panose="020B0604020202020204" pitchFamily="34" charset="0"/>
              <a:buChar char="•"/>
            </a:pPr>
            <a:r>
              <a:rPr lang="ar-SA" sz="2800" dirty="0">
                <a:latin typeface="ae_Sharjah" panose="02060603050605020204" pitchFamily="18" charset="-78"/>
                <a:cs typeface="ae_Sharjah" panose="02060603050605020204" pitchFamily="18" charset="-78"/>
              </a:rPr>
              <a:t>حصر العوامل الاستراتيجية في عاملين كميين فقط (الحصة السوقية النسبية للمنظمة و معد نمو السوق)</a:t>
            </a:r>
            <a:endParaRPr lang="ar-DZ" sz="2800" dirty="0">
              <a:latin typeface="ae_Sharjah" panose="02060603050605020204" pitchFamily="18" charset="-78"/>
              <a:cs typeface="ae_Sharjah" panose="02060603050605020204" pitchFamily="18" charset="-78"/>
            </a:endParaRPr>
          </a:p>
          <a:p>
            <a:pPr marL="285750" indent="-285750" algn="r" rtl="1">
              <a:buFont typeface="Arial" panose="020B0604020202020204" pitchFamily="34" charset="0"/>
              <a:buChar char="•"/>
            </a:pPr>
            <a:r>
              <a:rPr lang="ar-DZ" sz="2800" dirty="0">
                <a:latin typeface="ae_Sharjah" panose="02060603050605020204" pitchFamily="18" charset="-78"/>
                <a:cs typeface="ae_Sharjah" panose="02060603050605020204" pitchFamily="18" charset="-78"/>
              </a:rPr>
              <a:t>اعتماد مستويين للتقييم مرتفع منخفض</a:t>
            </a:r>
          </a:p>
          <a:p>
            <a:pPr marL="285750" indent="-285750" algn="r" rtl="1">
              <a:buFont typeface="Arial" panose="020B0604020202020204" pitchFamily="34" charset="0"/>
              <a:buChar char="•"/>
            </a:pPr>
            <a:r>
              <a:rPr lang="ar-DZ" sz="2400" dirty="0">
                <a:latin typeface="ae_Sharjah" panose="02060603050605020204" pitchFamily="18" charset="-78"/>
                <a:cs typeface="ae_Sharjah" panose="02060603050605020204" pitchFamily="18" charset="-78"/>
              </a:rPr>
              <a:t>بالإضافة إلى:</a:t>
            </a:r>
            <a:endParaRPr lang="ar-SA" sz="2400" dirty="0">
              <a:latin typeface="ae_Sharjah" panose="02060603050605020204" pitchFamily="18" charset="-78"/>
              <a:cs typeface="ae_Sharjah" panose="02060603050605020204" pitchFamily="18" charset="-78"/>
            </a:endParaRPr>
          </a:p>
          <a:p>
            <a:pPr marL="285750" indent="-285750" algn="ctr" rtl="1">
              <a:buFont typeface="Arial" panose="020B0604020202020204" pitchFamily="34" charset="0"/>
              <a:buChar char="•"/>
            </a:pPr>
            <a:r>
              <a:rPr lang="ar-SA" sz="2400" dirty="0">
                <a:latin typeface="ae_Sharjah" panose="02060603050605020204" pitchFamily="18" charset="-78"/>
                <a:cs typeface="ae_Sharjah" panose="02060603050605020204" pitchFamily="18" charset="-78"/>
              </a:rPr>
              <a:t>الاعتماد على التكاليف فقط في البُعد الداخلي و حصر المنافسة في السعر فقط أكثر من الجودة وبالتالي الاعتماد على أثر التجربة فقط كميزة تنافسية.</a:t>
            </a:r>
          </a:p>
          <a:p>
            <a:pPr marL="285750" indent="-285750" algn="r" rtl="1">
              <a:buFont typeface="Arial" panose="020B0604020202020204" pitchFamily="34" charset="0"/>
              <a:buChar char="•"/>
            </a:pPr>
            <a:r>
              <a:rPr lang="ar-SA" sz="2400" dirty="0">
                <a:latin typeface="ae_Sharjah" panose="02060603050605020204" pitchFamily="18" charset="-78"/>
                <a:cs typeface="ae_Sharjah" panose="02060603050605020204" pitchFamily="18" charset="-78"/>
              </a:rPr>
              <a:t>حصر معدلات النمو في مجال محدد.</a:t>
            </a:r>
          </a:p>
          <a:p>
            <a:pPr marL="285750" indent="-285750" algn="r" rtl="1">
              <a:buFont typeface="Arial" panose="020B0604020202020204" pitchFamily="34" charset="0"/>
              <a:buChar char="•"/>
            </a:pPr>
            <a:r>
              <a:rPr lang="ar-SA" sz="2400" dirty="0">
                <a:latin typeface="ae_Sharjah" panose="02060603050605020204" pitchFamily="18" charset="-78"/>
                <a:cs typeface="ae_Sharjah" panose="02060603050605020204" pitchFamily="18" charset="-78"/>
              </a:rPr>
              <a:t>الاعتماد على نموذج دورة الحية المنتج رغم بعض الانتقادات الموجهة إليه.</a:t>
            </a:r>
            <a:endParaRPr lang="en-US" sz="2400" dirty="0">
              <a:latin typeface="ae_Sharjah" panose="02060603050605020204" pitchFamily="18" charset="-78"/>
              <a:cs typeface="ae_Sharjah" panose="02060603050605020204" pitchFamily="18" charset="-78"/>
            </a:endParaRPr>
          </a:p>
        </p:txBody>
      </p:sp>
    </p:spTree>
    <p:extLst>
      <p:ext uri="{BB962C8B-B14F-4D97-AF65-F5344CB8AC3E}">
        <p14:creationId xmlns:p14="http://schemas.microsoft.com/office/powerpoint/2010/main" val="2993990014"/>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E35A0B-64D8-4D53-AA16-3D31AF559DE1}"/>
              </a:ext>
            </a:extLst>
          </p:cNvPr>
          <p:cNvSpPr>
            <a:spLocks noChangeArrowheads="1"/>
          </p:cNvSpPr>
          <p:nvPr/>
        </p:nvSpPr>
        <p:spPr bwMode="auto">
          <a:xfrm rot="16200000" flipH="1" flipV="1">
            <a:off x="2507817" y="-2520862"/>
            <a:ext cx="7176366" cy="12192002"/>
          </a:xfrm>
          <a:prstGeom prst="rect">
            <a:avLst/>
          </a:prstGeom>
          <a:solidFill>
            <a:schemeClr val="accent1"/>
          </a:solidFill>
          <a:ln w="12700">
            <a:noFill/>
            <a:miter lim="800000"/>
            <a:headEnd/>
            <a:tailEnd/>
          </a:ln>
          <a:effectLst>
            <a:outerShdw dist="107763" dir="2700000" algn="ctr" rotWithShape="0">
              <a:schemeClr val="folHlink"/>
            </a:outerShdw>
          </a:effectLst>
        </p:spPr>
        <p:txBody>
          <a:bodyPr wrap="none" anchor="ctr"/>
          <a:lstStyle/>
          <a:p>
            <a:pPr fontAlgn="auto">
              <a:spcBef>
                <a:spcPts val="0"/>
              </a:spcBef>
              <a:spcAft>
                <a:spcPts val="0"/>
              </a:spcAft>
              <a:defRPr/>
            </a:pPr>
            <a:endParaRPr lang="ar-SA" dirty="0">
              <a:latin typeface="+mn-lt"/>
              <a:cs typeface="+mn-cs"/>
            </a:endParaRPr>
          </a:p>
          <a:p>
            <a:pPr fontAlgn="auto">
              <a:spcBef>
                <a:spcPts val="0"/>
              </a:spcBef>
              <a:spcAft>
                <a:spcPts val="0"/>
              </a:spcAft>
              <a:defRPr/>
            </a:pPr>
            <a:endParaRPr lang="ar-SA" dirty="0">
              <a:latin typeface="+mn-lt"/>
              <a:cs typeface="+mn-cs"/>
            </a:endParaRPr>
          </a:p>
          <a:p>
            <a:pPr fontAlgn="auto">
              <a:spcBef>
                <a:spcPts val="0"/>
              </a:spcBef>
              <a:spcAft>
                <a:spcPts val="0"/>
              </a:spcAft>
              <a:defRPr/>
            </a:pPr>
            <a:endParaRPr lang="ar-SA" dirty="0">
              <a:latin typeface="+mn-lt"/>
              <a:cs typeface="+mn-cs"/>
            </a:endParaRPr>
          </a:p>
          <a:p>
            <a:pPr algn="ctr" fontAlgn="auto">
              <a:spcBef>
                <a:spcPts val="0"/>
              </a:spcBef>
              <a:spcAft>
                <a:spcPts val="0"/>
              </a:spcAft>
              <a:defRPr/>
            </a:pPr>
            <a:endParaRPr lang="ar-SA" dirty="0">
              <a:latin typeface="+mn-lt"/>
              <a:cs typeface="+mn-cs"/>
            </a:endParaRPr>
          </a:p>
        </p:txBody>
      </p:sp>
      <p:grpSp>
        <p:nvGrpSpPr>
          <p:cNvPr id="2" name="Group 10">
            <a:extLst>
              <a:ext uri="{FF2B5EF4-FFF2-40B4-BE49-F238E27FC236}">
                <a16:creationId xmlns:a16="http://schemas.microsoft.com/office/drawing/2014/main" id="{18E2A2FD-051D-4B6B-84C6-FD7493201633}"/>
              </a:ext>
            </a:extLst>
          </p:cNvPr>
          <p:cNvGrpSpPr/>
          <p:nvPr/>
        </p:nvGrpSpPr>
        <p:grpSpPr>
          <a:xfrm rot="-10800000">
            <a:off x="344022" y="5741105"/>
            <a:ext cx="3191969" cy="4175345"/>
            <a:chOff x="0" y="0"/>
            <a:chExt cx="2353310" cy="3357865"/>
          </a:xfrm>
        </p:grpSpPr>
        <p:sp>
          <p:nvSpPr>
            <p:cNvPr id="7" name="Freeform 11">
              <a:extLst>
                <a:ext uri="{FF2B5EF4-FFF2-40B4-BE49-F238E27FC236}">
                  <a16:creationId xmlns:a16="http://schemas.microsoft.com/office/drawing/2014/main" id="{F772DA9B-50DB-433F-BCF2-14D59A8839EA}"/>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sp>
      </p:grpSp>
      <p:grpSp>
        <p:nvGrpSpPr>
          <p:cNvPr id="12" name="Group 10">
            <a:extLst>
              <a:ext uri="{FF2B5EF4-FFF2-40B4-BE49-F238E27FC236}">
                <a16:creationId xmlns:a16="http://schemas.microsoft.com/office/drawing/2014/main" id="{29082024-2218-41B0-A1FB-45D7F7EF11D1}"/>
              </a:ext>
            </a:extLst>
          </p:cNvPr>
          <p:cNvGrpSpPr/>
          <p:nvPr/>
        </p:nvGrpSpPr>
        <p:grpSpPr>
          <a:xfrm rot="-10800000">
            <a:off x="3880012" y="2905517"/>
            <a:ext cx="3885419" cy="4462392"/>
            <a:chOff x="0" y="0"/>
            <a:chExt cx="2353310" cy="3357865"/>
          </a:xfrm>
        </p:grpSpPr>
        <p:sp>
          <p:nvSpPr>
            <p:cNvPr id="11" name="Freeform 11">
              <a:extLst>
                <a:ext uri="{FF2B5EF4-FFF2-40B4-BE49-F238E27FC236}">
                  <a16:creationId xmlns:a16="http://schemas.microsoft.com/office/drawing/2014/main" id="{17355603-B074-4929-8300-8A66D96F1120}"/>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sp>
      </p:grpSp>
      <p:grpSp>
        <p:nvGrpSpPr>
          <p:cNvPr id="15" name="Group 10">
            <a:extLst>
              <a:ext uri="{FF2B5EF4-FFF2-40B4-BE49-F238E27FC236}">
                <a16:creationId xmlns:a16="http://schemas.microsoft.com/office/drawing/2014/main" id="{B1086E23-8DA4-4948-89BE-1F90536E2D40}"/>
              </a:ext>
            </a:extLst>
          </p:cNvPr>
          <p:cNvGrpSpPr/>
          <p:nvPr/>
        </p:nvGrpSpPr>
        <p:grpSpPr>
          <a:xfrm rot="-10800000">
            <a:off x="8155566" y="5645585"/>
            <a:ext cx="3191969" cy="4175345"/>
            <a:chOff x="0" y="0"/>
            <a:chExt cx="2353310" cy="3357865"/>
          </a:xfrm>
        </p:grpSpPr>
        <p:sp>
          <p:nvSpPr>
            <p:cNvPr id="14" name="Freeform 11">
              <a:extLst>
                <a:ext uri="{FF2B5EF4-FFF2-40B4-BE49-F238E27FC236}">
                  <a16:creationId xmlns:a16="http://schemas.microsoft.com/office/drawing/2014/main" id="{9925A63B-51BA-4A46-9864-20BF888C66C3}"/>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sp>
      </p:grpSp>
      <p:sp>
        <p:nvSpPr>
          <p:cNvPr id="3" name="TextBox 2">
            <a:extLst>
              <a:ext uri="{FF2B5EF4-FFF2-40B4-BE49-F238E27FC236}">
                <a16:creationId xmlns:a16="http://schemas.microsoft.com/office/drawing/2014/main" id="{49F9599C-653A-4AC5-A0AE-9609CF09964D}"/>
              </a:ext>
            </a:extLst>
          </p:cNvPr>
          <p:cNvSpPr txBox="1"/>
          <p:nvPr/>
        </p:nvSpPr>
        <p:spPr>
          <a:xfrm>
            <a:off x="1025606" y="6040153"/>
            <a:ext cx="1828800" cy="830997"/>
          </a:xfrm>
          <a:prstGeom prst="rect">
            <a:avLst/>
          </a:prstGeom>
          <a:noFill/>
        </p:spPr>
        <p:txBody>
          <a:bodyPr wrap="square" rtlCol="0">
            <a:spAutoFit/>
          </a:bodyPr>
          <a:lstStyle/>
          <a:p>
            <a:pPr algn="ctr" rtl="1"/>
            <a:r>
              <a:rPr lang="ar-DZ" sz="4800" b="1" dirty="0">
                <a:solidFill>
                  <a:schemeClr val="bg1"/>
                </a:solidFill>
                <a:latin typeface="(A) Arslan Wessam B" panose="03020402040406030203" pitchFamily="66" charset="-78"/>
                <a:cs typeface="(A) Arslan Wessam B" panose="03020402040406030203" pitchFamily="66" charset="-78"/>
              </a:rPr>
              <a:t>أولًا:</a:t>
            </a:r>
            <a:endParaRPr lang="en-US" sz="4800" b="1" dirty="0">
              <a:solidFill>
                <a:schemeClr val="bg1"/>
              </a:solidFill>
              <a:latin typeface="(A) Arslan Wessam B" panose="03020402040406030203" pitchFamily="66" charset="-78"/>
              <a:cs typeface="(A) Arslan Wessam B" panose="03020402040406030203" pitchFamily="66" charset="-78"/>
            </a:endParaRPr>
          </a:p>
        </p:txBody>
      </p:sp>
      <p:sp>
        <p:nvSpPr>
          <p:cNvPr id="4" name="TextBox 3">
            <a:extLst>
              <a:ext uri="{FF2B5EF4-FFF2-40B4-BE49-F238E27FC236}">
                <a16:creationId xmlns:a16="http://schemas.microsoft.com/office/drawing/2014/main" id="{382DD621-2DCA-4D05-8245-3AAD14F692A7}"/>
              </a:ext>
            </a:extLst>
          </p:cNvPr>
          <p:cNvSpPr txBox="1"/>
          <p:nvPr/>
        </p:nvSpPr>
        <p:spPr>
          <a:xfrm>
            <a:off x="4911805" y="2876525"/>
            <a:ext cx="1828800" cy="830997"/>
          </a:xfrm>
          <a:prstGeom prst="rect">
            <a:avLst/>
          </a:prstGeom>
          <a:noFill/>
        </p:spPr>
        <p:txBody>
          <a:bodyPr wrap="square" rtlCol="0">
            <a:spAutoFit/>
          </a:bodyPr>
          <a:lstStyle/>
          <a:p>
            <a:pPr algn="ctr" rtl="1"/>
            <a:r>
              <a:rPr lang="ar-DZ" sz="4800" b="1" dirty="0">
                <a:solidFill>
                  <a:schemeClr val="bg1"/>
                </a:solidFill>
                <a:latin typeface="(A) Arslan Wessam B" panose="03020402040406030203" pitchFamily="66" charset="-78"/>
                <a:cs typeface="(A) Arslan Wessam B" panose="03020402040406030203" pitchFamily="66" charset="-78"/>
              </a:rPr>
              <a:t>ثانيًا:</a:t>
            </a:r>
            <a:r>
              <a:rPr lang="ar-SA" sz="4800" b="1" dirty="0">
                <a:solidFill>
                  <a:schemeClr val="bg1"/>
                </a:solidFill>
                <a:latin typeface="(A) Arslan Wessam B" panose="03020402040406030203" pitchFamily="66" charset="-78"/>
                <a:cs typeface="(A) Arslan Wessam B" panose="03020402040406030203" pitchFamily="66" charset="-78"/>
              </a:rPr>
              <a:t> </a:t>
            </a:r>
          </a:p>
        </p:txBody>
      </p:sp>
      <p:sp>
        <p:nvSpPr>
          <p:cNvPr id="5" name="TextBox 4">
            <a:extLst>
              <a:ext uri="{FF2B5EF4-FFF2-40B4-BE49-F238E27FC236}">
                <a16:creationId xmlns:a16="http://schemas.microsoft.com/office/drawing/2014/main" id="{8174A9F9-F525-4837-9B35-C3038AB874FC}"/>
              </a:ext>
            </a:extLst>
          </p:cNvPr>
          <p:cNvSpPr txBox="1"/>
          <p:nvPr/>
        </p:nvSpPr>
        <p:spPr>
          <a:xfrm>
            <a:off x="8837150" y="5942791"/>
            <a:ext cx="1828800" cy="830997"/>
          </a:xfrm>
          <a:prstGeom prst="rect">
            <a:avLst/>
          </a:prstGeom>
          <a:noFill/>
        </p:spPr>
        <p:txBody>
          <a:bodyPr wrap="square" rtlCol="0">
            <a:spAutoFit/>
          </a:bodyPr>
          <a:lstStyle/>
          <a:p>
            <a:pPr algn="ctr" rtl="1"/>
            <a:r>
              <a:rPr lang="ar-DZ" sz="4800" b="1" dirty="0">
                <a:solidFill>
                  <a:schemeClr val="bg1"/>
                </a:solidFill>
                <a:latin typeface="(A) Arslan Wessam B" panose="03020402040406030203" pitchFamily="66" charset="-78"/>
                <a:cs typeface="(A) Arslan Wessam B" panose="03020402040406030203" pitchFamily="66" charset="-78"/>
              </a:rPr>
              <a:t>ثالثا:</a:t>
            </a:r>
            <a:endParaRPr lang="en-US" sz="4800" b="1" dirty="0">
              <a:solidFill>
                <a:schemeClr val="bg1"/>
              </a:solidFill>
              <a:latin typeface="(A) Arslan Wessam B" panose="03020402040406030203" pitchFamily="66" charset="-78"/>
              <a:cs typeface="(A) Arslan Wessam B" panose="03020402040406030203" pitchFamily="66" charset="-78"/>
            </a:endParaRPr>
          </a:p>
        </p:txBody>
      </p:sp>
      <p:sp>
        <p:nvSpPr>
          <p:cNvPr id="8" name="TextBox 7">
            <a:extLst>
              <a:ext uri="{FF2B5EF4-FFF2-40B4-BE49-F238E27FC236}">
                <a16:creationId xmlns:a16="http://schemas.microsoft.com/office/drawing/2014/main" id="{FBBC6E5B-B17C-4C1C-8C85-186C2F3E816A}"/>
              </a:ext>
            </a:extLst>
          </p:cNvPr>
          <p:cNvSpPr txBox="1"/>
          <p:nvPr/>
        </p:nvSpPr>
        <p:spPr>
          <a:xfrm>
            <a:off x="4237712" y="4347732"/>
            <a:ext cx="3191969" cy="2554545"/>
          </a:xfrm>
          <a:prstGeom prst="rect">
            <a:avLst/>
          </a:prstGeom>
          <a:noFill/>
        </p:spPr>
        <p:txBody>
          <a:bodyPr wrap="square" rtlCol="0">
            <a:spAutoFit/>
          </a:bodyPr>
          <a:lstStyle/>
          <a:p>
            <a:pPr algn="ctr" rtl="1"/>
            <a:r>
              <a:rPr lang="ar-DZ" sz="2000" b="1" dirty="0">
                <a:solidFill>
                  <a:schemeClr val="bg1"/>
                </a:solidFill>
                <a:latin typeface="AD-STOOR" panose="02000000000000000000" pitchFamily="2" charset="0"/>
                <a:cs typeface="AD-STOOR" panose="02000000000000000000" pitchFamily="2" charset="0"/>
              </a:rPr>
              <a:t>قامت </a:t>
            </a:r>
            <a:r>
              <a:rPr lang="ar-SA" sz="2000" b="1" dirty="0">
                <a:solidFill>
                  <a:schemeClr val="bg1"/>
                </a:solidFill>
                <a:latin typeface="AD-STOOR" panose="02000000000000000000" pitchFamily="2" charset="0"/>
                <a:cs typeface="AD-STOOR" panose="02000000000000000000" pitchFamily="2" charset="0"/>
              </a:rPr>
              <a:t>شركة </a:t>
            </a:r>
            <a:r>
              <a:rPr lang="ar-SA" sz="2000" b="1" u="sng" dirty="0" err="1">
                <a:solidFill>
                  <a:schemeClr val="accent6"/>
                </a:solidFill>
                <a:latin typeface="AD-STOOR" panose="02000000000000000000" pitchFamily="2" charset="0"/>
                <a:cs typeface="AD-STOOR" panose="02000000000000000000" pitchFamily="2" charset="0"/>
              </a:rPr>
              <a:t>ماكنزي</a:t>
            </a:r>
            <a:r>
              <a:rPr lang="ar-SA" sz="2000" b="1" dirty="0">
                <a:solidFill>
                  <a:schemeClr val="bg1"/>
                </a:solidFill>
                <a:latin typeface="AD-STOOR" panose="02000000000000000000" pitchFamily="2" charset="0"/>
                <a:cs typeface="AD-STOOR" panose="02000000000000000000" pitchFamily="2" charset="0"/>
              </a:rPr>
              <a:t> </a:t>
            </a:r>
            <a:r>
              <a:rPr lang="ar-DZ" sz="2000" b="1" dirty="0">
                <a:solidFill>
                  <a:schemeClr val="bg1"/>
                </a:solidFill>
                <a:latin typeface="AD-STOOR" panose="02000000000000000000" pitchFamily="2" charset="0"/>
                <a:cs typeface="AD-STOOR" panose="02000000000000000000" pitchFamily="2" charset="0"/>
              </a:rPr>
              <a:t>بتقديم هذه المصفوفة </a:t>
            </a:r>
            <a:r>
              <a:rPr lang="ar-SA" sz="2000" b="1" dirty="0">
                <a:solidFill>
                  <a:schemeClr val="bg1"/>
                </a:solidFill>
                <a:latin typeface="AD-STOOR" panose="02000000000000000000" pitchFamily="2" charset="0"/>
                <a:cs typeface="AD-STOOR" panose="02000000000000000000" pitchFamily="2" charset="0"/>
              </a:rPr>
              <a:t>في مطلع </a:t>
            </a:r>
            <a:r>
              <a:rPr lang="ar-SA" sz="2000" b="1" u="sng" dirty="0">
                <a:solidFill>
                  <a:schemeClr val="accent6"/>
                </a:solidFill>
                <a:latin typeface="AD-STOOR" panose="02000000000000000000" pitchFamily="2" charset="0"/>
                <a:cs typeface="AD-STOOR" panose="02000000000000000000" pitchFamily="2" charset="0"/>
              </a:rPr>
              <a:t>السبعينات</a:t>
            </a:r>
            <a:r>
              <a:rPr lang="ar-SA" sz="2000" b="1" dirty="0">
                <a:solidFill>
                  <a:schemeClr val="bg1"/>
                </a:solidFill>
                <a:latin typeface="AD-STOOR" panose="02000000000000000000" pitchFamily="2" charset="0"/>
                <a:cs typeface="AD-STOOR" panose="02000000000000000000" pitchFamily="2" charset="0"/>
              </a:rPr>
              <a:t> من </a:t>
            </a:r>
            <a:r>
              <a:rPr lang="ar-SA" sz="2000" b="1" u="sng" dirty="0">
                <a:solidFill>
                  <a:schemeClr val="accent6"/>
                </a:solidFill>
                <a:latin typeface="AD-STOOR" panose="02000000000000000000" pitchFamily="2" charset="0"/>
                <a:cs typeface="AD-STOOR" panose="02000000000000000000" pitchFamily="2" charset="0"/>
              </a:rPr>
              <a:t>القرن العشرين </a:t>
            </a:r>
            <a:r>
              <a:rPr lang="ar-SA" sz="2000" b="1" dirty="0">
                <a:solidFill>
                  <a:schemeClr val="bg1"/>
                </a:solidFill>
                <a:latin typeface="AD-STOOR" panose="02000000000000000000" pitchFamily="2" charset="0"/>
                <a:cs typeface="AD-STOOR" panose="02000000000000000000" pitchFamily="2" charset="0"/>
              </a:rPr>
              <a:t>إثر المشاورات التي أجرتها مع شركة </a:t>
            </a:r>
            <a:r>
              <a:rPr lang="ar-SA" sz="2000" b="1" u="sng" dirty="0">
                <a:solidFill>
                  <a:schemeClr val="accent6"/>
                </a:solidFill>
                <a:latin typeface="AD-STOOR" panose="02000000000000000000" pitchFamily="2" charset="0"/>
                <a:cs typeface="AD-STOOR" panose="02000000000000000000" pitchFamily="2" charset="0"/>
              </a:rPr>
              <a:t>جنرال الكتريك </a:t>
            </a:r>
            <a:r>
              <a:rPr lang="ar-SA" sz="2000" b="1" dirty="0">
                <a:solidFill>
                  <a:schemeClr val="bg1"/>
                </a:solidFill>
                <a:latin typeface="AD-STOOR" panose="02000000000000000000" pitchFamily="2" charset="0"/>
                <a:cs typeface="AD-STOOR" panose="02000000000000000000" pitchFamily="2" charset="0"/>
              </a:rPr>
              <a:t>وهي شركة متعددة الجنسيات ناشطة في مجالات عدة مثل الطاقة المتجددة والقطاع الرقمي لمساعدتها في إدارة وحدات عملها الاستراتيجية.  </a:t>
            </a:r>
            <a:endParaRPr lang="en-US" sz="2000" b="1" dirty="0">
              <a:solidFill>
                <a:schemeClr val="bg1"/>
              </a:solidFill>
              <a:latin typeface="AD-STOOR" panose="02000000000000000000" pitchFamily="2" charset="0"/>
              <a:cs typeface="AD-STOOR" panose="02000000000000000000" pitchFamily="2" charset="0"/>
            </a:endParaRPr>
          </a:p>
        </p:txBody>
      </p:sp>
      <p:sp>
        <p:nvSpPr>
          <p:cNvPr id="9" name="TextBox 8">
            <a:extLst>
              <a:ext uri="{FF2B5EF4-FFF2-40B4-BE49-F238E27FC236}">
                <a16:creationId xmlns:a16="http://schemas.microsoft.com/office/drawing/2014/main" id="{EDF55F0A-2A71-47C3-A3B6-EFAC3D62F687}"/>
              </a:ext>
            </a:extLst>
          </p:cNvPr>
          <p:cNvSpPr txBox="1"/>
          <p:nvPr/>
        </p:nvSpPr>
        <p:spPr>
          <a:xfrm>
            <a:off x="4216393" y="3487743"/>
            <a:ext cx="3191970" cy="830997"/>
          </a:xfrm>
          <a:prstGeom prst="rect">
            <a:avLst/>
          </a:prstGeom>
          <a:noFill/>
        </p:spPr>
        <p:txBody>
          <a:bodyPr wrap="square" rtlCol="0">
            <a:spAutoFit/>
          </a:bodyPr>
          <a:lstStyle/>
          <a:p>
            <a:pPr algn="ctr" rtl="1"/>
            <a:r>
              <a:rPr lang="ar-SA" sz="2400" b="1" dirty="0">
                <a:solidFill>
                  <a:schemeClr val="bg1"/>
                </a:solidFill>
                <a:effectLst/>
                <a:latin typeface="(A) Arslan Wessam B" panose="03020402040406030203" pitchFamily="66" charset="-78"/>
                <a:ea typeface="Times New Roman" panose="02020603050405020304" pitchFamily="18" charset="0"/>
                <a:cs typeface="(A) Arslan Wessam B" panose="03020402040406030203" pitchFamily="66" charset="-78"/>
              </a:rPr>
              <a:t>مصفوفة ماكنزي-جنرال الكتريك (مصفوفة </a:t>
            </a:r>
            <a:r>
              <a:rPr lang="ar-SA" sz="2400" b="1" dirty="0" err="1">
                <a:solidFill>
                  <a:schemeClr val="bg1"/>
                </a:solidFill>
                <a:effectLst/>
                <a:latin typeface="(A) Arslan Wessam B" panose="03020402040406030203" pitchFamily="66" charset="-78"/>
                <a:ea typeface="Times New Roman" panose="02020603050405020304" pitchFamily="18" charset="0"/>
                <a:cs typeface="(A) Arslan Wessam B" panose="03020402040406030203" pitchFamily="66" charset="-78"/>
              </a:rPr>
              <a:t>اشارة</a:t>
            </a:r>
            <a:r>
              <a:rPr lang="ar-SA" sz="2400" b="1" dirty="0">
                <a:solidFill>
                  <a:schemeClr val="bg1"/>
                </a:solidFill>
                <a:effectLst/>
                <a:latin typeface="(A) Arslan Wessam B" panose="03020402040406030203" pitchFamily="66" charset="-78"/>
                <a:ea typeface="Times New Roman" panose="02020603050405020304" pitchFamily="18" charset="0"/>
                <a:cs typeface="(A) Arslan Wessam B" panose="03020402040406030203" pitchFamily="66" charset="-78"/>
              </a:rPr>
              <a:t> المرور )</a:t>
            </a:r>
            <a:endParaRPr lang="en-US" sz="2400" b="1" dirty="0">
              <a:solidFill>
                <a:schemeClr val="bg1"/>
              </a:solidFill>
              <a:latin typeface="(A) Arslan Wessam B" panose="03020402040406030203" pitchFamily="66" charset="-78"/>
              <a:cs typeface="(A) Arslan Wessam B" panose="03020402040406030203" pitchFamily="66" charset="-78"/>
            </a:endParaRPr>
          </a:p>
        </p:txBody>
      </p:sp>
    </p:spTree>
    <p:extLst>
      <p:ext uri="{BB962C8B-B14F-4D97-AF65-F5344CB8AC3E}">
        <p14:creationId xmlns:p14="http://schemas.microsoft.com/office/powerpoint/2010/main" val="1175112307"/>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0">
            <a:extLst>
              <a:ext uri="{FF2B5EF4-FFF2-40B4-BE49-F238E27FC236}">
                <a16:creationId xmlns:a16="http://schemas.microsoft.com/office/drawing/2014/main" id="{29082024-2218-41B0-A1FB-45D7F7EF11D1}"/>
              </a:ext>
            </a:extLst>
          </p:cNvPr>
          <p:cNvGrpSpPr/>
          <p:nvPr/>
        </p:nvGrpSpPr>
        <p:grpSpPr>
          <a:xfrm rot="-10800000">
            <a:off x="2" y="-3444644"/>
            <a:ext cx="12191998" cy="10516630"/>
            <a:chOff x="322371" y="-1035316"/>
            <a:chExt cx="2353310" cy="4084080"/>
          </a:xfrm>
        </p:grpSpPr>
        <p:sp>
          <p:nvSpPr>
            <p:cNvPr id="11" name="Freeform 11">
              <a:extLst>
                <a:ext uri="{FF2B5EF4-FFF2-40B4-BE49-F238E27FC236}">
                  <a16:creationId xmlns:a16="http://schemas.microsoft.com/office/drawing/2014/main" id="{17355603-B074-4929-8300-8A66D96F1120}"/>
                </a:ext>
              </a:extLst>
            </p:cNvPr>
            <p:cNvSpPr/>
            <p:nvPr/>
          </p:nvSpPr>
          <p:spPr>
            <a:xfrm>
              <a:off x="322371" y="-1035316"/>
              <a:ext cx="2353310" cy="4084080"/>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txBody>
            <a:bodyPr/>
            <a:lstStyle/>
            <a:p>
              <a:endParaRPr lang="en-US" dirty="0"/>
            </a:p>
          </p:txBody>
        </p:sp>
      </p:grpSp>
      <p:sp>
        <p:nvSpPr>
          <p:cNvPr id="4" name="TextBox 3">
            <a:extLst>
              <a:ext uri="{FF2B5EF4-FFF2-40B4-BE49-F238E27FC236}">
                <a16:creationId xmlns:a16="http://schemas.microsoft.com/office/drawing/2014/main" id="{382DD621-2DCA-4D05-8245-3AAD14F692A7}"/>
              </a:ext>
            </a:extLst>
          </p:cNvPr>
          <p:cNvSpPr txBox="1"/>
          <p:nvPr/>
        </p:nvSpPr>
        <p:spPr>
          <a:xfrm>
            <a:off x="463201" y="704475"/>
            <a:ext cx="11351712" cy="461665"/>
          </a:xfrm>
          <a:prstGeom prst="rect">
            <a:avLst/>
          </a:prstGeom>
          <a:noFill/>
        </p:spPr>
        <p:txBody>
          <a:bodyPr wrap="square" rtlCol="0">
            <a:spAutoFit/>
          </a:bodyPr>
          <a:lstStyle/>
          <a:p>
            <a:pPr algn="ctr" rtl="1"/>
            <a:r>
              <a:rPr lang="ar-DZ" sz="2400" b="1" u="sng" dirty="0">
                <a:solidFill>
                  <a:schemeClr val="bg1"/>
                </a:solidFill>
                <a:latin typeface="adwa-assalaf" panose="02000000000000000000" pitchFamily="2" charset="-78"/>
              </a:rPr>
              <a:t>ثانيًا:</a:t>
            </a:r>
            <a:r>
              <a:rPr lang="ar-SA" sz="2400" b="1" u="sng" dirty="0">
                <a:solidFill>
                  <a:schemeClr val="bg1"/>
                </a:solidFill>
                <a:latin typeface="adwa-assalaf" panose="02000000000000000000" pitchFamily="2" charset="-78"/>
              </a:rPr>
              <a:t> مصفوفة </a:t>
            </a:r>
            <a:r>
              <a:rPr lang="ar-SA" sz="2400" b="1" u="sng" dirty="0" err="1">
                <a:solidFill>
                  <a:schemeClr val="bg1"/>
                </a:solidFill>
                <a:latin typeface="adwa-assalaf" panose="02000000000000000000" pitchFamily="2" charset="-78"/>
              </a:rPr>
              <a:t>ماكنزي</a:t>
            </a:r>
            <a:r>
              <a:rPr lang="ar-SA" sz="2400" b="1" u="sng" dirty="0">
                <a:solidFill>
                  <a:schemeClr val="bg1"/>
                </a:solidFill>
                <a:latin typeface="adwa-assalaf" panose="02000000000000000000" pitchFamily="2" charset="-78"/>
              </a:rPr>
              <a:t>-جنرال </a:t>
            </a:r>
            <a:r>
              <a:rPr lang="ar-DZ" sz="2400" b="1" u="sng" dirty="0">
                <a:solidFill>
                  <a:schemeClr val="bg1"/>
                </a:solidFill>
                <a:latin typeface="adwa-assalaf" panose="02000000000000000000" pitchFamily="2" charset="-78"/>
              </a:rPr>
              <a:t>إ</a:t>
            </a:r>
            <a:r>
              <a:rPr lang="ar-SA" sz="2400" b="1" u="sng" dirty="0">
                <a:solidFill>
                  <a:schemeClr val="bg1"/>
                </a:solidFill>
                <a:latin typeface="adwa-assalaf" panose="02000000000000000000" pitchFamily="2" charset="-78"/>
              </a:rPr>
              <a:t>لكتريك (مصفوفة اشارة المرور )</a:t>
            </a:r>
            <a:endParaRPr lang="en-US" sz="2400" b="1" u="sng" dirty="0">
              <a:solidFill>
                <a:schemeClr val="bg1"/>
              </a:solidFill>
              <a:latin typeface="adwa-assalaf" panose="02000000000000000000" pitchFamily="2" charset="-78"/>
            </a:endParaRPr>
          </a:p>
        </p:txBody>
      </p:sp>
      <p:sp>
        <p:nvSpPr>
          <p:cNvPr id="3" name="TextBox 2">
            <a:extLst>
              <a:ext uri="{FF2B5EF4-FFF2-40B4-BE49-F238E27FC236}">
                <a16:creationId xmlns:a16="http://schemas.microsoft.com/office/drawing/2014/main" id="{CED6A3CC-281C-4B14-A589-9284DA8819ED}"/>
              </a:ext>
            </a:extLst>
          </p:cNvPr>
          <p:cNvSpPr txBox="1"/>
          <p:nvPr/>
        </p:nvSpPr>
        <p:spPr>
          <a:xfrm>
            <a:off x="978595" y="2027914"/>
            <a:ext cx="10320924" cy="3908762"/>
          </a:xfrm>
          <a:prstGeom prst="rect">
            <a:avLst/>
          </a:prstGeom>
          <a:noFill/>
        </p:spPr>
        <p:txBody>
          <a:bodyPr wrap="square" rtlCol="0">
            <a:spAutoFit/>
          </a:bodyPr>
          <a:lstStyle/>
          <a:p>
            <a:pPr algn="just" rtl="1"/>
            <a:r>
              <a:rPr lang="ar-SA" sz="2800" b="1" dirty="0">
                <a:solidFill>
                  <a:schemeClr val="bg1"/>
                </a:solidFill>
                <a:latin typeface="adwa-assalaf" panose="02000000000000000000" pitchFamily="2" charset="-78"/>
                <a:cs typeface="adwa-assalaf" panose="02000000000000000000" pitchFamily="2" charset="-78"/>
              </a:rPr>
              <a:t> </a:t>
            </a:r>
            <a:r>
              <a:rPr lang="ar-SA" sz="2400" dirty="0">
                <a:solidFill>
                  <a:schemeClr val="bg1"/>
                </a:solidFill>
                <a:latin typeface="adwa-assalaf" panose="02000000000000000000" pitchFamily="2" charset="-78"/>
              </a:rPr>
              <a:t>وهي نموذج محفظة أعمال طورتها </a:t>
            </a:r>
            <a:r>
              <a:rPr lang="ar-DZ" sz="2400" dirty="0">
                <a:solidFill>
                  <a:schemeClr val="bg1"/>
                </a:solidFill>
                <a:latin typeface="adwa-assalaf" panose="02000000000000000000" pitchFamily="2" charset="-78"/>
              </a:rPr>
              <a:t>مؤسسة </a:t>
            </a:r>
            <a:r>
              <a:rPr lang="ar-SA" sz="2400" dirty="0" err="1">
                <a:solidFill>
                  <a:schemeClr val="bg1"/>
                </a:solidFill>
                <a:latin typeface="adwa-assalaf" panose="02000000000000000000" pitchFamily="2" charset="-78"/>
              </a:rPr>
              <a:t>ماكنزي</a:t>
            </a:r>
            <a:r>
              <a:rPr lang="ar-SA" sz="2400" dirty="0">
                <a:solidFill>
                  <a:schemeClr val="bg1"/>
                </a:solidFill>
                <a:latin typeface="adwa-assalaf" panose="02000000000000000000" pitchFamily="2" charset="-78"/>
              </a:rPr>
              <a:t> للاستشارات بالتعاون مع شركة جنرال إلكتريك ، وذلك لتفادي نقاط الضعف في مصفوفة </a:t>
            </a:r>
            <a:r>
              <a:rPr lang="ar-DZ" sz="2400" dirty="0">
                <a:solidFill>
                  <a:schemeClr val="bg1"/>
                </a:solidFill>
                <a:latin typeface="adwa-assalaf" panose="02000000000000000000" pitchFamily="2" charset="-78"/>
              </a:rPr>
              <a:t>مجموعة </a:t>
            </a:r>
            <a:r>
              <a:rPr lang="ar-SA" sz="2400" dirty="0">
                <a:solidFill>
                  <a:schemeClr val="bg1"/>
                </a:solidFill>
                <a:latin typeface="adwa-assalaf" panose="02000000000000000000" pitchFamily="2" charset="-78"/>
              </a:rPr>
              <a:t>بوسطن . </a:t>
            </a:r>
            <a:endParaRPr lang="ar-DZ" sz="2400" dirty="0">
              <a:solidFill>
                <a:schemeClr val="bg1"/>
              </a:solidFill>
              <a:latin typeface="adwa-assalaf" panose="02000000000000000000" pitchFamily="2" charset="-78"/>
            </a:endParaRPr>
          </a:p>
          <a:p>
            <a:pPr algn="just" rtl="1"/>
            <a:r>
              <a:rPr lang="ar-SA" sz="2400" dirty="0">
                <a:solidFill>
                  <a:schemeClr val="bg1"/>
                </a:solidFill>
                <a:latin typeface="adwa-assalaf" panose="02000000000000000000" pitchFamily="2" charset="-78"/>
              </a:rPr>
              <a:t>وتتألف مصفوفة ماكنزي من شكل يحتوي على تسعة مربعات موزعة على بعدين، يمثل البعد الأفقي فيها </a:t>
            </a:r>
            <a:r>
              <a:rPr lang="ar-SA" sz="2400" dirty="0">
                <a:solidFill>
                  <a:srgbClr val="92D050"/>
                </a:solidFill>
                <a:latin typeface="adwa-assalaf" panose="02000000000000000000" pitchFamily="2" charset="-78"/>
              </a:rPr>
              <a:t>قوة </a:t>
            </a:r>
            <a:r>
              <a:rPr lang="ar-DZ" sz="2400" dirty="0">
                <a:solidFill>
                  <a:srgbClr val="92D050"/>
                </a:solidFill>
                <a:latin typeface="adwa-assalaf" panose="02000000000000000000" pitchFamily="2" charset="-78"/>
              </a:rPr>
              <a:t>وحدة </a:t>
            </a:r>
            <a:r>
              <a:rPr lang="ar-SA" sz="2400" dirty="0">
                <a:solidFill>
                  <a:srgbClr val="92D050"/>
                </a:solidFill>
                <a:latin typeface="adwa-assalaf" panose="02000000000000000000" pitchFamily="2" charset="-78"/>
              </a:rPr>
              <a:t>الأعمال </a:t>
            </a:r>
            <a:r>
              <a:rPr lang="ar-SA" sz="2400" dirty="0">
                <a:solidFill>
                  <a:schemeClr val="bg1"/>
                </a:solidFill>
                <a:latin typeface="adwa-assalaf" panose="02000000000000000000" pitchFamily="2" charset="-78"/>
              </a:rPr>
              <a:t>أو المركز التنافسي ، بينما يمثل البعد </a:t>
            </a:r>
            <a:r>
              <a:rPr lang="ar-DZ" sz="2400" dirty="0">
                <a:solidFill>
                  <a:schemeClr val="bg1"/>
                </a:solidFill>
                <a:latin typeface="adwa-assalaf" panose="02000000000000000000" pitchFamily="2" charset="-78"/>
              </a:rPr>
              <a:t>العمودي </a:t>
            </a:r>
            <a:r>
              <a:rPr lang="ar-SA" sz="2400" dirty="0">
                <a:solidFill>
                  <a:schemeClr val="bg1"/>
                </a:solidFill>
                <a:latin typeface="adwa-assalaf" panose="02000000000000000000" pitchFamily="2" charset="-78"/>
              </a:rPr>
              <a:t>فيها </a:t>
            </a:r>
            <a:r>
              <a:rPr lang="ar-SA" sz="2400" dirty="0">
                <a:solidFill>
                  <a:srgbClr val="92D050"/>
                </a:solidFill>
                <a:latin typeface="adwa-assalaf" panose="02000000000000000000" pitchFamily="2" charset="-78"/>
              </a:rPr>
              <a:t>جاذبية الصناعة </a:t>
            </a:r>
            <a:r>
              <a:rPr lang="ar-SA" sz="2400" dirty="0">
                <a:solidFill>
                  <a:schemeClr val="bg1"/>
                </a:solidFill>
                <a:latin typeface="adwa-assalaf" panose="02000000000000000000" pitchFamily="2" charset="-78"/>
              </a:rPr>
              <a:t>. ويستفاد من هذين البعدين بالحكم على قوة محفظة </a:t>
            </a:r>
            <a:r>
              <a:rPr lang="ar-DZ" sz="2400" dirty="0">
                <a:solidFill>
                  <a:schemeClr val="bg1"/>
                </a:solidFill>
                <a:latin typeface="adwa-assalaf" panose="02000000000000000000" pitchFamily="2" charset="-78"/>
              </a:rPr>
              <a:t>أ</a:t>
            </a:r>
            <a:r>
              <a:rPr lang="ar-SA" sz="2400" dirty="0">
                <a:solidFill>
                  <a:schemeClr val="bg1"/>
                </a:solidFill>
                <a:latin typeface="adwa-assalaf" panose="02000000000000000000" pitchFamily="2" charset="-78"/>
              </a:rPr>
              <a:t>عمال المنظمة أو وحدات الأعمال .</a:t>
            </a:r>
            <a:endParaRPr lang="en-US" sz="2400" dirty="0">
              <a:solidFill>
                <a:schemeClr val="bg1"/>
              </a:solidFill>
              <a:latin typeface="adwa-assalaf" panose="02000000000000000000" pitchFamily="2" charset="-78"/>
            </a:endParaRPr>
          </a:p>
          <a:p>
            <a:pPr marL="0" indent="0" algn="just" rtl="1">
              <a:buNone/>
            </a:pPr>
            <a:r>
              <a:rPr lang="ar-SA" sz="2400" dirty="0">
                <a:solidFill>
                  <a:schemeClr val="bg1"/>
                </a:solidFill>
                <a:latin typeface="adwa-assalaf" panose="02000000000000000000" pitchFamily="2" charset="-78"/>
              </a:rPr>
              <a:t> ويتم تحديد موقع وحدات الأعمال أو المنتجات لكل بعد على ثلاثة مستويات هي : </a:t>
            </a:r>
          </a:p>
          <a:p>
            <a:pPr marL="2743200" lvl="5" indent="-457200" algn="just" rtl="1">
              <a:buFont typeface="Arial" panose="020B0604020202020204" pitchFamily="34" charset="0"/>
              <a:buChar char="•"/>
            </a:pPr>
            <a:r>
              <a:rPr lang="ar-SA" sz="2400" dirty="0">
                <a:solidFill>
                  <a:schemeClr val="bg1"/>
                </a:solidFill>
                <a:latin typeface="adwa-assalaf" panose="02000000000000000000" pitchFamily="2" charset="-78"/>
              </a:rPr>
              <a:t>قوية</a:t>
            </a:r>
          </a:p>
          <a:p>
            <a:pPr marL="2743200" lvl="5" indent="-457200" algn="just" rtl="1">
              <a:buFont typeface="Arial" panose="020B0604020202020204" pitchFamily="34" charset="0"/>
              <a:buChar char="•"/>
            </a:pPr>
            <a:r>
              <a:rPr lang="ar-SA" sz="2400" dirty="0">
                <a:solidFill>
                  <a:schemeClr val="bg1"/>
                </a:solidFill>
                <a:latin typeface="adwa-assalaf" panose="02000000000000000000" pitchFamily="2" charset="-78"/>
              </a:rPr>
              <a:t>متوسط</a:t>
            </a:r>
          </a:p>
          <a:p>
            <a:pPr marL="2743200" lvl="5" indent="-457200" algn="just" rtl="1">
              <a:buFont typeface="Arial" panose="020B0604020202020204" pitchFamily="34" charset="0"/>
              <a:buChar char="•"/>
            </a:pPr>
            <a:r>
              <a:rPr lang="ar-SA" sz="2400" dirty="0">
                <a:solidFill>
                  <a:schemeClr val="bg1"/>
                </a:solidFill>
                <a:latin typeface="adwa-assalaf" panose="02000000000000000000" pitchFamily="2" charset="-78"/>
              </a:rPr>
              <a:t> وضعيفة </a:t>
            </a:r>
            <a:endParaRPr lang="ar-IQ" sz="2400" dirty="0">
              <a:solidFill>
                <a:schemeClr val="bg1"/>
              </a:solidFill>
              <a:latin typeface="adwa-assalaf" panose="02000000000000000000" pitchFamily="2" charset="-78"/>
            </a:endParaRPr>
          </a:p>
          <a:p>
            <a:pPr algn="ctr" rtl="1"/>
            <a:endParaRPr lang="en-US" sz="2800" dirty="0">
              <a:solidFill>
                <a:schemeClr val="bg1"/>
              </a:solidFill>
              <a:latin typeface="adwa-assalaf" panose="02000000000000000000" pitchFamily="2" charset="-78"/>
              <a:cs typeface="adwa-assalaf" panose="02000000000000000000" pitchFamily="2" charset="-78"/>
            </a:endParaRPr>
          </a:p>
        </p:txBody>
      </p:sp>
    </p:spTree>
    <p:extLst>
      <p:ext uri="{BB962C8B-B14F-4D97-AF65-F5344CB8AC3E}">
        <p14:creationId xmlns:p14="http://schemas.microsoft.com/office/powerpoint/2010/main" val="3939654043"/>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0">
            <a:extLst>
              <a:ext uri="{FF2B5EF4-FFF2-40B4-BE49-F238E27FC236}">
                <a16:creationId xmlns:a16="http://schemas.microsoft.com/office/drawing/2014/main" id="{29082024-2218-41B0-A1FB-45D7F7EF11D1}"/>
              </a:ext>
            </a:extLst>
          </p:cNvPr>
          <p:cNvGrpSpPr/>
          <p:nvPr/>
        </p:nvGrpSpPr>
        <p:grpSpPr>
          <a:xfrm rot="-10800000">
            <a:off x="2" y="6263018"/>
            <a:ext cx="12191998" cy="10516630"/>
            <a:chOff x="322371" y="-1035316"/>
            <a:chExt cx="2353310" cy="4084080"/>
          </a:xfrm>
        </p:grpSpPr>
        <p:sp>
          <p:nvSpPr>
            <p:cNvPr id="11" name="Freeform 11">
              <a:extLst>
                <a:ext uri="{FF2B5EF4-FFF2-40B4-BE49-F238E27FC236}">
                  <a16:creationId xmlns:a16="http://schemas.microsoft.com/office/drawing/2014/main" id="{17355603-B074-4929-8300-8A66D96F1120}"/>
                </a:ext>
              </a:extLst>
            </p:cNvPr>
            <p:cNvSpPr/>
            <p:nvPr/>
          </p:nvSpPr>
          <p:spPr>
            <a:xfrm>
              <a:off x="322371" y="-1035316"/>
              <a:ext cx="2353310" cy="4084080"/>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txBody>
            <a:bodyPr/>
            <a:lstStyle/>
            <a:p>
              <a:endParaRPr lang="en-US" dirty="0"/>
            </a:p>
          </p:txBody>
        </p:sp>
      </p:grpSp>
      <p:grpSp>
        <p:nvGrpSpPr>
          <p:cNvPr id="8" name="Group 7">
            <a:extLst>
              <a:ext uri="{FF2B5EF4-FFF2-40B4-BE49-F238E27FC236}">
                <a16:creationId xmlns:a16="http://schemas.microsoft.com/office/drawing/2014/main" id="{36A17142-3E0D-498F-9A29-22B4B403F07B}"/>
              </a:ext>
            </a:extLst>
          </p:cNvPr>
          <p:cNvGrpSpPr/>
          <p:nvPr/>
        </p:nvGrpSpPr>
        <p:grpSpPr>
          <a:xfrm>
            <a:off x="327258" y="482927"/>
            <a:ext cx="6222811" cy="4931969"/>
            <a:chOff x="1384146" y="326352"/>
            <a:chExt cx="6037249" cy="4736250"/>
          </a:xfrm>
        </p:grpSpPr>
        <p:cxnSp>
          <p:nvCxnSpPr>
            <p:cNvPr id="6" name="Straight Arrow Connector 5">
              <a:extLst>
                <a:ext uri="{FF2B5EF4-FFF2-40B4-BE49-F238E27FC236}">
                  <a16:creationId xmlns:a16="http://schemas.microsoft.com/office/drawing/2014/main" id="{6B670DE1-3348-4431-8D4E-9DD78B6DFD8B}"/>
                </a:ext>
              </a:extLst>
            </p:cNvPr>
            <p:cNvCxnSpPr>
              <a:cxnSpLocks/>
            </p:cNvCxnSpPr>
            <p:nvPr/>
          </p:nvCxnSpPr>
          <p:spPr>
            <a:xfrm flipH="1">
              <a:off x="2414737" y="1616415"/>
              <a:ext cx="5006658"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7" name="Straight Arrow Connector 6">
              <a:extLst>
                <a:ext uri="{FF2B5EF4-FFF2-40B4-BE49-F238E27FC236}">
                  <a16:creationId xmlns:a16="http://schemas.microsoft.com/office/drawing/2014/main" id="{886A818A-7562-4BE9-9B72-08330CB663F1}"/>
                </a:ext>
              </a:extLst>
            </p:cNvPr>
            <p:cNvCxnSpPr>
              <a:cxnSpLocks/>
            </p:cNvCxnSpPr>
            <p:nvPr/>
          </p:nvCxnSpPr>
          <p:spPr>
            <a:xfrm flipV="1">
              <a:off x="2853263" y="1212421"/>
              <a:ext cx="0" cy="385018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1" name="TextBox 30">
              <a:extLst>
                <a:ext uri="{FF2B5EF4-FFF2-40B4-BE49-F238E27FC236}">
                  <a16:creationId xmlns:a16="http://schemas.microsoft.com/office/drawing/2014/main" id="{12067A23-C86A-43BA-9980-E60CD819829A}"/>
                </a:ext>
              </a:extLst>
            </p:cNvPr>
            <p:cNvSpPr txBox="1"/>
            <p:nvPr/>
          </p:nvSpPr>
          <p:spPr>
            <a:xfrm rot="5400000">
              <a:off x="325171" y="3070238"/>
              <a:ext cx="2764282" cy="646331"/>
            </a:xfrm>
            <a:prstGeom prst="rect">
              <a:avLst/>
            </a:prstGeom>
            <a:noFill/>
            <a:ln>
              <a:solidFill>
                <a:schemeClr val="tx1"/>
              </a:solidFill>
            </a:ln>
          </p:spPr>
          <p:txBody>
            <a:bodyPr wrap="square" rtlCol="0">
              <a:spAutoFit/>
            </a:bodyPr>
            <a:lstStyle/>
            <a:p>
              <a:pPr algn="ctr" rtl="1"/>
              <a:r>
                <a:rPr lang="ar-SA" b="1" dirty="0"/>
                <a:t>جاذبية الصناعة</a:t>
              </a:r>
              <a:endParaRPr lang="en-US" b="1" dirty="0"/>
            </a:p>
            <a:p>
              <a:pPr algn="ctr" rtl="1"/>
              <a:r>
                <a:rPr lang="en-US" b="1" dirty="0"/>
                <a:t>Industry Attractiveness</a:t>
              </a:r>
            </a:p>
          </p:txBody>
        </p:sp>
        <p:sp>
          <p:nvSpPr>
            <p:cNvPr id="38" name="TextBox 37">
              <a:extLst>
                <a:ext uri="{FF2B5EF4-FFF2-40B4-BE49-F238E27FC236}">
                  <a16:creationId xmlns:a16="http://schemas.microsoft.com/office/drawing/2014/main" id="{AFCF2E6C-66D7-4B20-9B19-F2D54813EBC1}"/>
                </a:ext>
              </a:extLst>
            </p:cNvPr>
            <p:cNvSpPr txBox="1"/>
            <p:nvPr/>
          </p:nvSpPr>
          <p:spPr>
            <a:xfrm>
              <a:off x="3671948" y="326352"/>
              <a:ext cx="2741113" cy="620682"/>
            </a:xfrm>
            <a:prstGeom prst="rect">
              <a:avLst/>
            </a:prstGeom>
            <a:noFill/>
            <a:ln>
              <a:solidFill>
                <a:schemeClr val="tx1"/>
              </a:solidFill>
            </a:ln>
          </p:spPr>
          <p:txBody>
            <a:bodyPr wrap="square" rtlCol="0">
              <a:spAutoFit/>
            </a:bodyPr>
            <a:lstStyle/>
            <a:p>
              <a:pPr algn="ctr" rtl="1"/>
              <a:r>
                <a:rPr lang="ar-SA" b="1" dirty="0"/>
                <a:t>قوة وحدة الأعمال</a:t>
              </a:r>
              <a:r>
                <a:rPr lang="fr-FR" b="1" dirty="0"/>
                <a:t>- </a:t>
              </a:r>
              <a:r>
                <a:rPr lang="ar-SA" b="1" dirty="0"/>
                <a:t>المركز التنافسي</a:t>
              </a:r>
              <a:endParaRPr lang="en-US" b="1" dirty="0"/>
            </a:p>
            <a:p>
              <a:pPr algn="ctr" rtl="1"/>
              <a:r>
                <a:rPr lang="en-US" b="1" dirty="0"/>
                <a:t>Business Unit Strength</a:t>
              </a:r>
            </a:p>
          </p:txBody>
        </p:sp>
        <p:grpSp>
          <p:nvGrpSpPr>
            <p:cNvPr id="5" name="Group 4">
              <a:extLst>
                <a:ext uri="{FF2B5EF4-FFF2-40B4-BE49-F238E27FC236}">
                  <a16:creationId xmlns:a16="http://schemas.microsoft.com/office/drawing/2014/main" id="{A7E292FC-FFFA-459D-9234-8F8F642920A7}"/>
                </a:ext>
              </a:extLst>
            </p:cNvPr>
            <p:cNvGrpSpPr/>
            <p:nvPr/>
          </p:nvGrpSpPr>
          <p:grpSpPr>
            <a:xfrm>
              <a:off x="2969779" y="1720419"/>
              <a:ext cx="4410540" cy="3342183"/>
              <a:chOff x="2969779" y="1720419"/>
              <a:chExt cx="4410540" cy="3342183"/>
            </a:xfrm>
          </p:grpSpPr>
          <p:pic>
            <p:nvPicPr>
              <p:cNvPr id="2" name="Picture 2">
                <a:extLst>
                  <a:ext uri="{FF2B5EF4-FFF2-40B4-BE49-F238E27FC236}">
                    <a16:creationId xmlns:a16="http://schemas.microsoft.com/office/drawing/2014/main" id="{4D8BE69B-7C30-491B-B244-1F69914009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9779" y="1720419"/>
                <a:ext cx="4410540" cy="3342183"/>
              </a:xfrm>
              <a:prstGeom prst="rect">
                <a:avLst/>
              </a:prstGeom>
            </p:spPr>
          </p:pic>
          <p:sp>
            <p:nvSpPr>
              <p:cNvPr id="39" name="TextBox 38">
                <a:extLst>
                  <a:ext uri="{FF2B5EF4-FFF2-40B4-BE49-F238E27FC236}">
                    <a16:creationId xmlns:a16="http://schemas.microsoft.com/office/drawing/2014/main" id="{4D5119F6-F0C0-4091-8846-BCBB56118B41}"/>
                  </a:ext>
                </a:extLst>
              </p:cNvPr>
              <p:cNvSpPr txBox="1"/>
              <p:nvPr/>
            </p:nvSpPr>
            <p:spPr>
              <a:xfrm>
                <a:off x="3221790" y="2321493"/>
                <a:ext cx="1179543" cy="369332"/>
              </a:xfrm>
              <a:prstGeom prst="rect">
                <a:avLst/>
              </a:prstGeom>
              <a:noFill/>
            </p:spPr>
            <p:txBody>
              <a:bodyPr wrap="square" rtlCol="0">
                <a:spAutoFit/>
              </a:bodyPr>
              <a:lstStyle/>
              <a:p>
                <a:pPr algn="l"/>
                <a:r>
                  <a:rPr lang="en-US" b="1" dirty="0"/>
                  <a:t>GROWTH</a:t>
                </a:r>
              </a:p>
            </p:txBody>
          </p:sp>
          <p:sp>
            <p:nvSpPr>
              <p:cNvPr id="41" name="TextBox 40">
                <a:extLst>
                  <a:ext uri="{FF2B5EF4-FFF2-40B4-BE49-F238E27FC236}">
                    <a16:creationId xmlns:a16="http://schemas.microsoft.com/office/drawing/2014/main" id="{FAD98F2E-FC80-4C72-913D-1B3D699C422F}"/>
                  </a:ext>
                </a:extLst>
              </p:cNvPr>
              <p:cNvSpPr txBox="1"/>
              <p:nvPr/>
            </p:nvSpPr>
            <p:spPr>
              <a:xfrm>
                <a:off x="4613750" y="2330365"/>
                <a:ext cx="1179543" cy="369332"/>
              </a:xfrm>
              <a:prstGeom prst="rect">
                <a:avLst/>
              </a:prstGeom>
              <a:noFill/>
            </p:spPr>
            <p:txBody>
              <a:bodyPr wrap="square" rtlCol="0">
                <a:spAutoFit/>
              </a:bodyPr>
              <a:lstStyle/>
              <a:p>
                <a:pPr algn="l"/>
                <a:r>
                  <a:rPr lang="en-US" b="1" dirty="0"/>
                  <a:t>GROWTH</a:t>
                </a:r>
              </a:p>
            </p:txBody>
          </p:sp>
          <p:sp>
            <p:nvSpPr>
              <p:cNvPr id="43" name="TextBox 42">
                <a:extLst>
                  <a:ext uri="{FF2B5EF4-FFF2-40B4-BE49-F238E27FC236}">
                    <a16:creationId xmlns:a16="http://schemas.microsoft.com/office/drawing/2014/main" id="{C2E15494-11A1-4B40-B28D-1EFB395C39E8}"/>
                  </a:ext>
                </a:extLst>
              </p:cNvPr>
              <p:cNvSpPr txBox="1"/>
              <p:nvPr/>
            </p:nvSpPr>
            <p:spPr>
              <a:xfrm>
                <a:off x="3174294" y="3370029"/>
                <a:ext cx="1179543" cy="369332"/>
              </a:xfrm>
              <a:prstGeom prst="rect">
                <a:avLst/>
              </a:prstGeom>
              <a:noFill/>
            </p:spPr>
            <p:txBody>
              <a:bodyPr wrap="square" rtlCol="0">
                <a:spAutoFit/>
              </a:bodyPr>
              <a:lstStyle/>
              <a:p>
                <a:pPr algn="l"/>
                <a:r>
                  <a:rPr lang="en-US" b="1" dirty="0"/>
                  <a:t>GROWTH</a:t>
                </a:r>
              </a:p>
            </p:txBody>
          </p:sp>
          <p:sp>
            <p:nvSpPr>
              <p:cNvPr id="44" name="TextBox 43">
                <a:extLst>
                  <a:ext uri="{FF2B5EF4-FFF2-40B4-BE49-F238E27FC236}">
                    <a16:creationId xmlns:a16="http://schemas.microsoft.com/office/drawing/2014/main" id="{129641DA-6027-4D92-B199-877BEBD77C29}"/>
                  </a:ext>
                </a:extLst>
              </p:cNvPr>
              <p:cNvSpPr txBox="1"/>
              <p:nvPr/>
            </p:nvSpPr>
            <p:spPr>
              <a:xfrm>
                <a:off x="4774502" y="3391422"/>
                <a:ext cx="810017" cy="369332"/>
              </a:xfrm>
              <a:prstGeom prst="rect">
                <a:avLst/>
              </a:prstGeom>
              <a:noFill/>
            </p:spPr>
            <p:txBody>
              <a:bodyPr wrap="square" rtlCol="0">
                <a:spAutoFit/>
              </a:bodyPr>
              <a:lstStyle/>
              <a:p>
                <a:pPr algn="l"/>
                <a:r>
                  <a:rPr lang="en-US" b="1" dirty="0"/>
                  <a:t>HOLD</a:t>
                </a:r>
              </a:p>
            </p:txBody>
          </p:sp>
          <p:sp>
            <p:nvSpPr>
              <p:cNvPr id="46" name="TextBox 45">
                <a:extLst>
                  <a:ext uri="{FF2B5EF4-FFF2-40B4-BE49-F238E27FC236}">
                    <a16:creationId xmlns:a16="http://schemas.microsoft.com/office/drawing/2014/main" id="{502BE95A-A970-48F9-8344-3469896CD7F0}"/>
                  </a:ext>
                </a:extLst>
              </p:cNvPr>
              <p:cNvSpPr txBox="1"/>
              <p:nvPr/>
            </p:nvSpPr>
            <p:spPr>
              <a:xfrm>
                <a:off x="3165422" y="4418038"/>
                <a:ext cx="810017" cy="369332"/>
              </a:xfrm>
              <a:prstGeom prst="rect">
                <a:avLst/>
              </a:prstGeom>
              <a:noFill/>
            </p:spPr>
            <p:txBody>
              <a:bodyPr wrap="square" rtlCol="0">
                <a:spAutoFit/>
              </a:bodyPr>
              <a:lstStyle/>
              <a:p>
                <a:pPr algn="l"/>
                <a:r>
                  <a:rPr lang="en-US" b="1" dirty="0"/>
                  <a:t>HOLD</a:t>
                </a:r>
              </a:p>
            </p:txBody>
          </p:sp>
          <p:sp>
            <p:nvSpPr>
              <p:cNvPr id="48" name="TextBox 47">
                <a:extLst>
                  <a:ext uri="{FF2B5EF4-FFF2-40B4-BE49-F238E27FC236}">
                    <a16:creationId xmlns:a16="http://schemas.microsoft.com/office/drawing/2014/main" id="{B7508209-B57A-482D-A19A-F630CE8CAED8}"/>
                  </a:ext>
                </a:extLst>
              </p:cNvPr>
              <p:cNvSpPr txBox="1"/>
              <p:nvPr/>
            </p:nvSpPr>
            <p:spPr>
              <a:xfrm>
                <a:off x="6149233" y="2326188"/>
                <a:ext cx="810017" cy="369332"/>
              </a:xfrm>
              <a:prstGeom prst="rect">
                <a:avLst/>
              </a:prstGeom>
              <a:noFill/>
            </p:spPr>
            <p:txBody>
              <a:bodyPr wrap="square" rtlCol="0">
                <a:spAutoFit/>
              </a:bodyPr>
              <a:lstStyle/>
              <a:p>
                <a:pPr algn="l"/>
                <a:r>
                  <a:rPr lang="en-US" b="1" dirty="0"/>
                  <a:t>HOLD</a:t>
                </a:r>
              </a:p>
            </p:txBody>
          </p:sp>
          <p:sp>
            <p:nvSpPr>
              <p:cNvPr id="49" name="TextBox 48">
                <a:extLst>
                  <a:ext uri="{FF2B5EF4-FFF2-40B4-BE49-F238E27FC236}">
                    <a16:creationId xmlns:a16="http://schemas.microsoft.com/office/drawing/2014/main" id="{4A7A86F0-B851-4D6D-A1CC-8DC311F6F053}"/>
                  </a:ext>
                </a:extLst>
              </p:cNvPr>
              <p:cNvSpPr txBox="1"/>
              <p:nvPr/>
            </p:nvSpPr>
            <p:spPr>
              <a:xfrm>
                <a:off x="4644022" y="4409157"/>
                <a:ext cx="1188415" cy="369332"/>
              </a:xfrm>
              <a:prstGeom prst="rect">
                <a:avLst/>
              </a:prstGeom>
              <a:noFill/>
            </p:spPr>
            <p:txBody>
              <a:bodyPr wrap="square" rtlCol="0">
                <a:spAutoFit/>
              </a:bodyPr>
              <a:lstStyle/>
              <a:p>
                <a:pPr algn="l"/>
                <a:r>
                  <a:rPr lang="en-US" b="1" dirty="0"/>
                  <a:t>HARVEST</a:t>
                </a:r>
              </a:p>
            </p:txBody>
          </p:sp>
          <p:sp>
            <p:nvSpPr>
              <p:cNvPr id="51" name="TextBox 50">
                <a:extLst>
                  <a:ext uri="{FF2B5EF4-FFF2-40B4-BE49-F238E27FC236}">
                    <a16:creationId xmlns:a16="http://schemas.microsoft.com/office/drawing/2014/main" id="{FE8A00BE-C9F7-4C85-B321-36BB2E973865}"/>
                  </a:ext>
                </a:extLst>
              </p:cNvPr>
              <p:cNvSpPr txBox="1"/>
              <p:nvPr/>
            </p:nvSpPr>
            <p:spPr>
              <a:xfrm>
                <a:off x="6049030" y="4391933"/>
                <a:ext cx="1188415" cy="369332"/>
              </a:xfrm>
              <a:prstGeom prst="rect">
                <a:avLst/>
              </a:prstGeom>
              <a:noFill/>
            </p:spPr>
            <p:txBody>
              <a:bodyPr wrap="square" rtlCol="0">
                <a:spAutoFit/>
              </a:bodyPr>
              <a:lstStyle/>
              <a:p>
                <a:pPr algn="l"/>
                <a:r>
                  <a:rPr lang="en-US" b="1" dirty="0"/>
                  <a:t>HARVEST</a:t>
                </a:r>
              </a:p>
            </p:txBody>
          </p:sp>
          <p:sp>
            <p:nvSpPr>
              <p:cNvPr id="53" name="TextBox 52">
                <a:extLst>
                  <a:ext uri="{FF2B5EF4-FFF2-40B4-BE49-F238E27FC236}">
                    <a16:creationId xmlns:a16="http://schemas.microsoft.com/office/drawing/2014/main" id="{A37733B2-3EB8-4181-89D8-0B7E3511606A}"/>
                  </a:ext>
                </a:extLst>
              </p:cNvPr>
              <p:cNvSpPr txBox="1"/>
              <p:nvPr/>
            </p:nvSpPr>
            <p:spPr>
              <a:xfrm>
                <a:off x="6070950" y="3396109"/>
                <a:ext cx="1188415" cy="369332"/>
              </a:xfrm>
              <a:prstGeom prst="rect">
                <a:avLst/>
              </a:prstGeom>
              <a:noFill/>
            </p:spPr>
            <p:txBody>
              <a:bodyPr wrap="square" rtlCol="0">
                <a:spAutoFit/>
              </a:bodyPr>
              <a:lstStyle/>
              <a:p>
                <a:pPr algn="l"/>
                <a:r>
                  <a:rPr lang="en-US" b="1" dirty="0"/>
                  <a:t>HARVEST</a:t>
                </a:r>
              </a:p>
            </p:txBody>
          </p:sp>
        </p:grpSp>
        <p:grpSp>
          <p:nvGrpSpPr>
            <p:cNvPr id="4" name="Group 3">
              <a:extLst>
                <a:ext uri="{FF2B5EF4-FFF2-40B4-BE49-F238E27FC236}">
                  <a16:creationId xmlns:a16="http://schemas.microsoft.com/office/drawing/2014/main" id="{29152BA2-67E2-4D00-BDA5-6AA93025F90A}"/>
                </a:ext>
              </a:extLst>
            </p:cNvPr>
            <p:cNvGrpSpPr/>
            <p:nvPr/>
          </p:nvGrpSpPr>
          <p:grpSpPr>
            <a:xfrm>
              <a:off x="3235883" y="990594"/>
              <a:ext cx="3743719" cy="617255"/>
              <a:chOff x="3235883" y="990594"/>
              <a:chExt cx="3743719" cy="617255"/>
            </a:xfrm>
          </p:grpSpPr>
          <p:sp>
            <p:nvSpPr>
              <p:cNvPr id="20" name="TextBox 19">
                <a:extLst>
                  <a:ext uri="{FF2B5EF4-FFF2-40B4-BE49-F238E27FC236}">
                    <a16:creationId xmlns:a16="http://schemas.microsoft.com/office/drawing/2014/main" id="{D7561A26-97BB-4520-BB7E-95857E8328FA}"/>
                  </a:ext>
                </a:extLst>
              </p:cNvPr>
              <p:cNvSpPr txBox="1"/>
              <p:nvPr/>
            </p:nvSpPr>
            <p:spPr>
              <a:xfrm>
                <a:off x="6158630" y="1238517"/>
                <a:ext cx="810016" cy="369332"/>
              </a:xfrm>
              <a:prstGeom prst="rect">
                <a:avLst/>
              </a:prstGeom>
              <a:noFill/>
            </p:spPr>
            <p:txBody>
              <a:bodyPr wrap="square" rtlCol="0">
                <a:spAutoFit/>
              </a:bodyPr>
              <a:lstStyle/>
              <a:p>
                <a:pPr algn="r" rtl="1"/>
                <a:r>
                  <a:rPr lang="ar-SA" b="1" dirty="0"/>
                  <a:t>ضعيفة</a:t>
                </a:r>
                <a:endParaRPr lang="en-US" b="1" dirty="0"/>
              </a:p>
            </p:txBody>
          </p:sp>
          <p:sp>
            <p:nvSpPr>
              <p:cNvPr id="23" name="TextBox 22">
                <a:extLst>
                  <a:ext uri="{FF2B5EF4-FFF2-40B4-BE49-F238E27FC236}">
                    <a16:creationId xmlns:a16="http://schemas.microsoft.com/office/drawing/2014/main" id="{F8C952FE-EDA7-4850-B3BB-1E789E20B048}"/>
                  </a:ext>
                </a:extLst>
              </p:cNvPr>
              <p:cNvSpPr txBox="1"/>
              <p:nvPr/>
            </p:nvSpPr>
            <p:spPr>
              <a:xfrm>
                <a:off x="4658110" y="1225470"/>
                <a:ext cx="823064" cy="369332"/>
              </a:xfrm>
              <a:prstGeom prst="rect">
                <a:avLst/>
              </a:prstGeom>
              <a:noFill/>
            </p:spPr>
            <p:txBody>
              <a:bodyPr wrap="square" rtlCol="0">
                <a:spAutoFit/>
              </a:bodyPr>
              <a:lstStyle/>
              <a:p>
                <a:pPr algn="r" rtl="1"/>
                <a:r>
                  <a:rPr lang="ar-SA" b="1" dirty="0"/>
                  <a:t>متوسطة</a:t>
                </a:r>
                <a:endParaRPr lang="en-US" b="1" dirty="0"/>
              </a:p>
            </p:txBody>
          </p:sp>
          <p:sp>
            <p:nvSpPr>
              <p:cNvPr id="26" name="TextBox 25">
                <a:extLst>
                  <a:ext uri="{FF2B5EF4-FFF2-40B4-BE49-F238E27FC236}">
                    <a16:creationId xmlns:a16="http://schemas.microsoft.com/office/drawing/2014/main" id="{748D6F68-2615-4870-ABEE-EE4060302FFC}"/>
                  </a:ext>
                </a:extLst>
              </p:cNvPr>
              <p:cNvSpPr txBox="1"/>
              <p:nvPr/>
            </p:nvSpPr>
            <p:spPr>
              <a:xfrm>
                <a:off x="3235883" y="1212421"/>
                <a:ext cx="640393" cy="369332"/>
              </a:xfrm>
              <a:prstGeom prst="rect">
                <a:avLst/>
              </a:prstGeom>
              <a:noFill/>
            </p:spPr>
            <p:txBody>
              <a:bodyPr wrap="square" rtlCol="0">
                <a:spAutoFit/>
              </a:bodyPr>
              <a:lstStyle/>
              <a:p>
                <a:pPr algn="r" rtl="1"/>
                <a:r>
                  <a:rPr lang="ar-SA" b="1" dirty="0"/>
                  <a:t>قوية</a:t>
                </a:r>
                <a:endParaRPr lang="en-US" b="1" dirty="0"/>
              </a:p>
            </p:txBody>
          </p:sp>
          <p:grpSp>
            <p:nvGrpSpPr>
              <p:cNvPr id="57" name="Group 56">
                <a:extLst>
                  <a:ext uri="{FF2B5EF4-FFF2-40B4-BE49-F238E27FC236}">
                    <a16:creationId xmlns:a16="http://schemas.microsoft.com/office/drawing/2014/main" id="{135B512F-B72A-49D3-9F66-DA1DA490749A}"/>
                  </a:ext>
                </a:extLst>
              </p:cNvPr>
              <p:cNvGrpSpPr/>
              <p:nvPr/>
            </p:nvGrpSpPr>
            <p:grpSpPr>
              <a:xfrm>
                <a:off x="3273985" y="990594"/>
                <a:ext cx="3705617" cy="408474"/>
                <a:chOff x="3273985" y="990594"/>
                <a:chExt cx="3705617" cy="408474"/>
              </a:xfrm>
            </p:grpSpPr>
            <p:sp>
              <p:nvSpPr>
                <p:cNvPr id="54" name="TextBox 53">
                  <a:extLst>
                    <a:ext uri="{FF2B5EF4-FFF2-40B4-BE49-F238E27FC236}">
                      <a16:creationId xmlns:a16="http://schemas.microsoft.com/office/drawing/2014/main" id="{6774E3AB-72C5-4689-AC3F-F96DEC4CA59E}"/>
                    </a:ext>
                  </a:extLst>
                </p:cNvPr>
                <p:cNvSpPr txBox="1"/>
                <p:nvPr/>
              </p:nvSpPr>
              <p:spPr>
                <a:xfrm>
                  <a:off x="3273985" y="990594"/>
                  <a:ext cx="745820" cy="369332"/>
                </a:xfrm>
                <a:prstGeom prst="rect">
                  <a:avLst/>
                </a:prstGeom>
                <a:noFill/>
              </p:spPr>
              <p:txBody>
                <a:bodyPr wrap="square" rtlCol="0">
                  <a:spAutoFit/>
                </a:bodyPr>
                <a:lstStyle/>
                <a:p>
                  <a:pPr algn="l"/>
                  <a:r>
                    <a:rPr lang="en-US" b="1" dirty="0"/>
                    <a:t>HIGH</a:t>
                  </a:r>
                </a:p>
              </p:txBody>
            </p:sp>
            <p:sp>
              <p:nvSpPr>
                <p:cNvPr id="55" name="TextBox 54">
                  <a:extLst>
                    <a:ext uri="{FF2B5EF4-FFF2-40B4-BE49-F238E27FC236}">
                      <a16:creationId xmlns:a16="http://schemas.microsoft.com/office/drawing/2014/main" id="{C802D684-D875-499F-A992-D43F46BA787D}"/>
                    </a:ext>
                  </a:extLst>
                </p:cNvPr>
                <p:cNvSpPr txBox="1"/>
                <p:nvPr/>
              </p:nvSpPr>
              <p:spPr>
                <a:xfrm>
                  <a:off x="4578786" y="1003639"/>
                  <a:ext cx="1079845" cy="369316"/>
                </a:xfrm>
                <a:prstGeom prst="rect">
                  <a:avLst/>
                </a:prstGeom>
                <a:noFill/>
              </p:spPr>
              <p:txBody>
                <a:bodyPr wrap="square" rtlCol="0">
                  <a:spAutoFit/>
                </a:bodyPr>
                <a:lstStyle/>
                <a:p>
                  <a:pPr algn="l"/>
                  <a:r>
                    <a:rPr lang="en-US" b="1" dirty="0"/>
                    <a:t>MEDIUM</a:t>
                  </a:r>
                </a:p>
              </p:txBody>
            </p:sp>
            <p:sp>
              <p:nvSpPr>
                <p:cNvPr id="56" name="TextBox 55">
                  <a:extLst>
                    <a:ext uri="{FF2B5EF4-FFF2-40B4-BE49-F238E27FC236}">
                      <a16:creationId xmlns:a16="http://schemas.microsoft.com/office/drawing/2014/main" id="{2D418E76-11F4-4104-83F6-5D2F31DC92C3}"/>
                    </a:ext>
                  </a:extLst>
                </p:cNvPr>
                <p:cNvSpPr txBox="1"/>
                <p:nvPr/>
              </p:nvSpPr>
              <p:spPr>
                <a:xfrm>
                  <a:off x="6314157" y="1029736"/>
                  <a:ext cx="665445" cy="369332"/>
                </a:xfrm>
                <a:prstGeom prst="rect">
                  <a:avLst/>
                </a:prstGeom>
                <a:noFill/>
              </p:spPr>
              <p:txBody>
                <a:bodyPr wrap="square" rtlCol="0">
                  <a:spAutoFit/>
                </a:bodyPr>
                <a:lstStyle/>
                <a:p>
                  <a:pPr algn="l"/>
                  <a:r>
                    <a:rPr lang="en-US" b="1" dirty="0"/>
                    <a:t>LOW</a:t>
                  </a:r>
                </a:p>
              </p:txBody>
            </p:sp>
          </p:grpSp>
        </p:grpSp>
        <p:grpSp>
          <p:nvGrpSpPr>
            <p:cNvPr id="3" name="Group 2">
              <a:extLst>
                <a:ext uri="{FF2B5EF4-FFF2-40B4-BE49-F238E27FC236}">
                  <a16:creationId xmlns:a16="http://schemas.microsoft.com/office/drawing/2014/main" id="{35F02F35-5DAD-4DDC-A043-F7E6A5E5C6AF}"/>
                </a:ext>
              </a:extLst>
            </p:cNvPr>
            <p:cNvGrpSpPr/>
            <p:nvPr/>
          </p:nvGrpSpPr>
          <p:grpSpPr>
            <a:xfrm>
              <a:off x="2190969" y="2038266"/>
              <a:ext cx="625729" cy="2852026"/>
              <a:chOff x="2190969" y="2038266"/>
              <a:chExt cx="625729" cy="2852026"/>
            </a:xfrm>
          </p:grpSpPr>
          <p:sp>
            <p:nvSpPr>
              <p:cNvPr id="22" name="TextBox 21">
                <a:extLst>
                  <a:ext uri="{FF2B5EF4-FFF2-40B4-BE49-F238E27FC236}">
                    <a16:creationId xmlns:a16="http://schemas.microsoft.com/office/drawing/2014/main" id="{9D99D292-A6B3-4929-A20F-A07095D9D443}"/>
                  </a:ext>
                </a:extLst>
              </p:cNvPr>
              <p:cNvSpPr txBox="1"/>
              <p:nvPr/>
            </p:nvSpPr>
            <p:spPr>
              <a:xfrm rot="5400000">
                <a:off x="2227024" y="4300618"/>
                <a:ext cx="810016" cy="369332"/>
              </a:xfrm>
              <a:prstGeom prst="rect">
                <a:avLst/>
              </a:prstGeom>
              <a:noFill/>
            </p:spPr>
            <p:txBody>
              <a:bodyPr wrap="square" rtlCol="0">
                <a:spAutoFit/>
              </a:bodyPr>
              <a:lstStyle/>
              <a:p>
                <a:pPr algn="r" rtl="1"/>
                <a:r>
                  <a:rPr lang="ar-SA" b="1" dirty="0"/>
                  <a:t>ضعيفة</a:t>
                </a:r>
                <a:endParaRPr lang="en-US" b="1" dirty="0"/>
              </a:p>
            </p:txBody>
          </p:sp>
          <p:sp>
            <p:nvSpPr>
              <p:cNvPr id="25" name="TextBox 24">
                <a:extLst>
                  <a:ext uri="{FF2B5EF4-FFF2-40B4-BE49-F238E27FC236}">
                    <a16:creationId xmlns:a16="http://schemas.microsoft.com/office/drawing/2014/main" id="{02B07D4A-5782-4EE3-A0B3-527D6D6C7934}"/>
                  </a:ext>
                </a:extLst>
              </p:cNvPr>
              <p:cNvSpPr txBox="1"/>
              <p:nvPr/>
            </p:nvSpPr>
            <p:spPr>
              <a:xfrm rot="5400000">
                <a:off x="2213967" y="3322021"/>
                <a:ext cx="823064" cy="369332"/>
              </a:xfrm>
              <a:prstGeom prst="rect">
                <a:avLst/>
              </a:prstGeom>
              <a:noFill/>
            </p:spPr>
            <p:txBody>
              <a:bodyPr wrap="square" rtlCol="0">
                <a:spAutoFit/>
              </a:bodyPr>
              <a:lstStyle/>
              <a:p>
                <a:pPr algn="r" rtl="1"/>
                <a:r>
                  <a:rPr lang="ar-SA" b="1" dirty="0"/>
                  <a:t>متوسطة</a:t>
                </a:r>
                <a:endParaRPr lang="en-US" b="1" dirty="0"/>
              </a:p>
            </p:txBody>
          </p:sp>
          <p:sp>
            <p:nvSpPr>
              <p:cNvPr id="28" name="TextBox 27">
                <a:extLst>
                  <a:ext uri="{FF2B5EF4-FFF2-40B4-BE49-F238E27FC236}">
                    <a16:creationId xmlns:a16="http://schemas.microsoft.com/office/drawing/2014/main" id="{2992779C-3449-42F2-8593-AFE209F11092}"/>
                  </a:ext>
                </a:extLst>
              </p:cNvPr>
              <p:cNvSpPr txBox="1"/>
              <p:nvPr/>
            </p:nvSpPr>
            <p:spPr>
              <a:xfrm rot="5400000">
                <a:off x="2292251" y="2173797"/>
                <a:ext cx="640393" cy="369332"/>
              </a:xfrm>
              <a:prstGeom prst="rect">
                <a:avLst/>
              </a:prstGeom>
              <a:noFill/>
            </p:spPr>
            <p:txBody>
              <a:bodyPr wrap="square" rtlCol="0">
                <a:spAutoFit/>
              </a:bodyPr>
              <a:lstStyle/>
              <a:p>
                <a:pPr algn="r" rtl="1"/>
                <a:r>
                  <a:rPr lang="ar-SA" b="1" dirty="0"/>
                  <a:t>قوية</a:t>
                </a:r>
                <a:endParaRPr lang="en-US" b="1" dirty="0"/>
              </a:p>
            </p:txBody>
          </p:sp>
          <p:sp>
            <p:nvSpPr>
              <p:cNvPr id="59" name="TextBox 58">
                <a:extLst>
                  <a:ext uri="{FF2B5EF4-FFF2-40B4-BE49-F238E27FC236}">
                    <a16:creationId xmlns:a16="http://schemas.microsoft.com/office/drawing/2014/main" id="{7905BDC2-A7EE-4FBE-A5AE-19BCF36A972D}"/>
                  </a:ext>
                </a:extLst>
              </p:cNvPr>
              <p:cNvSpPr txBox="1"/>
              <p:nvPr/>
            </p:nvSpPr>
            <p:spPr>
              <a:xfrm rot="5400000">
                <a:off x="2004813" y="2274514"/>
                <a:ext cx="745820" cy="369332"/>
              </a:xfrm>
              <a:prstGeom prst="rect">
                <a:avLst/>
              </a:prstGeom>
              <a:noFill/>
            </p:spPr>
            <p:txBody>
              <a:bodyPr wrap="square" rtlCol="0">
                <a:spAutoFit/>
              </a:bodyPr>
              <a:lstStyle/>
              <a:p>
                <a:pPr algn="l"/>
                <a:r>
                  <a:rPr lang="en-US" b="1" dirty="0"/>
                  <a:t>HIGH</a:t>
                </a:r>
              </a:p>
            </p:txBody>
          </p:sp>
          <p:sp>
            <p:nvSpPr>
              <p:cNvPr id="60" name="TextBox 59">
                <a:extLst>
                  <a:ext uri="{FF2B5EF4-FFF2-40B4-BE49-F238E27FC236}">
                    <a16:creationId xmlns:a16="http://schemas.microsoft.com/office/drawing/2014/main" id="{CBA84760-88DE-4CE9-A24F-9F7B8C4CE57A}"/>
                  </a:ext>
                </a:extLst>
              </p:cNvPr>
              <p:cNvSpPr txBox="1"/>
              <p:nvPr/>
            </p:nvSpPr>
            <p:spPr>
              <a:xfrm rot="5400000">
                <a:off x="1850208" y="3283910"/>
                <a:ext cx="1079845" cy="369316"/>
              </a:xfrm>
              <a:prstGeom prst="rect">
                <a:avLst/>
              </a:prstGeom>
              <a:noFill/>
            </p:spPr>
            <p:txBody>
              <a:bodyPr wrap="square" rtlCol="0">
                <a:spAutoFit/>
              </a:bodyPr>
              <a:lstStyle/>
              <a:p>
                <a:pPr algn="l"/>
                <a:r>
                  <a:rPr lang="en-US" b="1" dirty="0"/>
                  <a:t>MEDIUM</a:t>
                </a:r>
              </a:p>
            </p:txBody>
          </p:sp>
          <p:sp>
            <p:nvSpPr>
              <p:cNvPr id="61" name="TextBox 60">
                <a:extLst>
                  <a:ext uri="{FF2B5EF4-FFF2-40B4-BE49-F238E27FC236}">
                    <a16:creationId xmlns:a16="http://schemas.microsoft.com/office/drawing/2014/main" id="{E7F9CB8E-E250-4781-8922-80711180E797}"/>
                  </a:ext>
                </a:extLst>
              </p:cNvPr>
              <p:cNvSpPr txBox="1"/>
              <p:nvPr/>
            </p:nvSpPr>
            <p:spPr>
              <a:xfrm rot="5400000">
                <a:off x="2042912" y="4362888"/>
                <a:ext cx="665445" cy="369332"/>
              </a:xfrm>
              <a:prstGeom prst="rect">
                <a:avLst/>
              </a:prstGeom>
              <a:noFill/>
            </p:spPr>
            <p:txBody>
              <a:bodyPr wrap="square" rtlCol="0">
                <a:spAutoFit/>
              </a:bodyPr>
              <a:lstStyle/>
              <a:p>
                <a:pPr algn="l"/>
                <a:r>
                  <a:rPr lang="en-US" b="1" dirty="0"/>
                  <a:t>LOW</a:t>
                </a:r>
              </a:p>
            </p:txBody>
          </p:sp>
        </p:grpSp>
      </p:grpSp>
      <p:cxnSp>
        <p:nvCxnSpPr>
          <p:cNvPr id="9" name="Straight Arrow Connector 8">
            <a:extLst>
              <a:ext uri="{FF2B5EF4-FFF2-40B4-BE49-F238E27FC236}">
                <a16:creationId xmlns:a16="http://schemas.microsoft.com/office/drawing/2014/main" id="{E1034AF7-9211-4F24-B897-4F7BFEBCAD78}"/>
              </a:ext>
            </a:extLst>
          </p:cNvPr>
          <p:cNvCxnSpPr>
            <a:cxnSpLocks/>
          </p:cNvCxnSpPr>
          <p:nvPr/>
        </p:nvCxnSpPr>
        <p:spPr>
          <a:xfrm>
            <a:off x="6631499" y="482927"/>
            <a:ext cx="0" cy="5780091"/>
          </a:xfrm>
          <a:prstGeom prst="straightConnector1">
            <a:avLst/>
          </a:prstGeom>
        </p:spPr>
        <p:style>
          <a:lnRef idx="2">
            <a:schemeClr val="dk1"/>
          </a:lnRef>
          <a:fillRef idx="0">
            <a:schemeClr val="dk1"/>
          </a:fillRef>
          <a:effectRef idx="1">
            <a:schemeClr val="dk1"/>
          </a:effectRef>
          <a:fontRef idx="minor">
            <a:schemeClr val="tx1"/>
          </a:fontRef>
        </p:style>
      </p:cxnSp>
      <p:sp>
        <p:nvSpPr>
          <p:cNvPr id="16" name="TextBox 15">
            <a:extLst>
              <a:ext uri="{FF2B5EF4-FFF2-40B4-BE49-F238E27FC236}">
                <a16:creationId xmlns:a16="http://schemas.microsoft.com/office/drawing/2014/main" id="{FF9C86C1-99C2-4238-9065-8A56B84A188C}"/>
              </a:ext>
            </a:extLst>
          </p:cNvPr>
          <p:cNvSpPr txBox="1"/>
          <p:nvPr/>
        </p:nvSpPr>
        <p:spPr>
          <a:xfrm>
            <a:off x="6637975" y="753818"/>
            <a:ext cx="5087240" cy="5509200"/>
          </a:xfrm>
          <a:prstGeom prst="rect">
            <a:avLst/>
          </a:prstGeom>
          <a:solidFill>
            <a:schemeClr val="accent1">
              <a:lumMod val="60000"/>
              <a:lumOff val="40000"/>
            </a:schemeClr>
          </a:solidFill>
        </p:spPr>
        <p:txBody>
          <a:bodyPr wrap="square" rtlCol="0">
            <a:spAutoFit/>
          </a:bodyPr>
          <a:lstStyle/>
          <a:p>
            <a:pPr algn="r" rtl="1"/>
            <a:r>
              <a:rPr lang="ar-SA" sz="2200" b="1" dirty="0">
                <a:latin typeface="AD-STOOR" panose="02000000000000000000" pitchFamily="2" charset="0"/>
                <a:cs typeface="AD-STOOR" panose="02000000000000000000" pitchFamily="2" charset="0"/>
              </a:rPr>
              <a:t>تجري عملية تقويم جاذبية الصناعة في الخطوات الرئيسية التالية:</a:t>
            </a:r>
          </a:p>
          <a:p>
            <a:pPr marL="342900" indent="-342900" algn="r" rtl="1">
              <a:buFont typeface="+mj-lt"/>
              <a:buAutoNum type="arabicPeriod"/>
            </a:pPr>
            <a:r>
              <a:rPr lang="ar-SA" sz="2200" b="1" dirty="0">
                <a:latin typeface="AD-STOOR" panose="02000000000000000000" pitchFamily="2" charset="0"/>
                <a:cs typeface="AD-STOOR" panose="02000000000000000000" pitchFamily="2" charset="0"/>
              </a:rPr>
              <a:t>تقويم جاذبية الصناعة</a:t>
            </a:r>
            <a:r>
              <a:rPr lang="ar-DZ" sz="2200" b="1" dirty="0">
                <a:latin typeface="AD-STOOR" panose="02000000000000000000" pitchFamily="2" charset="0"/>
                <a:cs typeface="AD-STOOR" panose="02000000000000000000" pitchFamily="2" charset="0"/>
              </a:rPr>
              <a:t>:</a:t>
            </a:r>
            <a:r>
              <a:rPr lang="ar-SA" sz="2200" b="1" dirty="0">
                <a:latin typeface="AD-STOOR" panose="02000000000000000000" pitchFamily="2" charset="0"/>
                <a:cs typeface="AD-STOOR" panose="02000000000000000000" pitchFamily="2" charset="0"/>
              </a:rPr>
              <a:t> (يقوم المُدراء الاستراتيجيون بتحديد مجموعة من العوامل التي تُحدد جاذبية الصناعة.. مثل حجم السوق نمو السوق قوة التنافس الربحية...)</a:t>
            </a:r>
          </a:p>
          <a:p>
            <a:pPr marL="342900" indent="-342900" algn="r" rtl="1">
              <a:buFont typeface="+mj-lt"/>
              <a:buAutoNum type="arabicPeriod"/>
            </a:pPr>
            <a:r>
              <a:rPr lang="ar-SA" sz="2200" b="1" dirty="0">
                <a:latin typeface="AD-STOOR" panose="02000000000000000000" pitchFamily="2" charset="0"/>
                <a:cs typeface="AD-STOOR" panose="02000000000000000000" pitchFamily="2" charset="0"/>
              </a:rPr>
              <a:t>تحديد وزن لكل من عوامل جاذبية الصناعة (الذي يحقق المركز التنافسي) ويكون من 0.1 إلى 0.9 بحيث يكون مجموعها 1</a:t>
            </a:r>
          </a:p>
          <a:p>
            <a:pPr marL="342900" indent="-342900" algn="r" rtl="1">
              <a:buFont typeface="+mj-lt"/>
              <a:buAutoNum type="arabicPeriod"/>
            </a:pPr>
            <a:r>
              <a:rPr lang="ar-SA" sz="2200" b="1" dirty="0">
                <a:latin typeface="AD-STOOR" panose="02000000000000000000" pitchFamily="2" charset="0"/>
                <a:cs typeface="AD-STOOR" panose="02000000000000000000" pitchFamily="2" charset="0"/>
              </a:rPr>
              <a:t>تحديد تقدير نمو معدل الجاذبية لكل صناعة في محفظة الأعمال: تتراوح من 1 إلى 5 (حيث 1 ضعيف, 3 متوسطة, 5قوي) </a:t>
            </a:r>
          </a:p>
          <a:p>
            <a:pPr marL="342900" indent="-342900" algn="r" rtl="1">
              <a:buFont typeface="+mj-lt"/>
              <a:buAutoNum type="arabicPeriod"/>
            </a:pPr>
            <a:r>
              <a:rPr lang="ar-SA" sz="2200" b="1" dirty="0">
                <a:latin typeface="AD-STOOR" panose="02000000000000000000" pitchFamily="2" charset="0"/>
                <a:cs typeface="AD-STOOR" panose="02000000000000000000" pitchFamily="2" charset="0"/>
              </a:rPr>
              <a:t>نضرب وزن كل عامل في تقديره فنتحصل على النتيجة المرجحة للوزنة ونقوم بجمع النتائج المرجحة للحصول على نتيجة جاذبية المتعددة للصناعة ككل (لوحدة الأعمال)</a:t>
            </a:r>
            <a:endParaRPr lang="en-US" sz="2200" b="1" dirty="0">
              <a:latin typeface="AD-STOOR" panose="02000000000000000000" pitchFamily="2" charset="0"/>
              <a:cs typeface="AD-STOOR" panose="02000000000000000000" pitchFamily="2" charset="0"/>
            </a:endParaRPr>
          </a:p>
        </p:txBody>
      </p:sp>
    </p:spTree>
    <p:extLst>
      <p:ext uri="{BB962C8B-B14F-4D97-AF65-F5344CB8AC3E}">
        <p14:creationId xmlns:p14="http://schemas.microsoft.com/office/powerpoint/2010/main" val="548491184"/>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0">
            <a:extLst>
              <a:ext uri="{FF2B5EF4-FFF2-40B4-BE49-F238E27FC236}">
                <a16:creationId xmlns:a16="http://schemas.microsoft.com/office/drawing/2014/main" id="{29082024-2218-41B0-A1FB-45D7F7EF11D1}"/>
              </a:ext>
            </a:extLst>
          </p:cNvPr>
          <p:cNvGrpSpPr/>
          <p:nvPr/>
        </p:nvGrpSpPr>
        <p:grpSpPr>
          <a:xfrm rot="5400000">
            <a:off x="-6095999" y="2113764"/>
            <a:ext cx="12191998" cy="1088199"/>
            <a:chOff x="322371" y="-1035316"/>
            <a:chExt cx="2353310" cy="4084080"/>
          </a:xfrm>
        </p:grpSpPr>
        <p:sp>
          <p:nvSpPr>
            <p:cNvPr id="11" name="Freeform 11">
              <a:extLst>
                <a:ext uri="{FF2B5EF4-FFF2-40B4-BE49-F238E27FC236}">
                  <a16:creationId xmlns:a16="http://schemas.microsoft.com/office/drawing/2014/main" id="{17355603-B074-4929-8300-8A66D96F1120}"/>
                </a:ext>
              </a:extLst>
            </p:cNvPr>
            <p:cNvSpPr/>
            <p:nvPr/>
          </p:nvSpPr>
          <p:spPr>
            <a:xfrm>
              <a:off x="322371" y="-1035316"/>
              <a:ext cx="2353310" cy="4084080"/>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txBody>
            <a:bodyPr/>
            <a:lstStyle/>
            <a:p>
              <a:endParaRPr lang="en-US" dirty="0"/>
            </a:p>
          </p:txBody>
        </p:sp>
      </p:grpSp>
      <p:sp>
        <p:nvSpPr>
          <p:cNvPr id="14" name="TextBox 13">
            <a:extLst>
              <a:ext uri="{FF2B5EF4-FFF2-40B4-BE49-F238E27FC236}">
                <a16:creationId xmlns:a16="http://schemas.microsoft.com/office/drawing/2014/main" id="{F22C7299-29E5-4AC1-B92E-19228E37EAA0}"/>
              </a:ext>
            </a:extLst>
          </p:cNvPr>
          <p:cNvSpPr txBox="1"/>
          <p:nvPr/>
        </p:nvSpPr>
        <p:spPr>
          <a:xfrm>
            <a:off x="10542739" y="1022984"/>
            <a:ext cx="995297" cy="461665"/>
          </a:xfrm>
          <a:prstGeom prst="rect">
            <a:avLst/>
          </a:prstGeom>
          <a:noFill/>
        </p:spPr>
        <p:txBody>
          <a:bodyPr wrap="square" rtlCol="0">
            <a:spAutoFit/>
          </a:bodyPr>
          <a:lstStyle/>
          <a:p>
            <a:pPr algn="r" rtl="1"/>
            <a:r>
              <a:rPr lang="ar-SA" sz="2400" b="1" u="sng" dirty="0">
                <a:solidFill>
                  <a:srgbClr val="FF0000"/>
                </a:solidFill>
                <a:latin typeface="AbdoMaster-ExtraBold" panose="02000500030000020004" pitchFamily="2" charset="-78"/>
                <a:cs typeface="AbdoMaster-ExtraBold" panose="02000500030000020004" pitchFamily="2" charset="-78"/>
              </a:rPr>
              <a:t>مثال</a:t>
            </a:r>
            <a:r>
              <a:rPr lang="ar-SA" sz="2400" b="1" dirty="0">
                <a:solidFill>
                  <a:srgbClr val="FF0000"/>
                </a:solidFill>
                <a:latin typeface="AbdoMaster-ExtraBold" panose="02000500030000020004" pitchFamily="2" charset="-78"/>
                <a:cs typeface="AbdoMaster-ExtraBold" panose="02000500030000020004" pitchFamily="2" charset="-78"/>
              </a:rPr>
              <a:t>:</a:t>
            </a:r>
            <a:endParaRPr lang="en-US" sz="2400" b="1" dirty="0">
              <a:solidFill>
                <a:srgbClr val="FF0000"/>
              </a:solidFill>
              <a:latin typeface="AbdoMaster-ExtraBold" panose="02000500030000020004" pitchFamily="2" charset="-78"/>
              <a:cs typeface="AbdoMaster-ExtraBold" panose="02000500030000020004" pitchFamily="2" charset="-78"/>
            </a:endParaRPr>
          </a:p>
        </p:txBody>
      </p:sp>
      <p:graphicFrame>
        <p:nvGraphicFramePr>
          <p:cNvPr id="2" name="Table 2">
            <a:extLst>
              <a:ext uri="{FF2B5EF4-FFF2-40B4-BE49-F238E27FC236}">
                <a16:creationId xmlns:a16="http://schemas.microsoft.com/office/drawing/2014/main" id="{7CBF5AD8-6D3F-40D7-B09A-1FD851E56D75}"/>
              </a:ext>
            </a:extLst>
          </p:cNvPr>
          <p:cNvGraphicFramePr>
            <a:graphicFrameLocks noGrp="1"/>
          </p:cNvGraphicFramePr>
          <p:nvPr>
            <p:extLst>
              <p:ext uri="{D42A27DB-BD31-4B8C-83A1-F6EECF244321}">
                <p14:modId xmlns:p14="http://schemas.microsoft.com/office/powerpoint/2010/main" val="2163867744"/>
              </p:ext>
            </p:extLst>
          </p:nvPr>
        </p:nvGraphicFramePr>
        <p:xfrm>
          <a:off x="5056791" y="1765536"/>
          <a:ext cx="7025649" cy="1112520"/>
        </p:xfrm>
        <a:graphic>
          <a:graphicData uri="http://schemas.openxmlformats.org/drawingml/2006/table">
            <a:tbl>
              <a:tblPr firstCol="1" bandRow="1">
                <a:tableStyleId>{BDBED569-4797-4DF1-A0F4-6AAB3CD982D8}</a:tableStyleId>
              </a:tblPr>
              <a:tblGrid>
                <a:gridCol w="2197867">
                  <a:extLst>
                    <a:ext uri="{9D8B030D-6E8A-4147-A177-3AD203B41FA5}">
                      <a16:colId xmlns:a16="http://schemas.microsoft.com/office/drawing/2014/main" val="459541732"/>
                    </a:ext>
                  </a:extLst>
                </a:gridCol>
                <a:gridCol w="2485899">
                  <a:extLst>
                    <a:ext uri="{9D8B030D-6E8A-4147-A177-3AD203B41FA5}">
                      <a16:colId xmlns:a16="http://schemas.microsoft.com/office/drawing/2014/main" val="4069614409"/>
                    </a:ext>
                  </a:extLst>
                </a:gridCol>
                <a:gridCol w="2341883">
                  <a:extLst>
                    <a:ext uri="{9D8B030D-6E8A-4147-A177-3AD203B41FA5}">
                      <a16:colId xmlns:a16="http://schemas.microsoft.com/office/drawing/2014/main" val="1979096259"/>
                    </a:ext>
                  </a:extLst>
                </a:gridCol>
              </a:tblGrid>
              <a:tr h="370840">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078936389"/>
                  </a:ext>
                </a:extLst>
              </a:tr>
              <a:tr h="370840">
                <a:tc>
                  <a:txBody>
                    <a:bodyPr/>
                    <a:lstStyle/>
                    <a:p>
                      <a:pPr algn="ctr"/>
                      <a:r>
                        <a:rPr lang="en-US" dirty="0"/>
                        <a:t>0,30</a:t>
                      </a:r>
                    </a:p>
                  </a:txBody>
                  <a:tcPr/>
                </a:tc>
                <a:tc>
                  <a:txBody>
                    <a:bodyPr/>
                    <a:lstStyle/>
                    <a:p>
                      <a:pPr algn="justLow" rtl="0"/>
                      <a:r>
                        <a:rPr lang="en-US" dirty="0"/>
                        <a:t>       3</a:t>
                      </a:r>
                    </a:p>
                  </a:txBody>
                  <a:tcPr anchor="ctr"/>
                </a:tc>
                <a:tc>
                  <a:txBody>
                    <a:bodyPr/>
                    <a:lstStyle/>
                    <a:p>
                      <a:pPr algn="r" rtl="1"/>
                      <a:r>
                        <a:rPr lang="ar-SA" dirty="0"/>
                        <a:t>حجم الصناعة</a:t>
                      </a:r>
                      <a:endParaRPr lang="en-US" dirty="0"/>
                    </a:p>
                  </a:txBody>
                  <a:tcPr/>
                </a:tc>
                <a:extLst>
                  <a:ext uri="{0D108BD9-81ED-4DB2-BD59-A6C34878D82A}">
                    <a16:rowId xmlns:a16="http://schemas.microsoft.com/office/drawing/2014/main" val="1045463678"/>
                  </a:ext>
                </a:extLst>
              </a:tr>
              <a:tr h="370840">
                <a:tc>
                  <a:txBody>
                    <a:bodyPr/>
                    <a:lstStyle/>
                    <a:p>
                      <a:pPr algn="ctr"/>
                      <a:r>
                        <a:rPr lang="en-US" dirty="0"/>
                        <a:t>1,50</a:t>
                      </a:r>
                    </a:p>
                  </a:txBody>
                  <a:tcPr/>
                </a:tc>
                <a:tc>
                  <a:txBody>
                    <a:bodyPr/>
                    <a:lstStyle/>
                    <a:p>
                      <a:r>
                        <a:rPr lang="en-US" dirty="0"/>
                        <a:t>       5</a:t>
                      </a:r>
                    </a:p>
                  </a:txBody>
                  <a:tcPr/>
                </a:tc>
                <a:tc>
                  <a:txBody>
                    <a:bodyPr/>
                    <a:lstStyle/>
                    <a:p>
                      <a:pPr algn="r" rtl="1"/>
                      <a:r>
                        <a:rPr lang="ar-SA" dirty="0"/>
                        <a:t>نمو الصناعة</a:t>
                      </a:r>
                      <a:endParaRPr lang="en-US" dirty="0"/>
                    </a:p>
                  </a:txBody>
                  <a:tcPr/>
                </a:tc>
                <a:extLst>
                  <a:ext uri="{0D108BD9-81ED-4DB2-BD59-A6C34878D82A}">
                    <a16:rowId xmlns:a16="http://schemas.microsoft.com/office/drawing/2014/main" val="4094514724"/>
                  </a:ext>
                </a:extLst>
              </a:tr>
            </a:tbl>
          </a:graphicData>
        </a:graphic>
      </p:graphicFrame>
      <p:graphicFrame>
        <p:nvGraphicFramePr>
          <p:cNvPr id="3" name="Table 2">
            <a:extLst>
              <a:ext uri="{FF2B5EF4-FFF2-40B4-BE49-F238E27FC236}">
                <a16:creationId xmlns:a16="http://schemas.microsoft.com/office/drawing/2014/main" id="{12DC2A60-1B52-4578-9E4F-FC109F436178}"/>
              </a:ext>
            </a:extLst>
          </p:cNvPr>
          <p:cNvGraphicFramePr>
            <a:graphicFrameLocks noGrp="1"/>
          </p:cNvGraphicFramePr>
          <p:nvPr>
            <p:extLst>
              <p:ext uri="{D42A27DB-BD31-4B8C-83A1-F6EECF244321}">
                <p14:modId xmlns:p14="http://schemas.microsoft.com/office/powerpoint/2010/main" val="3205422746"/>
              </p:ext>
            </p:extLst>
          </p:nvPr>
        </p:nvGraphicFramePr>
        <p:xfrm>
          <a:off x="5049555" y="2855363"/>
          <a:ext cx="7036494" cy="1112520"/>
        </p:xfrm>
        <a:graphic>
          <a:graphicData uri="http://schemas.openxmlformats.org/drawingml/2006/table">
            <a:tbl>
              <a:tblPr firstRow="1" bandRow="1">
                <a:tableStyleId>{BDBED569-4797-4DF1-A0F4-6AAB3CD982D8}</a:tableStyleId>
              </a:tblPr>
              <a:tblGrid>
                <a:gridCol w="2205103">
                  <a:extLst>
                    <a:ext uri="{9D8B030D-6E8A-4147-A177-3AD203B41FA5}">
                      <a16:colId xmlns:a16="http://schemas.microsoft.com/office/drawing/2014/main" val="459541732"/>
                    </a:ext>
                  </a:extLst>
                </a:gridCol>
                <a:gridCol w="2485893">
                  <a:extLst>
                    <a:ext uri="{9D8B030D-6E8A-4147-A177-3AD203B41FA5}">
                      <a16:colId xmlns:a16="http://schemas.microsoft.com/office/drawing/2014/main" val="4069614409"/>
                    </a:ext>
                  </a:extLst>
                </a:gridCol>
                <a:gridCol w="2345498">
                  <a:extLst>
                    <a:ext uri="{9D8B030D-6E8A-4147-A177-3AD203B41FA5}">
                      <a16:colId xmlns:a16="http://schemas.microsoft.com/office/drawing/2014/main" val="1979096259"/>
                    </a:ext>
                  </a:extLst>
                </a:gridCol>
              </a:tblGrid>
              <a:tr h="370840">
                <a:tc>
                  <a:txBody>
                    <a:bodyPr/>
                    <a:lstStyle/>
                    <a:p>
                      <a:pPr algn="ctr"/>
                      <a:r>
                        <a:rPr lang="en-US" dirty="0"/>
                        <a:t>0,80</a:t>
                      </a:r>
                    </a:p>
                  </a:txBody>
                  <a:tcPr/>
                </a:tc>
                <a:tc>
                  <a:txBody>
                    <a:bodyPr/>
                    <a:lstStyle/>
                    <a:p>
                      <a:r>
                        <a:rPr lang="en-US" dirty="0"/>
                        <a:t>       4</a:t>
                      </a:r>
                      <a:endParaRPr lang="en-US" b="0" dirty="0"/>
                    </a:p>
                  </a:txBody>
                  <a:tcPr/>
                </a:tc>
                <a:tc>
                  <a:txBody>
                    <a:bodyPr/>
                    <a:lstStyle/>
                    <a:p>
                      <a:pPr algn="r" rtl="1"/>
                      <a:r>
                        <a:rPr lang="ar-SA" dirty="0"/>
                        <a:t>ربحية الصناعة</a:t>
                      </a:r>
                      <a:endParaRPr lang="en-US" b="0" dirty="0"/>
                    </a:p>
                  </a:txBody>
                  <a:tcPr/>
                </a:tc>
                <a:extLst>
                  <a:ext uri="{0D108BD9-81ED-4DB2-BD59-A6C34878D82A}">
                    <a16:rowId xmlns:a16="http://schemas.microsoft.com/office/drawing/2014/main" val="4078936389"/>
                  </a:ext>
                </a:extLst>
              </a:tr>
              <a:tr h="370840">
                <a:tc>
                  <a:txBody>
                    <a:bodyPr/>
                    <a:lstStyle/>
                    <a:p>
                      <a:pPr marL="0" algn="ctr" defTabSz="914400" rtl="0" eaLnBrk="1" latinLnBrk="0" hangingPunct="1"/>
                      <a:r>
                        <a:rPr lang="en-US" sz="1800" kern="1200" dirty="0"/>
                        <a:t>0,50</a:t>
                      </a:r>
                      <a:endParaRPr lang="en-US" sz="1800" b="1" kern="1200" dirty="0">
                        <a:solidFill>
                          <a:schemeClr val="tx1"/>
                        </a:solidFill>
                        <a:latin typeface="+mn-lt"/>
                        <a:ea typeface="+mn-ea"/>
                        <a:cs typeface="+mn-cs"/>
                      </a:endParaRPr>
                    </a:p>
                  </a:txBody>
                  <a:tcPr/>
                </a:tc>
                <a:tc>
                  <a:txBody>
                    <a:bodyPr/>
                    <a:lstStyle/>
                    <a:p>
                      <a:pPr marL="0" algn="l" defTabSz="914400" rtl="0" eaLnBrk="1" latinLnBrk="0" hangingPunct="1"/>
                      <a:r>
                        <a:rPr lang="en-US" sz="1800" kern="1200" dirty="0"/>
                        <a:t>       5</a:t>
                      </a:r>
                      <a:endParaRPr lang="en-US" sz="1800" b="0" kern="1200" dirty="0">
                        <a:solidFill>
                          <a:schemeClr val="tx1"/>
                        </a:solidFill>
                        <a:latin typeface="+mn-lt"/>
                        <a:ea typeface="+mn-ea"/>
                        <a:cs typeface="+mn-cs"/>
                      </a:endParaRPr>
                    </a:p>
                  </a:txBody>
                  <a:tcPr/>
                </a:tc>
                <a:tc>
                  <a:txBody>
                    <a:bodyPr/>
                    <a:lstStyle/>
                    <a:p>
                      <a:pPr marL="0" algn="r" defTabSz="914400" rtl="1" eaLnBrk="1" latinLnBrk="0" hangingPunct="1"/>
                      <a:r>
                        <a:rPr lang="ar-SA" sz="1800" kern="1200" dirty="0"/>
                        <a:t>كثافة رأس المال</a:t>
                      </a:r>
                      <a:endParaRPr lang="en-US" sz="1800" b="0" kern="1200" dirty="0">
                        <a:solidFill>
                          <a:schemeClr val="tx1"/>
                        </a:solidFill>
                        <a:latin typeface="+mn-lt"/>
                        <a:ea typeface="+mn-ea"/>
                        <a:cs typeface="+mn-cs"/>
                      </a:endParaRPr>
                    </a:p>
                  </a:txBody>
                  <a:tcPr/>
                </a:tc>
                <a:extLst>
                  <a:ext uri="{0D108BD9-81ED-4DB2-BD59-A6C34878D82A}">
                    <a16:rowId xmlns:a16="http://schemas.microsoft.com/office/drawing/2014/main" val="1045463678"/>
                  </a:ext>
                </a:extLst>
              </a:tr>
              <a:tr h="370840">
                <a:tc>
                  <a:txBody>
                    <a:bodyPr/>
                    <a:lstStyle/>
                    <a:p>
                      <a:pPr algn="ctr"/>
                      <a:r>
                        <a:rPr lang="en-US" dirty="0"/>
                        <a:t>0,25</a:t>
                      </a:r>
                      <a:endParaRPr lang="en-US" b="1" dirty="0"/>
                    </a:p>
                  </a:txBody>
                  <a:tcPr/>
                </a:tc>
                <a:tc>
                  <a:txBody>
                    <a:bodyPr/>
                    <a:lstStyle/>
                    <a:p>
                      <a:r>
                        <a:rPr lang="en-US" dirty="0"/>
                        <a:t>       5</a:t>
                      </a:r>
                    </a:p>
                  </a:txBody>
                  <a:tcPr/>
                </a:tc>
                <a:tc>
                  <a:txBody>
                    <a:bodyPr/>
                    <a:lstStyle/>
                    <a:p>
                      <a:pPr algn="r" rtl="1"/>
                      <a:r>
                        <a:rPr lang="ar-SA" dirty="0"/>
                        <a:t>الدور التكنولوجي</a:t>
                      </a:r>
                      <a:endParaRPr lang="en-US" dirty="0"/>
                    </a:p>
                  </a:txBody>
                  <a:tcPr/>
                </a:tc>
                <a:extLst>
                  <a:ext uri="{0D108BD9-81ED-4DB2-BD59-A6C34878D82A}">
                    <a16:rowId xmlns:a16="http://schemas.microsoft.com/office/drawing/2014/main" val="4094514724"/>
                  </a:ext>
                </a:extLst>
              </a:tr>
            </a:tbl>
          </a:graphicData>
        </a:graphic>
      </p:graphicFrame>
      <p:graphicFrame>
        <p:nvGraphicFramePr>
          <p:cNvPr id="6" name="Table 5">
            <a:extLst>
              <a:ext uri="{FF2B5EF4-FFF2-40B4-BE49-F238E27FC236}">
                <a16:creationId xmlns:a16="http://schemas.microsoft.com/office/drawing/2014/main" id="{0CEFD3FC-1A56-4002-9A08-C33465455404}"/>
              </a:ext>
            </a:extLst>
          </p:cNvPr>
          <p:cNvGraphicFramePr>
            <a:graphicFrameLocks noGrp="1"/>
          </p:cNvGraphicFramePr>
          <p:nvPr>
            <p:extLst>
              <p:ext uri="{D42A27DB-BD31-4B8C-83A1-F6EECF244321}">
                <p14:modId xmlns:p14="http://schemas.microsoft.com/office/powerpoint/2010/main" val="188804269"/>
              </p:ext>
            </p:extLst>
          </p:nvPr>
        </p:nvGraphicFramePr>
        <p:xfrm>
          <a:off x="5045379" y="3960267"/>
          <a:ext cx="7036494" cy="1112520"/>
        </p:xfrm>
        <a:graphic>
          <a:graphicData uri="http://schemas.openxmlformats.org/drawingml/2006/table">
            <a:tbl>
              <a:tblPr firstRow="1" bandRow="1">
                <a:tableStyleId>{BDBED569-4797-4DF1-A0F4-6AAB3CD982D8}</a:tableStyleId>
              </a:tblPr>
              <a:tblGrid>
                <a:gridCol w="2209279">
                  <a:extLst>
                    <a:ext uri="{9D8B030D-6E8A-4147-A177-3AD203B41FA5}">
                      <a16:colId xmlns:a16="http://schemas.microsoft.com/office/drawing/2014/main" val="459541732"/>
                    </a:ext>
                  </a:extLst>
                </a:gridCol>
                <a:gridCol w="2481717">
                  <a:extLst>
                    <a:ext uri="{9D8B030D-6E8A-4147-A177-3AD203B41FA5}">
                      <a16:colId xmlns:a16="http://schemas.microsoft.com/office/drawing/2014/main" val="4069614409"/>
                    </a:ext>
                  </a:extLst>
                </a:gridCol>
                <a:gridCol w="2345498">
                  <a:extLst>
                    <a:ext uri="{9D8B030D-6E8A-4147-A177-3AD203B41FA5}">
                      <a16:colId xmlns:a16="http://schemas.microsoft.com/office/drawing/2014/main" val="1979096259"/>
                    </a:ext>
                  </a:extLst>
                </a:gridCol>
              </a:tblGrid>
              <a:tr h="370840">
                <a:tc>
                  <a:txBody>
                    <a:bodyPr/>
                    <a:lstStyle/>
                    <a:p>
                      <a:pPr algn="ctr"/>
                      <a:r>
                        <a:rPr lang="en-US" dirty="0"/>
                        <a:t>0,80</a:t>
                      </a:r>
                    </a:p>
                  </a:txBody>
                  <a:tcPr/>
                </a:tc>
                <a:tc>
                  <a:txBody>
                    <a:bodyPr/>
                    <a:lstStyle/>
                    <a:p>
                      <a:r>
                        <a:rPr lang="en-US" dirty="0"/>
                        <a:t>       4</a:t>
                      </a:r>
                      <a:endParaRPr lang="en-US" b="0" dirty="0"/>
                    </a:p>
                  </a:txBody>
                  <a:tcPr/>
                </a:tc>
                <a:tc>
                  <a:txBody>
                    <a:bodyPr/>
                    <a:lstStyle/>
                    <a:p>
                      <a:pPr algn="r" rtl="1"/>
                      <a:r>
                        <a:rPr lang="ar-SA" dirty="0"/>
                        <a:t>شدة المنافسة</a:t>
                      </a:r>
                      <a:endParaRPr lang="en-US" b="0" dirty="0"/>
                    </a:p>
                  </a:txBody>
                  <a:tcPr/>
                </a:tc>
                <a:extLst>
                  <a:ext uri="{0D108BD9-81ED-4DB2-BD59-A6C34878D82A}">
                    <a16:rowId xmlns:a16="http://schemas.microsoft.com/office/drawing/2014/main" val="4078936389"/>
                  </a:ext>
                </a:extLst>
              </a:tr>
              <a:tr h="370840">
                <a:tc>
                  <a:txBody>
                    <a:bodyPr/>
                    <a:lstStyle/>
                    <a:p>
                      <a:pPr marL="0" algn="ctr" defTabSz="914400" rtl="0" eaLnBrk="1" latinLnBrk="0" hangingPunct="1"/>
                      <a:r>
                        <a:rPr lang="en-US" sz="1800" kern="1200" dirty="0"/>
                        <a:t>0,10</a:t>
                      </a:r>
                      <a:endParaRPr lang="en-US" sz="1800" b="1" kern="1200" dirty="0">
                        <a:solidFill>
                          <a:schemeClr val="tx1"/>
                        </a:solidFill>
                        <a:latin typeface="+mn-lt"/>
                        <a:ea typeface="+mn-ea"/>
                        <a:cs typeface="+mn-cs"/>
                      </a:endParaRPr>
                    </a:p>
                  </a:txBody>
                  <a:tcPr/>
                </a:tc>
                <a:tc>
                  <a:txBody>
                    <a:bodyPr/>
                    <a:lstStyle/>
                    <a:p>
                      <a:pPr marL="0" algn="l" defTabSz="914400" rtl="0" eaLnBrk="1" latinLnBrk="0" hangingPunct="1"/>
                      <a:r>
                        <a:rPr lang="en-US" sz="1800" kern="1200" dirty="0"/>
                        <a:t>       2</a:t>
                      </a:r>
                      <a:endParaRPr lang="en-US" sz="1800" b="1" kern="1200" dirty="0">
                        <a:solidFill>
                          <a:schemeClr val="tx1"/>
                        </a:solidFill>
                        <a:latin typeface="+mn-lt"/>
                        <a:ea typeface="+mn-ea"/>
                        <a:cs typeface="+mn-cs"/>
                      </a:endParaRPr>
                    </a:p>
                  </a:txBody>
                  <a:tcPr/>
                </a:tc>
                <a:tc>
                  <a:txBody>
                    <a:bodyPr/>
                    <a:lstStyle/>
                    <a:p>
                      <a:pPr marL="0" algn="r" defTabSz="914400" rtl="1" eaLnBrk="1" latinLnBrk="0" hangingPunct="1"/>
                      <a:r>
                        <a:rPr lang="ar-SA" sz="1800" kern="1200" dirty="0"/>
                        <a:t>معدل الدوران</a:t>
                      </a:r>
                      <a:endParaRPr lang="en-US" sz="1800" b="0" kern="1200" dirty="0">
                        <a:solidFill>
                          <a:schemeClr val="tx1"/>
                        </a:solidFill>
                        <a:latin typeface="+mn-lt"/>
                        <a:ea typeface="+mn-ea"/>
                        <a:cs typeface="+mn-cs"/>
                      </a:endParaRPr>
                    </a:p>
                  </a:txBody>
                  <a:tcPr/>
                </a:tc>
                <a:extLst>
                  <a:ext uri="{0D108BD9-81ED-4DB2-BD59-A6C34878D82A}">
                    <a16:rowId xmlns:a16="http://schemas.microsoft.com/office/drawing/2014/main" val="1045463678"/>
                  </a:ext>
                </a:extLst>
              </a:tr>
              <a:tr h="370840">
                <a:tc>
                  <a:txBody>
                    <a:bodyPr/>
                    <a:lstStyle/>
                    <a:p>
                      <a:pPr algn="ctr"/>
                      <a:r>
                        <a:rPr lang="en-US" dirty="0"/>
                        <a:t>4,25</a:t>
                      </a:r>
                      <a:endParaRPr lang="en-US" b="1" dirty="0">
                        <a:solidFill>
                          <a:schemeClr val="accent2">
                            <a:lumMod val="50000"/>
                          </a:schemeClr>
                        </a:solidFill>
                      </a:endParaRPr>
                    </a:p>
                  </a:txBody>
                  <a:tcPr/>
                </a:tc>
                <a:tc>
                  <a:txBody>
                    <a:bodyPr/>
                    <a:lstStyle/>
                    <a:p>
                      <a:r>
                        <a:rPr lang="en-US" dirty="0"/>
                        <a:t>       /</a:t>
                      </a:r>
                    </a:p>
                  </a:txBody>
                  <a:tcPr/>
                </a:tc>
                <a:tc>
                  <a:txBody>
                    <a:bodyPr/>
                    <a:lstStyle/>
                    <a:p>
                      <a:pPr algn="r" rtl="1"/>
                      <a:r>
                        <a:rPr lang="ar-SA" dirty="0"/>
                        <a:t>المجموع</a:t>
                      </a:r>
                      <a:endParaRPr lang="en-US" b="1" dirty="0"/>
                    </a:p>
                  </a:txBody>
                  <a:tcPr/>
                </a:tc>
                <a:extLst>
                  <a:ext uri="{0D108BD9-81ED-4DB2-BD59-A6C34878D82A}">
                    <a16:rowId xmlns:a16="http://schemas.microsoft.com/office/drawing/2014/main" val="4094514724"/>
                  </a:ext>
                </a:extLst>
              </a:tr>
            </a:tbl>
          </a:graphicData>
        </a:graphic>
      </p:graphicFrame>
      <p:cxnSp>
        <p:nvCxnSpPr>
          <p:cNvPr id="8" name="Straight Arrow Connector 7">
            <a:extLst>
              <a:ext uri="{FF2B5EF4-FFF2-40B4-BE49-F238E27FC236}">
                <a16:creationId xmlns:a16="http://schemas.microsoft.com/office/drawing/2014/main" id="{4858DD4B-ECC7-4E44-8EAC-2C2A0BBC086C}"/>
              </a:ext>
            </a:extLst>
          </p:cNvPr>
          <p:cNvCxnSpPr>
            <a:cxnSpLocks/>
          </p:cNvCxnSpPr>
          <p:nvPr/>
        </p:nvCxnSpPr>
        <p:spPr>
          <a:xfrm>
            <a:off x="8440981" y="1766952"/>
            <a:ext cx="0" cy="3305835"/>
          </a:xfrm>
          <a:prstGeom prst="straightConnector1">
            <a:avLst/>
          </a:prstGeom>
        </p:spPr>
        <p:style>
          <a:lnRef idx="2">
            <a:schemeClr val="accent2"/>
          </a:lnRef>
          <a:fillRef idx="0">
            <a:schemeClr val="accent2"/>
          </a:fillRef>
          <a:effectRef idx="1">
            <a:schemeClr val="accent2"/>
          </a:effectRef>
          <a:fontRef idx="minor">
            <a:schemeClr val="tx1"/>
          </a:fontRef>
        </p:style>
      </p:cxnSp>
      <p:sp>
        <p:nvSpPr>
          <p:cNvPr id="18" name="TextBox 17">
            <a:extLst>
              <a:ext uri="{FF2B5EF4-FFF2-40B4-BE49-F238E27FC236}">
                <a16:creationId xmlns:a16="http://schemas.microsoft.com/office/drawing/2014/main" id="{2502D73B-AD67-4945-95AA-622872BA7CF9}"/>
              </a:ext>
            </a:extLst>
          </p:cNvPr>
          <p:cNvSpPr txBox="1"/>
          <p:nvPr/>
        </p:nvSpPr>
        <p:spPr>
          <a:xfrm>
            <a:off x="9706629" y="1766953"/>
            <a:ext cx="2114812" cy="369332"/>
          </a:xfrm>
          <a:prstGeom prst="rect">
            <a:avLst/>
          </a:prstGeom>
          <a:noFill/>
        </p:spPr>
        <p:txBody>
          <a:bodyPr wrap="square" rtlCol="0">
            <a:spAutoFit/>
          </a:bodyPr>
          <a:lstStyle/>
          <a:p>
            <a:pPr algn="r" rtl="1"/>
            <a:r>
              <a:rPr lang="ar-SA" dirty="0"/>
              <a:t>عوامل جاذبية الصناعة</a:t>
            </a:r>
            <a:endParaRPr lang="en-US" dirty="0"/>
          </a:p>
        </p:txBody>
      </p:sp>
      <p:sp>
        <p:nvSpPr>
          <p:cNvPr id="19" name="TextBox 18">
            <a:extLst>
              <a:ext uri="{FF2B5EF4-FFF2-40B4-BE49-F238E27FC236}">
                <a16:creationId xmlns:a16="http://schemas.microsoft.com/office/drawing/2014/main" id="{EFB4F3DB-6F04-4185-B33B-C9804322E1F9}"/>
              </a:ext>
            </a:extLst>
          </p:cNvPr>
          <p:cNvSpPr txBox="1"/>
          <p:nvPr/>
        </p:nvSpPr>
        <p:spPr>
          <a:xfrm>
            <a:off x="8755172" y="1766952"/>
            <a:ext cx="810019" cy="369332"/>
          </a:xfrm>
          <a:prstGeom prst="rect">
            <a:avLst/>
          </a:prstGeom>
          <a:noFill/>
        </p:spPr>
        <p:txBody>
          <a:bodyPr wrap="square" rtlCol="0">
            <a:spAutoFit/>
          </a:bodyPr>
          <a:lstStyle/>
          <a:p>
            <a:pPr algn="r" rtl="1"/>
            <a:r>
              <a:rPr lang="ar-SA" dirty="0"/>
              <a:t>الوزن </a:t>
            </a:r>
            <a:r>
              <a:rPr lang="en-US" dirty="0"/>
              <a:t>A</a:t>
            </a:r>
          </a:p>
        </p:txBody>
      </p:sp>
      <p:sp>
        <p:nvSpPr>
          <p:cNvPr id="20" name="TextBox 19">
            <a:extLst>
              <a:ext uri="{FF2B5EF4-FFF2-40B4-BE49-F238E27FC236}">
                <a16:creationId xmlns:a16="http://schemas.microsoft.com/office/drawing/2014/main" id="{F94E5245-E1DD-466E-A523-9442F76FB214}"/>
              </a:ext>
            </a:extLst>
          </p:cNvPr>
          <p:cNvSpPr txBox="1"/>
          <p:nvPr/>
        </p:nvSpPr>
        <p:spPr>
          <a:xfrm>
            <a:off x="7372095" y="1766952"/>
            <a:ext cx="849159" cy="369332"/>
          </a:xfrm>
          <a:prstGeom prst="rect">
            <a:avLst/>
          </a:prstGeom>
          <a:noFill/>
        </p:spPr>
        <p:txBody>
          <a:bodyPr wrap="square" rtlCol="0">
            <a:spAutoFit/>
          </a:bodyPr>
          <a:lstStyle/>
          <a:p>
            <a:pPr algn="r" rtl="1"/>
            <a:r>
              <a:rPr lang="ar-SA" dirty="0"/>
              <a:t>التقدير </a:t>
            </a:r>
            <a:r>
              <a:rPr lang="en-US" dirty="0"/>
              <a:t>B</a:t>
            </a:r>
          </a:p>
        </p:txBody>
      </p:sp>
      <p:sp>
        <p:nvSpPr>
          <p:cNvPr id="21" name="TextBox 20">
            <a:extLst>
              <a:ext uri="{FF2B5EF4-FFF2-40B4-BE49-F238E27FC236}">
                <a16:creationId xmlns:a16="http://schemas.microsoft.com/office/drawing/2014/main" id="{BBDFAF7C-3323-4D8B-91AB-896C0172591D}"/>
              </a:ext>
            </a:extLst>
          </p:cNvPr>
          <p:cNvSpPr txBox="1"/>
          <p:nvPr/>
        </p:nvSpPr>
        <p:spPr>
          <a:xfrm>
            <a:off x="5035462" y="1766953"/>
            <a:ext cx="2195179" cy="338554"/>
          </a:xfrm>
          <a:prstGeom prst="rect">
            <a:avLst/>
          </a:prstGeom>
          <a:noFill/>
        </p:spPr>
        <p:txBody>
          <a:bodyPr wrap="square" rtlCol="0">
            <a:spAutoFit/>
          </a:bodyPr>
          <a:lstStyle/>
          <a:p>
            <a:pPr algn="r" rtl="1"/>
            <a:r>
              <a:rPr lang="ar-SA" sz="1600" b="1" dirty="0"/>
              <a:t>نتيجة الوزن الترجيحي </a:t>
            </a:r>
            <a:r>
              <a:rPr lang="en-US" sz="1600" b="1" dirty="0"/>
              <a:t>AxB</a:t>
            </a:r>
          </a:p>
        </p:txBody>
      </p:sp>
      <p:sp>
        <p:nvSpPr>
          <p:cNvPr id="22" name="TextBox 21">
            <a:extLst>
              <a:ext uri="{FF2B5EF4-FFF2-40B4-BE49-F238E27FC236}">
                <a16:creationId xmlns:a16="http://schemas.microsoft.com/office/drawing/2014/main" id="{926D3B05-BCB2-4401-BA99-CD9D99AA6F8A}"/>
              </a:ext>
            </a:extLst>
          </p:cNvPr>
          <p:cNvSpPr txBox="1"/>
          <p:nvPr/>
        </p:nvSpPr>
        <p:spPr>
          <a:xfrm>
            <a:off x="8747344" y="2137329"/>
            <a:ext cx="849156" cy="369332"/>
          </a:xfrm>
          <a:prstGeom prst="rect">
            <a:avLst/>
          </a:prstGeom>
          <a:noFill/>
        </p:spPr>
        <p:txBody>
          <a:bodyPr wrap="square" rtlCol="0">
            <a:spAutoFit/>
          </a:bodyPr>
          <a:lstStyle/>
          <a:p>
            <a:pPr algn="l"/>
            <a:r>
              <a:rPr lang="en-US" dirty="0"/>
              <a:t>0,10</a:t>
            </a:r>
          </a:p>
        </p:txBody>
      </p:sp>
      <p:sp>
        <p:nvSpPr>
          <p:cNvPr id="23" name="TextBox 22">
            <a:extLst>
              <a:ext uri="{FF2B5EF4-FFF2-40B4-BE49-F238E27FC236}">
                <a16:creationId xmlns:a16="http://schemas.microsoft.com/office/drawing/2014/main" id="{9D27A303-27F8-4BF1-9254-DCFBDCE645E3}"/>
              </a:ext>
            </a:extLst>
          </p:cNvPr>
          <p:cNvSpPr txBox="1"/>
          <p:nvPr/>
        </p:nvSpPr>
        <p:spPr>
          <a:xfrm>
            <a:off x="8753867" y="2502097"/>
            <a:ext cx="588462" cy="369332"/>
          </a:xfrm>
          <a:prstGeom prst="rect">
            <a:avLst/>
          </a:prstGeom>
          <a:noFill/>
        </p:spPr>
        <p:txBody>
          <a:bodyPr wrap="square" rtlCol="0">
            <a:spAutoFit/>
          </a:bodyPr>
          <a:lstStyle/>
          <a:p>
            <a:pPr algn="l"/>
            <a:r>
              <a:rPr lang="en-US" dirty="0"/>
              <a:t>0,30</a:t>
            </a:r>
          </a:p>
        </p:txBody>
      </p:sp>
      <p:sp>
        <p:nvSpPr>
          <p:cNvPr id="25" name="TextBox 24">
            <a:extLst>
              <a:ext uri="{FF2B5EF4-FFF2-40B4-BE49-F238E27FC236}">
                <a16:creationId xmlns:a16="http://schemas.microsoft.com/office/drawing/2014/main" id="{74C04B85-782D-49DC-92FB-818C05AD44E8}"/>
              </a:ext>
            </a:extLst>
          </p:cNvPr>
          <p:cNvSpPr txBox="1"/>
          <p:nvPr/>
        </p:nvSpPr>
        <p:spPr>
          <a:xfrm>
            <a:off x="8740818" y="3191860"/>
            <a:ext cx="849156" cy="369332"/>
          </a:xfrm>
          <a:prstGeom prst="rect">
            <a:avLst/>
          </a:prstGeom>
          <a:noFill/>
        </p:spPr>
        <p:txBody>
          <a:bodyPr wrap="square" rtlCol="0">
            <a:spAutoFit/>
          </a:bodyPr>
          <a:lstStyle/>
          <a:p>
            <a:pPr algn="l"/>
            <a:r>
              <a:rPr lang="en-US" dirty="0"/>
              <a:t>0,10</a:t>
            </a:r>
          </a:p>
        </p:txBody>
      </p:sp>
      <p:sp>
        <p:nvSpPr>
          <p:cNvPr id="26" name="TextBox 25">
            <a:extLst>
              <a:ext uri="{FF2B5EF4-FFF2-40B4-BE49-F238E27FC236}">
                <a16:creationId xmlns:a16="http://schemas.microsoft.com/office/drawing/2014/main" id="{40DCF55C-2C43-4CE9-91A2-8320E9D806E9}"/>
              </a:ext>
            </a:extLst>
          </p:cNvPr>
          <p:cNvSpPr txBox="1"/>
          <p:nvPr/>
        </p:nvSpPr>
        <p:spPr>
          <a:xfrm>
            <a:off x="8760390" y="2849163"/>
            <a:ext cx="712418" cy="369332"/>
          </a:xfrm>
          <a:prstGeom prst="rect">
            <a:avLst/>
          </a:prstGeom>
          <a:noFill/>
        </p:spPr>
        <p:txBody>
          <a:bodyPr wrap="square" rtlCol="0">
            <a:spAutoFit/>
          </a:bodyPr>
          <a:lstStyle/>
          <a:p>
            <a:pPr algn="l"/>
            <a:r>
              <a:rPr lang="en-US" dirty="0"/>
              <a:t>0,20</a:t>
            </a:r>
          </a:p>
        </p:txBody>
      </p:sp>
      <p:sp>
        <p:nvSpPr>
          <p:cNvPr id="28" name="TextBox 27">
            <a:extLst>
              <a:ext uri="{FF2B5EF4-FFF2-40B4-BE49-F238E27FC236}">
                <a16:creationId xmlns:a16="http://schemas.microsoft.com/office/drawing/2014/main" id="{B5DB1587-469C-434B-9804-CA8D342D50A9}"/>
              </a:ext>
            </a:extLst>
          </p:cNvPr>
          <p:cNvSpPr txBox="1"/>
          <p:nvPr/>
        </p:nvSpPr>
        <p:spPr>
          <a:xfrm>
            <a:off x="8717070" y="3980163"/>
            <a:ext cx="712418" cy="369332"/>
          </a:xfrm>
          <a:prstGeom prst="rect">
            <a:avLst/>
          </a:prstGeom>
          <a:noFill/>
        </p:spPr>
        <p:txBody>
          <a:bodyPr wrap="square" rtlCol="0">
            <a:spAutoFit/>
          </a:bodyPr>
          <a:lstStyle/>
          <a:p>
            <a:pPr algn="l"/>
            <a:r>
              <a:rPr lang="en-US" dirty="0"/>
              <a:t>0,20</a:t>
            </a:r>
          </a:p>
        </p:txBody>
      </p:sp>
      <p:sp>
        <p:nvSpPr>
          <p:cNvPr id="30" name="TextBox 29">
            <a:extLst>
              <a:ext uri="{FF2B5EF4-FFF2-40B4-BE49-F238E27FC236}">
                <a16:creationId xmlns:a16="http://schemas.microsoft.com/office/drawing/2014/main" id="{1A436A4B-14AD-40D2-955C-6C57A26121E1}"/>
              </a:ext>
            </a:extLst>
          </p:cNvPr>
          <p:cNvSpPr txBox="1"/>
          <p:nvPr/>
        </p:nvSpPr>
        <p:spPr>
          <a:xfrm>
            <a:off x="8740552" y="3590935"/>
            <a:ext cx="712418" cy="369332"/>
          </a:xfrm>
          <a:prstGeom prst="rect">
            <a:avLst/>
          </a:prstGeom>
          <a:noFill/>
        </p:spPr>
        <p:txBody>
          <a:bodyPr wrap="square" rtlCol="0">
            <a:spAutoFit/>
          </a:bodyPr>
          <a:lstStyle/>
          <a:p>
            <a:pPr algn="l"/>
            <a:r>
              <a:rPr lang="en-US" dirty="0"/>
              <a:t>0,05</a:t>
            </a:r>
          </a:p>
        </p:txBody>
      </p:sp>
      <p:sp>
        <p:nvSpPr>
          <p:cNvPr id="32" name="TextBox 31">
            <a:extLst>
              <a:ext uri="{FF2B5EF4-FFF2-40B4-BE49-F238E27FC236}">
                <a16:creationId xmlns:a16="http://schemas.microsoft.com/office/drawing/2014/main" id="{DCF299C9-3591-48B3-8B78-A5F0589473E7}"/>
              </a:ext>
            </a:extLst>
          </p:cNvPr>
          <p:cNvSpPr txBox="1"/>
          <p:nvPr/>
        </p:nvSpPr>
        <p:spPr>
          <a:xfrm>
            <a:off x="8698547" y="4341809"/>
            <a:ext cx="712418" cy="369332"/>
          </a:xfrm>
          <a:prstGeom prst="rect">
            <a:avLst/>
          </a:prstGeom>
          <a:noFill/>
        </p:spPr>
        <p:txBody>
          <a:bodyPr wrap="square" rtlCol="0">
            <a:spAutoFit/>
          </a:bodyPr>
          <a:lstStyle/>
          <a:p>
            <a:pPr algn="l"/>
            <a:r>
              <a:rPr lang="en-US" dirty="0"/>
              <a:t>0,05</a:t>
            </a:r>
          </a:p>
        </p:txBody>
      </p:sp>
      <p:sp>
        <p:nvSpPr>
          <p:cNvPr id="34" name="TextBox 33">
            <a:extLst>
              <a:ext uri="{FF2B5EF4-FFF2-40B4-BE49-F238E27FC236}">
                <a16:creationId xmlns:a16="http://schemas.microsoft.com/office/drawing/2014/main" id="{E01EFA2B-A150-4006-A2A5-EBFA22095DA2}"/>
              </a:ext>
            </a:extLst>
          </p:cNvPr>
          <p:cNvSpPr txBox="1"/>
          <p:nvPr/>
        </p:nvSpPr>
        <p:spPr>
          <a:xfrm>
            <a:off x="8707809" y="4703455"/>
            <a:ext cx="712418" cy="369332"/>
          </a:xfrm>
          <a:prstGeom prst="rect">
            <a:avLst/>
          </a:prstGeom>
          <a:noFill/>
        </p:spPr>
        <p:txBody>
          <a:bodyPr wrap="square" rtlCol="0">
            <a:spAutoFit/>
          </a:bodyPr>
          <a:lstStyle/>
          <a:p>
            <a:pPr algn="l"/>
            <a:r>
              <a:rPr lang="en-US" dirty="0"/>
              <a:t>1,00</a:t>
            </a:r>
          </a:p>
        </p:txBody>
      </p:sp>
      <p:sp>
        <p:nvSpPr>
          <p:cNvPr id="35" name="TextBox 34">
            <a:extLst>
              <a:ext uri="{FF2B5EF4-FFF2-40B4-BE49-F238E27FC236}">
                <a16:creationId xmlns:a16="http://schemas.microsoft.com/office/drawing/2014/main" id="{8E2A4701-FD2C-4FF2-979A-951E18E8394C}"/>
              </a:ext>
            </a:extLst>
          </p:cNvPr>
          <p:cNvSpPr txBox="1"/>
          <p:nvPr/>
        </p:nvSpPr>
        <p:spPr>
          <a:xfrm>
            <a:off x="544099" y="1474396"/>
            <a:ext cx="4271635" cy="3785652"/>
          </a:xfrm>
          <a:prstGeom prst="rect">
            <a:avLst/>
          </a:prstGeom>
          <a:solidFill>
            <a:schemeClr val="accent1">
              <a:lumMod val="60000"/>
              <a:lumOff val="40000"/>
            </a:schemeClr>
          </a:solidFill>
        </p:spPr>
        <p:txBody>
          <a:bodyPr wrap="square" rtlCol="0">
            <a:spAutoFit/>
          </a:bodyPr>
          <a:lstStyle/>
          <a:p>
            <a:pPr algn="ctr" rtl="1"/>
            <a:endParaRPr lang="ar-DZ" sz="2400" dirty="0">
              <a:latin typeface="AD-STOOR" panose="02000000000000000000" pitchFamily="2" charset="0"/>
              <a:cs typeface="AD-STOOR" panose="02000000000000000000" pitchFamily="2" charset="0"/>
            </a:endParaRPr>
          </a:p>
          <a:p>
            <a:pPr algn="ctr" rtl="1"/>
            <a:r>
              <a:rPr lang="ar-SA" sz="2400" dirty="0">
                <a:latin typeface="AD-STOOR" panose="02000000000000000000" pitchFamily="2" charset="0"/>
                <a:cs typeface="AD-STOOR" panose="02000000000000000000" pitchFamily="2" charset="0"/>
              </a:rPr>
              <a:t>نقوم بضرب وزن كل عامل في تقديره للحصول على نتيجة الوزن الترجيحي ثم نقوم بجمع تلك النتائج المُرجحة للحصول على نتيجة جاذبية الصناعة في ضوء العوامل المحددة في الجدول الافتراضي السابق والتي حصلت على مجموع (4.25) وهذا يشير إلى تمتع السوق أو الصناعة بجاذبية قوية جدا</a:t>
            </a:r>
            <a:endParaRPr lang="ar-DZ" sz="2400" dirty="0">
              <a:latin typeface="AD-STOOR" panose="02000000000000000000" pitchFamily="2" charset="0"/>
              <a:cs typeface="AD-STOOR" panose="02000000000000000000" pitchFamily="2" charset="0"/>
            </a:endParaRPr>
          </a:p>
          <a:p>
            <a:pPr algn="ctr" rtl="1"/>
            <a:endParaRPr lang="en-US" sz="2400" dirty="0">
              <a:latin typeface="AD-STOOR" panose="02000000000000000000" pitchFamily="2" charset="0"/>
              <a:cs typeface="AD-STOOR" panose="02000000000000000000" pitchFamily="2" charset="0"/>
            </a:endParaRPr>
          </a:p>
        </p:txBody>
      </p:sp>
      <p:sp>
        <p:nvSpPr>
          <p:cNvPr id="38" name="Arrow: Curved Up 37">
            <a:extLst>
              <a:ext uri="{FF2B5EF4-FFF2-40B4-BE49-F238E27FC236}">
                <a16:creationId xmlns:a16="http://schemas.microsoft.com/office/drawing/2014/main" id="{D210B3DD-87AB-4C06-A3A0-8905BEC90C4D}"/>
              </a:ext>
            </a:extLst>
          </p:cNvPr>
          <p:cNvSpPr/>
          <p:nvPr/>
        </p:nvSpPr>
        <p:spPr>
          <a:xfrm rot="20465819" flipH="1">
            <a:off x="4446825" y="5448378"/>
            <a:ext cx="2432304" cy="1211830"/>
          </a:xfrm>
          <a:prstGeom prst="curvedUpArrow">
            <a:avLst>
              <a:gd name="adj1" fmla="val 21069"/>
              <a:gd name="adj2" fmla="val 66182"/>
              <a:gd name="adj3" fmla="val 2500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3722397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ppt_x"/>
                                          </p:val>
                                        </p:tav>
                                        <p:tav tm="100000">
                                          <p:val>
                                            <p:strVal val="#ppt_x"/>
                                          </p:val>
                                        </p:tav>
                                      </p:tavLst>
                                    </p:anim>
                                    <p:anim calcmode="lin" valueType="num">
                                      <p:cBhvr additive="base">
                                        <p:cTn id="8"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xit" presetSubtype="32" fill="hold" grpId="0" nodeType="clickEffect">
                                  <p:stCondLst>
                                    <p:cond delay="0"/>
                                  </p:stCondLst>
                                  <p:childTnLst>
                                    <p:anim calcmode="lin" valueType="num">
                                      <p:cBhvr>
                                        <p:cTn id="12" dur="500"/>
                                        <p:tgtEl>
                                          <p:spTgt spid="38"/>
                                        </p:tgtEl>
                                        <p:attrNameLst>
                                          <p:attrName>ppt_w</p:attrName>
                                        </p:attrNameLst>
                                      </p:cBhvr>
                                      <p:tavLst>
                                        <p:tav tm="0">
                                          <p:val>
                                            <p:strVal val="ppt_w"/>
                                          </p:val>
                                        </p:tav>
                                        <p:tav tm="100000">
                                          <p:val>
                                            <p:fltVal val="0"/>
                                          </p:val>
                                        </p:tav>
                                      </p:tavLst>
                                    </p:anim>
                                    <p:anim calcmode="lin" valueType="num">
                                      <p:cBhvr>
                                        <p:cTn id="13" dur="500"/>
                                        <p:tgtEl>
                                          <p:spTgt spid="38"/>
                                        </p:tgtEl>
                                        <p:attrNameLst>
                                          <p:attrName>ppt_h</p:attrName>
                                        </p:attrNameLst>
                                      </p:cBhvr>
                                      <p:tavLst>
                                        <p:tav tm="0">
                                          <p:val>
                                            <p:strVal val="ppt_h"/>
                                          </p:val>
                                        </p:tav>
                                        <p:tav tm="100000">
                                          <p:val>
                                            <p:fltVal val="0"/>
                                          </p:val>
                                        </p:tav>
                                      </p:tavLst>
                                    </p:anim>
                                    <p:animEffect transition="out" filter="fade">
                                      <p:cBhvr>
                                        <p:cTn id="14" dur="500"/>
                                        <p:tgtEl>
                                          <p:spTgt spid="38"/>
                                        </p:tgtEl>
                                      </p:cBhvr>
                                    </p:animEffect>
                                    <p:set>
                                      <p:cBhvr>
                                        <p:cTn id="15" dur="1" fill="hold">
                                          <p:stCondLst>
                                            <p:cond delay="499"/>
                                          </p:stCondLst>
                                        </p:cTn>
                                        <p:tgtEl>
                                          <p:spTgt spid="3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0">
            <a:extLst>
              <a:ext uri="{FF2B5EF4-FFF2-40B4-BE49-F238E27FC236}">
                <a16:creationId xmlns:a16="http://schemas.microsoft.com/office/drawing/2014/main" id="{29082024-2218-41B0-A1FB-45D7F7EF11D1}"/>
              </a:ext>
            </a:extLst>
          </p:cNvPr>
          <p:cNvGrpSpPr/>
          <p:nvPr/>
        </p:nvGrpSpPr>
        <p:grpSpPr>
          <a:xfrm rot="5400000">
            <a:off x="-691541" y="-4129679"/>
            <a:ext cx="12191998" cy="13575085"/>
            <a:chOff x="322371" y="-1035316"/>
            <a:chExt cx="2353310" cy="4084080"/>
          </a:xfrm>
        </p:grpSpPr>
        <p:sp>
          <p:nvSpPr>
            <p:cNvPr id="11" name="Freeform 11">
              <a:extLst>
                <a:ext uri="{FF2B5EF4-FFF2-40B4-BE49-F238E27FC236}">
                  <a16:creationId xmlns:a16="http://schemas.microsoft.com/office/drawing/2014/main" id="{17355603-B074-4929-8300-8A66D96F1120}"/>
                </a:ext>
              </a:extLst>
            </p:cNvPr>
            <p:cNvSpPr/>
            <p:nvPr/>
          </p:nvSpPr>
          <p:spPr>
            <a:xfrm>
              <a:off x="322371" y="-1035316"/>
              <a:ext cx="2353310" cy="4084080"/>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txBody>
            <a:bodyPr/>
            <a:lstStyle/>
            <a:p>
              <a:endParaRPr lang="en-US" dirty="0"/>
            </a:p>
          </p:txBody>
        </p:sp>
      </p:grpSp>
      <p:sp>
        <p:nvSpPr>
          <p:cNvPr id="4" name="TextBox 3">
            <a:extLst>
              <a:ext uri="{FF2B5EF4-FFF2-40B4-BE49-F238E27FC236}">
                <a16:creationId xmlns:a16="http://schemas.microsoft.com/office/drawing/2014/main" id="{9376F666-15BA-4804-8CF0-9BF7447104B8}"/>
              </a:ext>
            </a:extLst>
          </p:cNvPr>
          <p:cNvSpPr txBox="1"/>
          <p:nvPr/>
        </p:nvSpPr>
        <p:spPr>
          <a:xfrm>
            <a:off x="1787566" y="517287"/>
            <a:ext cx="9394523" cy="4955203"/>
          </a:xfrm>
          <a:prstGeom prst="rect">
            <a:avLst/>
          </a:prstGeom>
          <a:noFill/>
        </p:spPr>
        <p:txBody>
          <a:bodyPr wrap="square" rtlCol="0">
            <a:spAutoFit/>
          </a:bodyPr>
          <a:lstStyle/>
          <a:p>
            <a:pPr algn="r" rtl="1"/>
            <a:r>
              <a:rPr lang="ar-SA" sz="2800" b="1" dirty="0">
                <a:solidFill>
                  <a:schemeClr val="bg1"/>
                </a:solidFill>
                <a:latin typeface="AD-STOOR" panose="02000000000000000000" pitchFamily="2" charset="0"/>
                <a:cs typeface="AD-STOOR" panose="02000000000000000000" pitchFamily="2" charset="0"/>
              </a:rPr>
              <a:t>تحليل مصفوفة ماكنزي:</a:t>
            </a:r>
            <a:endParaRPr lang="en-US" sz="2800" b="1" dirty="0">
              <a:solidFill>
                <a:schemeClr val="bg1"/>
              </a:solidFill>
              <a:latin typeface="AD-STOOR" panose="02000000000000000000" pitchFamily="2" charset="0"/>
              <a:cs typeface="AD-STOOR" panose="02000000000000000000" pitchFamily="2" charset="0"/>
            </a:endParaRPr>
          </a:p>
          <a:p>
            <a:pPr algn="just" rtl="1"/>
            <a:endParaRPr lang="ar-SA" sz="2400" dirty="0">
              <a:solidFill>
                <a:schemeClr val="bg1"/>
              </a:solidFill>
              <a:latin typeface="AD-STOOR" panose="02000000000000000000" pitchFamily="2" charset="0"/>
              <a:cs typeface="AD-STOOR" panose="02000000000000000000" pitchFamily="2" charset="0"/>
            </a:endParaRPr>
          </a:p>
          <a:p>
            <a:pPr marL="285750" indent="-285750" algn="just" rtl="1">
              <a:buFont typeface="Arial" panose="020B0604020202020204" pitchFamily="34" charset="0"/>
              <a:buChar char="•"/>
            </a:pPr>
            <a:r>
              <a:rPr lang="ar-SA" sz="2400" dirty="0">
                <a:solidFill>
                  <a:schemeClr val="bg1"/>
                </a:solidFill>
                <a:latin typeface="AD-STOOR" panose="02000000000000000000" pitchFamily="2" charset="0"/>
                <a:cs typeface="AD-STOOR" panose="02000000000000000000" pitchFamily="2" charset="0"/>
              </a:rPr>
              <a:t>ينبغي على المنظمات أو وحدات الأعمال التي تقع في </a:t>
            </a:r>
            <a:r>
              <a:rPr lang="ar-DZ" sz="2400" dirty="0">
                <a:solidFill>
                  <a:schemeClr val="bg1"/>
                </a:solidFill>
                <a:latin typeface="AD-STOOR" panose="02000000000000000000" pitchFamily="2" charset="0"/>
                <a:cs typeface="AD-STOOR" panose="02000000000000000000" pitchFamily="2" charset="0"/>
              </a:rPr>
              <a:t>خانات </a:t>
            </a:r>
            <a:r>
              <a:rPr lang="ar-DZ" sz="2400" b="1" u="sng" dirty="0">
                <a:solidFill>
                  <a:schemeClr val="bg1"/>
                </a:solidFill>
                <a:latin typeface="AD-STOOR" panose="02000000000000000000" pitchFamily="2" charset="0"/>
                <a:cs typeface="AD-STOOR" panose="02000000000000000000" pitchFamily="2" charset="0"/>
              </a:rPr>
              <a:t>توقف </a:t>
            </a:r>
            <a:r>
              <a:rPr lang="ar-SA" sz="2400" dirty="0">
                <a:solidFill>
                  <a:schemeClr val="bg1"/>
                </a:solidFill>
                <a:latin typeface="AD-STOOR" panose="02000000000000000000" pitchFamily="2" charset="0"/>
                <a:cs typeface="AD-STOOR" panose="02000000000000000000" pitchFamily="2" charset="0"/>
              </a:rPr>
              <a:t>القيام باختيار إحدى استراتيجيات</a:t>
            </a:r>
            <a:r>
              <a:rPr lang="ar-SA" sz="2400" b="1" u="sng" dirty="0">
                <a:solidFill>
                  <a:schemeClr val="accent4"/>
                </a:solidFill>
                <a:latin typeface="AD-STOOR" panose="02000000000000000000" pitchFamily="2" charset="0"/>
                <a:cs typeface="AD-STOOR" panose="02000000000000000000" pitchFamily="2" charset="0"/>
              </a:rPr>
              <a:t> الانكماش </a:t>
            </a:r>
            <a:r>
              <a:rPr lang="ar-SA" sz="2400" dirty="0">
                <a:solidFill>
                  <a:schemeClr val="bg1"/>
                </a:solidFill>
                <a:latin typeface="AD-STOOR" panose="02000000000000000000" pitchFamily="2" charset="0"/>
                <a:cs typeface="AD-STOOR" panose="02000000000000000000" pitchFamily="2" charset="0"/>
              </a:rPr>
              <a:t>كاستراتيجية التخفيض أو استراتيجية التحول أو التصفية.</a:t>
            </a:r>
          </a:p>
          <a:p>
            <a:pPr marL="285750" indent="-285750" algn="just" rtl="1">
              <a:buFont typeface="Arial" panose="020B0604020202020204" pitchFamily="34" charset="0"/>
              <a:buChar char="•"/>
            </a:pPr>
            <a:r>
              <a:rPr lang="ar-SA" sz="2400" dirty="0">
                <a:solidFill>
                  <a:schemeClr val="bg1"/>
                </a:solidFill>
                <a:latin typeface="AD-STOOR" panose="02000000000000000000" pitchFamily="2" charset="0"/>
                <a:cs typeface="AD-STOOR" panose="02000000000000000000" pitchFamily="2" charset="0"/>
              </a:rPr>
              <a:t>تتبنى المنظمة أو وحدات الأعمال التي تحتل </a:t>
            </a:r>
            <a:r>
              <a:rPr lang="ar-DZ" sz="2400" dirty="0">
                <a:solidFill>
                  <a:schemeClr val="bg1"/>
                </a:solidFill>
                <a:latin typeface="AD-STOOR" panose="02000000000000000000" pitchFamily="2" charset="0"/>
                <a:cs typeface="AD-STOOR" panose="02000000000000000000" pitchFamily="2" charset="0"/>
              </a:rPr>
              <a:t>خانات </a:t>
            </a:r>
            <a:r>
              <a:rPr lang="ar-DZ" sz="2400" b="1" u="sng" dirty="0" err="1">
                <a:solidFill>
                  <a:schemeClr val="accent6"/>
                </a:solidFill>
                <a:latin typeface="AD-STOOR" panose="02000000000000000000" pitchFamily="2" charset="0"/>
                <a:cs typeface="AD-STOOR" panose="02000000000000000000" pitchFamily="2" charset="0"/>
              </a:rPr>
              <a:t>إنطلق</a:t>
            </a:r>
            <a:r>
              <a:rPr lang="ar-SA" sz="2400" dirty="0">
                <a:solidFill>
                  <a:schemeClr val="bg1"/>
                </a:solidFill>
                <a:latin typeface="AD-STOOR" panose="02000000000000000000" pitchFamily="2" charset="0"/>
                <a:cs typeface="AD-STOOR" panose="02000000000000000000" pitchFamily="2" charset="0"/>
              </a:rPr>
              <a:t>إحدى استراتيجيات </a:t>
            </a:r>
            <a:r>
              <a:rPr lang="ar-SA" sz="2400" b="1" u="sng" dirty="0">
                <a:solidFill>
                  <a:schemeClr val="accent4"/>
                </a:solidFill>
                <a:latin typeface="AD-STOOR" panose="02000000000000000000" pitchFamily="2" charset="0"/>
                <a:cs typeface="AD-STOOR" panose="02000000000000000000" pitchFamily="2" charset="0"/>
              </a:rPr>
              <a:t>النمو</a:t>
            </a:r>
            <a:r>
              <a:rPr lang="ar-SA" sz="2400" dirty="0">
                <a:solidFill>
                  <a:schemeClr val="bg1"/>
                </a:solidFill>
                <a:latin typeface="AD-STOOR" panose="02000000000000000000" pitchFamily="2" charset="0"/>
                <a:cs typeface="AD-STOOR" panose="02000000000000000000" pitchFamily="2" charset="0"/>
              </a:rPr>
              <a:t> و</a:t>
            </a:r>
            <a:r>
              <a:rPr lang="ar-SA" sz="2400" b="1" u="sng" dirty="0">
                <a:solidFill>
                  <a:schemeClr val="accent4"/>
                </a:solidFill>
                <a:latin typeface="AD-STOOR" panose="02000000000000000000" pitchFamily="2" charset="0"/>
                <a:cs typeface="AD-STOOR" panose="02000000000000000000" pitchFamily="2" charset="0"/>
              </a:rPr>
              <a:t>التوسع</a:t>
            </a:r>
            <a:r>
              <a:rPr lang="ar-SA" sz="2400" dirty="0">
                <a:solidFill>
                  <a:schemeClr val="bg1"/>
                </a:solidFill>
                <a:latin typeface="AD-STOOR" panose="02000000000000000000" pitchFamily="2" charset="0"/>
                <a:cs typeface="AD-STOOR" panose="02000000000000000000" pitchFamily="2" charset="0"/>
              </a:rPr>
              <a:t> التي تركز على توجيه الموارد نحو تحقيق نمو عال وأقصى أرباح ممكنة.</a:t>
            </a:r>
          </a:p>
          <a:p>
            <a:pPr marL="285750" indent="-285750" algn="just" rtl="1">
              <a:buFont typeface="Arial" panose="020B0604020202020204" pitchFamily="34" charset="0"/>
              <a:buChar char="•"/>
            </a:pPr>
            <a:r>
              <a:rPr lang="ar-SA" sz="2400" dirty="0">
                <a:solidFill>
                  <a:schemeClr val="bg1"/>
                </a:solidFill>
                <a:latin typeface="AD-STOOR" panose="02000000000000000000" pitchFamily="2" charset="0"/>
                <a:cs typeface="AD-STOOR" panose="02000000000000000000" pitchFamily="2" charset="0"/>
              </a:rPr>
              <a:t>ضرورة الاهتمام بموقع منتجي الأرباح من خلال استخدام المركز التنافسي القوي لتوليد الربحية التي يمكن استثمارها في دعم </a:t>
            </a:r>
            <a:r>
              <a:rPr lang="ar-DZ" sz="2400" dirty="0">
                <a:solidFill>
                  <a:schemeClr val="bg1"/>
                </a:solidFill>
                <a:latin typeface="AD-STOOR" panose="02000000000000000000" pitchFamily="2" charset="0"/>
                <a:cs typeface="AD-STOOR" panose="02000000000000000000" pitchFamily="2" charset="0"/>
              </a:rPr>
              <a:t>خانات </a:t>
            </a:r>
            <a:r>
              <a:rPr lang="ar-DZ" sz="2400" b="1" u="sng" dirty="0">
                <a:solidFill>
                  <a:schemeClr val="accent6"/>
                </a:solidFill>
                <a:latin typeface="AD-STOOR" panose="02000000000000000000" pitchFamily="2" charset="0"/>
                <a:cs typeface="AD-STOOR" panose="02000000000000000000" pitchFamily="2" charset="0"/>
              </a:rPr>
              <a:t>انطلق و</a:t>
            </a:r>
            <a:r>
              <a:rPr lang="ar-SA" sz="2400" b="1" u="sng" dirty="0">
                <a:solidFill>
                  <a:schemeClr val="accent6"/>
                </a:solidFill>
                <a:latin typeface="AD-STOOR" panose="02000000000000000000" pitchFamily="2" charset="0"/>
                <a:cs typeface="AD-STOOR" panose="02000000000000000000" pitchFamily="2" charset="0"/>
              </a:rPr>
              <a:t>علامات الاستفهام</a:t>
            </a:r>
            <a:r>
              <a:rPr lang="ar-SA" sz="2400" dirty="0">
                <a:solidFill>
                  <a:schemeClr val="bg1"/>
                </a:solidFill>
                <a:latin typeface="AD-STOOR" panose="02000000000000000000" pitchFamily="2" charset="0"/>
                <a:cs typeface="AD-STOOR" panose="02000000000000000000" pitchFamily="2" charset="0"/>
              </a:rPr>
              <a:t>.</a:t>
            </a:r>
          </a:p>
          <a:p>
            <a:pPr marL="285750" indent="-285750" algn="just" rtl="1">
              <a:buFont typeface="Arial" panose="020B0604020202020204" pitchFamily="34" charset="0"/>
              <a:buChar char="•"/>
            </a:pPr>
            <a:r>
              <a:rPr lang="ar-SA" sz="2400" dirty="0">
                <a:solidFill>
                  <a:schemeClr val="bg1"/>
                </a:solidFill>
                <a:latin typeface="AD-STOOR" panose="02000000000000000000" pitchFamily="2" charset="0"/>
                <a:cs typeface="AD-STOOR" panose="02000000000000000000" pitchFamily="2" charset="0"/>
              </a:rPr>
              <a:t>ضرورة الاهتمام </a:t>
            </a:r>
            <a:r>
              <a:rPr lang="ar-DZ" sz="2400" dirty="0">
                <a:solidFill>
                  <a:schemeClr val="bg1"/>
                </a:solidFill>
                <a:latin typeface="AD-STOOR" panose="02000000000000000000" pitchFamily="2" charset="0"/>
                <a:cs typeface="AD-STOOR" panose="02000000000000000000" pitchFamily="2" charset="0"/>
              </a:rPr>
              <a:t>خانة </a:t>
            </a:r>
            <a:r>
              <a:rPr lang="ar-SA" sz="2400" b="1" u="sng" dirty="0">
                <a:solidFill>
                  <a:schemeClr val="accent6"/>
                </a:solidFill>
                <a:latin typeface="AD-STOOR" panose="02000000000000000000" pitchFamily="2" charset="0"/>
                <a:cs typeface="AD-STOOR" panose="02000000000000000000" pitchFamily="2" charset="0"/>
              </a:rPr>
              <a:t>علامات الاستفهام </a:t>
            </a:r>
            <a:r>
              <a:rPr lang="ar-SA" sz="2400" dirty="0">
                <a:solidFill>
                  <a:schemeClr val="bg1"/>
                </a:solidFill>
                <a:latin typeface="AD-STOOR" panose="02000000000000000000" pitchFamily="2" charset="0"/>
                <a:cs typeface="AD-STOOR" panose="02000000000000000000" pitchFamily="2" charset="0"/>
              </a:rPr>
              <a:t>من خلال تبني استراتيجية </a:t>
            </a:r>
            <a:r>
              <a:rPr lang="ar-SA" sz="2400" dirty="0">
                <a:solidFill>
                  <a:schemeClr val="accent4"/>
                </a:solidFill>
                <a:latin typeface="AD-STOOR" panose="02000000000000000000" pitchFamily="2" charset="0"/>
                <a:cs typeface="AD-STOOR" panose="02000000000000000000" pitchFamily="2" charset="0"/>
              </a:rPr>
              <a:t>تكفل بتمويل </a:t>
            </a:r>
            <a:r>
              <a:rPr lang="ar-SA" sz="2400" dirty="0">
                <a:solidFill>
                  <a:schemeClr val="bg1"/>
                </a:solidFill>
                <a:latin typeface="AD-STOOR" panose="02000000000000000000" pitchFamily="2" charset="0"/>
                <a:cs typeface="AD-STOOR" panose="02000000000000000000" pitchFamily="2" charset="0"/>
              </a:rPr>
              <a:t>هذا الموقع وتحوليه إلى </a:t>
            </a:r>
            <a:r>
              <a:rPr lang="ar-DZ" sz="2400" dirty="0">
                <a:solidFill>
                  <a:schemeClr val="bg1"/>
                </a:solidFill>
                <a:latin typeface="AD-STOOR" panose="02000000000000000000" pitchFamily="2" charset="0"/>
                <a:cs typeface="AD-STOOR" panose="02000000000000000000" pitchFamily="2" charset="0"/>
              </a:rPr>
              <a:t>خانة </a:t>
            </a:r>
            <a:r>
              <a:rPr lang="ar-DZ" sz="2400" b="1" u="sng" dirty="0">
                <a:solidFill>
                  <a:schemeClr val="accent6"/>
                </a:solidFill>
                <a:latin typeface="AD-STOOR" panose="02000000000000000000" pitchFamily="2" charset="0"/>
                <a:cs typeface="AD-STOOR" panose="02000000000000000000" pitchFamily="2" charset="0"/>
              </a:rPr>
              <a:t>انطلق</a:t>
            </a:r>
            <a:r>
              <a:rPr lang="ar-SA" sz="2400" dirty="0">
                <a:solidFill>
                  <a:schemeClr val="bg1"/>
                </a:solidFill>
                <a:latin typeface="AD-STOOR" panose="02000000000000000000" pitchFamily="2" charset="0"/>
                <a:cs typeface="AD-STOOR" panose="02000000000000000000" pitchFamily="2" charset="0"/>
              </a:rPr>
              <a:t>. وفي حالة عدم توفر مستلزمات التمويل لتحويله إلى موقع الفائزين قد ينتقل بمرور الوقت إلى </a:t>
            </a:r>
            <a:r>
              <a:rPr lang="ar-DZ" sz="2400" dirty="0">
                <a:solidFill>
                  <a:schemeClr val="bg1"/>
                </a:solidFill>
                <a:latin typeface="AD-STOOR" panose="02000000000000000000" pitchFamily="2" charset="0"/>
                <a:cs typeface="AD-STOOR" panose="02000000000000000000" pitchFamily="2" charset="0"/>
              </a:rPr>
              <a:t>خانة </a:t>
            </a:r>
            <a:r>
              <a:rPr lang="ar-DZ" sz="2400" b="1" u="sng" dirty="0">
                <a:solidFill>
                  <a:schemeClr val="accent6"/>
                </a:solidFill>
                <a:latin typeface="AD-STOOR" panose="02000000000000000000" pitchFamily="2" charset="0"/>
                <a:cs typeface="AD-STOOR" panose="02000000000000000000" pitchFamily="2" charset="0"/>
              </a:rPr>
              <a:t>توقف</a:t>
            </a:r>
            <a:r>
              <a:rPr lang="ar-SA" sz="2400" b="1" u="sng" dirty="0">
                <a:solidFill>
                  <a:schemeClr val="accent6"/>
                </a:solidFill>
                <a:latin typeface="AD-STOOR" panose="02000000000000000000" pitchFamily="2" charset="0"/>
                <a:cs typeface="AD-STOOR" panose="02000000000000000000" pitchFamily="2" charset="0"/>
              </a:rPr>
              <a:t>.</a:t>
            </a:r>
          </a:p>
          <a:p>
            <a:pPr marL="285750" indent="-285750" algn="just" rtl="1">
              <a:buFont typeface="Arial" panose="020B0604020202020204" pitchFamily="34" charset="0"/>
              <a:buChar char="•"/>
            </a:pPr>
            <a:r>
              <a:rPr lang="ar-SA" sz="2400" dirty="0">
                <a:solidFill>
                  <a:schemeClr val="bg1"/>
                </a:solidFill>
                <a:latin typeface="AD-STOOR" panose="02000000000000000000" pitchFamily="2" charset="0"/>
                <a:cs typeface="AD-STOOR" panose="02000000000000000000" pitchFamily="2" charset="0"/>
              </a:rPr>
              <a:t>يجب على المنظمة أن </a:t>
            </a:r>
            <a:r>
              <a:rPr lang="ar-DZ" sz="2400" dirty="0">
                <a:solidFill>
                  <a:schemeClr val="bg1"/>
                </a:solidFill>
                <a:latin typeface="AD-STOOR" panose="02000000000000000000" pitchFamily="2" charset="0"/>
                <a:cs typeface="AD-STOOR" panose="02000000000000000000" pitchFamily="2" charset="0"/>
              </a:rPr>
              <a:t>ت</a:t>
            </a:r>
            <a:r>
              <a:rPr lang="ar-SA" sz="2400" dirty="0">
                <a:solidFill>
                  <a:schemeClr val="bg1"/>
                </a:solidFill>
                <a:latin typeface="AD-STOOR" panose="02000000000000000000" pitchFamily="2" charset="0"/>
                <a:cs typeface="AD-STOOR" panose="02000000000000000000" pitchFamily="2" charset="0"/>
              </a:rPr>
              <a:t>دعم الأعمال ذات الجاذبية الصناعية ومركز صناعي متوسط لك</a:t>
            </a:r>
            <a:r>
              <a:rPr lang="ar-DZ" sz="2400" dirty="0">
                <a:solidFill>
                  <a:schemeClr val="bg1"/>
                </a:solidFill>
                <a:latin typeface="AD-STOOR" panose="02000000000000000000" pitchFamily="2" charset="0"/>
                <a:cs typeface="AD-STOOR" panose="02000000000000000000" pitchFamily="2" charset="0"/>
              </a:rPr>
              <a:t>ي</a:t>
            </a:r>
            <a:r>
              <a:rPr lang="ar-SA" sz="2400" dirty="0">
                <a:solidFill>
                  <a:schemeClr val="bg1"/>
                </a:solidFill>
                <a:latin typeface="AD-STOOR" panose="02000000000000000000" pitchFamily="2" charset="0"/>
                <a:cs typeface="AD-STOOR" panose="02000000000000000000" pitchFamily="2" charset="0"/>
              </a:rPr>
              <a:t> تنتقل إلى </a:t>
            </a:r>
            <a:r>
              <a:rPr lang="ar-DZ" sz="2400" dirty="0">
                <a:solidFill>
                  <a:schemeClr val="bg1"/>
                </a:solidFill>
                <a:latin typeface="AD-STOOR" panose="02000000000000000000" pitchFamily="2" charset="0"/>
                <a:cs typeface="AD-STOOR" panose="02000000000000000000" pitchFamily="2" charset="0"/>
              </a:rPr>
              <a:t>خانة </a:t>
            </a:r>
            <a:r>
              <a:rPr lang="ar-DZ" sz="2400" b="1" u="sng" dirty="0">
                <a:solidFill>
                  <a:schemeClr val="accent6"/>
                </a:solidFill>
                <a:latin typeface="AD-STOOR" panose="02000000000000000000" pitchFamily="2" charset="0"/>
                <a:cs typeface="AD-STOOR" panose="02000000000000000000" pitchFamily="2" charset="0"/>
              </a:rPr>
              <a:t>انطلق </a:t>
            </a:r>
            <a:r>
              <a:rPr lang="ar-SA" sz="2400" dirty="0">
                <a:solidFill>
                  <a:schemeClr val="bg1"/>
                </a:solidFill>
                <a:latin typeface="AD-STOOR" panose="02000000000000000000" pitchFamily="2" charset="0"/>
                <a:cs typeface="AD-STOOR" panose="02000000000000000000" pitchFamily="2" charset="0"/>
              </a:rPr>
              <a:t>أو </a:t>
            </a:r>
            <a:r>
              <a:rPr lang="ar-SA" sz="2400" b="1" u="sng" dirty="0">
                <a:solidFill>
                  <a:schemeClr val="accent6"/>
                </a:solidFill>
                <a:latin typeface="AD-STOOR" panose="02000000000000000000" pitchFamily="2" charset="0"/>
                <a:cs typeface="AD-STOOR" panose="02000000000000000000" pitchFamily="2" charset="0"/>
              </a:rPr>
              <a:t>منتجي الأرباح</a:t>
            </a:r>
            <a:r>
              <a:rPr lang="ar-SA" sz="2400" dirty="0">
                <a:solidFill>
                  <a:schemeClr val="bg1"/>
                </a:solidFill>
                <a:latin typeface="AD-STOOR" panose="02000000000000000000" pitchFamily="2" charset="0"/>
                <a:cs typeface="AD-STOOR" panose="02000000000000000000" pitchFamily="2" charset="0"/>
              </a:rPr>
              <a:t>.</a:t>
            </a:r>
            <a:endParaRPr lang="en-US" sz="2400" dirty="0">
              <a:solidFill>
                <a:schemeClr val="bg1"/>
              </a:solidFill>
              <a:latin typeface="AD-STOOR" panose="02000000000000000000" pitchFamily="2" charset="0"/>
              <a:cs typeface="AD-STOOR" panose="02000000000000000000" pitchFamily="2" charset="0"/>
            </a:endParaRPr>
          </a:p>
        </p:txBody>
      </p:sp>
    </p:spTree>
    <p:extLst>
      <p:ext uri="{BB962C8B-B14F-4D97-AF65-F5344CB8AC3E}">
        <p14:creationId xmlns:p14="http://schemas.microsoft.com/office/powerpoint/2010/main" val="3371883461"/>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0">
            <a:extLst>
              <a:ext uri="{FF2B5EF4-FFF2-40B4-BE49-F238E27FC236}">
                <a16:creationId xmlns:a16="http://schemas.microsoft.com/office/drawing/2014/main" id="{29082024-2218-41B0-A1FB-45D7F7EF11D1}"/>
              </a:ext>
            </a:extLst>
          </p:cNvPr>
          <p:cNvGrpSpPr/>
          <p:nvPr/>
        </p:nvGrpSpPr>
        <p:grpSpPr>
          <a:xfrm rot="5400000">
            <a:off x="-691541" y="-4129679"/>
            <a:ext cx="12191998" cy="13575085"/>
            <a:chOff x="322371" y="-1035316"/>
            <a:chExt cx="2353310" cy="4084080"/>
          </a:xfrm>
        </p:grpSpPr>
        <p:sp>
          <p:nvSpPr>
            <p:cNvPr id="11" name="Freeform 11">
              <a:extLst>
                <a:ext uri="{FF2B5EF4-FFF2-40B4-BE49-F238E27FC236}">
                  <a16:creationId xmlns:a16="http://schemas.microsoft.com/office/drawing/2014/main" id="{17355603-B074-4929-8300-8A66D96F1120}"/>
                </a:ext>
              </a:extLst>
            </p:cNvPr>
            <p:cNvSpPr/>
            <p:nvPr/>
          </p:nvSpPr>
          <p:spPr>
            <a:xfrm>
              <a:off x="322371" y="-1035316"/>
              <a:ext cx="2353310" cy="4084080"/>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txBody>
            <a:bodyPr/>
            <a:lstStyle/>
            <a:p>
              <a:endParaRPr lang="en-US" dirty="0"/>
            </a:p>
          </p:txBody>
        </p:sp>
      </p:grpSp>
      <p:sp>
        <p:nvSpPr>
          <p:cNvPr id="5" name="TextBox 4">
            <a:extLst>
              <a:ext uri="{FF2B5EF4-FFF2-40B4-BE49-F238E27FC236}">
                <a16:creationId xmlns:a16="http://schemas.microsoft.com/office/drawing/2014/main" id="{3A26F689-5391-4697-B886-C60E659DBE3A}"/>
              </a:ext>
            </a:extLst>
          </p:cNvPr>
          <p:cNvSpPr txBox="1"/>
          <p:nvPr/>
        </p:nvSpPr>
        <p:spPr>
          <a:xfrm>
            <a:off x="5497975" y="3625103"/>
            <a:ext cx="5066506" cy="1938992"/>
          </a:xfrm>
          <a:prstGeom prst="rect">
            <a:avLst/>
          </a:prstGeom>
          <a:noFill/>
        </p:spPr>
        <p:txBody>
          <a:bodyPr wrap="square" rtlCol="0">
            <a:spAutoFit/>
          </a:bodyPr>
          <a:lstStyle/>
          <a:p>
            <a:pPr algn="r" rtl="1"/>
            <a:r>
              <a:rPr lang="ar-SA" sz="2400" b="1" dirty="0">
                <a:solidFill>
                  <a:schemeClr val="bg1"/>
                </a:solidFill>
                <a:latin typeface="AD-STOOR" panose="02000000000000000000" pitchFamily="2" charset="0"/>
                <a:cs typeface="AD-STOOR" panose="02000000000000000000" pitchFamily="2" charset="0"/>
              </a:rPr>
              <a:t>بحيث :</a:t>
            </a:r>
          </a:p>
          <a:p>
            <a:pPr algn="r" rtl="1"/>
            <a:r>
              <a:rPr lang="en-US" sz="2400" b="1" dirty="0">
                <a:solidFill>
                  <a:schemeClr val="bg1"/>
                </a:solidFill>
                <a:latin typeface="AD-STOOR" panose="02000000000000000000" pitchFamily="2" charset="0"/>
                <a:cs typeface="AD-STOOR" panose="02000000000000000000" pitchFamily="2" charset="0"/>
              </a:rPr>
              <a:t>A</a:t>
            </a:r>
            <a:r>
              <a:rPr lang="ar-SA" sz="2400" b="1" dirty="0">
                <a:solidFill>
                  <a:schemeClr val="bg1"/>
                </a:solidFill>
                <a:latin typeface="AD-STOOR" panose="02000000000000000000" pitchFamily="2" charset="0"/>
                <a:cs typeface="AD-STOOR" panose="02000000000000000000" pitchFamily="2" charset="0"/>
              </a:rPr>
              <a:t>: تقابل خانة النجوم</a:t>
            </a:r>
            <a:endParaRPr lang="en-US" sz="2400" b="1" dirty="0">
              <a:solidFill>
                <a:schemeClr val="bg1"/>
              </a:solidFill>
              <a:latin typeface="AD-STOOR" panose="02000000000000000000" pitchFamily="2" charset="0"/>
              <a:cs typeface="AD-STOOR" panose="02000000000000000000" pitchFamily="2" charset="0"/>
            </a:endParaRPr>
          </a:p>
          <a:p>
            <a:pPr algn="r" rtl="1"/>
            <a:r>
              <a:rPr lang="en-US" sz="2400" b="1" dirty="0">
                <a:solidFill>
                  <a:schemeClr val="bg1"/>
                </a:solidFill>
                <a:latin typeface="AD-STOOR" panose="02000000000000000000" pitchFamily="2" charset="0"/>
                <a:cs typeface="AD-STOOR" panose="02000000000000000000" pitchFamily="2" charset="0"/>
              </a:rPr>
              <a:t>B</a:t>
            </a:r>
            <a:r>
              <a:rPr lang="ar-SA" sz="2400" b="1" dirty="0">
                <a:solidFill>
                  <a:schemeClr val="bg1"/>
                </a:solidFill>
                <a:latin typeface="AD-STOOR" panose="02000000000000000000" pitchFamily="2" charset="0"/>
                <a:cs typeface="AD-STOOR" panose="02000000000000000000" pitchFamily="2" charset="0"/>
              </a:rPr>
              <a:t>: تقابل خانة</a:t>
            </a:r>
            <a:r>
              <a:rPr lang="ar-DZ" sz="2400" b="1" dirty="0">
                <a:solidFill>
                  <a:schemeClr val="bg1"/>
                </a:solidFill>
                <a:latin typeface="AD-STOOR" panose="02000000000000000000" pitchFamily="2" charset="0"/>
                <a:cs typeface="AD-STOOR" panose="02000000000000000000" pitchFamily="2" charset="0"/>
              </a:rPr>
              <a:t> علامات الاستفهام</a:t>
            </a:r>
            <a:r>
              <a:rPr lang="ar-SA" sz="2400" b="1" dirty="0">
                <a:solidFill>
                  <a:schemeClr val="bg1"/>
                </a:solidFill>
                <a:latin typeface="AD-STOOR" panose="02000000000000000000" pitchFamily="2" charset="0"/>
                <a:cs typeface="AD-STOOR" panose="02000000000000000000" pitchFamily="2" charset="0"/>
              </a:rPr>
              <a:t> </a:t>
            </a:r>
            <a:r>
              <a:rPr lang="ar-DZ" sz="2400" b="1" dirty="0">
                <a:solidFill>
                  <a:schemeClr val="bg1"/>
                </a:solidFill>
                <a:latin typeface="AD-STOOR" panose="02000000000000000000" pitchFamily="2" charset="0"/>
                <a:cs typeface="AD-STOOR" panose="02000000000000000000" pitchFamily="2" charset="0"/>
              </a:rPr>
              <a:t>و</a:t>
            </a:r>
            <a:r>
              <a:rPr lang="ar-SA" sz="2400" b="1" dirty="0">
                <a:solidFill>
                  <a:schemeClr val="bg1"/>
                </a:solidFill>
                <a:latin typeface="AD-STOOR" panose="02000000000000000000" pitchFamily="2" charset="0"/>
                <a:cs typeface="AD-STOOR" panose="02000000000000000000" pitchFamily="2" charset="0"/>
              </a:rPr>
              <a:t>البقرة الحلوب</a:t>
            </a:r>
            <a:endParaRPr lang="en-US" sz="2400" b="1" dirty="0">
              <a:solidFill>
                <a:schemeClr val="bg1"/>
              </a:solidFill>
              <a:latin typeface="AD-STOOR" panose="02000000000000000000" pitchFamily="2" charset="0"/>
              <a:cs typeface="AD-STOOR" panose="02000000000000000000" pitchFamily="2" charset="0"/>
            </a:endParaRPr>
          </a:p>
          <a:p>
            <a:pPr algn="r" rtl="1"/>
            <a:r>
              <a:rPr lang="en-US" sz="2400" b="1" dirty="0">
                <a:solidFill>
                  <a:schemeClr val="bg1"/>
                </a:solidFill>
                <a:latin typeface="AD-STOOR" panose="02000000000000000000" pitchFamily="2" charset="0"/>
                <a:cs typeface="AD-STOOR" panose="02000000000000000000" pitchFamily="2" charset="0"/>
              </a:rPr>
              <a:t>C</a:t>
            </a:r>
            <a:r>
              <a:rPr lang="ar-SA" sz="2400" b="1" dirty="0">
                <a:solidFill>
                  <a:schemeClr val="bg1"/>
                </a:solidFill>
                <a:latin typeface="AD-STOOR" panose="02000000000000000000" pitchFamily="2" charset="0"/>
                <a:cs typeface="AD-STOOR" panose="02000000000000000000" pitchFamily="2" charset="0"/>
              </a:rPr>
              <a:t>: تقابل خانة الكلاب المسعورة </a:t>
            </a:r>
          </a:p>
          <a:p>
            <a:pPr algn="r" rtl="1"/>
            <a:r>
              <a:rPr lang="ar-SA" sz="2400" b="1" dirty="0">
                <a:solidFill>
                  <a:schemeClr val="bg1"/>
                </a:solidFill>
                <a:latin typeface="AD-STOOR" panose="02000000000000000000" pitchFamily="2" charset="0"/>
                <a:cs typeface="AD-STOOR" panose="02000000000000000000" pitchFamily="2" charset="0"/>
              </a:rPr>
              <a:t> </a:t>
            </a:r>
          </a:p>
        </p:txBody>
      </p:sp>
      <p:grpSp>
        <p:nvGrpSpPr>
          <p:cNvPr id="13" name="Group 12">
            <a:extLst>
              <a:ext uri="{FF2B5EF4-FFF2-40B4-BE49-F238E27FC236}">
                <a16:creationId xmlns:a16="http://schemas.microsoft.com/office/drawing/2014/main" id="{E33F5CC3-AC8F-4E66-B2D5-85CB08656D5F}"/>
              </a:ext>
            </a:extLst>
          </p:cNvPr>
          <p:cNvGrpSpPr/>
          <p:nvPr/>
        </p:nvGrpSpPr>
        <p:grpSpPr>
          <a:xfrm>
            <a:off x="115747" y="1863523"/>
            <a:ext cx="4812735" cy="3991035"/>
            <a:chOff x="2152911" y="1334498"/>
            <a:chExt cx="4070959" cy="3152096"/>
          </a:xfrm>
        </p:grpSpPr>
        <p:cxnSp>
          <p:nvCxnSpPr>
            <p:cNvPr id="6" name="Straight Arrow Connector 5">
              <a:extLst>
                <a:ext uri="{FF2B5EF4-FFF2-40B4-BE49-F238E27FC236}">
                  <a16:creationId xmlns:a16="http://schemas.microsoft.com/office/drawing/2014/main" id="{739C9A14-2DDA-4414-8C83-9FF0DEBA4189}"/>
                </a:ext>
              </a:extLst>
            </p:cNvPr>
            <p:cNvCxnSpPr>
              <a:cxnSpLocks/>
            </p:cNvCxnSpPr>
            <p:nvPr/>
          </p:nvCxnSpPr>
          <p:spPr>
            <a:xfrm flipH="1">
              <a:off x="2152911" y="4480988"/>
              <a:ext cx="4070959" cy="0"/>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pic>
          <p:nvPicPr>
            <p:cNvPr id="2" name="Picture 3">
              <a:extLst>
                <a:ext uri="{FF2B5EF4-FFF2-40B4-BE49-F238E27FC236}">
                  <a16:creationId xmlns:a16="http://schemas.microsoft.com/office/drawing/2014/main" id="{447A3DC9-EC52-44AD-B2D6-F585351DC40A}"/>
                </a:ext>
              </a:extLst>
            </p:cNvPr>
            <p:cNvPicPr>
              <a:picLocks noChangeAspect="1"/>
            </p:cNvPicPr>
            <p:nvPr/>
          </p:nvPicPr>
          <p:blipFill rotWithShape="1">
            <a:blip r:embed="rId2">
              <a:extLst>
                <a:ext uri="{28A0092B-C50C-407E-A947-70E740481C1C}">
                  <a14:useLocalDpi xmlns:a14="http://schemas.microsoft.com/office/drawing/2010/main" val="0"/>
                </a:ext>
              </a:extLst>
            </a:blip>
            <a:srcRect l="1391" t="1176" r="3651" b="4921"/>
            <a:stretch/>
          </p:blipFill>
          <p:spPr>
            <a:xfrm>
              <a:off x="2596541" y="1709281"/>
              <a:ext cx="3467878" cy="2642991"/>
            </a:xfrm>
            <a:prstGeom prst="rect">
              <a:avLst/>
            </a:prstGeom>
          </p:spPr>
        </p:pic>
        <p:cxnSp>
          <p:nvCxnSpPr>
            <p:cNvPr id="4" name="Straight Arrow Connector 3">
              <a:extLst>
                <a:ext uri="{FF2B5EF4-FFF2-40B4-BE49-F238E27FC236}">
                  <a16:creationId xmlns:a16="http://schemas.microsoft.com/office/drawing/2014/main" id="{5D70C484-E612-44AC-80BC-765BB6231B33}"/>
                </a:ext>
              </a:extLst>
            </p:cNvPr>
            <p:cNvCxnSpPr>
              <a:cxnSpLocks/>
            </p:cNvCxnSpPr>
            <p:nvPr/>
          </p:nvCxnSpPr>
          <p:spPr>
            <a:xfrm flipV="1">
              <a:off x="6208493" y="1334498"/>
              <a:ext cx="0" cy="3152096"/>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grpSp>
      <p:sp>
        <p:nvSpPr>
          <p:cNvPr id="10" name="TextBox 9">
            <a:extLst>
              <a:ext uri="{FF2B5EF4-FFF2-40B4-BE49-F238E27FC236}">
                <a16:creationId xmlns:a16="http://schemas.microsoft.com/office/drawing/2014/main" id="{027C3136-AC0B-4336-A038-329D57B341DD}"/>
              </a:ext>
            </a:extLst>
          </p:cNvPr>
          <p:cNvSpPr txBox="1"/>
          <p:nvPr/>
        </p:nvSpPr>
        <p:spPr>
          <a:xfrm>
            <a:off x="3901083" y="424518"/>
            <a:ext cx="7438367" cy="2308324"/>
          </a:xfrm>
          <a:prstGeom prst="rect">
            <a:avLst/>
          </a:prstGeom>
          <a:noFill/>
        </p:spPr>
        <p:txBody>
          <a:bodyPr wrap="square" rtlCol="0">
            <a:spAutoFit/>
          </a:bodyPr>
          <a:lstStyle/>
          <a:p>
            <a:pPr algn="just" rtl="1"/>
            <a:r>
              <a:rPr lang="ar-SA" sz="2400" dirty="0">
                <a:solidFill>
                  <a:schemeClr val="bg1"/>
                </a:solidFill>
                <a:latin typeface="AD-STOOR" panose="02000000000000000000" pitchFamily="2" charset="0"/>
                <a:cs typeface="AD-STOOR" panose="02000000000000000000" pitchFamily="2" charset="0"/>
              </a:rPr>
              <a:t>نلاحظ أن تحليل هذه المصفوفة يُشبه إلى حد ما تحليل مصفوفة </a:t>
            </a:r>
            <a:r>
              <a:rPr lang="en-US" sz="2400" dirty="0">
                <a:solidFill>
                  <a:schemeClr val="bg1"/>
                </a:solidFill>
                <a:cs typeface="AD-STOOR" panose="02000000000000000000" pitchFamily="2" charset="0"/>
              </a:rPr>
              <a:t>BCG</a:t>
            </a:r>
            <a:r>
              <a:rPr lang="ar-SA" sz="2400" dirty="0">
                <a:solidFill>
                  <a:schemeClr val="bg1"/>
                </a:solidFill>
                <a:latin typeface="AD-STOOR" panose="02000000000000000000" pitchFamily="2" charset="0"/>
                <a:cs typeface="AD-STOOR" panose="02000000000000000000" pitchFamily="2" charset="0"/>
              </a:rPr>
              <a:t> إذ أن المؤشر المعتمد في مصفوفة ماكنزي للدلال على جاذبية الصناعة يقترب كثيرا من مؤشر معدل نمو الصناعة كما أن بعد القدرة التنافسية للمؤسسة لدى ماكنزي يعتمد مؤشر حصة السوق للدلالة قدرة المؤسسة التنافسية في مجال النشاط الاستراتيجي المعني وذلك من خلال الشكل التالي: </a:t>
            </a:r>
          </a:p>
          <a:p>
            <a:pPr algn="r" rtl="1"/>
            <a:endParaRPr lang="en-US" sz="2400" dirty="0">
              <a:latin typeface="AD-STOOR" panose="02000000000000000000" pitchFamily="2" charset="0"/>
              <a:cs typeface="AD-STOOR" panose="02000000000000000000" pitchFamily="2" charset="0"/>
            </a:endParaRPr>
          </a:p>
        </p:txBody>
      </p:sp>
    </p:spTree>
    <p:extLst>
      <p:ext uri="{BB962C8B-B14F-4D97-AF65-F5344CB8AC3E}">
        <p14:creationId xmlns:p14="http://schemas.microsoft.com/office/powerpoint/2010/main" val="394731744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heel(1)">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style.rotation</p:attrName>
                                        </p:attrNameLst>
                                      </p:cBhvr>
                                      <p:tavLst>
                                        <p:tav tm="0">
                                          <p:val>
                                            <p:fltVal val="90"/>
                                          </p:val>
                                        </p:tav>
                                        <p:tav tm="100000">
                                          <p:val>
                                            <p:fltVal val="0"/>
                                          </p:val>
                                        </p:tav>
                                      </p:tavLst>
                                    </p:anim>
                                    <p:animEffect transition="in" filter="fade">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D8F30CC7-EF56-4061-BC4F-589DCF8B7BFD}"/>
              </a:ext>
            </a:extLst>
          </p:cNvPr>
          <p:cNvGrpSpPr/>
          <p:nvPr/>
        </p:nvGrpSpPr>
        <p:grpSpPr>
          <a:xfrm>
            <a:off x="104384" y="91336"/>
            <a:ext cx="11978013" cy="6667500"/>
            <a:chOff x="0" y="0"/>
            <a:chExt cx="1913890" cy="1913890"/>
          </a:xfrm>
        </p:grpSpPr>
        <p:sp>
          <p:nvSpPr>
            <p:cNvPr id="8" name="Freeform 5">
              <a:extLst>
                <a:ext uri="{FF2B5EF4-FFF2-40B4-BE49-F238E27FC236}">
                  <a16:creationId xmlns:a16="http://schemas.microsoft.com/office/drawing/2014/main" id="{6CC0E3BC-DBC2-428E-9974-D6E7E2A4C6F1}"/>
                </a:ext>
              </a:extLst>
            </p:cNvPr>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5271FF"/>
            </a:solidFill>
          </p:spPr>
        </p:sp>
      </p:grpSp>
      <p:sp>
        <p:nvSpPr>
          <p:cNvPr id="10" name="TextBox 9">
            <a:extLst>
              <a:ext uri="{FF2B5EF4-FFF2-40B4-BE49-F238E27FC236}">
                <a16:creationId xmlns:a16="http://schemas.microsoft.com/office/drawing/2014/main" id="{D8FD6DD9-4C25-4371-86ED-9E78D4527F49}"/>
              </a:ext>
            </a:extLst>
          </p:cNvPr>
          <p:cNvSpPr txBox="1"/>
          <p:nvPr/>
        </p:nvSpPr>
        <p:spPr>
          <a:xfrm>
            <a:off x="5178990" y="2517209"/>
            <a:ext cx="1828800" cy="1828800"/>
          </a:xfrm>
          <a:prstGeom prst="rect">
            <a:avLst/>
          </a:prstGeom>
          <a:noFill/>
        </p:spPr>
        <p:txBody>
          <a:bodyPr wrap="square" rtlCol="0">
            <a:spAutoFit/>
          </a:bodyPr>
          <a:lstStyle/>
          <a:p>
            <a:pPr algn="l"/>
            <a:endParaRPr lang="en-US" dirty="0"/>
          </a:p>
        </p:txBody>
      </p:sp>
      <p:sp>
        <p:nvSpPr>
          <p:cNvPr id="17" name="TextBox 16">
            <a:extLst>
              <a:ext uri="{FF2B5EF4-FFF2-40B4-BE49-F238E27FC236}">
                <a16:creationId xmlns:a16="http://schemas.microsoft.com/office/drawing/2014/main" id="{584A5C2C-33BE-4C0C-B030-C4307B96A3F2}"/>
              </a:ext>
            </a:extLst>
          </p:cNvPr>
          <p:cNvSpPr txBox="1"/>
          <p:nvPr/>
        </p:nvSpPr>
        <p:spPr>
          <a:xfrm>
            <a:off x="5178990" y="2517209"/>
            <a:ext cx="1828800" cy="1828800"/>
          </a:xfrm>
          <a:prstGeom prst="rect">
            <a:avLst/>
          </a:prstGeom>
          <a:noFill/>
        </p:spPr>
        <p:txBody>
          <a:bodyPr wrap="square" rtlCol="0">
            <a:spAutoFit/>
          </a:bodyPr>
          <a:lstStyle/>
          <a:p>
            <a:pPr algn="l"/>
            <a:endParaRPr lang="en-US" dirty="0"/>
          </a:p>
        </p:txBody>
      </p:sp>
      <p:sp>
        <p:nvSpPr>
          <p:cNvPr id="24" name="TextBox 23">
            <a:extLst>
              <a:ext uri="{FF2B5EF4-FFF2-40B4-BE49-F238E27FC236}">
                <a16:creationId xmlns:a16="http://schemas.microsoft.com/office/drawing/2014/main" id="{6DF54F42-130C-44EF-8753-A986D08D5D8E}"/>
              </a:ext>
            </a:extLst>
          </p:cNvPr>
          <p:cNvSpPr txBox="1"/>
          <p:nvPr/>
        </p:nvSpPr>
        <p:spPr>
          <a:xfrm>
            <a:off x="358815" y="677441"/>
            <a:ext cx="11632245" cy="5693866"/>
          </a:xfrm>
          <a:prstGeom prst="rect">
            <a:avLst/>
          </a:prstGeom>
          <a:noFill/>
        </p:spPr>
        <p:txBody>
          <a:bodyPr wrap="square" rtlCol="0">
            <a:spAutoFit/>
          </a:bodyPr>
          <a:lstStyle/>
          <a:p>
            <a:pPr algn="r" rtl="1"/>
            <a:r>
              <a:rPr lang="ar-DZ" sz="2800" b="1" dirty="0">
                <a:solidFill>
                  <a:schemeClr val="bg1"/>
                </a:solidFill>
                <a:latin typeface="ae_Sharjah" panose="02060603050605020204" pitchFamily="18" charset="-78"/>
                <a:cs typeface="ae_Sharjah" panose="02060603050605020204" pitchFamily="18" charset="-78"/>
              </a:rPr>
              <a:t>      </a:t>
            </a:r>
            <a:r>
              <a:rPr lang="ar-SA" sz="2800" b="1" u="sng" dirty="0">
                <a:solidFill>
                  <a:schemeClr val="bg1"/>
                </a:solidFill>
                <a:latin typeface="ae_Sharjah" panose="02060603050605020204" pitchFamily="18" charset="-78"/>
                <a:cs typeface="ae_Sharjah" panose="02060603050605020204" pitchFamily="18" charset="-78"/>
              </a:rPr>
              <a:t>المصفوفات: </a:t>
            </a:r>
          </a:p>
          <a:p>
            <a:pPr algn="just" rtl="1"/>
            <a:r>
              <a:rPr lang="ar-SA" sz="2800" dirty="0">
                <a:solidFill>
                  <a:schemeClr val="bg1"/>
                </a:solidFill>
                <a:latin typeface="ae_Sharjah" panose="02060603050605020204" pitchFamily="18" charset="-78"/>
                <a:cs typeface="ae_Sharjah" panose="02060603050605020204" pitchFamily="18" charset="-78"/>
              </a:rPr>
              <a:t>هي رسم بياني يتم فيه تمثيل محفظة الأعمال الاستراتيجية للمؤسسة بأشكال معينة تعطي صورة على توزيع</a:t>
            </a:r>
            <a:r>
              <a:rPr lang="fr-FR" sz="2800" dirty="0">
                <a:solidFill>
                  <a:schemeClr val="bg1"/>
                </a:solidFill>
                <a:latin typeface="ae_Sharjah" panose="02060603050605020204" pitchFamily="18" charset="-78"/>
                <a:cs typeface="ae_Sharjah" panose="02060603050605020204" pitchFamily="18" charset="-78"/>
              </a:rPr>
              <a:t> </a:t>
            </a:r>
            <a:r>
              <a:rPr lang="ar-DZ" sz="2800" dirty="0">
                <a:solidFill>
                  <a:schemeClr val="bg1"/>
                </a:solidFill>
                <a:latin typeface="ae_Sharjah" panose="02060603050605020204" pitchFamily="18" charset="-78"/>
                <a:cs typeface="ae_Sharjah" panose="02060603050605020204" pitchFamily="18" charset="-78"/>
              </a:rPr>
              <a:t>وحدات الأعمال الاستراتيجية</a:t>
            </a:r>
            <a:r>
              <a:rPr lang="ar-SA" sz="2800" dirty="0">
                <a:solidFill>
                  <a:schemeClr val="bg1"/>
                </a:solidFill>
                <a:latin typeface="ae_Sharjah" panose="02060603050605020204" pitchFamily="18" charset="-78"/>
                <a:cs typeface="ae_Sharjah" panose="02060603050605020204" pitchFamily="18" charset="-78"/>
              </a:rPr>
              <a:t> </a:t>
            </a:r>
            <a:r>
              <a:rPr lang="en-US" sz="2800" dirty="0">
                <a:solidFill>
                  <a:schemeClr val="bg1"/>
                </a:solidFill>
                <a:latin typeface="ae_Sharjah" panose="02060603050605020204" pitchFamily="18" charset="-78"/>
                <a:cs typeface="ae_Sharjah" panose="02060603050605020204" pitchFamily="18" charset="-78"/>
              </a:rPr>
              <a:t>SBUs </a:t>
            </a:r>
            <a:r>
              <a:rPr lang="ar-SA" sz="2800" dirty="0">
                <a:solidFill>
                  <a:schemeClr val="bg1"/>
                </a:solidFill>
                <a:latin typeface="ae_Sharjah" panose="02060603050605020204" pitchFamily="18" charset="-78"/>
                <a:cs typeface="ae_Sharjah" panose="02060603050605020204" pitchFamily="18" charset="-78"/>
              </a:rPr>
              <a:t> وتوجهاتها بشكل يسهل دراستها ومعرفة اتجاهاتها وماهي الاختيارات الاستراتيجية الأنسب للمحفظة ككل أو لكل </a:t>
            </a:r>
            <a:r>
              <a:rPr lang="en-US" sz="2800" dirty="0">
                <a:solidFill>
                  <a:schemeClr val="bg1"/>
                </a:solidFill>
                <a:latin typeface="ae_Sharjah" panose="02060603050605020204" pitchFamily="18" charset="-78"/>
                <a:cs typeface="ae_Sharjah" panose="02060603050605020204" pitchFamily="18" charset="-78"/>
              </a:rPr>
              <a:t>SBU</a:t>
            </a:r>
            <a:r>
              <a:rPr lang="ar-SA" sz="2800" dirty="0">
                <a:solidFill>
                  <a:schemeClr val="bg1"/>
                </a:solidFill>
                <a:latin typeface="ae_Sharjah" panose="02060603050605020204" pitchFamily="18" charset="-78"/>
                <a:cs typeface="ae_Sharjah" panose="02060603050605020204" pitchFamily="18" charset="-78"/>
              </a:rPr>
              <a:t> على حده ومن ثم يتم اتخاذ القرار الاستراتيجي المناسب.</a:t>
            </a:r>
          </a:p>
          <a:p>
            <a:pPr algn="just" rtl="1"/>
            <a:r>
              <a:rPr lang="ar-SA" sz="2800" dirty="0">
                <a:solidFill>
                  <a:schemeClr val="bg1"/>
                </a:solidFill>
                <a:latin typeface="ae_Sharjah" panose="02060603050605020204" pitchFamily="18" charset="-78"/>
                <a:cs typeface="ae_Sharjah" panose="02060603050605020204" pitchFamily="18" charset="-78"/>
              </a:rPr>
              <a:t>وقد ظهر العديد من المصفوفات مثل:</a:t>
            </a:r>
            <a:r>
              <a:rPr lang="en-US" sz="2800" dirty="0">
                <a:solidFill>
                  <a:schemeClr val="bg1"/>
                </a:solidFill>
                <a:latin typeface="ae_Sharjah" panose="02060603050605020204" pitchFamily="18" charset="-78"/>
                <a:cs typeface="ae_Sharjah" panose="02060603050605020204" pitchFamily="18" charset="-78"/>
              </a:rPr>
              <a:t> BCG1, BCG2, ADL, McKinsey…</a:t>
            </a:r>
          </a:p>
          <a:p>
            <a:pPr algn="just" rtl="1"/>
            <a:r>
              <a:rPr lang="ar-SA" sz="2800" dirty="0">
                <a:solidFill>
                  <a:schemeClr val="bg1"/>
                </a:solidFill>
                <a:latin typeface="ae_Sharjah" panose="02060603050605020204" pitchFamily="18" charset="-78"/>
                <a:cs typeface="ae_Sharjah" panose="02060603050605020204" pitchFamily="18" charset="-78"/>
              </a:rPr>
              <a:t>وأغلبها صدر عن مكاتب الدراسات والاستشارات</a:t>
            </a:r>
          </a:p>
          <a:p>
            <a:pPr lvl="1" algn="just" rtl="1"/>
            <a:r>
              <a:rPr lang="ar-SA" sz="2800" b="1" u="sng" dirty="0">
                <a:solidFill>
                  <a:schemeClr val="bg1"/>
                </a:solidFill>
                <a:latin typeface="ae_Sharjah" panose="02060603050605020204" pitchFamily="18" charset="-78"/>
                <a:cs typeface="ae_Sharjah" panose="02060603050605020204" pitchFamily="18" charset="-78"/>
              </a:rPr>
              <a:t>التحليل المصفوفي: </a:t>
            </a:r>
          </a:p>
          <a:p>
            <a:pPr algn="just" rtl="1"/>
            <a:r>
              <a:rPr lang="ar-SA" sz="2800" dirty="0">
                <a:solidFill>
                  <a:schemeClr val="bg1"/>
                </a:solidFill>
                <a:latin typeface="ae_Sharjah" panose="02060603050605020204" pitchFamily="18" charset="-78"/>
                <a:cs typeface="ae_Sharjah" panose="02060603050605020204" pitchFamily="18" charset="-78"/>
              </a:rPr>
              <a:t>بعد التجزئة وتحديد محفظة وحدات الأعمال يتم تكميم وتمثيل وحدات الأعمال الاستراتيجية للمؤسسة وتوزيعها على جدول ثنائي المدخل (المصفوفة) يتقاطع فيه بعدي التحليل الاستراتيجي الداخلي والخارجي (سووت).</a:t>
            </a:r>
          </a:p>
          <a:p>
            <a:pPr algn="just" rtl="1"/>
            <a:r>
              <a:rPr lang="ar-SA" sz="2800" dirty="0">
                <a:solidFill>
                  <a:schemeClr val="bg1"/>
                </a:solidFill>
                <a:latin typeface="ae_Sharjah" panose="02060603050605020204" pitchFamily="18" charset="-78"/>
                <a:cs typeface="ae_Sharjah" panose="02060603050605020204" pitchFamily="18" charset="-78"/>
              </a:rPr>
              <a:t>إذا فالتحليل المصفوفي هو تكملة لاستخدام أدوات التحليل الاستراتيجي يساهم في إعداد القرار الاستراتيجي بشأن محفظة وحدة الأعمال.</a:t>
            </a:r>
            <a:endParaRPr lang="en-US" sz="2800" dirty="0">
              <a:solidFill>
                <a:schemeClr val="bg1"/>
              </a:solidFill>
              <a:latin typeface="ae_Sharjah" panose="02060603050605020204" pitchFamily="18" charset="-78"/>
              <a:cs typeface="ae_Sharjah" panose="02060603050605020204" pitchFamily="18" charset="-78"/>
            </a:endParaRPr>
          </a:p>
        </p:txBody>
      </p:sp>
    </p:spTree>
    <p:extLst>
      <p:ext uri="{BB962C8B-B14F-4D97-AF65-F5344CB8AC3E}">
        <p14:creationId xmlns:p14="http://schemas.microsoft.com/office/powerpoint/2010/main" val="1215084322"/>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DB819CC-ED05-460E-9844-77212C21209A}"/>
              </a:ext>
            </a:extLst>
          </p:cNvPr>
          <p:cNvSpPr txBox="1"/>
          <p:nvPr/>
        </p:nvSpPr>
        <p:spPr>
          <a:xfrm>
            <a:off x="0" y="0"/>
            <a:ext cx="12192000" cy="5724644"/>
          </a:xfrm>
          <a:prstGeom prst="rect">
            <a:avLst/>
          </a:prstGeom>
          <a:solidFill>
            <a:srgbClr val="2B4A9D"/>
          </a:solidFill>
        </p:spPr>
        <p:txBody>
          <a:bodyPr/>
          <a:lstStyle>
            <a:defPPr>
              <a:defRPr lang="en-US"/>
            </a:defPPr>
          </a:lstStyle>
          <a:p>
            <a:endParaRPr lang="ar-DZ" dirty="0"/>
          </a:p>
          <a:p>
            <a:pPr marL="216000" algn="just" rtl="1"/>
            <a:r>
              <a:rPr lang="ar-SA" sz="2400" b="1" u="sng" dirty="0">
                <a:solidFill>
                  <a:schemeClr val="bg1"/>
                </a:solidFill>
              </a:rPr>
              <a:t>مزايا نموذج </a:t>
            </a:r>
            <a:r>
              <a:rPr lang="ar-SA" sz="2400" b="1" u="sng" dirty="0" err="1">
                <a:solidFill>
                  <a:schemeClr val="bg1"/>
                </a:solidFill>
              </a:rPr>
              <a:t>ماكنزي</a:t>
            </a:r>
            <a:r>
              <a:rPr lang="ar-SA" sz="2400" b="1" u="sng" dirty="0">
                <a:solidFill>
                  <a:schemeClr val="bg1"/>
                </a:solidFill>
              </a:rPr>
              <a:t>:</a:t>
            </a:r>
          </a:p>
          <a:p>
            <a:pPr marL="216000" algn="just" rtl="1"/>
            <a:endParaRPr lang="ar-DZ" sz="2400" dirty="0">
              <a:solidFill>
                <a:schemeClr val="bg1"/>
              </a:solidFill>
            </a:endParaRPr>
          </a:p>
          <a:p>
            <a:pPr marL="216000" algn="just" rtl="1"/>
            <a:r>
              <a:rPr lang="ar-SA" sz="2400" dirty="0">
                <a:solidFill>
                  <a:schemeClr val="bg1"/>
                </a:solidFill>
              </a:rPr>
              <a:t>لهذا النموذج مزايا متعددة منها:</a:t>
            </a:r>
          </a:p>
          <a:p>
            <a:pPr marL="216000" algn="just" rtl="1"/>
            <a:r>
              <a:rPr lang="ar-DZ" sz="2400" dirty="0">
                <a:solidFill>
                  <a:schemeClr val="bg1"/>
                </a:solidFill>
              </a:rPr>
              <a:t>* </a:t>
            </a:r>
            <a:r>
              <a:rPr lang="ar-SA" sz="2400" dirty="0">
                <a:solidFill>
                  <a:schemeClr val="bg1"/>
                </a:solidFill>
              </a:rPr>
              <a:t>التمكين من الملاحظة السريعة لمحفظة أعمال المنظمة.</a:t>
            </a:r>
          </a:p>
          <a:p>
            <a:pPr marL="216000" algn="just" rtl="1"/>
            <a:r>
              <a:rPr lang="ar-DZ" sz="2400" dirty="0">
                <a:solidFill>
                  <a:schemeClr val="bg1"/>
                </a:solidFill>
              </a:rPr>
              <a:t>* </a:t>
            </a:r>
            <a:r>
              <a:rPr lang="ar-SA" sz="2400" dirty="0">
                <a:solidFill>
                  <a:schemeClr val="bg1"/>
                </a:solidFill>
              </a:rPr>
              <a:t>السماح بسرعة اتخاذ القرار.</a:t>
            </a:r>
          </a:p>
          <a:p>
            <a:pPr marL="216000" algn="just" rtl="1"/>
            <a:r>
              <a:rPr lang="ar-DZ" sz="2400" dirty="0">
                <a:solidFill>
                  <a:schemeClr val="bg1"/>
                </a:solidFill>
              </a:rPr>
              <a:t>* </a:t>
            </a:r>
            <a:r>
              <a:rPr lang="ar-SA" sz="2400" dirty="0">
                <a:solidFill>
                  <a:schemeClr val="bg1"/>
                </a:solidFill>
              </a:rPr>
              <a:t>المعرفة السريعة لوضع كل مجال من مجالات النشاط الاستراتيجية للمنظمة( وهي جوانب يشترك فيها مع </a:t>
            </a:r>
            <a:r>
              <a:rPr lang="en-US" sz="2400" dirty="0">
                <a:solidFill>
                  <a:schemeClr val="bg1"/>
                </a:solidFill>
              </a:rPr>
              <a:t>BCG</a:t>
            </a:r>
            <a:r>
              <a:rPr lang="ar-SA" sz="2400" dirty="0">
                <a:solidFill>
                  <a:schemeClr val="bg1"/>
                </a:solidFill>
              </a:rPr>
              <a:t>).</a:t>
            </a:r>
          </a:p>
          <a:p>
            <a:pPr marL="558900" indent="-342900" algn="just" rtl="1">
              <a:buFont typeface="Arial" charset="0"/>
              <a:buChar char="•"/>
            </a:pPr>
            <a:r>
              <a:rPr lang="ar-DZ" sz="2400" dirty="0">
                <a:solidFill>
                  <a:schemeClr val="bg1"/>
                </a:solidFill>
              </a:rPr>
              <a:t>ت</a:t>
            </a:r>
            <a:r>
              <a:rPr lang="ar-SA" sz="2400" dirty="0" err="1">
                <a:solidFill>
                  <a:schemeClr val="bg1"/>
                </a:solidFill>
              </a:rPr>
              <a:t>متاز</a:t>
            </a:r>
            <a:r>
              <a:rPr lang="ar-SA" sz="2400" dirty="0">
                <a:solidFill>
                  <a:schemeClr val="bg1"/>
                </a:solidFill>
              </a:rPr>
              <a:t> عن </a:t>
            </a:r>
            <a:r>
              <a:rPr lang="en-US" sz="2400" dirty="0">
                <a:solidFill>
                  <a:schemeClr val="bg1"/>
                </a:solidFill>
              </a:rPr>
              <a:t>BCG</a:t>
            </a:r>
            <a:r>
              <a:rPr lang="ar-SA" sz="2400" dirty="0">
                <a:solidFill>
                  <a:schemeClr val="bg1"/>
                </a:solidFill>
              </a:rPr>
              <a:t>،</a:t>
            </a:r>
            <a:r>
              <a:rPr lang="ar-DZ" sz="2400" dirty="0">
                <a:solidFill>
                  <a:schemeClr val="bg1"/>
                </a:solidFill>
              </a:rPr>
              <a:t> </a:t>
            </a:r>
            <a:r>
              <a:rPr lang="ar-SA" sz="2400" dirty="0">
                <a:solidFill>
                  <a:schemeClr val="bg1"/>
                </a:solidFill>
              </a:rPr>
              <a:t>بكونه</a:t>
            </a:r>
            <a:r>
              <a:rPr lang="ar-DZ" sz="2400" dirty="0">
                <a:solidFill>
                  <a:schemeClr val="bg1"/>
                </a:solidFill>
              </a:rPr>
              <a:t>ا</a:t>
            </a:r>
            <a:r>
              <a:rPr lang="ar-SA" sz="2400" dirty="0">
                <a:solidFill>
                  <a:schemeClr val="bg1"/>
                </a:solidFill>
              </a:rPr>
              <a:t> </a:t>
            </a:r>
            <a:r>
              <a:rPr lang="ar-DZ" sz="2400" dirty="0">
                <a:solidFill>
                  <a:schemeClr val="bg1"/>
                </a:solidFill>
              </a:rPr>
              <a:t>ت</a:t>
            </a:r>
            <a:r>
              <a:rPr lang="ar-SA" sz="2400" dirty="0">
                <a:solidFill>
                  <a:schemeClr val="bg1"/>
                </a:solidFill>
              </a:rPr>
              <a:t>قوم على معايير أكثر دقة(كل معيار مركب من عدة مؤشرات، مما يعطي مصداقية ودقة أكبر)</a:t>
            </a:r>
            <a:endParaRPr lang="ar-DZ" sz="2400" dirty="0">
              <a:solidFill>
                <a:schemeClr val="bg1"/>
              </a:solidFill>
            </a:endParaRPr>
          </a:p>
          <a:p>
            <a:pPr marL="558900" indent="-342900" algn="just" rtl="1">
              <a:buFont typeface="Arial" charset="0"/>
              <a:buChar char="•"/>
            </a:pPr>
            <a:endParaRPr lang="ar-SA" sz="2400" dirty="0">
              <a:solidFill>
                <a:schemeClr val="bg1"/>
              </a:solidFill>
            </a:endParaRPr>
          </a:p>
          <a:p>
            <a:pPr marL="216000" algn="r" rtl="1"/>
            <a:r>
              <a:rPr lang="ar-DZ" sz="2400" b="1" u="sng" dirty="0">
                <a:solidFill>
                  <a:schemeClr val="bg1"/>
                </a:solidFill>
              </a:rPr>
              <a:t>أهم الانتقادات نموذج </a:t>
            </a:r>
            <a:r>
              <a:rPr lang="ar-DZ" sz="2400" b="1" u="sng" dirty="0" err="1">
                <a:solidFill>
                  <a:schemeClr val="bg1"/>
                </a:solidFill>
              </a:rPr>
              <a:t>ماكنزي</a:t>
            </a:r>
            <a:r>
              <a:rPr lang="ar-DZ" sz="2400" b="1" u="sng" dirty="0">
                <a:solidFill>
                  <a:schemeClr val="bg1"/>
                </a:solidFill>
              </a:rPr>
              <a:t>: </a:t>
            </a:r>
          </a:p>
          <a:p>
            <a:pPr marL="216000" algn="r" rtl="1"/>
            <a:r>
              <a:rPr lang="fr-FR" sz="2400" dirty="0">
                <a:solidFill>
                  <a:schemeClr val="bg1"/>
                </a:solidFill>
              </a:rPr>
              <a:t>* </a:t>
            </a:r>
            <a:r>
              <a:rPr lang="ar-DZ" sz="2400" dirty="0">
                <a:solidFill>
                  <a:schemeClr val="bg1"/>
                </a:solidFill>
              </a:rPr>
              <a:t> اختزال أبعاد الاستراتيجية في بعدين فقط</a:t>
            </a:r>
          </a:p>
          <a:p>
            <a:pPr marL="216000" algn="r" rtl="1"/>
            <a:r>
              <a:rPr lang="fr-FR" sz="2400" dirty="0">
                <a:solidFill>
                  <a:schemeClr val="bg1"/>
                </a:solidFill>
              </a:rPr>
              <a:t>* </a:t>
            </a:r>
            <a:r>
              <a:rPr lang="ar-DZ" sz="2400" dirty="0">
                <a:solidFill>
                  <a:schemeClr val="bg1"/>
                </a:solidFill>
              </a:rPr>
              <a:t> العمل على تكميم العوامل النوعية قد يفقدها تأثيرها الفعلي</a:t>
            </a:r>
          </a:p>
          <a:p>
            <a:pPr marL="216000" algn="r" rtl="1"/>
            <a:r>
              <a:rPr lang="fr-FR" sz="2400" dirty="0">
                <a:solidFill>
                  <a:schemeClr val="bg1"/>
                </a:solidFill>
              </a:rPr>
              <a:t>* </a:t>
            </a:r>
            <a:r>
              <a:rPr lang="ar-DZ" sz="2400" dirty="0">
                <a:solidFill>
                  <a:schemeClr val="bg1"/>
                </a:solidFill>
              </a:rPr>
              <a:t> إغفال العوامل الأخرى المؤثرة في الاستراتيجية</a:t>
            </a:r>
          </a:p>
          <a:p>
            <a:pPr marL="216000" algn="r" rtl="1"/>
            <a:r>
              <a:rPr lang="fr-FR" sz="2400" dirty="0">
                <a:solidFill>
                  <a:schemeClr val="bg1"/>
                </a:solidFill>
              </a:rPr>
              <a:t>* </a:t>
            </a:r>
            <a:r>
              <a:rPr lang="ar-DZ" sz="2400" dirty="0">
                <a:solidFill>
                  <a:schemeClr val="bg1"/>
                </a:solidFill>
              </a:rPr>
              <a:t> التأثر بشخصية المحلل</a:t>
            </a:r>
          </a:p>
          <a:p>
            <a:pPr marL="216000" algn="r" rtl="1"/>
            <a:r>
              <a:rPr lang="fr-FR" sz="2400" dirty="0">
                <a:solidFill>
                  <a:schemeClr val="bg1"/>
                </a:solidFill>
              </a:rPr>
              <a:t>* </a:t>
            </a:r>
            <a:r>
              <a:rPr lang="ar-DZ" sz="2400" dirty="0">
                <a:solidFill>
                  <a:schemeClr val="bg1"/>
                </a:solidFill>
              </a:rPr>
              <a:t> كثرة العوامل في المصفوفة</a:t>
            </a:r>
          </a:p>
          <a:p>
            <a:pPr algn="r" rtl="1"/>
            <a:endParaRPr lang="ar-DZ" sz="2400" dirty="0"/>
          </a:p>
          <a:p>
            <a:endParaRPr lang="ar-DZ" dirty="0"/>
          </a:p>
          <a:p>
            <a:endParaRPr lang="ar-DZ" dirty="0"/>
          </a:p>
          <a:p>
            <a:endParaRPr lang="ar-DZ" dirty="0"/>
          </a:p>
          <a:p>
            <a:endParaRPr lang="ar-DZ" dirty="0"/>
          </a:p>
          <a:p>
            <a:endParaRPr lang="ar-DZ" dirty="0"/>
          </a:p>
          <a:p>
            <a:endParaRPr lang="ar-DZ" dirty="0"/>
          </a:p>
          <a:p>
            <a:endParaRPr lang="ar-DZ" dirty="0"/>
          </a:p>
          <a:p>
            <a:endParaRPr lang="ar-DZ" dirty="0"/>
          </a:p>
          <a:p>
            <a:endParaRPr lang="ar-DZ" dirty="0"/>
          </a:p>
          <a:p>
            <a:endParaRPr lang="ar-DZ" dirty="0"/>
          </a:p>
          <a:p>
            <a:endParaRPr lang="en-US" dirty="0"/>
          </a:p>
        </p:txBody>
      </p:sp>
    </p:spTree>
    <p:extLst>
      <p:ext uri="{BB962C8B-B14F-4D97-AF65-F5344CB8AC3E}">
        <p14:creationId xmlns:p14="http://schemas.microsoft.com/office/powerpoint/2010/main" val="4050910414"/>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a:extLst>
              <a:ext uri="{FF2B5EF4-FFF2-40B4-BE49-F238E27FC236}">
                <a16:creationId xmlns:a16="http://schemas.microsoft.com/office/drawing/2014/main" id="{18E2A2FD-051D-4B6B-84C6-FD7493201633}"/>
              </a:ext>
            </a:extLst>
          </p:cNvPr>
          <p:cNvGrpSpPr/>
          <p:nvPr/>
        </p:nvGrpSpPr>
        <p:grpSpPr>
          <a:xfrm rot="-10800000">
            <a:off x="344022" y="5741105"/>
            <a:ext cx="3191969" cy="4175345"/>
            <a:chOff x="0" y="0"/>
            <a:chExt cx="2353310" cy="3357865"/>
          </a:xfrm>
        </p:grpSpPr>
        <p:sp>
          <p:nvSpPr>
            <p:cNvPr id="7" name="Freeform 11">
              <a:extLst>
                <a:ext uri="{FF2B5EF4-FFF2-40B4-BE49-F238E27FC236}">
                  <a16:creationId xmlns:a16="http://schemas.microsoft.com/office/drawing/2014/main" id="{F772DA9B-50DB-433F-BCF2-14D59A8839EA}"/>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sp>
      </p:grpSp>
      <p:grpSp>
        <p:nvGrpSpPr>
          <p:cNvPr id="12" name="Group 10">
            <a:extLst>
              <a:ext uri="{FF2B5EF4-FFF2-40B4-BE49-F238E27FC236}">
                <a16:creationId xmlns:a16="http://schemas.microsoft.com/office/drawing/2014/main" id="{29082024-2218-41B0-A1FB-45D7F7EF11D1}"/>
              </a:ext>
            </a:extLst>
          </p:cNvPr>
          <p:cNvGrpSpPr/>
          <p:nvPr/>
        </p:nvGrpSpPr>
        <p:grpSpPr>
          <a:xfrm rot="-10800000">
            <a:off x="4295461" y="5658634"/>
            <a:ext cx="3191969" cy="4175345"/>
            <a:chOff x="0" y="0"/>
            <a:chExt cx="2353310" cy="3357865"/>
          </a:xfrm>
        </p:grpSpPr>
        <p:sp>
          <p:nvSpPr>
            <p:cNvPr id="11" name="Freeform 11">
              <a:extLst>
                <a:ext uri="{FF2B5EF4-FFF2-40B4-BE49-F238E27FC236}">
                  <a16:creationId xmlns:a16="http://schemas.microsoft.com/office/drawing/2014/main" id="{17355603-B074-4929-8300-8A66D96F1120}"/>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sp>
      </p:grpSp>
      <p:grpSp>
        <p:nvGrpSpPr>
          <p:cNvPr id="15" name="Group 10">
            <a:extLst>
              <a:ext uri="{FF2B5EF4-FFF2-40B4-BE49-F238E27FC236}">
                <a16:creationId xmlns:a16="http://schemas.microsoft.com/office/drawing/2014/main" id="{B1086E23-8DA4-4948-89BE-1F90536E2D40}"/>
              </a:ext>
            </a:extLst>
          </p:cNvPr>
          <p:cNvGrpSpPr/>
          <p:nvPr/>
        </p:nvGrpSpPr>
        <p:grpSpPr>
          <a:xfrm rot="-10800000">
            <a:off x="8155566" y="2696745"/>
            <a:ext cx="3191969" cy="4175345"/>
            <a:chOff x="0" y="0"/>
            <a:chExt cx="2353310" cy="3357865"/>
          </a:xfrm>
        </p:grpSpPr>
        <p:sp>
          <p:nvSpPr>
            <p:cNvPr id="14" name="Freeform 11">
              <a:extLst>
                <a:ext uri="{FF2B5EF4-FFF2-40B4-BE49-F238E27FC236}">
                  <a16:creationId xmlns:a16="http://schemas.microsoft.com/office/drawing/2014/main" id="{9925A63B-51BA-4A46-9864-20BF888C66C3}"/>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sp>
      </p:grpSp>
      <p:sp>
        <p:nvSpPr>
          <p:cNvPr id="3" name="TextBox 2">
            <a:extLst>
              <a:ext uri="{FF2B5EF4-FFF2-40B4-BE49-F238E27FC236}">
                <a16:creationId xmlns:a16="http://schemas.microsoft.com/office/drawing/2014/main" id="{843A285E-FA2F-4939-A220-72D63D228BCF}"/>
              </a:ext>
            </a:extLst>
          </p:cNvPr>
          <p:cNvSpPr txBox="1"/>
          <p:nvPr/>
        </p:nvSpPr>
        <p:spPr>
          <a:xfrm>
            <a:off x="1025606" y="6040153"/>
            <a:ext cx="1828800" cy="830997"/>
          </a:xfrm>
          <a:prstGeom prst="rect">
            <a:avLst/>
          </a:prstGeom>
          <a:noFill/>
        </p:spPr>
        <p:txBody>
          <a:bodyPr wrap="square" rtlCol="0">
            <a:spAutoFit/>
          </a:bodyPr>
          <a:lstStyle/>
          <a:p>
            <a:pPr algn="ctr" rtl="1"/>
            <a:r>
              <a:rPr lang="ar-DZ" sz="4800" b="1" dirty="0">
                <a:solidFill>
                  <a:schemeClr val="bg1"/>
                </a:solidFill>
                <a:latin typeface="(A) Arslan Wessam B" panose="03020402040406030203" pitchFamily="66" charset="-78"/>
                <a:cs typeface="(A) Arslan Wessam B" panose="03020402040406030203" pitchFamily="66" charset="-78"/>
              </a:rPr>
              <a:t>أولًا:</a:t>
            </a:r>
            <a:endParaRPr lang="en-US" sz="4800" b="1" dirty="0">
              <a:solidFill>
                <a:schemeClr val="bg1"/>
              </a:solidFill>
              <a:latin typeface="(A) Arslan Wessam B" panose="03020402040406030203" pitchFamily="66" charset="-78"/>
              <a:cs typeface="(A) Arslan Wessam B" panose="03020402040406030203" pitchFamily="66" charset="-78"/>
            </a:endParaRPr>
          </a:p>
        </p:txBody>
      </p:sp>
      <p:sp>
        <p:nvSpPr>
          <p:cNvPr id="4" name="TextBox 3">
            <a:extLst>
              <a:ext uri="{FF2B5EF4-FFF2-40B4-BE49-F238E27FC236}">
                <a16:creationId xmlns:a16="http://schemas.microsoft.com/office/drawing/2014/main" id="{0DD6DE16-48D9-418E-8C2C-F31D881EF5C0}"/>
              </a:ext>
            </a:extLst>
          </p:cNvPr>
          <p:cNvSpPr txBox="1"/>
          <p:nvPr/>
        </p:nvSpPr>
        <p:spPr>
          <a:xfrm>
            <a:off x="4963997" y="5942792"/>
            <a:ext cx="1828800" cy="830997"/>
          </a:xfrm>
          <a:prstGeom prst="rect">
            <a:avLst/>
          </a:prstGeom>
          <a:noFill/>
        </p:spPr>
        <p:txBody>
          <a:bodyPr wrap="square" rtlCol="0">
            <a:spAutoFit/>
          </a:bodyPr>
          <a:lstStyle/>
          <a:p>
            <a:pPr algn="ctr" rtl="1"/>
            <a:r>
              <a:rPr lang="ar-DZ" sz="4800" b="1" dirty="0">
                <a:solidFill>
                  <a:schemeClr val="bg1"/>
                </a:solidFill>
                <a:latin typeface="(A) Arslan Wessam B" panose="03020402040406030203" pitchFamily="66" charset="-78"/>
                <a:cs typeface="(A) Arslan Wessam B" panose="03020402040406030203" pitchFamily="66" charset="-78"/>
              </a:rPr>
              <a:t>ثانيًا:</a:t>
            </a:r>
            <a:endParaRPr lang="en-US" sz="4800" b="1" dirty="0">
              <a:solidFill>
                <a:schemeClr val="bg1"/>
              </a:solidFill>
              <a:latin typeface="(A) Arslan Wessam B" panose="03020402040406030203" pitchFamily="66" charset="-78"/>
              <a:cs typeface="(A) Arslan Wessam B" panose="03020402040406030203" pitchFamily="66" charset="-78"/>
            </a:endParaRPr>
          </a:p>
        </p:txBody>
      </p:sp>
      <p:sp>
        <p:nvSpPr>
          <p:cNvPr id="5" name="TextBox 4">
            <a:extLst>
              <a:ext uri="{FF2B5EF4-FFF2-40B4-BE49-F238E27FC236}">
                <a16:creationId xmlns:a16="http://schemas.microsoft.com/office/drawing/2014/main" id="{225953B0-B894-450E-92E1-0DEB8525B1B8}"/>
              </a:ext>
            </a:extLst>
          </p:cNvPr>
          <p:cNvSpPr txBox="1"/>
          <p:nvPr/>
        </p:nvSpPr>
        <p:spPr>
          <a:xfrm>
            <a:off x="8798006" y="2785180"/>
            <a:ext cx="1828800" cy="830997"/>
          </a:xfrm>
          <a:prstGeom prst="rect">
            <a:avLst/>
          </a:prstGeom>
          <a:noFill/>
        </p:spPr>
        <p:txBody>
          <a:bodyPr wrap="square" rtlCol="0">
            <a:spAutoFit/>
          </a:bodyPr>
          <a:lstStyle/>
          <a:p>
            <a:pPr algn="ctr" rtl="1"/>
            <a:r>
              <a:rPr lang="ar-DZ" sz="4800" b="1" dirty="0">
                <a:solidFill>
                  <a:schemeClr val="bg1"/>
                </a:solidFill>
                <a:latin typeface="(A) Arslan Wessam B" panose="03020402040406030203" pitchFamily="66" charset="-78"/>
                <a:cs typeface="(A) Arslan Wessam B" panose="03020402040406030203" pitchFamily="66" charset="-78"/>
              </a:rPr>
              <a:t>ثالثا:</a:t>
            </a:r>
            <a:endParaRPr lang="en-US" sz="4800" b="1" dirty="0">
              <a:solidFill>
                <a:schemeClr val="bg1"/>
              </a:solidFill>
              <a:latin typeface="(A) Arslan Wessam B" panose="03020402040406030203" pitchFamily="66" charset="-78"/>
              <a:cs typeface="(A) Arslan Wessam B" panose="03020402040406030203" pitchFamily="66" charset="-78"/>
            </a:endParaRPr>
          </a:p>
        </p:txBody>
      </p:sp>
      <p:sp>
        <p:nvSpPr>
          <p:cNvPr id="6" name="TextBox 5">
            <a:extLst>
              <a:ext uri="{FF2B5EF4-FFF2-40B4-BE49-F238E27FC236}">
                <a16:creationId xmlns:a16="http://schemas.microsoft.com/office/drawing/2014/main" id="{580950C2-0336-4249-9A04-597ADB4B16C7}"/>
              </a:ext>
            </a:extLst>
          </p:cNvPr>
          <p:cNvSpPr txBox="1"/>
          <p:nvPr/>
        </p:nvSpPr>
        <p:spPr>
          <a:xfrm>
            <a:off x="8290179" y="3219405"/>
            <a:ext cx="2401867" cy="584775"/>
          </a:xfrm>
          <a:prstGeom prst="rect">
            <a:avLst/>
          </a:prstGeom>
          <a:noFill/>
        </p:spPr>
        <p:txBody>
          <a:bodyPr wrap="square" rtlCol="0">
            <a:spAutoFit/>
          </a:bodyPr>
          <a:lstStyle/>
          <a:p>
            <a:pPr algn="r" rtl="1"/>
            <a:r>
              <a:rPr lang="ar-SA" sz="3200" dirty="0">
                <a:solidFill>
                  <a:schemeClr val="bg1"/>
                </a:solidFill>
                <a:latin typeface="(A) Arslan Wessam B" panose="03020402040406030203" pitchFamily="66" charset="-78"/>
                <a:cs typeface="(A) Arslan Wessam B" panose="03020402040406030203" pitchFamily="66" charset="-78"/>
              </a:rPr>
              <a:t>مصفوفة </a:t>
            </a:r>
            <a:r>
              <a:rPr lang="en-US" sz="3200" dirty="0">
                <a:solidFill>
                  <a:schemeClr val="bg1"/>
                </a:solidFill>
                <a:latin typeface="(A) Arslan Wessam B" panose="03020402040406030203" pitchFamily="66" charset="-78"/>
                <a:cs typeface="(A) Arslan Wessam B" panose="03020402040406030203" pitchFamily="66" charset="-78"/>
              </a:rPr>
              <a:t>ADL</a:t>
            </a:r>
            <a:r>
              <a:rPr lang="ar-SA" sz="3200" dirty="0">
                <a:solidFill>
                  <a:schemeClr val="bg1"/>
                </a:solidFill>
                <a:latin typeface="(A) Arslan Wessam B" panose="03020402040406030203" pitchFamily="66" charset="-78"/>
                <a:cs typeface="(A) Arslan Wessam B" panose="03020402040406030203" pitchFamily="66" charset="-78"/>
              </a:rPr>
              <a:t> </a:t>
            </a:r>
            <a:endParaRPr lang="en-US" sz="3200" dirty="0">
              <a:solidFill>
                <a:schemeClr val="bg1"/>
              </a:solidFill>
              <a:latin typeface="(A) Arslan Wessam B" panose="03020402040406030203" pitchFamily="66" charset="-78"/>
              <a:cs typeface="(A) Arslan Wessam B" panose="03020402040406030203" pitchFamily="66" charset="-78"/>
            </a:endParaRPr>
          </a:p>
        </p:txBody>
      </p:sp>
      <p:sp>
        <p:nvSpPr>
          <p:cNvPr id="9" name="TextBox 8">
            <a:extLst>
              <a:ext uri="{FF2B5EF4-FFF2-40B4-BE49-F238E27FC236}">
                <a16:creationId xmlns:a16="http://schemas.microsoft.com/office/drawing/2014/main" id="{B7C39ABB-B89E-4BF0-AFC2-7DC7BCBAA32C}"/>
              </a:ext>
            </a:extLst>
          </p:cNvPr>
          <p:cNvSpPr txBox="1"/>
          <p:nvPr/>
        </p:nvSpPr>
        <p:spPr>
          <a:xfrm>
            <a:off x="8170679" y="3993405"/>
            <a:ext cx="3163808" cy="2554545"/>
          </a:xfrm>
          <a:prstGeom prst="rect">
            <a:avLst/>
          </a:prstGeom>
          <a:noFill/>
        </p:spPr>
        <p:txBody>
          <a:bodyPr wrap="square" rtlCol="0">
            <a:spAutoFit/>
          </a:bodyPr>
          <a:lstStyle/>
          <a:p>
            <a:pPr algn="ctr" rtl="1"/>
            <a:r>
              <a:rPr lang="ar-SA" sz="1600" dirty="0">
                <a:solidFill>
                  <a:schemeClr val="bg1"/>
                </a:solidFill>
                <a:latin typeface="Droid Arabic Kufi" panose="020B0606030804020204" pitchFamily="34" charset="0"/>
                <a:cs typeface="Droid Arabic Kufi" panose="020B0606030804020204" pitchFamily="34" charset="0"/>
              </a:rPr>
              <a:t>وهو نموذج للتحليل الاستراتيجي يسمى أيضا </a:t>
            </a:r>
            <a:r>
              <a:rPr lang="ar-SA" sz="1600" u="sng" dirty="0">
                <a:solidFill>
                  <a:schemeClr val="accent6"/>
                </a:solidFill>
                <a:latin typeface="Droid Arabic Kufi" panose="020B0606030804020204" pitchFamily="34" charset="0"/>
                <a:cs typeface="Droid Arabic Kufi" panose="020B0606030804020204" pitchFamily="34" charset="0"/>
              </a:rPr>
              <a:t>بتطور</a:t>
            </a:r>
            <a:r>
              <a:rPr lang="en-US" sz="1600" u="sng" dirty="0">
                <a:solidFill>
                  <a:schemeClr val="accent6"/>
                </a:solidFill>
                <a:latin typeface="Droid Arabic Kufi" panose="020B0606030804020204" pitchFamily="34" charset="0"/>
                <a:cs typeface="Droid Arabic Kufi" panose="020B0606030804020204" pitchFamily="34" charset="0"/>
              </a:rPr>
              <a:t>/</a:t>
            </a:r>
            <a:r>
              <a:rPr lang="ar-SA" sz="1600" u="sng" dirty="0">
                <a:solidFill>
                  <a:schemeClr val="accent6"/>
                </a:solidFill>
                <a:latin typeface="Droid Arabic Kufi" panose="020B0606030804020204" pitchFamily="34" charset="0"/>
                <a:cs typeface="Droid Arabic Kufi" panose="020B0606030804020204" pitchFamily="34" charset="0"/>
              </a:rPr>
              <a:t>السوق </a:t>
            </a:r>
            <a:r>
              <a:rPr lang="ar-SA" sz="1600" dirty="0">
                <a:solidFill>
                  <a:schemeClr val="bg1"/>
                </a:solidFill>
                <a:latin typeface="Droid Arabic Kufi" panose="020B0606030804020204" pitchFamily="34" charset="0"/>
                <a:cs typeface="Droid Arabic Kufi" panose="020B0606030804020204" pitchFamily="34" charset="0"/>
              </a:rPr>
              <a:t>المنتج تم اقتراحه من طرف مكتب الدراسات الأمريكية </a:t>
            </a:r>
            <a:r>
              <a:rPr lang="en-US" sz="1600" b="1" u="sng" dirty="0">
                <a:solidFill>
                  <a:schemeClr val="accent6"/>
                </a:solidFill>
                <a:latin typeface="Droid Arabic Kufi" panose="020B0606030804020204" pitchFamily="34" charset="0"/>
                <a:cs typeface="Droid Arabic Kufi" panose="020B0606030804020204" pitchFamily="34" charset="0"/>
              </a:rPr>
              <a:t>Arthur D.little </a:t>
            </a:r>
            <a:r>
              <a:rPr lang="ar-SA" sz="1600" dirty="0">
                <a:solidFill>
                  <a:schemeClr val="bg1"/>
                </a:solidFill>
                <a:latin typeface="Droid Arabic Kufi" panose="020B0606030804020204" pitchFamily="34" charset="0"/>
                <a:cs typeface="Droid Arabic Kufi" panose="020B0606030804020204" pitchFamily="34" charset="0"/>
              </a:rPr>
              <a:t> خلال </a:t>
            </a:r>
            <a:r>
              <a:rPr lang="ar-SA" sz="1600" b="1" u="sng" dirty="0">
                <a:solidFill>
                  <a:schemeClr val="accent4"/>
                </a:solidFill>
                <a:latin typeface="Droid Arabic Kufi" panose="020B0606030804020204" pitchFamily="34" charset="0"/>
                <a:cs typeface="Droid Arabic Kufi" panose="020B0606030804020204" pitchFamily="34" charset="0"/>
              </a:rPr>
              <a:t>سنوات السبعينيات </a:t>
            </a:r>
            <a:r>
              <a:rPr lang="ar-SA" sz="1600" dirty="0">
                <a:solidFill>
                  <a:schemeClr val="bg1"/>
                </a:solidFill>
                <a:latin typeface="Droid Arabic Kufi" panose="020B0606030804020204" pitchFamily="34" charset="0"/>
                <a:cs typeface="Droid Arabic Kufi" panose="020B0606030804020204" pitchFamily="34" charset="0"/>
              </a:rPr>
              <a:t>وسعيا منها لتفادي نقائص سابقها (</a:t>
            </a:r>
            <a:r>
              <a:rPr lang="en-US" sz="1600" dirty="0">
                <a:solidFill>
                  <a:schemeClr val="bg1"/>
                </a:solidFill>
                <a:latin typeface="Droid Arabic Kufi" panose="020B0606030804020204" pitchFamily="34" charset="0"/>
                <a:cs typeface="Droid Arabic Kufi" panose="020B0606030804020204" pitchFamily="34" charset="0"/>
              </a:rPr>
              <a:t>BCG</a:t>
            </a:r>
            <a:r>
              <a:rPr lang="ar-SA" sz="1600" dirty="0">
                <a:solidFill>
                  <a:schemeClr val="bg1"/>
                </a:solidFill>
                <a:latin typeface="Droid Arabic Kufi" panose="020B0606030804020204" pitchFamily="34" charset="0"/>
                <a:cs typeface="Droid Arabic Kufi" panose="020B0606030804020204" pitchFamily="34" charset="0"/>
              </a:rPr>
              <a:t>)تقوم على معايير نوعية تماما تضم أكبر عدد ممكن من العوامل التي قد تؤثر على استراتيجية المؤسسة</a:t>
            </a:r>
            <a:endParaRPr lang="en-US" sz="1600" dirty="0">
              <a:solidFill>
                <a:schemeClr val="bg1"/>
              </a:solidFill>
              <a:latin typeface="Droid Arabic Kufi" panose="020B0606030804020204" pitchFamily="34" charset="0"/>
              <a:cs typeface="Droid Arabic Kufi" panose="020B0606030804020204" pitchFamily="34" charset="0"/>
            </a:endParaRPr>
          </a:p>
        </p:txBody>
      </p:sp>
    </p:spTree>
    <p:extLst>
      <p:ext uri="{BB962C8B-B14F-4D97-AF65-F5344CB8AC3E}">
        <p14:creationId xmlns:p14="http://schemas.microsoft.com/office/powerpoint/2010/main" val="2099965090"/>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0">
            <a:extLst>
              <a:ext uri="{FF2B5EF4-FFF2-40B4-BE49-F238E27FC236}">
                <a16:creationId xmlns:a16="http://schemas.microsoft.com/office/drawing/2014/main" id="{B1086E23-8DA4-4948-89BE-1F90536E2D40}"/>
              </a:ext>
            </a:extLst>
          </p:cNvPr>
          <p:cNvGrpSpPr/>
          <p:nvPr/>
        </p:nvGrpSpPr>
        <p:grpSpPr>
          <a:xfrm rot="-10800000">
            <a:off x="-51181" y="-156578"/>
            <a:ext cx="12192000" cy="7028665"/>
            <a:chOff x="0" y="0"/>
            <a:chExt cx="2353310" cy="3357865"/>
          </a:xfrm>
        </p:grpSpPr>
        <p:sp>
          <p:nvSpPr>
            <p:cNvPr id="14" name="Freeform 11">
              <a:extLst>
                <a:ext uri="{FF2B5EF4-FFF2-40B4-BE49-F238E27FC236}">
                  <a16:creationId xmlns:a16="http://schemas.microsoft.com/office/drawing/2014/main" id="{9925A63B-51BA-4A46-9864-20BF888C66C3}"/>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sp>
      </p:grpSp>
      <p:sp>
        <p:nvSpPr>
          <p:cNvPr id="5" name="TextBox 4">
            <a:extLst>
              <a:ext uri="{FF2B5EF4-FFF2-40B4-BE49-F238E27FC236}">
                <a16:creationId xmlns:a16="http://schemas.microsoft.com/office/drawing/2014/main" id="{225953B0-B894-450E-92E1-0DEB8525B1B8}"/>
              </a:ext>
            </a:extLst>
          </p:cNvPr>
          <p:cNvSpPr txBox="1"/>
          <p:nvPr/>
        </p:nvSpPr>
        <p:spPr>
          <a:xfrm>
            <a:off x="10381467" y="137269"/>
            <a:ext cx="1828800" cy="1107996"/>
          </a:xfrm>
          <a:prstGeom prst="rect">
            <a:avLst/>
          </a:prstGeom>
          <a:noFill/>
        </p:spPr>
        <p:txBody>
          <a:bodyPr wrap="square" rtlCol="0">
            <a:spAutoFit/>
          </a:bodyPr>
          <a:lstStyle/>
          <a:p>
            <a:pPr algn="ctr" rtl="1"/>
            <a:r>
              <a:rPr lang="ar-DZ" sz="6600" b="1" dirty="0">
                <a:solidFill>
                  <a:schemeClr val="accent1"/>
                </a:solidFill>
                <a:latin typeface="(A) Arslan Wessam B" panose="03020402040406030203" pitchFamily="66" charset="-78"/>
                <a:cs typeface="(A) Arslan Wessam B" panose="03020402040406030203" pitchFamily="66" charset="-78"/>
              </a:rPr>
              <a:t>ثالثا:</a:t>
            </a:r>
            <a:endParaRPr lang="en-US" sz="6600" b="1" dirty="0">
              <a:solidFill>
                <a:schemeClr val="accent1"/>
              </a:solidFill>
              <a:latin typeface="(A) Arslan Wessam B" panose="03020402040406030203" pitchFamily="66" charset="-78"/>
              <a:cs typeface="(A) Arslan Wessam B" panose="03020402040406030203" pitchFamily="66" charset="-78"/>
            </a:endParaRPr>
          </a:p>
        </p:txBody>
      </p:sp>
      <p:sp>
        <p:nvSpPr>
          <p:cNvPr id="6" name="TextBox 5">
            <a:extLst>
              <a:ext uri="{FF2B5EF4-FFF2-40B4-BE49-F238E27FC236}">
                <a16:creationId xmlns:a16="http://schemas.microsoft.com/office/drawing/2014/main" id="{580950C2-0336-4249-9A04-597ADB4B16C7}"/>
              </a:ext>
            </a:extLst>
          </p:cNvPr>
          <p:cNvSpPr txBox="1"/>
          <p:nvPr/>
        </p:nvSpPr>
        <p:spPr>
          <a:xfrm>
            <a:off x="6415732" y="306546"/>
            <a:ext cx="3620060" cy="769441"/>
          </a:xfrm>
          <a:prstGeom prst="rect">
            <a:avLst/>
          </a:prstGeom>
          <a:noFill/>
        </p:spPr>
        <p:txBody>
          <a:bodyPr wrap="square" rtlCol="0">
            <a:spAutoFit/>
          </a:bodyPr>
          <a:lstStyle/>
          <a:p>
            <a:pPr algn="r" rtl="1"/>
            <a:r>
              <a:rPr lang="ar-SA" sz="4400" b="1" dirty="0">
                <a:solidFill>
                  <a:schemeClr val="bg1"/>
                </a:solidFill>
                <a:latin typeface="(A) Arslan Wessam B" panose="03020402040406030203" pitchFamily="66" charset="-78"/>
                <a:cs typeface="(A) Arslan Wessam B" panose="03020402040406030203" pitchFamily="66" charset="-78"/>
              </a:rPr>
              <a:t>مصفوفة </a:t>
            </a:r>
            <a:r>
              <a:rPr lang="en-US" sz="4400" b="1" dirty="0">
                <a:solidFill>
                  <a:schemeClr val="bg1"/>
                </a:solidFill>
                <a:latin typeface="(A) Arslan Wessam B" panose="03020402040406030203" pitchFamily="66" charset="-78"/>
                <a:cs typeface="(A) Arslan Wessam B" panose="03020402040406030203" pitchFamily="66" charset="-78"/>
              </a:rPr>
              <a:t>ADL</a:t>
            </a:r>
            <a:r>
              <a:rPr lang="ar-SA" sz="4400" b="1" dirty="0">
                <a:solidFill>
                  <a:schemeClr val="accent1"/>
                </a:solidFill>
                <a:latin typeface="(A) Arslan Wessam B" panose="03020402040406030203" pitchFamily="66" charset="-78"/>
                <a:cs typeface="(A) Arslan Wessam B" panose="03020402040406030203" pitchFamily="66" charset="-78"/>
              </a:rPr>
              <a:t> </a:t>
            </a:r>
            <a:endParaRPr lang="en-US" sz="4400" b="1" dirty="0">
              <a:solidFill>
                <a:schemeClr val="accent1"/>
              </a:solidFill>
              <a:latin typeface="(A) Arslan Wessam B" panose="03020402040406030203" pitchFamily="66" charset="-78"/>
              <a:cs typeface="(A) Arslan Wessam B" panose="03020402040406030203" pitchFamily="66" charset="-78"/>
            </a:endParaRPr>
          </a:p>
        </p:txBody>
      </p:sp>
      <p:sp>
        <p:nvSpPr>
          <p:cNvPr id="2" name="TextBox 1">
            <a:extLst>
              <a:ext uri="{FF2B5EF4-FFF2-40B4-BE49-F238E27FC236}">
                <a16:creationId xmlns:a16="http://schemas.microsoft.com/office/drawing/2014/main" id="{028BD865-1B77-40CA-8058-7DDCBF087313}"/>
              </a:ext>
            </a:extLst>
          </p:cNvPr>
          <p:cNvSpPr txBox="1"/>
          <p:nvPr/>
        </p:nvSpPr>
        <p:spPr>
          <a:xfrm>
            <a:off x="729205" y="983528"/>
            <a:ext cx="10718157" cy="6370975"/>
          </a:xfrm>
          <a:prstGeom prst="rect">
            <a:avLst/>
          </a:prstGeom>
          <a:noFill/>
        </p:spPr>
        <p:txBody>
          <a:bodyPr wrap="square" rtlCol="0">
            <a:spAutoFit/>
          </a:bodyPr>
          <a:lstStyle/>
          <a:p>
            <a:pPr algn="r" rtl="1"/>
            <a:r>
              <a:rPr lang="ar-SA" sz="2400" b="0" i="0" dirty="0">
                <a:solidFill>
                  <a:schemeClr val="bg1"/>
                </a:solidFill>
                <a:effectLst/>
                <a:latin typeface="AbdoMaster-Bold" panose="02000500030000020004" pitchFamily="2" charset="-78"/>
                <a:cs typeface="AbdoMaster-Bold" panose="02000500030000020004" pitchFamily="2" charset="-78"/>
              </a:rPr>
              <a:t>تقوم المصفوفة على متغيرين أساسيين همـا:</a:t>
            </a:r>
            <a:br>
              <a:rPr lang="ar-SA" sz="2400" dirty="0">
                <a:solidFill>
                  <a:schemeClr val="bg1"/>
                </a:solidFill>
                <a:latin typeface="AbdoMaster-Bold" panose="02000500030000020004" pitchFamily="2" charset="-78"/>
                <a:cs typeface="AbdoMaster-Bold" panose="02000500030000020004" pitchFamily="2" charset="-78"/>
              </a:rPr>
            </a:br>
            <a:r>
              <a:rPr lang="ar-SA" sz="2400" b="0" i="0" dirty="0">
                <a:solidFill>
                  <a:schemeClr val="bg1"/>
                </a:solidFill>
                <a:effectLst/>
                <a:latin typeface="AbdoMaster-Bold" panose="02000500030000020004" pitchFamily="2" charset="-78"/>
                <a:cs typeface="AbdoMaster-Bold" panose="02000500030000020004" pitchFamily="2" charset="-78"/>
              </a:rPr>
              <a:t> </a:t>
            </a:r>
            <a:r>
              <a:rPr lang="ar-SA" sz="2400" b="1" i="0" u="sng" dirty="0">
                <a:solidFill>
                  <a:schemeClr val="accent2"/>
                </a:solidFill>
                <a:effectLst/>
                <a:latin typeface="AbdoMaster-Bold" panose="02000500030000020004" pitchFamily="2" charset="-78"/>
                <a:cs typeface="AbdoMaster-Bold" panose="02000500030000020004" pitchFamily="2" charset="-78"/>
              </a:rPr>
              <a:t>درجة نضج الصناعة: </a:t>
            </a:r>
            <a:r>
              <a:rPr lang="ar-SA" sz="2400" b="0" i="0" dirty="0">
                <a:solidFill>
                  <a:schemeClr val="bg1"/>
                </a:solidFill>
                <a:effectLst/>
                <a:latin typeface="AbdoMaster-Bold" panose="02000500030000020004" pitchFamily="2" charset="-78"/>
                <a:cs typeface="AbdoMaster-Bold" panose="02000500030000020004" pitchFamily="2" charset="-78"/>
              </a:rPr>
              <a:t>وهذا المتغير يتأسس من خلال تحديد المرحلة التي يمر بها المنتوج من مراحل دورة حياة المنتج إما </a:t>
            </a:r>
            <a:r>
              <a:rPr lang="ar-SA" sz="2400" dirty="0">
                <a:solidFill>
                  <a:schemeClr val="accent6"/>
                </a:solidFill>
                <a:latin typeface="AbdoMaster-Bold" panose="02000500030000020004" pitchFamily="2" charset="-78"/>
                <a:cs typeface="AbdoMaster-Bold" panose="02000500030000020004" pitchFamily="2" charset="-78"/>
              </a:rPr>
              <a:t>الانطلاق</a:t>
            </a:r>
            <a:r>
              <a:rPr lang="ar-SA" sz="2400" b="0" i="0" dirty="0">
                <a:solidFill>
                  <a:schemeClr val="bg1"/>
                </a:solidFill>
                <a:effectLst/>
                <a:latin typeface="AbdoMaster-Bold" panose="02000500030000020004" pitchFamily="2" charset="-78"/>
                <a:cs typeface="AbdoMaster-Bold" panose="02000500030000020004" pitchFamily="2" charset="-78"/>
              </a:rPr>
              <a:t>،</a:t>
            </a:r>
            <a:r>
              <a:rPr lang="ar-SA" sz="2400" b="0" i="0" dirty="0">
                <a:solidFill>
                  <a:schemeClr val="accent6"/>
                </a:solidFill>
                <a:effectLst/>
                <a:latin typeface="AbdoMaster-Bold" panose="02000500030000020004" pitchFamily="2" charset="-78"/>
                <a:cs typeface="AbdoMaster-Bold" panose="02000500030000020004" pitchFamily="2" charset="-78"/>
              </a:rPr>
              <a:t> النمو</a:t>
            </a:r>
            <a:r>
              <a:rPr lang="ar-SA" sz="2400" b="0" i="0" dirty="0">
                <a:solidFill>
                  <a:schemeClr val="bg1"/>
                </a:solidFill>
                <a:effectLst/>
                <a:latin typeface="AbdoMaster-Bold" panose="02000500030000020004" pitchFamily="2" charset="-78"/>
                <a:cs typeface="AbdoMaster-Bold" panose="02000500030000020004" pitchFamily="2" charset="-78"/>
              </a:rPr>
              <a:t>، </a:t>
            </a:r>
            <a:r>
              <a:rPr lang="ar-SA" sz="2400" b="0" i="0" dirty="0">
                <a:solidFill>
                  <a:schemeClr val="accent6"/>
                </a:solidFill>
                <a:effectLst/>
                <a:latin typeface="AbdoMaster-Bold" panose="02000500030000020004" pitchFamily="2" charset="-78"/>
                <a:cs typeface="AbdoMaster-Bold" panose="02000500030000020004" pitchFamily="2" charset="-78"/>
              </a:rPr>
              <a:t>النضج</a:t>
            </a:r>
            <a:r>
              <a:rPr lang="ar-SA" sz="2400" b="0" i="0" dirty="0">
                <a:solidFill>
                  <a:schemeClr val="bg1"/>
                </a:solidFill>
                <a:effectLst/>
                <a:latin typeface="AbdoMaster-Bold" panose="02000500030000020004" pitchFamily="2" charset="-78"/>
                <a:cs typeface="AbdoMaster-Bold" panose="02000500030000020004" pitchFamily="2" charset="-78"/>
              </a:rPr>
              <a:t> و</a:t>
            </a:r>
            <a:r>
              <a:rPr lang="ar-SA" sz="2400" b="0" i="0" dirty="0">
                <a:solidFill>
                  <a:schemeClr val="accent6"/>
                </a:solidFill>
                <a:effectLst/>
                <a:latin typeface="AbdoMaster-Bold" panose="02000500030000020004" pitchFamily="2" charset="-78"/>
                <a:cs typeface="AbdoMaster-Bold" panose="02000500030000020004" pitchFamily="2" charset="-78"/>
              </a:rPr>
              <a:t>التدهور</a:t>
            </a:r>
            <a:r>
              <a:rPr lang="ar-SA" sz="2400" b="0" i="0" dirty="0">
                <a:solidFill>
                  <a:schemeClr val="bg1"/>
                </a:solidFill>
                <a:effectLst/>
                <a:latin typeface="AbdoMaster-Bold" panose="02000500030000020004" pitchFamily="2" charset="-78"/>
                <a:cs typeface="AbdoMaster-Bold" panose="02000500030000020004" pitchFamily="2" charset="-78"/>
              </a:rPr>
              <a:t>.</a:t>
            </a:r>
            <a:r>
              <a:rPr lang="ar-DZ" sz="2400" b="0" i="0" dirty="0">
                <a:solidFill>
                  <a:schemeClr val="bg1"/>
                </a:solidFill>
                <a:effectLst/>
                <a:latin typeface="AbdoMaster-Bold" panose="02000500030000020004" pitchFamily="2" charset="-78"/>
                <a:cs typeface="AbdoMaster-Bold" panose="02000500030000020004" pitchFamily="2" charset="-78"/>
              </a:rPr>
              <a:t>     </a:t>
            </a:r>
            <a:r>
              <a:rPr lang="ar-SA" sz="2400" b="0" i="0" dirty="0">
                <a:solidFill>
                  <a:schemeClr val="bg1"/>
                </a:solidFill>
                <a:effectLst/>
                <a:latin typeface="AbdoMaster-Bold" panose="02000500030000020004" pitchFamily="2" charset="-78"/>
                <a:cs typeface="AbdoMaster-Bold" panose="02000500030000020004" pitchFamily="2" charset="-78"/>
              </a:rPr>
              <a:t>ويتم تحديد المرحلة من خلال التوازن بين </a:t>
            </a:r>
            <a:r>
              <a:rPr lang="ar-SA" sz="2400" b="0" i="0" u="sng" dirty="0">
                <a:solidFill>
                  <a:schemeClr val="bg1"/>
                </a:solidFill>
                <a:effectLst/>
                <a:latin typeface="AbdoMaster-Bold" panose="02000500030000020004" pitchFamily="2" charset="-78"/>
                <a:cs typeface="AbdoMaster-Bold" panose="02000500030000020004" pitchFamily="2" charset="-78"/>
              </a:rPr>
              <a:t>ثمانية عوامل </a:t>
            </a:r>
            <a:r>
              <a:rPr lang="ar-SA" sz="2400" b="0" i="0" dirty="0">
                <a:solidFill>
                  <a:schemeClr val="bg1"/>
                </a:solidFill>
                <a:effectLst/>
                <a:latin typeface="AbdoMaster-Bold" panose="02000500030000020004" pitchFamily="2" charset="-78"/>
                <a:cs typeface="AbdoMaster-Bold" panose="02000500030000020004" pitchFamily="2" charset="-78"/>
              </a:rPr>
              <a:t>المتمثلة فيما يلي: </a:t>
            </a:r>
          </a:p>
          <a:p>
            <a:pPr marL="800100" lvl="1" indent="-342900" algn="r" rtl="1">
              <a:buFont typeface="+mj-lt"/>
              <a:buAutoNum type="arabicPeriod"/>
            </a:pPr>
            <a:r>
              <a:rPr lang="ar-SA" sz="2400" b="0" i="0" dirty="0">
                <a:solidFill>
                  <a:schemeClr val="bg1"/>
                </a:solidFill>
                <a:effectLst/>
                <a:latin typeface="AbdoMaster-Bold" panose="02000500030000020004" pitchFamily="2" charset="-78"/>
                <a:cs typeface="AbdoMaster-Bold" panose="02000500030000020004" pitchFamily="2" charset="-78"/>
              </a:rPr>
              <a:t> معدل النمو</a:t>
            </a:r>
          </a:p>
          <a:p>
            <a:pPr marL="800100" lvl="1" indent="-342900" algn="r" rtl="1">
              <a:buFont typeface="+mj-lt"/>
              <a:buAutoNum type="arabicPeriod"/>
            </a:pPr>
            <a:r>
              <a:rPr lang="ar-SA" sz="2400" b="0" i="0" dirty="0">
                <a:solidFill>
                  <a:schemeClr val="bg1"/>
                </a:solidFill>
                <a:effectLst/>
                <a:latin typeface="AbdoMaster-Bold" panose="02000500030000020004" pitchFamily="2" charset="-78"/>
                <a:cs typeface="AbdoMaster-Bold" panose="02000500030000020004" pitchFamily="2" charset="-78"/>
              </a:rPr>
              <a:t>الطاقة الكامنة في النمو</a:t>
            </a:r>
          </a:p>
          <a:p>
            <a:pPr marL="800100" lvl="1" indent="-342900" algn="r" rtl="1">
              <a:buFont typeface="+mj-lt"/>
              <a:buAutoNum type="arabicPeriod"/>
            </a:pPr>
            <a:r>
              <a:rPr lang="ar-SA" sz="2400" b="0" i="0" dirty="0">
                <a:solidFill>
                  <a:schemeClr val="bg1"/>
                </a:solidFill>
                <a:effectLst/>
                <a:latin typeface="AbdoMaster-Bold" panose="02000500030000020004" pitchFamily="2" charset="-78"/>
                <a:cs typeface="AbdoMaster-Bold" panose="02000500030000020004" pitchFamily="2" charset="-78"/>
              </a:rPr>
              <a:t> اتساع خطوط المنتج</a:t>
            </a:r>
          </a:p>
          <a:p>
            <a:pPr marL="800100" lvl="1" indent="-342900" algn="r" rtl="1">
              <a:buFont typeface="+mj-lt"/>
              <a:buAutoNum type="arabicPeriod"/>
            </a:pPr>
            <a:r>
              <a:rPr lang="ar-SA" sz="2400" b="0" i="0" dirty="0">
                <a:solidFill>
                  <a:schemeClr val="bg1"/>
                </a:solidFill>
                <a:effectLst/>
                <a:latin typeface="AbdoMaster-Bold" panose="02000500030000020004" pitchFamily="2" charset="-78"/>
                <a:cs typeface="AbdoMaster-Bold" panose="02000500030000020004" pitchFamily="2" charset="-78"/>
              </a:rPr>
              <a:t>عدد المنافسين</a:t>
            </a:r>
          </a:p>
          <a:p>
            <a:pPr marL="800100" lvl="1" indent="-342900" algn="r" rtl="1">
              <a:buFont typeface="+mj-lt"/>
              <a:buAutoNum type="arabicPeriod"/>
            </a:pPr>
            <a:r>
              <a:rPr lang="ar-SA" sz="2400" b="0" i="0" dirty="0">
                <a:solidFill>
                  <a:schemeClr val="bg1"/>
                </a:solidFill>
                <a:effectLst/>
                <a:latin typeface="AbdoMaster-Bold" panose="02000500030000020004" pitchFamily="2" charset="-78"/>
                <a:cs typeface="AbdoMaster-Bold" panose="02000500030000020004" pitchFamily="2" charset="-78"/>
              </a:rPr>
              <a:t>انتشار الحصص السوقية بين المنافسين</a:t>
            </a:r>
          </a:p>
          <a:p>
            <a:pPr marL="800100" lvl="1" indent="-342900" algn="r" rtl="1">
              <a:buFont typeface="+mj-lt"/>
              <a:buAutoNum type="arabicPeriod"/>
            </a:pPr>
            <a:r>
              <a:rPr lang="ar-SA" sz="2400" b="0" i="0" dirty="0">
                <a:solidFill>
                  <a:schemeClr val="bg1"/>
                </a:solidFill>
                <a:effectLst/>
                <a:latin typeface="AbdoMaster-Bold" panose="02000500030000020004" pitchFamily="2" charset="-78"/>
                <a:cs typeface="AbdoMaster-Bold" panose="02000500030000020004" pitchFamily="2" charset="-78"/>
              </a:rPr>
              <a:t> ولاء المستهلكين</a:t>
            </a:r>
          </a:p>
          <a:p>
            <a:pPr marL="800100" lvl="1" indent="-342900" algn="r" rtl="1">
              <a:buFont typeface="+mj-lt"/>
              <a:buAutoNum type="arabicPeriod"/>
            </a:pPr>
            <a:r>
              <a:rPr lang="ar-SA" sz="2400" b="0" i="0" dirty="0">
                <a:solidFill>
                  <a:schemeClr val="bg1"/>
                </a:solidFill>
                <a:effectLst/>
                <a:latin typeface="AbdoMaster-Bold" panose="02000500030000020004" pitchFamily="2" charset="-78"/>
                <a:cs typeface="AbdoMaster-Bold" panose="02000500030000020004" pitchFamily="2" charset="-78"/>
              </a:rPr>
              <a:t> قيود الدخول للسوق</a:t>
            </a:r>
          </a:p>
          <a:p>
            <a:pPr marL="800100" lvl="1" indent="-342900" algn="r" rtl="1">
              <a:buFont typeface="+mj-lt"/>
              <a:buAutoNum type="arabicPeriod"/>
            </a:pPr>
            <a:r>
              <a:rPr lang="ar-SA" sz="2400" b="0" i="0" dirty="0">
                <a:solidFill>
                  <a:schemeClr val="bg1"/>
                </a:solidFill>
                <a:effectLst/>
                <a:latin typeface="AbdoMaster-Bold" panose="02000500030000020004" pitchFamily="2" charset="-78"/>
                <a:cs typeface="AbdoMaster-Bold" panose="02000500030000020004" pitchFamily="2" charset="-78"/>
              </a:rPr>
              <a:t> التكنولوجيـا.</a:t>
            </a:r>
          </a:p>
          <a:p>
            <a:pPr algn="r" rtl="1"/>
            <a:r>
              <a:rPr lang="ar-SA" sz="2400" b="1" i="0" u="sng" dirty="0">
                <a:solidFill>
                  <a:schemeClr val="accent2"/>
                </a:solidFill>
                <a:effectLst/>
                <a:latin typeface="AbdoMaster-Bold" panose="02000500030000020004" pitchFamily="2" charset="-78"/>
                <a:cs typeface="AbdoMaster-Bold" panose="02000500030000020004" pitchFamily="2" charset="-78"/>
              </a:rPr>
              <a:t>الوضع التنافسـي: </a:t>
            </a:r>
            <a:r>
              <a:rPr lang="ar-SA" sz="2400" b="0" i="0" dirty="0">
                <a:solidFill>
                  <a:schemeClr val="bg1"/>
                </a:solidFill>
                <a:effectLst/>
                <a:latin typeface="AbdoMaster-Bold" panose="02000500030000020004" pitchFamily="2" charset="-78"/>
                <a:cs typeface="AbdoMaster-Bold" panose="02000500030000020004" pitchFamily="2" charset="-78"/>
              </a:rPr>
              <a:t>هذا المتغير يسمح بتحديد الوضعية التنافسية للمؤسسة في الصناعة مقارنة بمنافسيها، وتقييم الوضعية التنافسية لا تكتمل إلا بإدراج أهمية النشاط في التقييم إذ أن كل نشاط يمكن أن يكون ذو أهمية مستقبلاً. </a:t>
            </a:r>
          </a:p>
          <a:p>
            <a:pPr algn="r" rtl="1"/>
            <a:r>
              <a:rPr lang="ar-SA" sz="2400" b="0" i="0" dirty="0">
                <a:solidFill>
                  <a:schemeClr val="bg1"/>
                </a:solidFill>
                <a:effectLst/>
                <a:latin typeface="AbdoMaster-Bold" panose="02000500030000020004" pitchFamily="2" charset="-78"/>
                <a:cs typeface="AbdoMaster-Bold" panose="02000500030000020004" pitchFamily="2" charset="-78"/>
              </a:rPr>
              <a:t>حيث يمكن أن تأخذ الوضعية التنافسية شكلا مما يلي: </a:t>
            </a:r>
            <a:r>
              <a:rPr lang="ar-SA" sz="2400" b="0" i="0" dirty="0">
                <a:solidFill>
                  <a:schemeClr val="accent4"/>
                </a:solidFill>
                <a:effectLst/>
                <a:latin typeface="AbdoMaster-Bold" panose="02000500030000020004" pitchFamily="2" charset="-78"/>
                <a:cs typeface="AbdoMaster-Bold" panose="02000500030000020004" pitchFamily="2" charset="-78"/>
              </a:rPr>
              <a:t>مسيطرة</a:t>
            </a:r>
            <a:r>
              <a:rPr lang="ar-SA" sz="2400" b="0" i="0" dirty="0">
                <a:solidFill>
                  <a:schemeClr val="accent4">
                    <a:lumMod val="20000"/>
                    <a:lumOff val="80000"/>
                  </a:schemeClr>
                </a:solidFill>
                <a:effectLst/>
                <a:latin typeface="AbdoMaster-Bold" panose="02000500030000020004" pitchFamily="2" charset="-78"/>
                <a:cs typeface="AbdoMaster-Bold" panose="02000500030000020004" pitchFamily="2" charset="-78"/>
              </a:rPr>
              <a:t> </a:t>
            </a:r>
            <a:r>
              <a:rPr lang="ar-SA" sz="2400" b="0" i="0" dirty="0">
                <a:solidFill>
                  <a:schemeClr val="bg1"/>
                </a:solidFill>
                <a:effectLst/>
                <a:latin typeface="AbdoMaster-Bold" panose="02000500030000020004" pitchFamily="2" charset="-78"/>
                <a:cs typeface="AbdoMaster-Bold" panose="02000500030000020004" pitchFamily="2" charset="-78"/>
              </a:rPr>
              <a:t>(مهيمنة)، </a:t>
            </a:r>
            <a:r>
              <a:rPr lang="ar-SA" sz="2400" b="0" i="0" dirty="0">
                <a:solidFill>
                  <a:schemeClr val="accent4"/>
                </a:solidFill>
                <a:effectLst/>
                <a:latin typeface="AbdoMaster-Bold" panose="02000500030000020004" pitchFamily="2" charset="-78"/>
                <a:cs typeface="AbdoMaster-Bold" panose="02000500030000020004" pitchFamily="2" charset="-78"/>
              </a:rPr>
              <a:t>قوية</a:t>
            </a:r>
            <a:r>
              <a:rPr lang="ar-SA" sz="2400" b="0" i="0" dirty="0">
                <a:solidFill>
                  <a:schemeClr val="bg1"/>
                </a:solidFill>
                <a:effectLst/>
                <a:latin typeface="AbdoMaster-Bold" panose="02000500030000020004" pitchFamily="2" charset="-78"/>
                <a:cs typeface="AbdoMaster-Bold" panose="02000500030000020004" pitchFamily="2" charset="-78"/>
              </a:rPr>
              <a:t>، </a:t>
            </a:r>
            <a:r>
              <a:rPr lang="ar-SA" sz="2400" b="0" i="0" dirty="0">
                <a:solidFill>
                  <a:schemeClr val="accent4"/>
                </a:solidFill>
                <a:effectLst/>
                <a:latin typeface="AbdoMaster-Bold" panose="02000500030000020004" pitchFamily="2" charset="-78"/>
                <a:cs typeface="AbdoMaster-Bold" panose="02000500030000020004" pitchFamily="2" charset="-78"/>
              </a:rPr>
              <a:t>ملائمة</a:t>
            </a:r>
            <a:r>
              <a:rPr lang="ar-SA" sz="2400" b="0" i="0" dirty="0">
                <a:solidFill>
                  <a:schemeClr val="bg1"/>
                </a:solidFill>
                <a:effectLst/>
                <a:latin typeface="AbdoMaster-Bold" panose="02000500030000020004" pitchFamily="2" charset="-78"/>
                <a:cs typeface="AbdoMaster-Bold" panose="02000500030000020004" pitchFamily="2" charset="-78"/>
              </a:rPr>
              <a:t>، </a:t>
            </a:r>
            <a:r>
              <a:rPr lang="ar-SA" sz="2400" b="0" i="0" dirty="0">
                <a:solidFill>
                  <a:schemeClr val="accent4"/>
                </a:solidFill>
                <a:effectLst/>
                <a:latin typeface="AbdoMaster-Bold" panose="02000500030000020004" pitchFamily="2" charset="-78"/>
                <a:cs typeface="AbdoMaster-Bold" panose="02000500030000020004" pitchFamily="2" charset="-78"/>
              </a:rPr>
              <a:t>غير</a:t>
            </a:r>
            <a:r>
              <a:rPr lang="ar-SA" sz="2400" b="0" i="0" dirty="0">
                <a:solidFill>
                  <a:schemeClr val="bg1"/>
                </a:solidFill>
                <a:effectLst/>
                <a:latin typeface="AbdoMaster-Bold" panose="02000500030000020004" pitchFamily="2" charset="-78"/>
                <a:cs typeface="AbdoMaster-Bold" panose="02000500030000020004" pitchFamily="2" charset="-78"/>
              </a:rPr>
              <a:t> </a:t>
            </a:r>
            <a:r>
              <a:rPr lang="ar-SA" sz="2400" b="0" i="0" dirty="0">
                <a:solidFill>
                  <a:schemeClr val="accent4"/>
                </a:solidFill>
                <a:effectLst/>
                <a:latin typeface="AbdoMaster-Bold" panose="02000500030000020004" pitchFamily="2" charset="-78"/>
                <a:cs typeface="AbdoMaster-Bold" panose="02000500030000020004" pitchFamily="2" charset="-78"/>
              </a:rPr>
              <a:t>ملائمة</a:t>
            </a:r>
            <a:r>
              <a:rPr lang="ar-SA" sz="2400" b="0" i="0" dirty="0">
                <a:solidFill>
                  <a:schemeClr val="bg1"/>
                </a:solidFill>
                <a:effectLst/>
                <a:latin typeface="AbdoMaster-Bold" panose="02000500030000020004" pitchFamily="2" charset="-78"/>
                <a:cs typeface="AbdoMaster-Bold" panose="02000500030000020004" pitchFamily="2" charset="-78"/>
              </a:rPr>
              <a:t> (يمكن الدفاع عنها)، </a:t>
            </a:r>
            <a:r>
              <a:rPr lang="ar-SA" sz="2400" b="0" i="0" dirty="0">
                <a:solidFill>
                  <a:schemeClr val="accent4"/>
                </a:solidFill>
                <a:effectLst/>
                <a:latin typeface="AbdoMaster-Bold" panose="02000500030000020004" pitchFamily="2" charset="-78"/>
                <a:cs typeface="AbdoMaster-Bold" panose="02000500030000020004" pitchFamily="2" charset="-78"/>
              </a:rPr>
              <a:t>ضعيفـة</a:t>
            </a:r>
            <a:endParaRPr lang="en-US" sz="2400" dirty="0">
              <a:solidFill>
                <a:schemeClr val="accent4"/>
              </a:solidFill>
              <a:latin typeface="AbdoMaster-Bold" panose="02000500030000020004" pitchFamily="2" charset="-78"/>
              <a:cs typeface="AbdoMaster-Bold" panose="02000500030000020004" pitchFamily="2" charset="-78"/>
            </a:endParaRPr>
          </a:p>
        </p:txBody>
      </p:sp>
    </p:spTree>
    <p:extLst>
      <p:ext uri="{BB962C8B-B14F-4D97-AF65-F5344CB8AC3E}">
        <p14:creationId xmlns:p14="http://schemas.microsoft.com/office/powerpoint/2010/main" val="2374094484"/>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0">
            <a:extLst>
              <a:ext uri="{FF2B5EF4-FFF2-40B4-BE49-F238E27FC236}">
                <a16:creationId xmlns:a16="http://schemas.microsoft.com/office/drawing/2014/main" id="{B1086E23-8DA4-4948-89BE-1F90536E2D40}"/>
              </a:ext>
            </a:extLst>
          </p:cNvPr>
          <p:cNvGrpSpPr/>
          <p:nvPr/>
        </p:nvGrpSpPr>
        <p:grpSpPr>
          <a:xfrm rot="-10800000">
            <a:off x="18267" y="6655838"/>
            <a:ext cx="12192000" cy="572336"/>
            <a:chOff x="-3526" y="-120249"/>
            <a:chExt cx="2353310" cy="273427"/>
          </a:xfrm>
        </p:grpSpPr>
        <p:sp>
          <p:nvSpPr>
            <p:cNvPr id="14" name="Freeform 11">
              <a:extLst>
                <a:ext uri="{FF2B5EF4-FFF2-40B4-BE49-F238E27FC236}">
                  <a16:creationId xmlns:a16="http://schemas.microsoft.com/office/drawing/2014/main" id="{9925A63B-51BA-4A46-9864-20BF888C66C3}"/>
                </a:ext>
              </a:extLst>
            </p:cNvPr>
            <p:cNvSpPr/>
            <p:nvPr/>
          </p:nvSpPr>
          <p:spPr>
            <a:xfrm flipV="1">
              <a:off x="-3526" y="-120249"/>
              <a:ext cx="2353310" cy="273427"/>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sp>
      </p:grpSp>
      <p:graphicFrame>
        <p:nvGraphicFramePr>
          <p:cNvPr id="49" name="Table 49">
            <a:extLst>
              <a:ext uri="{FF2B5EF4-FFF2-40B4-BE49-F238E27FC236}">
                <a16:creationId xmlns:a16="http://schemas.microsoft.com/office/drawing/2014/main" id="{F6616F19-50DB-41FE-ADFF-369F0133437C}"/>
              </a:ext>
            </a:extLst>
          </p:cNvPr>
          <p:cNvGraphicFramePr>
            <a:graphicFrameLocks noGrp="1"/>
          </p:cNvGraphicFramePr>
          <p:nvPr>
            <p:extLst>
              <p:ext uri="{D42A27DB-BD31-4B8C-83A1-F6EECF244321}">
                <p14:modId xmlns:p14="http://schemas.microsoft.com/office/powerpoint/2010/main" val="2085310402"/>
              </p:ext>
            </p:extLst>
          </p:nvPr>
        </p:nvGraphicFramePr>
        <p:xfrm>
          <a:off x="1384385" y="729300"/>
          <a:ext cx="9825105" cy="5240275"/>
        </p:xfrm>
        <a:graphic>
          <a:graphicData uri="http://schemas.openxmlformats.org/drawingml/2006/table">
            <a:tbl>
              <a:tblPr firstRow="1" bandRow="1">
                <a:tableStyleId>{5940675A-B579-460E-94D1-54222C63F5DA}</a:tableStyleId>
              </a:tblPr>
              <a:tblGrid>
                <a:gridCol w="1965021">
                  <a:extLst>
                    <a:ext uri="{9D8B030D-6E8A-4147-A177-3AD203B41FA5}">
                      <a16:colId xmlns:a16="http://schemas.microsoft.com/office/drawing/2014/main" val="2421945820"/>
                    </a:ext>
                  </a:extLst>
                </a:gridCol>
                <a:gridCol w="1965021">
                  <a:extLst>
                    <a:ext uri="{9D8B030D-6E8A-4147-A177-3AD203B41FA5}">
                      <a16:colId xmlns:a16="http://schemas.microsoft.com/office/drawing/2014/main" val="4164465973"/>
                    </a:ext>
                  </a:extLst>
                </a:gridCol>
                <a:gridCol w="1965021">
                  <a:extLst>
                    <a:ext uri="{9D8B030D-6E8A-4147-A177-3AD203B41FA5}">
                      <a16:colId xmlns:a16="http://schemas.microsoft.com/office/drawing/2014/main" val="1586886350"/>
                    </a:ext>
                  </a:extLst>
                </a:gridCol>
                <a:gridCol w="1965021">
                  <a:extLst>
                    <a:ext uri="{9D8B030D-6E8A-4147-A177-3AD203B41FA5}">
                      <a16:colId xmlns:a16="http://schemas.microsoft.com/office/drawing/2014/main" val="3302641982"/>
                    </a:ext>
                  </a:extLst>
                </a:gridCol>
                <a:gridCol w="1965021">
                  <a:extLst>
                    <a:ext uri="{9D8B030D-6E8A-4147-A177-3AD203B41FA5}">
                      <a16:colId xmlns:a16="http://schemas.microsoft.com/office/drawing/2014/main" val="2542255881"/>
                    </a:ext>
                  </a:extLst>
                </a:gridCol>
              </a:tblGrid>
              <a:tr h="865175">
                <a:tc>
                  <a:txBody>
                    <a:bodyPr/>
                    <a:lstStyle/>
                    <a:p>
                      <a:pPr algn="ctr" rtl="1"/>
                      <a:endParaRPr lang="en-US" dirty="0">
                        <a:cs typeface="ANegaar-Bold" pitchFamily="2" charset="-78"/>
                      </a:endParaRPr>
                    </a:p>
                  </a:txBody>
                  <a:tcPr/>
                </a:tc>
                <a:tc>
                  <a:txBody>
                    <a:bodyPr/>
                    <a:lstStyle/>
                    <a:p>
                      <a:pPr algn="ctr" rtl="1"/>
                      <a:endParaRPr lang="en-US" dirty="0">
                        <a:cs typeface="ANegaar-Bold" pitchFamily="2" charset="-78"/>
                      </a:endParaRPr>
                    </a:p>
                  </a:txBody>
                  <a:tcPr/>
                </a:tc>
                <a:tc>
                  <a:txBody>
                    <a:bodyPr/>
                    <a:lstStyle/>
                    <a:p>
                      <a:pPr algn="ctr" rtl="1"/>
                      <a:endParaRPr lang="en-US" dirty="0">
                        <a:cs typeface="ANegaar-Bold" pitchFamily="2" charset="-78"/>
                      </a:endParaRPr>
                    </a:p>
                  </a:txBody>
                  <a:tcPr/>
                </a:tc>
                <a:tc>
                  <a:txBody>
                    <a:bodyPr/>
                    <a:lstStyle/>
                    <a:p>
                      <a:pPr algn="ctr" rtl="1"/>
                      <a:endParaRPr lang="en-US">
                        <a:cs typeface="ANegaar-Bold" pitchFamily="2" charset="-78"/>
                      </a:endParaRPr>
                    </a:p>
                  </a:txBody>
                  <a:tcPr/>
                </a:tc>
                <a:tc>
                  <a:txBody>
                    <a:bodyPr/>
                    <a:lstStyle/>
                    <a:p>
                      <a:pPr algn="ctr" rtl="1"/>
                      <a:endParaRPr lang="en-US">
                        <a:cs typeface="ANegaar-Bold" pitchFamily="2" charset="-78"/>
                      </a:endParaRPr>
                    </a:p>
                  </a:txBody>
                  <a:tcPr/>
                </a:tc>
                <a:extLst>
                  <a:ext uri="{0D108BD9-81ED-4DB2-BD59-A6C34878D82A}">
                    <a16:rowId xmlns:a16="http://schemas.microsoft.com/office/drawing/2014/main" val="807954937"/>
                  </a:ext>
                </a:extLst>
              </a:tr>
              <a:tr h="865175">
                <a:tc>
                  <a:txBody>
                    <a:bodyPr/>
                    <a:lstStyle/>
                    <a:p>
                      <a:pPr algn="ctr" rtl="1"/>
                      <a:endParaRPr lang="ar-SA" dirty="0">
                        <a:cs typeface="ANegaar-Bold"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a:cs typeface="ANegaar-Bold" pitchFamily="2" charset="-78"/>
                        </a:rPr>
                        <a:t>التطوير الطبيعي</a:t>
                      </a:r>
                      <a:endParaRPr lang="en-US" dirty="0">
                        <a:cs typeface="ANegaar-Bold" pitchFamily="2" charset="-78"/>
                      </a:endParaRPr>
                    </a:p>
                    <a:p>
                      <a:pPr algn="ctr" rtl="1"/>
                      <a:endParaRPr lang="en-US" dirty="0">
                        <a:cs typeface="ANegaar-Bold" pitchFamily="2" charset="-78"/>
                      </a:endParaRPr>
                    </a:p>
                  </a:txBody>
                  <a:tcPr>
                    <a:solidFill>
                      <a:srgbClr val="F7CBAC"/>
                    </a:solidFill>
                  </a:tcPr>
                </a:tc>
                <a:tc>
                  <a:txBody>
                    <a:bodyPr/>
                    <a:lstStyle/>
                    <a:p>
                      <a:pPr algn="ctr" rtl="1"/>
                      <a:endParaRPr lang="ar-SA" dirty="0">
                        <a:cs typeface="ANegaar-Bold"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a:cs typeface="ANegaar-Bold" pitchFamily="2" charset="-78"/>
                        </a:rPr>
                        <a:t>التطوير الطبيعي</a:t>
                      </a:r>
                      <a:endParaRPr lang="en-US" dirty="0">
                        <a:cs typeface="ANegaar-Bold" pitchFamily="2" charset="-78"/>
                      </a:endParaRPr>
                    </a:p>
                    <a:p>
                      <a:pPr algn="ctr" rtl="1"/>
                      <a:endParaRPr lang="en-US" dirty="0">
                        <a:cs typeface="ANegaar-Bold" pitchFamily="2" charset="-78"/>
                      </a:endParaRPr>
                    </a:p>
                  </a:txBody>
                  <a:tcPr>
                    <a:solidFill>
                      <a:srgbClr val="F7CBAC"/>
                    </a:solidFill>
                  </a:tcPr>
                </a:tc>
                <a:tc>
                  <a:txBody>
                    <a:bodyPr/>
                    <a:lstStyle/>
                    <a:p>
                      <a:pPr algn="ctr" rtl="1"/>
                      <a:endParaRPr lang="ar-SA" dirty="0">
                        <a:cs typeface="ANegaar-Bold"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a:cs typeface="ANegaar-Bold" pitchFamily="2" charset="-78"/>
                        </a:rPr>
                        <a:t>التطوير الطبيعي</a:t>
                      </a:r>
                      <a:endParaRPr lang="en-US" dirty="0">
                        <a:cs typeface="ANegaar-Bold" pitchFamily="2" charset="-78"/>
                      </a:endParaRPr>
                    </a:p>
                    <a:p>
                      <a:pPr algn="ctr" rtl="1"/>
                      <a:endParaRPr lang="en-US" dirty="0">
                        <a:cs typeface="ANegaar-Bold" pitchFamily="2" charset="-78"/>
                      </a:endParaRPr>
                    </a:p>
                  </a:txBody>
                  <a:tcPr>
                    <a:solidFill>
                      <a:srgbClr val="F7CBAC"/>
                    </a:solidFill>
                  </a:tcPr>
                </a:tc>
                <a:tc>
                  <a:txBody>
                    <a:bodyPr/>
                    <a:lstStyle/>
                    <a:p>
                      <a:pPr algn="ctr" rtl="1"/>
                      <a:endParaRPr lang="ar-SA" dirty="0">
                        <a:cs typeface="ANegaar-Bold" pitchFamily="2" charset="-78"/>
                      </a:endParaRPr>
                    </a:p>
                    <a:p>
                      <a:pPr algn="ctr" rtl="1"/>
                      <a:r>
                        <a:rPr lang="ar-SA" dirty="0">
                          <a:latin typeface="a Abrushow" panose="02000503000000000000" pitchFamily="2" charset="0"/>
                          <a:cs typeface="ANegaar-Bold" pitchFamily="2" charset="-78"/>
                        </a:rPr>
                        <a:t>التطوير الطبيعي</a:t>
                      </a:r>
                      <a:endParaRPr lang="en-US" dirty="0">
                        <a:latin typeface="a Abrushow" panose="02000503000000000000" pitchFamily="2" charset="0"/>
                        <a:cs typeface="ANegaar-Bold" pitchFamily="2" charset="-78"/>
                      </a:endParaRPr>
                    </a:p>
                  </a:txBody>
                  <a:tcPr>
                    <a:solidFill>
                      <a:srgbClr val="F7CBAC"/>
                    </a:solidFill>
                  </a:tcPr>
                </a:tc>
                <a:tc>
                  <a:txBody>
                    <a:bodyPr/>
                    <a:lstStyle/>
                    <a:p>
                      <a:pPr algn="ctr" rtl="1"/>
                      <a:endParaRPr lang="en-US">
                        <a:cs typeface="ANegaar-Bold" pitchFamily="2" charset="-78"/>
                      </a:endParaRPr>
                    </a:p>
                  </a:txBody>
                  <a:tcPr/>
                </a:tc>
                <a:extLst>
                  <a:ext uri="{0D108BD9-81ED-4DB2-BD59-A6C34878D82A}">
                    <a16:rowId xmlns:a16="http://schemas.microsoft.com/office/drawing/2014/main" val="4051183617"/>
                  </a:ext>
                </a:extLst>
              </a:tr>
              <a:tr h="865175">
                <a:tc>
                  <a:txBody>
                    <a:bodyPr/>
                    <a:lstStyle/>
                    <a:p>
                      <a:pPr algn="ctr" rtl="1"/>
                      <a:endParaRPr lang="ar-SA" dirty="0">
                        <a:cs typeface="ANegaar-Bold" pitchFamily="2" charset="-78"/>
                      </a:endParaRPr>
                    </a:p>
                    <a:p>
                      <a:pPr algn="ctr" rtl="1"/>
                      <a:r>
                        <a:rPr lang="ar-SA" dirty="0">
                          <a:solidFill>
                            <a:schemeClr val="bg1"/>
                          </a:solidFill>
                          <a:cs typeface="ANegaar-Bold" pitchFamily="2" charset="-78"/>
                        </a:rPr>
                        <a:t>التطوير الانتقائي</a:t>
                      </a:r>
                      <a:endParaRPr lang="en-US" dirty="0">
                        <a:solidFill>
                          <a:schemeClr val="bg1"/>
                        </a:solidFill>
                        <a:cs typeface="ANegaar-Bold" pitchFamily="2" charset="-78"/>
                      </a:endParaRPr>
                    </a:p>
                  </a:txBody>
                  <a:tcPr>
                    <a:solidFill>
                      <a:srgbClr val="BF5912"/>
                    </a:solidFill>
                  </a:tcPr>
                </a:tc>
                <a:tc>
                  <a:txBody>
                    <a:bodyPr/>
                    <a:lstStyle/>
                    <a:p>
                      <a:pPr algn="ctr" rtl="1"/>
                      <a:endParaRPr lang="ar-SA" dirty="0">
                        <a:cs typeface="ANegaar-Bold"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a:cs typeface="ANegaar-Bold" pitchFamily="2" charset="-78"/>
                        </a:rPr>
                        <a:t>التطوير الطبيعي</a:t>
                      </a:r>
                    </a:p>
                  </a:txBody>
                  <a:tcPr>
                    <a:solidFill>
                      <a:srgbClr val="F7CBAC"/>
                    </a:solidFill>
                  </a:tcPr>
                </a:tc>
                <a:tc>
                  <a:txBody>
                    <a:bodyPr/>
                    <a:lstStyle/>
                    <a:p>
                      <a:pPr algn="ctr" rtl="1"/>
                      <a:endParaRPr lang="ar-SA" dirty="0">
                        <a:cs typeface="ANegaar-Bold"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a:cs typeface="ANegaar-Bold" pitchFamily="2" charset="-78"/>
                        </a:rPr>
                        <a:t>التطور الطبيعي</a:t>
                      </a:r>
                      <a:endParaRPr lang="en-US" dirty="0">
                        <a:cs typeface="ANegaar-Bold" pitchFamily="2" charset="-78"/>
                      </a:endParaRPr>
                    </a:p>
                  </a:txBody>
                  <a:tcPr>
                    <a:solidFill>
                      <a:srgbClr val="F7CBAC"/>
                    </a:solidFill>
                  </a:tcPr>
                </a:tc>
                <a:tc>
                  <a:txBody>
                    <a:bodyPr/>
                    <a:lstStyle/>
                    <a:p>
                      <a:pPr algn="ctr" rtl="1"/>
                      <a:endParaRPr lang="ar-SA" dirty="0">
                        <a:cs typeface="ANegaar-Bold"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a:cs typeface="ANegaar-Bold" pitchFamily="2" charset="-78"/>
                        </a:rPr>
                        <a:t>التطور الطبيعي</a:t>
                      </a:r>
                      <a:endParaRPr lang="en-US" dirty="0">
                        <a:cs typeface="ANegaar-Bold" pitchFamily="2" charset="-78"/>
                      </a:endParaRPr>
                    </a:p>
                  </a:txBody>
                  <a:tcPr>
                    <a:solidFill>
                      <a:srgbClr val="F7CBAC"/>
                    </a:solidFill>
                  </a:tcPr>
                </a:tc>
                <a:tc>
                  <a:txBody>
                    <a:bodyPr/>
                    <a:lstStyle/>
                    <a:p>
                      <a:pPr algn="ctr" rtl="1"/>
                      <a:endParaRPr lang="en-US" dirty="0">
                        <a:cs typeface="ANegaar-Bold" pitchFamily="2" charset="-78"/>
                      </a:endParaRPr>
                    </a:p>
                  </a:txBody>
                  <a:tcPr/>
                </a:tc>
                <a:extLst>
                  <a:ext uri="{0D108BD9-81ED-4DB2-BD59-A6C34878D82A}">
                    <a16:rowId xmlns:a16="http://schemas.microsoft.com/office/drawing/2014/main" val="1405575630"/>
                  </a:ext>
                </a:extLst>
              </a:tr>
              <a:tr h="865175">
                <a:tc>
                  <a:txBody>
                    <a:bodyPr/>
                    <a:lstStyle/>
                    <a:p>
                      <a:pPr algn="ctr" rtl="1"/>
                      <a:endParaRPr lang="ar-SA" dirty="0">
                        <a:cs typeface="ANegaar-Bold"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a:solidFill>
                            <a:schemeClr val="bg1"/>
                          </a:solidFill>
                          <a:cs typeface="ANegaar-Bold" pitchFamily="2" charset="-78"/>
                        </a:rPr>
                        <a:t>التطوير الانتقائي</a:t>
                      </a:r>
                      <a:endParaRPr lang="en-US" dirty="0">
                        <a:solidFill>
                          <a:schemeClr val="bg1"/>
                        </a:solidFill>
                        <a:cs typeface="ANegaar-Bold" pitchFamily="2" charset="-78"/>
                      </a:endParaRPr>
                    </a:p>
                  </a:txBody>
                  <a:tcPr>
                    <a:solidFill>
                      <a:srgbClr val="BF5912"/>
                    </a:solidFill>
                  </a:tcPr>
                </a:tc>
                <a:tc>
                  <a:txBody>
                    <a:bodyPr/>
                    <a:lstStyle/>
                    <a:p>
                      <a:pPr algn="ctr" rtl="1"/>
                      <a:endParaRPr lang="ar-SA" dirty="0">
                        <a:cs typeface="ANegaar-Bold"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a:solidFill>
                            <a:schemeClr val="bg1"/>
                          </a:solidFill>
                          <a:cs typeface="ANegaar-Bold" pitchFamily="2" charset="-78"/>
                        </a:rPr>
                        <a:t>التطوير الانتقائي</a:t>
                      </a:r>
                      <a:endParaRPr lang="en-US" dirty="0">
                        <a:solidFill>
                          <a:schemeClr val="bg1"/>
                        </a:solidFill>
                        <a:cs typeface="ANegaar-Bold" pitchFamily="2" charset="-78"/>
                      </a:endParaRPr>
                    </a:p>
                  </a:txBody>
                  <a:tcPr>
                    <a:solidFill>
                      <a:srgbClr val="BF5912"/>
                    </a:solidFill>
                  </a:tcPr>
                </a:tc>
                <a:tc>
                  <a:txBody>
                    <a:bodyPr/>
                    <a:lstStyle/>
                    <a:p>
                      <a:pPr algn="ctr" rtl="1"/>
                      <a:endParaRPr lang="ar-SA" dirty="0">
                        <a:cs typeface="ANegaar-Bold"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a:cs typeface="ANegaar-Bold" pitchFamily="2" charset="-78"/>
                        </a:rPr>
                        <a:t>التطوير الطبيعي</a:t>
                      </a:r>
                      <a:endParaRPr lang="en-US" dirty="0">
                        <a:cs typeface="ANegaar-Bold" pitchFamily="2" charset="-78"/>
                      </a:endParaRPr>
                    </a:p>
                  </a:txBody>
                  <a:tcPr>
                    <a:solidFill>
                      <a:srgbClr val="F7CBAC"/>
                    </a:solidFill>
                  </a:tcPr>
                </a:tc>
                <a:tc>
                  <a:txBody>
                    <a:bodyPr/>
                    <a:lstStyle/>
                    <a:p>
                      <a:pPr algn="ctr" rtl="1"/>
                      <a:endParaRPr lang="ar-SA" dirty="0">
                        <a:cs typeface="ANegaar-Bold"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a:cs typeface="ANegaar-Bold" pitchFamily="2" charset="-78"/>
                        </a:rPr>
                        <a:t>التطوري الطبيعي</a:t>
                      </a:r>
                      <a:endParaRPr lang="en-US" dirty="0">
                        <a:cs typeface="ANegaar-Bold" pitchFamily="2" charset="-78"/>
                      </a:endParaRPr>
                    </a:p>
                  </a:txBody>
                  <a:tcPr>
                    <a:solidFill>
                      <a:srgbClr val="F7CBAC"/>
                    </a:solidFill>
                  </a:tcPr>
                </a:tc>
                <a:tc>
                  <a:txBody>
                    <a:bodyPr/>
                    <a:lstStyle/>
                    <a:p>
                      <a:pPr algn="ctr" rtl="1"/>
                      <a:endParaRPr lang="en-US" dirty="0">
                        <a:cs typeface="ANegaar-Bold" pitchFamily="2" charset="-78"/>
                      </a:endParaRPr>
                    </a:p>
                  </a:txBody>
                  <a:tcPr/>
                </a:tc>
                <a:extLst>
                  <a:ext uri="{0D108BD9-81ED-4DB2-BD59-A6C34878D82A}">
                    <a16:rowId xmlns:a16="http://schemas.microsoft.com/office/drawing/2014/main" val="2387402876"/>
                  </a:ext>
                </a:extLst>
              </a:tr>
              <a:tr h="865175">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dirty="0">
                          <a:cs typeface="ANegaar-Bold" pitchFamily="2" charset="-78"/>
                        </a:rPr>
                        <a:t>إعادة التوجيه</a:t>
                      </a:r>
                      <a:endParaRPr lang="en-US" dirty="0">
                        <a:cs typeface="ANegaar-Bold" pitchFamily="2" charset="-78"/>
                      </a:endParaRPr>
                    </a:p>
                    <a:p>
                      <a:pPr algn="l" rtl="1"/>
                      <a:r>
                        <a:rPr lang="ar-SA" b="1" dirty="0">
                          <a:solidFill>
                            <a:srgbClr val="FF0000"/>
                          </a:solidFill>
                          <a:cs typeface="ANegaar-Bold" pitchFamily="2" charset="-78"/>
                        </a:rPr>
                        <a:t>الانسحاب</a:t>
                      </a:r>
                    </a:p>
                  </a:txBody>
                  <a:tcPr/>
                </a:tc>
                <a:tc>
                  <a:txBody>
                    <a:bodyPr/>
                    <a:lstStyle/>
                    <a:p>
                      <a:pPr algn="ctr" rtl="1"/>
                      <a:endParaRPr lang="ar-SA" dirty="0">
                        <a:cs typeface="ANegaar-Bold"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a:solidFill>
                            <a:schemeClr val="bg1"/>
                          </a:solidFill>
                          <a:cs typeface="ANegaar-Bold" pitchFamily="2" charset="-78"/>
                        </a:rPr>
                        <a:t>التطوير الانتقائي</a:t>
                      </a:r>
                      <a:endParaRPr lang="en-US" dirty="0">
                        <a:solidFill>
                          <a:schemeClr val="bg1"/>
                        </a:solidFill>
                        <a:cs typeface="ANegaar-Bold" pitchFamily="2" charset="-78"/>
                      </a:endParaRPr>
                    </a:p>
                  </a:txBody>
                  <a:tcPr>
                    <a:solidFill>
                      <a:srgbClr val="BF5912"/>
                    </a:solidFill>
                  </a:tcPr>
                </a:tc>
                <a:tc>
                  <a:txBody>
                    <a:bodyPr/>
                    <a:lstStyle/>
                    <a:p>
                      <a:pPr algn="ctr" rtl="1"/>
                      <a:endParaRPr lang="ar-SA" dirty="0">
                        <a:cs typeface="ANegaar-Bold"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a:solidFill>
                            <a:schemeClr val="bg1"/>
                          </a:solidFill>
                          <a:cs typeface="ANegaar-Bold" pitchFamily="2" charset="-78"/>
                        </a:rPr>
                        <a:t>التطوير الانتقائي</a:t>
                      </a:r>
                      <a:endParaRPr lang="en-US" dirty="0">
                        <a:solidFill>
                          <a:schemeClr val="bg1"/>
                        </a:solidFill>
                        <a:cs typeface="ANegaar-Bold" pitchFamily="2" charset="-78"/>
                      </a:endParaRPr>
                    </a:p>
                  </a:txBody>
                  <a:tcPr>
                    <a:solidFill>
                      <a:srgbClr val="BF5912"/>
                    </a:solidFill>
                  </a:tcPr>
                </a:tc>
                <a:tc>
                  <a:txBody>
                    <a:bodyPr/>
                    <a:lstStyle/>
                    <a:p>
                      <a:pPr algn="ctr" rtl="1"/>
                      <a:endParaRPr lang="ar-SA" dirty="0">
                        <a:cs typeface="ANegaar-Bold"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a:cs typeface="ANegaar-Bold" pitchFamily="2" charset="-78"/>
                        </a:rPr>
                        <a:t>التطوير الطبيعي</a:t>
                      </a:r>
                      <a:endParaRPr lang="en-US" dirty="0">
                        <a:cs typeface="ANegaar-Bold" pitchFamily="2" charset="-78"/>
                      </a:endParaRPr>
                    </a:p>
                  </a:txBody>
                  <a:tcPr>
                    <a:solidFill>
                      <a:srgbClr val="F7CBAC"/>
                    </a:solidFill>
                  </a:tcPr>
                </a:tc>
                <a:tc>
                  <a:txBody>
                    <a:bodyPr/>
                    <a:lstStyle/>
                    <a:p>
                      <a:pPr algn="ctr" rtl="1"/>
                      <a:endParaRPr lang="en-US" dirty="0">
                        <a:cs typeface="ANegaar-Bold" pitchFamily="2" charset="-78"/>
                      </a:endParaRPr>
                    </a:p>
                  </a:txBody>
                  <a:tcPr/>
                </a:tc>
                <a:extLst>
                  <a:ext uri="{0D108BD9-81ED-4DB2-BD59-A6C34878D82A}">
                    <a16:rowId xmlns:a16="http://schemas.microsoft.com/office/drawing/2014/main" val="1437087912"/>
                  </a:ext>
                </a:extLst>
              </a:tr>
              <a:tr h="865175">
                <a:tc>
                  <a:txBody>
                    <a:bodyPr/>
                    <a:lstStyle/>
                    <a:p>
                      <a:pPr algn="ctr" rtl="1"/>
                      <a:endParaRPr lang="ar-SA" dirty="0">
                        <a:cs typeface="ANegaar-Bold" pitchFamily="2" charset="-78"/>
                      </a:endParaRPr>
                    </a:p>
                    <a:p>
                      <a:pPr algn="ctr" rtl="1"/>
                      <a:r>
                        <a:rPr lang="ar-SA" b="1" dirty="0">
                          <a:solidFill>
                            <a:srgbClr val="FF0000"/>
                          </a:solidFill>
                          <a:cs typeface="ANegaar-Bold" pitchFamily="2" charset="-78"/>
                        </a:rPr>
                        <a:t>الانسحاب</a:t>
                      </a:r>
                      <a:endParaRPr lang="en-US" b="1" dirty="0">
                        <a:solidFill>
                          <a:srgbClr val="FF0000"/>
                        </a:solidFill>
                        <a:cs typeface="ANegaar-Bold" pitchFamily="2" charset="-78"/>
                      </a:endParaRPr>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a:cs typeface="ANegaar-Bold" pitchFamily="2" charset="-78"/>
                        </a:rPr>
                        <a:t>إعادة التوجيه</a:t>
                      </a:r>
                      <a:endParaRPr lang="en-US" dirty="0">
                        <a:cs typeface="ANegaar-Bold" pitchFamily="2" charset="-78"/>
                      </a:endParaRPr>
                    </a:p>
                    <a:p>
                      <a:pPr algn="ctr" rtl="1"/>
                      <a:endParaRPr lang="en-US" dirty="0">
                        <a:cs typeface="ANegaar-Bold" pitchFamily="2" charset="-78"/>
                      </a:endParaRPr>
                    </a:p>
                  </a:txBody>
                  <a:tcPr/>
                </a:tc>
                <a:tc>
                  <a:txBody>
                    <a:bodyPr/>
                    <a:lstStyle/>
                    <a:p>
                      <a:pPr algn="ctr" rtl="1"/>
                      <a:endParaRPr lang="ar-SA" dirty="0">
                        <a:cs typeface="ANegaar-Bold"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a:cs typeface="ANegaar-Bold" pitchFamily="2" charset="-78"/>
                        </a:rPr>
                        <a:t>إعادة التوجيه</a:t>
                      </a:r>
                      <a:endParaRPr lang="en-US" dirty="0">
                        <a:cs typeface="ANegaar-Bold" pitchFamily="2" charset="-78"/>
                      </a:endParaRPr>
                    </a:p>
                  </a:txBody>
                  <a:tcPr/>
                </a:tc>
                <a:tc>
                  <a:txBody>
                    <a:bodyPr/>
                    <a:lstStyle/>
                    <a:p>
                      <a:pPr algn="ctr" rtl="1"/>
                      <a:endParaRPr lang="ar-SA" dirty="0">
                        <a:cs typeface="ANegaar-Bold" pitchFamily="2" charset="-78"/>
                      </a:endParaRPr>
                    </a:p>
                    <a:p>
                      <a:pPr algn="ctr" rtl="1"/>
                      <a:r>
                        <a:rPr lang="ar-SA" dirty="0">
                          <a:cs typeface="ANegaar-Bold" pitchFamily="2" charset="-78"/>
                        </a:rPr>
                        <a:t>إعادة التوجيه</a:t>
                      </a:r>
                      <a:endParaRPr lang="en-US" dirty="0">
                        <a:cs typeface="ANegaar-Bold" pitchFamily="2" charset="-78"/>
                      </a:endParaRPr>
                    </a:p>
                  </a:txBody>
                  <a:tcPr/>
                </a:tc>
                <a:tc>
                  <a:txBody>
                    <a:bodyPr/>
                    <a:lstStyle/>
                    <a:p>
                      <a:pPr algn="ctr" rtl="1"/>
                      <a:endParaRPr lang="en-US" dirty="0">
                        <a:cs typeface="ANegaar-Bold" pitchFamily="2" charset="-78"/>
                      </a:endParaRPr>
                    </a:p>
                  </a:txBody>
                  <a:tcPr/>
                </a:tc>
                <a:extLst>
                  <a:ext uri="{0D108BD9-81ED-4DB2-BD59-A6C34878D82A}">
                    <a16:rowId xmlns:a16="http://schemas.microsoft.com/office/drawing/2014/main" val="61161137"/>
                  </a:ext>
                </a:extLst>
              </a:tr>
            </a:tbl>
          </a:graphicData>
        </a:graphic>
      </p:graphicFrame>
      <p:cxnSp>
        <p:nvCxnSpPr>
          <p:cNvPr id="50" name="Straight Arrow Connector 49">
            <a:extLst>
              <a:ext uri="{FF2B5EF4-FFF2-40B4-BE49-F238E27FC236}">
                <a16:creationId xmlns:a16="http://schemas.microsoft.com/office/drawing/2014/main" id="{29CFC285-AD63-475C-ADF1-9BFBF2B5E971}"/>
              </a:ext>
            </a:extLst>
          </p:cNvPr>
          <p:cNvCxnSpPr>
            <a:cxnSpLocks/>
          </p:cNvCxnSpPr>
          <p:nvPr/>
        </p:nvCxnSpPr>
        <p:spPr>
          <a:xfrm flipV="1">
            <a:off x="9224897" y="833475"/>
            <a:ext cx="1984593" cy="862758"/>
          </a:xfrm>
          <a:prstGeom prst="straightConnector1">
            <a:avLst/>
          </a:prstGeom>
        </p:spPr>
        <p:style>
          <a:lnRef idx="2">
            <a:schemeClr val="dk1"/>
          </a:lnRef>
          <a:fillRef idx="0">
            <a:schemeClr val="dk1"/>
          </a:fillRef>
          <a:effectRef idx="1">
            <a:schemeClr val="dk1"/>
          </a:effectRef>
          <a:fontRef idx="minor">
            <a:schemeClr val="tx1"/>
          </a:fontRef>
        </p:style>
      </p:cxnSp>
      <p:sp>
        <p:nvSpPr>
          <p:cNvPr id="54" name="TextBox 53">
            <a:extLst>
              <a:ext uri="{FF2B5EF4-FFF2-40B4-BE49-F238E27FC236}">
                <a16:creationId xmlns:a16="http://schemas.microsoft.com/office/drawing/2014/main" id="{2993DDB8-DAE9-42A4-88EF-C33B255581D5}"/>
              </a:ext>
            </a:extLst>
          </p:cNvPr>
          <p:cNvSpPr txBox="1"/>
          <p:nvPr/>
        </p:nvSpPr>
        <p:spPr>
          <a:xfrm>
            <a:off x="7593904" y="1064799"/>
            <a:ext cx="1266694" cy="400110"/>
          </a:xfrm>
          <a:prstGeom prst="rect">
            <a:avLst/>
          </a:prstGeom>
          <a:noFill/>
        </p:spPr>
        <p:txBody>
          <a:bodyPr wrap="square" rtlCol="0">
            <a:spAutoFit/>
          </a:bodyPr>
          <a:lstStyle/>
          <a:p>
            <a:pPr algn="r" rtl="1"/>
            <a:r>
              <a:rPr lang="ar-SA" sz="2000" dirty="0">
                <a:latin typeface="AbdoMaster-Medium" panose="02000500030000020004" pitchFamily="2" charset="-78"/>
                <a:cs typeface="AbdoMaster-Medium" panose="02000500030000020004" pitchFamily="2" charset="-78"/>
              </a:rPr>
              <a:t>الانطلاق</a:t>
            </a:r>
            <a:endParaRPr lang="en-US" sz="2000" dirty="0">
              <a:latin typeface="AbdoMaster-Medium" panose="02000500030000020004" pitchFamily="2" charset="-78"/>
              <a:cs typeface="AbdoMaster-Medium" panose="02000500030000020004" pitchFamily="2" charset="-78"/>
            </a:endParaRPr>
          </a:p>
        </p:txBody>
      </p:sp>
      <p:sp>
        <p:nvSpPr>
          <p:cNvPr id="56" name="TextBox 55">
            <a:extLst>
              <a:ext uri="{FF2B5EF4-FFF2-40B4-BE49-F238E27FC236}">
                <a16:creationId xmlns:a16="http://schemas.microsoft.com/office/drawing/2014/main" id="{B61A8EF9-0458-4D14-BF02-5B87D5055898}"/>
              </a:ext>
            </a:extLst>
          </p:cNvPr>
          <p:cNvSpPr txBox="1"/>
          <p:nvPr/>
        </p:nvSpPr>
        <p:spPr>
          <a:xfrm>
            <a:off x="5663590" y="1068338"/>
            <a:ext cx="1266694" cy="400110"/>
          </a:xfrm>
          <a:prstGeom prst="rect">
            <a:avLst/>
          </a:prstGeom>
          <a:noFill/>
        </p:spPr>
        <p:txBody>
          <a:bodyPr wrap="square" rtlCol="0">
            <a:spAutoFit/>
          </a:bodyPr>
          <a:lstStyle/>
          <a:p>
            <a:pPr algn="r" rtl="1"/>
            <a:r>
              <a:rPr lang="ar-SA" sz="2000" dirty="0">
                <a:latin typeface="AbdoMaster-Medium" panose="02000500030000020004" pitchFamily="2" charset="-78"/>
                <a:cs typeface="AbdoMaster-Medium" panose="02000500030000020004" pitchFamily="2" charset="-78"/>
              </a:rPr>
              <a:t>النمو</a:t>
            </a:r>
            <a:endParaRPr lang="en-US" sz="2000" dirty="0">
              <a:latin typeface="AbdoMaster-Medium" panose="02000500030000020004" pitchFamily="2" charset="-78"/>
              <a:cs typeface="AbdoMaster-Medium" panose="02000500030000020004" pitchFamily="2" charset="-78"/>
            </a:endParaRPr>
          </a:p>
        </p:txBody>
      </p:sp>
      <p:sp>
        <p:nvSpPr>
          <p:cNvPr id="58" name="TextBox 57">
            <a:extLst>
              <a:ext uri="{FF2B5EF4-FFF2-40B4-BE49-F238E27FC236}">
                <a16:creationId xmlns:a16="http://schemas.microsoft.com/office/drawing/2014/main" id="{46DC9EF7-50A9-4BF4-9E62-0A31ED21836D}"/>
              </a:ext>
            </a:extLst>
          </p:cNvPr>
          <p:cNvSpPr txBox="1"/>
          <p:nvPr/>
        </p:nvSpPr>
        <p:spPr>
          <a:xfrm>
            <a:off x="3581400" y="1064799"/>
            <a:ext cx="1266694" cy="400110"/>
          </a:xfrm>
          <a:prstGeom prst="rect">
            <a:avLst/>
          </a:prstGeom>
          <a:noFill/>
        </p:spPr>
        <p:txBody>
          <a:bodyPr wrap="square" rtlCol="0">
            <a:spAutoFit/>
          </a:bodyPr>
          <a:lstStyle/>
          <a:p>
            <a:pPr algn="r" rtl="1"/>
            <a:r>
              <a:rPr lang="ar-SA" sz="2000" dirty="0">
                <a:latin typeface="AbdoMaster-Medium" panose="02000500030000020004" pitchFamily="2" charset="-78"/>
                <a:cs typeface="AbdoMaster-Medium" panose="02000500030000020004" pitchFamily="2" charset="-78"/>
              </a:rPr>
              <a:t>النضج</a:t>
            </a:r>
            <a:endParaRPr lang="en-US" sz="2000" dirty="0">
              <a:latin typeface="AbdoMaster-Medium" panose="02000500030000020004" pitchFamily="2" charset="-78"/>
              <a:cs typeface="AbdoMaster-Medium" panose="02000500030000020004" pitchFamily="2" charset="-78"/>
            </a:endParaRPr>
          </a:p>
        </p:txBody>
      </p:sp>
      <p:sp>
        <p:nvSpPr>
          <p:cNvPr id="60" name="TextBox 59">
            <a:extLst>
              <a:ext uri="{FF2B5EF4-FFF2-40B4-BE49-F238E27FC236}">
                <a16:creationId xmlns:a16="http://schemas.microsoft.com/office/drawing/2014/main" id="{64AB47C3-9599-4095-A1CB-0B7706D94586}"/>
              </a:ext>
            </a:extLst>
          </p:cNvPr>
          <p:cNvSpPr txBox="1"/>
          <p:nvPr/>
        </p:nvSpPr>
        <p:spPr>
          <a:xfrm>
            <a:off x="1692837" y="1064799"/>
            <a:ext cx="1266694" cy="400110"/>
          </a:xfrm>
          <a:prstGeom prst="rect">
            <a:avLst/>
          </a:prstGeom>
          <a:noFill/>
        </p:spPr>
        <p:txBody>
          <a:bodyPr wrap="square" rtlCol="0">
            <a:spAutoFit/>
          </a:bodyPr>
          <a:lstStyle/>
          <a:p>
            <a:pPr algn="r" rtl="1"/>
            <a:r>
              <a:rPr lang="ar-SA" sz="2000" dirty="0">
                <a:latin typeface="AbdoMaster-Medium" panose="02000500030000020004" pitchFamily="2" charset="-78"/>
                <a:cs typeface="AbdoMaster-Medium" panose="02000500030000020004" pitchFamily="2" charset="-78"/>
              </a:rPr>
              <a:t>التدهور</a:t>
            </a:r>
            <a:endParaRPr lang="en-US" sz="2000" dirty="0">
              <a:latin typeface="AbdoMaster-Medium" panose="02000500030000020004" pitchFamily="2" charset="-78"/>
              <a:cs typeface="AbdoMaster-Medium" panose="02000500030000020004" pitchFamily="2" charset="-78"/>
            </a:endParaRPr>
          </a:p>
        </p:txBody>
      </p:sp>
      <p:sp>
        <p:nvSpPr>
          <p:cNvPr id="62" name="TextBox 61">
            <a:extLst>
              <a:ext uri="{FF2B5EF4-FFF2-40B4-BE49-F238E27FC236}">
                <a16:creationId xmlns:a16="http://schemas.microsoft.com/office/drawing/2014/main" id="{D1D9DCA3-4975-450F-A946-F613F0AEDEFE}"/>
              </a:ext>
            </a:extLst>
          </p:cNvPr>
          <p:cNvSpPr txBox="1"/>
          <p:nvPr/>
        </p:nvSpPr>
        <p:spPr>
          <a:xfrm>
            <a:off x="9540921" y="1891831"/>
            <a:ext cx="1266694" cy="400110"/>
          </a:xfrm>
          <a:prstGeom prst="rect">
            <a:avLst/>
          </a:prstGeom>
          <a:noFill/>
        </p:spPr>
        <p:txBody>
          <a:bodyPr wrap="square" rtlCol="0">
            <a:spAutoFit/>
          </a:bodyPr>
          <a:lstStyle/>
          <a:p>
            <a:pPr algn="r" rtl="1"/>
            <a:r>
              <a:rPr lang="ar-SA" sz="2000" dirty="0">
                <a:latin typeface="AbdoMaster-Medium" panose="02000500030000020004" pitchFamily="2" charset="-78"/>
                <a:cs typeface="AbdoMaster-Medium" panose="02000500030000020004" pitchFamily="2" charset="-78"/>
              </a:rPr>
              <a:t>مسيطرة</a:t>
            </a:r>
            <a:endParaRPr lang="en-US" sz="2000" dirty="0">
              <a:latin typeface="AbdoMaster-Medium" panose="02000500030000020004" pitchFamily="2" charset="-78"/>
              <a:cs typeface="AbdoMaster-Medium" panose="02000500030000020004" pitchFamily="2" charset="-78"/>
            </a:endParaRPr>
          </a:p>
        </p:txBody>
      </p:sp>
      <p:sp>
        <p:nvSpPr>
          <p:cNvPr id="64" name="TextBox 63">
            <a:extLst>
              <a:ext uri="{FF2B5EF4-FFF2-40B4-BE49-F238E27FC236}">
                <a16:creationId xmlns:a16="http://schemas.microsoft.com/office/drawing/2014/main" id="{8F484F57-0816-4D0C-9CBD-30F5ECE2390C}"/>
              </a:ext>
            </a:extLst>
          </p:cNvPr>
          <p:cNvSpPr txBox="1"/>
          <p:nvPr/>
        </p:nvSpPr>
        <p:spPr>
          <a:xfrm>
            <a:off x="9540921" y="2818870"/>
            <a:ext cx="1266694" cy="400110"/>
          </a:xfrm>
          <a:prstGeom prst="rect">
            <a:avLst/>
          </a:prstGeom>
          <a:noFill/>
        </p:spPr>
        <p:txBody>
          <a:bodyPr wrap="square" rtlCol="0">
            <a:spAutoFit/>
          </a:bodyPr>
          <a:lstStyle/>
          <a:p>
            <a:pPr algn="r" rtl="1"/>
            <a:r>
              <a:rPr lang="ar-SA" sz="2000" dirty="0">
                <a:latin typeface="AbdoMaster-Medium" panose="02000500030000020004" pitchFamily="2" charset="-78"/>
                <a:cs typeface="AbdoMaster-Medium" panose="02000500030000020004" pitchFamily="2" charset="-78"/>
              </a:rPr>
              <a:t>قوية</a:t>
            </a:r>
            <a:endParaRPr lang="en-US" sz="2000" dirty="0">
              <a:latin typeface="AbdoMaster-Medium" panose="02000500030000020004" pitchFamily="2" charset="-78"/>
              <a:cs typeface="AbdoMaster-Medium" panose="02000500030000020004" pitchFamily="2" charset="-78"/>
            </a:endParaRPr>
          </a:p>
        </p:txBody>
      </p:sp>
      <p:sp>
        <p:nvSpPr>
          <p:cNvPr id="66" name="TextBox 65">
            <a:extLst>
              <a:ext uri="{FF2B5EF4-FFF2-40B4-BE49-F238E27FC236}">
                <a16:creationId xmlns:a16="http://schemas.microsoft.com/office/drawing/2014/main" id="{543B2E61-9934-4DA6-9E44-C653166B32CB}"/>
              </a:ext>
            </a:extLst>
          </p:cNvPr>
          <p:cNvSpPr txBox="1"/>
          <p:nvPr/>
        </p:nvSpPr>
        <p:spPr>
          <a:xfrm>
            <a:off x="9540921" y="3639021"/>
            <a:ext cx="1266694" cy="400110"/>
          </a:xfrm>
          <a:prstGeom prst="rect">
            <a:avLst/>
          </a:prstGeom>
          <a:noFill/>
        </p:spPr>
        <p:txBody>
          <a:bodyPr wrap="square" rtlCol="0">
            <a:spAutoFit/>
          </a:bodyPr>
          <a:lstStyle/>
          <a:p>
            <a:pPr algn="r" rtl="1"/>
            <a:r>
              <a:rPr lang="ar-SA" sz="2000" dirty="0">
                <a:latin typeface="AbdoMaster-Medium" panose="02000500030000020004" pitchFamily="2" charset="-78"/>
                <a:cs typeface="AbdoMaster-Medium" panose="02000500030000020004" pitchFamily="2" charset="-78"/>
              </a:rPr>
              <a:t>ملائمة</a:t>
            </a:r>
            <a:endParaRPr lang="en-US" sz="2000" dirty="0">
              <a:latin typeface="AbdoMaster-Medium" panose="02000500030000020004" pitchFamily="2" charset="-78"/>
              <a:cs typeface="AbdoMaster-Medium" panose="02000500030000020004" pitchFamily="2" charset="-78"/>
            </a:endParaRPr>
          </a:p>
        </p:txBody>
      </p:sp>
      <p:sp>
        <p:nvSpPr>
          <p:cNvPr id="68" name="TextBox 67">
            <a:extLst>
              <a:ext uri="{FF2B5EF4-FFF2-40B4-BE49-F238E27FC236}">
                <a16:creationId xmlns:a16="http://schemas.microsoft.com/office/drawing/2014/main" id="{3274AD48-3805-4101-8538-FF9B5E56A946}"/>
              </a:ext>
            </a:extLst>
          </p:cNvPr>
          <p:cNvSpPr txBox="1"/>
          <p:nvPr/>
        </p:nvSpPr>
        <p:spPr>
          <a:xfrm>
            <a:off x="9540920" y="4566060"/>
            <a:ext cx="1406305" cy="400110"/>
          </a:xfrm>
          <a:prstGeom prst="rect">
            <a:avLst/>
          </a:prstGeom>
          <a:noFill/>
        </p:spPr>
        <p:txBody>
          <a:bodyPr wrap="square" rtlCol="0">
            <a:spAutoFit/>
          </a:bodyPr>
          <a:lstStyle/>
          <a:p>
            <a:pPr algn="r" rtl="1"/>
            <a:r>
              <a:rPr lang="ar-SA" sz="2000" dirty="0">
                <a:latin typeface="AbdoMaster-Medium" panose="02000500030000020004" pitchFamily="2" charset="-78"/>
                <a:cs typeface="AbdoMaster-Medium" panose="02000500030000020004" pitchFamily="2" charset="-78"/>
              </a:rPr>
              <a:t>غير ملائمة</a:t>
            </a:r>
            <a:endParaRPr lang="en-US" sz="2000" dirty="0">
              <a:latin typeface="AbdoMaster-Medium" panose="02000500030000020004" pitchFamily="2" charset="-78"/>
              <a:cs typeface="AbdoMaster-Medium" panose="02000500030000020004" pitchFamily="2" charset="-78"/>
            </a:endParaRPr>
          </a:p>
        </p:txBody>
      </p:sp>
      <p:sp>
        <p:nvSpPr>
          <p:cNvPr id="70" name="TextBox 69">
            <a:extLst>
              <a:ext uri="{FF2B5EF4-FFF2-40B4-BE49-F238E27FC236}">
                <a16:creationId xmlns:a16="http://schemas.microsoft.com/office/drawing/2014/main" id="{724FFCD0-E5AA-4844-837E-8BE7ED2E1F32}"/>
              </a:ext>
            </a:extLst>
          </p:cNvPr>
          <p:cNvSpPr txBox="1"/>
          <p:nvPr/>
        </p:nvSpPr>
        <p:spPr>
          <a:xfrm>
            <a:off x="9540921" y="5401677"/>
            <a:ext cx="1266694" cy="400110"/>
          </a:xfrm>
          <a:prstGeom prst="rect">
            <a:avLst/>
          </a:prstGeom>
          <a:noFill/>
        </p:spPr>
        <p:txBody>
          <a:bodyPr wrap="square" rtlCol="0">
            <a:spAutoFit/>
          </a:bodyPr>
          <a:lstStyle/>
          <a:p>
            <a:pPr algn="r" rtl="1"/>
            <a:r>
              <a:rPr lang="ar-SA" sz="2000" dirty="0">
                <a:latin typeface="AbdoMaster-Medium" panose="02000500030000020004" pitchFamily="2" charset="-78"/>
                <a:cs typeface="AbdoMaster-Medium" panose="02000500030000020004" pitchFamily="2" charset="-78"/>
              </a:rPr>
              <a:t>ضعيفة</a:t>
            </a:r>
            <a:endParaRPr lang="en-US" sz="2000" dirty="0">
              <a:latin typeface="AbdoMaster-Medium" panose="02000500030000020004" pitchFamily="2" charset="-78"/>
              <a:cs typeface="AbdoMaster-Medium" panose="02000500030000020004" pitchFamily="2" charset="-78"/>
            </a:endParaRPr>
          </a:p>
        </p:txBody>
      </p:sp>
      <p:sp>
        <p:nvSpPr>
          <p:cNvPr id="72" name="TextBox 71">
            <a:extLst>
              <a:ext uri="{FF2B5EF4-FFF2-40B4-BE49-F238E27FC236}">
                <a16:creationId xmlns:a16="http://schemas.microsoft.com/office/drawing/2014/main" id="{BA405B08-926B-42ED-A500-3B38BD9B67A8}"/>
              </a:ext>
            </a:extLst>
          </p:cNvPr>
          <p:cNvSpPr txBox="1"/>
          <p:nvPr/>
        </p:nvSpPr>
        <p:spPr>
          <a:xfrm>
            <a:off x="9127951" y="926200"/>
            <a:ext cx="1266694" cy="307777"/>
          </a:xfrm>
          <a:prstGeom prst="rect">
            <a:avLst/>
          </a:prstGeom>
          <a:noFill/>
        </p:spPr>
        <p:txBody>
          <a:bodyPr wrap="square" rtlCol="0">
            <a:spAutoFit/>
          </a:bodyPr>
          <a:lstStyle/>
          <a:p>
            <a:pPr algn="r" rtl="1"/>
            <a:r>
              <a:rPr lang="ar-SA" sz="1400" dirty="0">
                <a:latin typeface="AbdoMaster-Medium" panose="02000500030000020004" pitchFamily="2" charset="-78"/>
                <a:cs typeface="AbdoMaster-Medium" panose="02000500030000020004" pitchFamily="2" charset="-78"/>
              </a:rPr>
              <a:t>نضج القطاع</a:t>
            </a:r>
            <a:endParaRPr lang="en-US" sz="1400" dirty="0">
              <a:latin typeface="AbdoMaster-Medium" panose="02000500030000020004" pitchFamily="2" charset="-78"/>
              <a:cs typeface="AbdoMaster-Medium" panose="02000500030000020004" pitchFamily="2" charset="-78"/>
            </a:endParaRPr>
          </a:p>
        </p:txBody>
      </p:sp>
      <p:sp>
        <p:nvSpPr>
          <p:cNvPr id="74" name="TextBox 73">
            <a:extLst>
              <a:ext uri="{FF2B5EF4-FFF2-40B4-BE49-F238E27FC236}">
                <a16:creationId xmlns:a16="http://schemas.microsoft.com/office/drawing/2014/main" id="{1DE72DEC-2B16-4604-86F4-177980CDFA58}"/>
              </a:ext>
            </a:extLst>
          </p:cNvPr>
          <p:cNvSpPr txBox="1"/>
          <p:nvPr/>
        </p:nvSpPr>
        <p:spPr>
          <a:xfrm>
            <a:off x="9942795" y="1193660"/>
            <a:ext cx="1266694" cy="523220"/>
          </a:xfrm>
          <a:prstGeom prst="rect">
            <a:avLst/>
          </a:prstGeom>
          <a:noFill/>
        </p:spPr>
        <p:txBody>
          <a:bodyPr wrap="square" rtlCol="0">
            <a:spAutoFit/>
          </a:bodyPr>
          <a:lstStyle/>
          <a:p>
            <a:pPr algn="r" rtl="1"/>
            <a:r>
              <a:rPr lang="ar-SA" sz="1400" dirty="0">
                <a:latin typeface="AbdoMaster-Medium" panose="02000500030000020004" pitchFamily="2" charset="-78"/>
                <a:cs typeface="AbdoMaster-Medium" panose="02000500030000020004" pitchFamily="2" charset="-78"/>
              </a:rPr>
              <a:t>الوضعية التنافسية</a:t>
            </a:r>
            <a:endParaRPr lang="en-US" sz="1400" dirty="0">
              <a:latin typeface="AbdoMaster-Medium" panose="02000500030000020004" pitchFamily="2" charset="-78"/>
              <a:cs typeface="AbdoMaster-Medium" panose="02000500030000020004" pitchFamily="2" charset="-78"/>
            </a:endParaRPr>
          </a:p>
        </p:txBody>
      </p:sp>
      <p:cxnSp>
        <p:nvCxnSpPr>
          <p:cNvPr id="75" name="Connector: Curved 74">
            <a:extLst>
              <a:ext uri="{FF2B5EF4-FFF2-40B4-BE49-F238E27FC236}">
                <a16:creationId xmlns:a16="http://schemas.microsoft.com/office/drawing/2014/main" id="{96DE399F-361C-4284-881F-FD97E1C42ED7}"/>
              </a:ext>
            </a:extLst>
          </p:cNvPr>
          <p:cNvCxnSpPr>
            <a:cxnSpLocks/>
          </p:cNvCxnSpPr>
          <p:nvPr/>
        </p:nvCxnSpPr>
        <p:spPr>
          <a:xfrm>
            <a:off x="1411784" y="4324381"/>
            <a:ext cx="7866871" cy="1607544"/>
          </a:xfrm>
          <a:prstGeom prst="curvedConnector3">
            <a:avLst>
              <a:gd name="adj1" fmla="val 15169"/>
            </a:avLst>
          </a:prstGeom>
        </p:spPr>
        <p:style>
          <a:lnRef idx="2">
            <a:schemeClr val="dk1"/>
          </a:lnRef>
          <a:fillRef idx="0">
            <a:schemeClr val="dk1"/>
          </a:fillRef>
          <a:effectRef idx="1">
            <a:schemeClr val="dk1"/>
          </a:effectRef>
          <a:fontRef idx="minor">
            <a:schemeClr val="tx1"/>
          </a:fontRef>
        </p:style>
      </p:cxnSp>
      <p:cxnSp>
        <p:nvCxnSpPr>
          <p:cNvPr id="84" name="Straight Arrow Connector 83">
            <a:extLst>
              <a:ext uri="{FF2B5EF4-FFF2-40B4-BE49-F238E27FC236}">
                <a16:creationId xmlns:a16="http://schemas.microsoft.com/office/drawing/2014/main" id="{4CD156F1-0F77-419C-95E7-DD36BA145045}"/>
              </a:ext>
            </a:extLst>
          </p:cNvPr>
          <p:cNvCxnSpPr>
            <a:cxnSpLocks/>
          </p:cNvCxnSpPr>
          <p:nvPr/>
        </p:nvCxnSpPr>
        <p:spPr>
          <a:xfrm flipH="1">
            <a:off x="1407536" y="5035234"/>
            <a:ext cx="1148094" cy="753288"/>
          </a:xfrm>
          <a:prstGeom prst="straightConnector1">
            <a:avLst/>
          </a:prstGeom>
        </p:spPr>
        <p:style>
          <a:lnRef idx="2">
            <a:schemeClr val="dk1"/>
          </a:lnRef>
          <a:fillRef idx="0">
            <a:schemeClr val="dk1"/>
          </a:fillRef>
          <a:effectRef idx="1">
            <a:schemeClr val="dk1"/>
          </a:effectRef>
          <a:fontRef idx="minor">
            <a:schemeClr val="tx1"/>
          </a:fontRef>
        </p:style>
      </p:cxnSp>
      <p:cxnSp>
        <p:nvCxnSpPr>
          <p:cNvPr id="88" name="Straight Arrow Connector 87">
            <a:extLst>
              <a:ext uri="{FF2B5EF4-FFF2-40B4-BE49-F238E27FC236}">
                <a16:creationId xmlns:a16="http://schemas.microsoft.com/office/drawing/2014/main" id="{6B24537E-6106-4BAC-91B4-5D3BBE63C1FD}"/>
              </a:ext>
            </a:extLst>
          </p:cNvPr>
          <p:cNvCxnSpPr>
            <a:cxnSpLocks/>
          </p:cNvCxnSpPr>
          <p:nvPr/>
        </p:nvCxnSpPr>
        <p:spPr>
          <a:xfrm flipH="1">
            <a:off x="1384384" y="5186028"/>
            <a:ext cx="1204066" cy="808484"/>
          </a:xfrm>
          <a:prstGeom prst="straightConnector1">
            <a:avLst/>
          </a:prstGeom>
        </p:spPr>
        <p:style>
          <a:lnRef idx="2">
            <a:schemeClr val="dk1"/>
          </a:lnRef>
          <a:fillRef idx="0">
            <a:schemeClr val="dk1"/>
          </a:fillRef>
          <a:effectRef idx="1">
            <a:schemeClr val="dk1"/>
          </a:effectRef>
          <a:fontRef idx="minor">
            <a:schemeClr val="tx1"/>
          </a:fontRef>
        </p:style>
      </p:cxnSp>
      <p:cxnSp>
        <p:nvCxnSpPr>
          <p:cNvPr id="98" name="Straight Arrow Connector 97">
            <a:extLst>
              <a:ext uri="{FF2B5EF4-FFF2-40B4-BE49-F238E27FC236}">
                <a16:creationId xmlns:a16="http://schemas.microsoft.com/office/drawing/2014/main" id="{9B7C2780-8606-4F96-8EEB-8E0B452CF766}"/>
              </a:ext>
            </a:extLst>
          </p:cNvPr>
          <p:cNvCxnSpPr>
            <a:cxnSpLocks/>
          </p:cNvCxnSpPr>
          <p:nvPr/>
        </p:nvCxnSpPr>
        <p:spPr>
          <a:xfrm flipH="1">
            <a:off x="1727562" y="5315278"/>
            <a:ext cx="1048013" cy="651372"/>
          </a:xfrm>
          <a:prstGeom prst="straightConnector1">
            <a:avLst/>
          </a:prstGeom>
        </p:spPr>
        <p:style>
          <a:lnRef idx="2">
            <a:schemeClr val="dk1"/>
          </a:lnRef>
          <a:fillRef idx="0">
            <a:schemeClr val="dk1"/>
          </a:fillRef>
          <a:effectRef idx="1">
            <a:schemeClr val="dk1"/>
          </a:effectRef>
          <a:fontRef idx="minor">
            <a:schemeClr val="tx1"/>
          </a:fontRef>
        </p:style>
      </p:cxnSp>
      <p:cxnSp>
        <p:nvCxnSpPr>
          <p:cNvPr id="101" name="Straight Arrow Connector 100">
            <a:extLst>
              <a:ext uri="{FF2B5EF4-FFF2-40B4-BE49-F238E27FC236}">
                <a16:creationId xmlns:a16="http://schemas.microsoft.com/office/drawing/2014/main" id="{B4C30C02-3A15-48B7-B907-2CF01FA641B1}"/>
              </a:ext>
            </a:extLst>
          </p:cNvPr>
          <p:cNvCxnSpPr>
            <a:cxnSpLocks/>
          </p:cNvCxnSpPr>
          <p:nvPr/>
        </p:nvCxnSpPr>
        <p:spPr>
          <a:xfrm flipH="1">
            <a:off x="2107437" y="5407317"/>
            <a:ext cx="875359" cy="559333"/>
          </a:xfrm>
          <a:prstGeom prst="straightConnector1">
            <a:avLst/>
          </a:prstGeom>
        </p:spPr>
        <p:style>
          <a:lnRef idx="2">
            <a:schemeClr val="dk1"/>
          </a:lnRef>
          <a:fillRef idx="0">
            <a:schemeClr val="dk1"/>
          </a:fillRef>
          <a:effectRef idx="1">
            <a:schemeClr val="dk1"/>
          </a:effectRef>
          <a:fontRef idx="minor">
            <a:schemeClr val="tx1"/>
          </a:fontRef>
        </p:style>
      </p:cxnSp>
      <p:cxnSp>
        <p:nvCxnSpPr>
          <p:cNvPr id="105" name="Straight Arrow Connector 104">
            <a:extLst>
              <a:ext uri="{FF2B5EF4-FFF2-40B4-BE49-F238E27FC236}">
                <a16:creationId xmlns:a16="http://schemas.microsoft.com/office/drawing/2014/main" id="{0C9E3130-4001-4107-AD35-BFD8BBC3B299}"/>
              </a:ext>
            </a:extLst>
          </p:cNvPr>
          <p:cNvCxnSpPr>
            <a:cxnSpLocks/>
          </p:cNvCxnSpPr>
          <p:nvPr/>
        </p:nvCxnSpPr>
        <p:spPr>
          <a:xfrm flipH="1">
            <a:off x="2550773" y="5464912"/>
            <a:ext cx="735010" cy="513313"/>
          </a:xfrm>
          <a:prstGeom prst="straightConnector1">
            <a:avLst/>
          </a:prstGeom>
        </p:spPr>
        <p:style>
          <a:lnRef idx="2">
            <a:schemeClr val="dk1"/>
          </a:lnRef>
          <a:fillRef idx="0">
            <a:schemeClr val="dk1"/>
          </a:fillRef>
          <a:effectRef idx="1">
            <a:schemeClr val="dk1"/>
          </a:effectRef>
          <a:fontRef idx="minor">
            <a:schemeClr val="tx1"/>
          </a:fontRef>
        </p:style>
      </p:cxnSp>
      <p:cxnSp>
        <p:nvCxnSpPr>
          <p:cNvPr id="109" name="Straight Arrow Connector 108">
            <a:extLst>
              <a:ext uri="{FF2B5EF4-FFF2-40B4-BE49-F238E27FC236}">
                <a16:creationId xmlns:a16="http://schemas.microsoft.com/office/drawing/2014/main" id="{92B4E99E-6815-4AB9-BB7F-1FD006C07C19}"/>
              </a:ext>
            </a:extLst>
          </p:cNvPr>
          <p:cNvCxnSpPr>
            <a:cxnSpLocks/>
          </p:cNvCxnSpPr>
          <p:nvPr/>
        </p:nvCxnSpPr>
        <p:spPr>
          <a:xfrm flipH="1">
            <a:off x="2959531" y="5545376"/>
            <a:ext cx="638460" cy="421274"/>
          </a:xfrm>
          <a:prstGeom prst="straightConnector1">
            <a:avLst/>
          </a:prstGeom>
        </p:spPr>
        <p:style>
          <a:lnRef idx="2">
            <a:schemeClr val="dk1"/>
          </a:lnRef>
          <a:fillRef idx="0">
            <a:schemeClr val="dk1"/>
          </a:fillRef>
          <a:effectRef idx="1">
            <a:schemeClr val="dk1"/>
          </a:effectRef>
          <a:fontRef idx="minor">
            <a:schemeClr val="tx1"/>
          </a:fontRef>
        </p:style>
      </p:cxnSp>
      <p:cxnSp>
        <p:nvCxnSpPr>
          <p:cNvPr id="112" name="Straight Arrow Connector 111">
            <a:extLst>
              <a:ext uri="{FF2B5EF4-FFF2-40B4-BE49-F238E27FC236}">
                <a16:creationId xmlns:a16="http://schemas.microsoft.com/office/drawing/2014/main" id="{0B5AC654-5093-40F3-A1F7-6F71DDE98E4C}"/>
              </a:ext>
            </a:extLst>
          </p:cNvPr>
          <p:cNvCxnSpPr>
            <a:cxnSpLocks/>
          </p:cNvCxnSpPr>
          <p:nvPr/>
        </p:nvCxnSpPr>
        <p:spPr>
          <a:xfrm flipH="1">
            <a:off x="3433044" y="5625840"/>
            <a:ext cx="615603" cy="329235"/>
          </a:xfrm>
          <a:prstGeom prst="straightConnector1">
            <a:avLst/>
          </a:prstGeom>
        </p:spPr>
        <p:style>
          <a:lnRef idx="2">
            <a:schemeClr val="dk1"/>
          </a:lnRef>
          <a:fillRef idx="0">
            <a:schemeClr val="dk1"/>
          </a:fillRef>
          <a:effectRef idx="1">
            <a:schemeClr val="dk1"/>
          </a:effectRef>
          <a:fontRef idx="minor">
            <a:schemeClr val="tx1"/>
          </a:fontRef>
        </p:style>
      </p:cxnSp>
      <p:cxnSp>
        <p:nvCxnSpPr>
          <p:cNvPr id="115" name="Straight Arrow Connector 114">
            <a:extLst>
              <a:ext uri="{FF2B5EF4-FFF2-40B4-BE49-F238E27FC236}">
                <a16:creationId xmlns:a16="http://schemas.microsoft.com/office/drawing/2014/main" id="{3F6F6EB3-2DD9-4B2A-A169-8BF77269651A}"/>
              </a:ext>
            </a:extLst>
          </p:cNvPr>
          <p:cNvCxnSpPr>
            <a:cxnSpLocks/>
          </p:cNvCxnSpPr>
          <p:nvPr/>
        </p:nvCxnSpPr>
        <p:spPr>
          <a:xfrm flipH="1">
            <a:off x="3918634" y="5686983"/>
            <a:ext cx="595955" cy="279667"/>
          </a:xfrm>
          <a:prstGeom prst="straightConnector1">
            <a:avLst/>
          </a:prstGeom>
        </p:spPr>
        <p:style>
          <a:lnRef idx="2">
            <a:schemeClr val="dk1"/>
          </a:lnRef>
          <a:fillRef idx="0">
            <a:schemeClr val="dk1"/>
          </a:fillRef>
          <a:effectRef idx="1">
            <a:schemeClr val="dk1"/>
          </a:effectRef>
          <a:fontRef idx="minor">
            <a:schemeClr val="tx1"/>
          </a:fontRef>
        </p:style>
      </p:cxnSp>
      <p:cxnSp>
        <p:nvCxnSpPr>
          <p:cNvPr id="120" name="Straight Arrow Connector 119">
            <a:extLst>
              <a:ext uri="{FF2B5EF4-FFF2-40B4-BE49-F238E27FC236}">
                <a16:creationId xmlns:a16="http://schemas.microsoft.com/office/drawing/2014/main" id="{6ADFD282-C26A-420E-863A-D8B3247B32EF}"/>
              </a:ext>
            </a:extLst>
          </p:cNvPr>
          <p:cNvCxnSpPr>
            <a:cxnSpLocks/>
          </p:cNvCxnSpPr>
          <p:nvPr/>
        </p:nvCxnSpPr>
        <p:spPr>
          <a:xfrm flipH="1">
            <a:off x="4346141" y="5721568"/>
            <a:ext cx="501953" cy="256657"/>
          </a:xfrm>
          <a:prstGeom prst="straightConnector1">
            <a:avLst/>
          </a:prstGeom>
        </p:spPr>
        <p:style>
          <a:lnRef idx="2">
            <a:schemeClr val="dk1"/>
          </a:lnRef>
          <a:fillRef idx="0">
            <a:schemeClr val="dk1"/>
          </a:fillRef>
          <a:effectRef idx="1">
            <a:schemeClr val="dk1"/>
          </a:effectRef>
          <a:fontRef idx="minor">
            <a:schemeClr val="tx1"/>
          </a:fontRef>
        </p:style>
      </p:cxnSp>
      <p:cxnSp>
        <p:nvCxnSpPr>
          <p:cNvPr id="123" name="Straight Arrow Connector 122">
            <a:extLst>
              <a:ext uri="{FF2B5EF4-FFF2-40B4-BE49-F238E27FC236}">
                <a16:creationId xmlns:a16="http://schemas.microsoft.com/office/drawing/2014/main" id="{8859C9C9-BDF6-4383-91A5-AF491B6FC33A}"/>
              </a:ext>
            </a:extLst>
          </p:cNvPr>
          <p:cNvCxnSpPr>
            <a:cxnSpLocks/>
          </p:cNvCxnSpPr>
          <p:nvPr/>
        </p:nvCxnSpPr>
        <p:spPr>
          <a:xfrm flipH="1">
            <a:off x="4893223" y="5770596"/>
            <a:ext cx="412420" cy="207629"/>
          </a:xfrm>
          <a:prstGeom prst="straightConnector1">
            <a:avLst/>
          </a:prstGeom>
        </p:spPr>
        <p:style>
          <a:lnRef idx="2">
            <a:schemeClr val="dk1"/>
          </a:lnRef>
          <a:fillRef idx="0">
            <a:schemeClr val="dk1"/>
          </a:fillRef>
          <a:effectRef idx="1">
            <a:schemeClr val="dk1"/>
          </a:effectRef>
          <a:fontRef idx="minor">
            <a:schemeClr val="tx1"/>
          </a:fontRef>
        </p:style>
      </p:cxnSp>
      <p:cxnSp>
        <p:nvCxnSpPr>
          <p:cNvPr id="128" name="Straight Arrow Connector 127">
            <a:extLst>
              <a:ext uri="{FF2B5EF4-FFF2-40B4-BE49-F238E27FC236}">
                <a16:creationId xmlns:a16="http://schemas.microsoft.com/office/drawing/2014/main" id="{8441A046-8457-4B02-8FE2-CA1B8B11D396}"/>
              </a:ext>
            </a:extLst>
          </p:cNvPr>
          <p:cNvCxnSpPr>
            <a:cxnSpLocks/>
          </p:cNvCxnSpPr>
          <p:nvPr/>
        </p:nvCxnSpPr>
        <p:spPr>
          <a:xfrm flipH="1">
            <a:off x="5361394" y="5826816"/>
            <a:ext cx="211937" cy="140237"/>
          </a:xfrm>
          <a:prstGeom prst="straightConnector1">
            <a:avLst/>
          </a:prstGeom>
        </p:spPr>
        <p:style>
          <a:lnRef idx="2">
            <a:schemeClr val="dk1"/>
          </a:lnRef>
          <a:fillRef idx="0">
            <a:schemeClr val="dk1"/>
          </a:fillRef>
          <a:effectRef idx="1">
            <a:schemeClr val="dk1"/>
          </a:effectRef>
          <a:fontRef idx="minor">
            <a:schemeClr val="tx1"/>
          </a:fontRef>
        </p:style>
      </p:cxnSp>
      <p:cxnSp>
        <p:nvCxnSpPr>
          <p:cNvPr id="131" name="Straight Arrow Connector 130">
            <a:extLst>
              <a:ext uri="{FF2B5EF4-FFF2-40B4-BE49-F238E27FC236}">
                <a16:creationId xmlns:a16="http://schemas.microsoft.com/office/drawing/2014/main" id="{22EF22E1-E681-418A-A801-5EDD3FA98AEF}"/>
              </a:ext>
            </a:extLst>
          </p:cNvPr>
          <p:cNvCxnSpPr>
            <a:cxnSpLocks/>
          </p:cNvCxnSpPr>
          <p:nvPr/>
        </p:nvCxnSpPr>
        <p:spPr>
          <a:xfrm flipH="1">
            <a:off x="1384384" y="4846224"/>
            <a:ext cx="1037721" cy="755508"/>
          </a:xfrm>
          <a:prstGeom prst="straightConnector1">
            <a:avLst/>
          </a:prstGeom>
        </p:spPr>
        <p:style>
          <a:lnRef idx="2">
            <a:schemeClr val="dk1"/>
          </a:lnRef>
          <a:fillRef idx="0">
            <a:schemeClr val="dk1"/>
          </a:fillRef>
          <a:effectRef idx="1">
            <a:schemeClr val="dk1"/>
          </a:effectRef>
          <a:fontRef idx="minor">
            <a:schemeClr val="tx1"/>
          </a:fontRef>
        </p:style>
      </p:cxnSp>
      <p:cxnSp>
        <p:nvCxnSpPr>
          <p:cNvPr id="136" name="Straight Arrow Connector 135">
            <a:extLst>
              <a:ext uri="{FF2B5EF4-FFF2-40B4-BE49-F238E27FC236}">
                <a16:creationId xmlns:a16="http://schemas.microsoft.com/office/drawing/2014/main" id="{BEB7CAE7-EB52-43D9-BCE2-C765413CDDC7}"/>
              </a:ext>
            </a:extLst>
          </p:cNvPr>
          <p:cNvCxnSpPr>
            <a:cxnSpLocks/>
          </p:cNvCxnSpPr>
          <p:nvPr/>
        </p:nvCxnSpPr>
        <p:spPr>
          <a:xfrm flipH="1">
            <a:off x="1384383" y="4633280"/>
            <a:ext cx="837827" cy="708700"/>
          </a:xfrm>
          <a:prstGeom prst="straightConnector1">
            <a:avLst/>
          </a:prstGeom>
        </p:spPr>
        <p:style>
          <a:lnRef idx="2">
            <a:schemeClr val="dk1"/>
          </a:lnRef>
          <a:fillRef idx="0">
            <a:schemeClr val="dk1"/>
          </a:fillRef>
          <a:effectRef idx="1">
            <a:schemeClr val="dk1"/>
          </a:effectRef>
          <a:fontRef idx="minor">
            <a:schemeClr val="tx1"/>
          </a:fontRef>
        </p:style>
      </p:cxnSp>
      <p:cxnSp>
        <p:nvCxnSpPr>
          <p:cNvPr id="139" name="Straight Arrow Connector 138">
            <a:extLst>
              <a:ext uri="{FF2B5EF4-FFF2-40B4-BE49-F238E27FC236}">
                <a16:creationId xmlns:a16="http://schemas.microsoft.com/office/drawing/2014/main" id="{D3C2B28C-4D46-414E-8ABD-664460DADC0E}"/>
              </a:ext>
            </a:extLst>
          </p:cNvPr>
          <p:cNvCxnSpPr>
            <a:cxnSpLocks/>
          </p:cNvCxnSpPr>
          <p:nvPr/>
        </p:nvCxnSpPr>
        <p:spPr>
          <a:xfrm flipH="1">
            <a:off x="1351563" y="4516598"/>
            <a:ext cx="551681" cy="531817"/>
          </a:xfrm>
          <a:prstGeom prst="straightConnector1">
            <a:avLst/>
          </a:prstGeom>
        </p:spPr>
        <p:style>
          <a:lnRef idx="2">
            <a:schemeClr val="dk1"/>
          </a:lnRef>
          <a:fillRef idx="0">
            <a:schemeClr val="dk1"/>
          </a:fillRef>
          <a:effectRef idx="1">
            <a:schemeClr val="dk1"/>
          </a:effectRef>
          <a:fontRef idx="minor">
            <a:schemeClr val="tx1"/>
          </a:fontRef>
        </p:style>
      </p:cxnSp>
      <p:cxnSp>
        <p:nvCxnSpPr>
          <p:cNvPr id="144" name="Straight Arrow Connector 143">
            <a:extLst>
              <a:ext uri="{FF2B5EF4-FFF2-40B4-BE49-F238E27FC236}">
                <a16:creationId xmlns:a16="http://schemas.microsoft.com/office/drawing/2014/main" id="{92DA2ACA-9F15-4817-8689-697B8133A0B7}"/>
              </a:ext>
            </a:extLst>
          </p:cNvPr>
          <p:cNvCxnSpPr>
            <a:cxnSpLocks/>
          </p:cNvCxnSpPr>
          <p:nvPr/>
        </p:nvCxnSpPr>
        <p:spPr>
          <a:xfrm flipH="1">
            <a:off x="1351562" y="4416981"/>
            <a:ext cx="240287" cy="424531"/>
          </a:xfrm>
          <a:prstGeom prst="straightConnector1">
            <a:avLst/>
          </a:prstGeom>
        </p:spPr>
        <p:style>
          <a:lnRef idx="2">
            <a:schemeClr val="dk1"/>
          </a:lnRef>
          <a:fillRef idx="0">
            <a:schemeClr val="dk1"/>
          </a:fillRef>
          <a:effectRef idx="1">
            <a:schemeClr val="dk1"/>
          </a:effectRef>
          <a:fontRef idx="minor">
            <a:schemeClr val="tx1"/>
          </a:fontRef>
        </p:style>
      </p:cxnSp>
      <p:cxnSp>
        <p:nvCxnSpPr>
          <p:cNvPr id="151" name="Straight Arrow Connector 150">
            <a:extLst>
              <a:ext uri="{FF2B5EF4-FFF2-40B4-BE49-F238E27FC236}">
                <a16:creationId xmlns:a16="http://schemas.microsoft.com/office/drawing/2014/main" id="{23E779AF-68CC-4707-8685-7ABEC1ED0F7E}"/>
              </a:ext>
            </a:extLst>
          </p:cNvPr>
          <p:cNvCxnSpPr>
            <a:cxnSpLocks/>
          </p:cNvCxnSpPr>
          <p:nvPr/>
        </p:nvCxnSpPr>
        <p:spPr>
          <a:xfrm flipH="1">
            <a:off x="5834955" y="5826816"/>
            <a:ext cx="149156" cy="128259"/>
          </a:xfrm>
          <a:prstGeom prst="straightConnector1">
            <a:avLst/>
          </a:prstGeom>
        </p:spPr>
        <p:style>
          <a:lnRef idx="2">
            <a:schemeClr val="dk1"/>
          </a:lnRef>
          <a:fillRef idx="0">
            <a:schemeClr val="dk1"/>
          </a:fillRef>
          <a:effectRef idx="1">
            <a:schemeClr val="dk1"/>
          </a:effectRef>
          <a:fontRef idx="minor">
            <a:schemeClr val="tx1"/>
          </a:fontRef>
        </p:style>
      </p:cxnSp>
      <p:sp>
        <p:nvSpPr>
          <p:cNvPr id="155" name="TextBox 154">
            <a:extLst>
              <a:ext uri="{FF2B5EF4-FFF2-40B4-BE49-F238E27FC236}">
                <a16:creationId xmlns:a16="http://schemas.microsoft.com/office/drawing/2014/main" id="{A569461C-98BE-4773-8527-BDCA2E8B72B8}"/>
              </a:ext>
            </a:extLst>
          </p:cNvPr>
          <p:cNvSpPr txBox="1"/>
          <p:nvPr/>
        </p:nvSpPr>
        <p:spPr>
          <a:xfrm>
            <a:off x="3059726" y="5613788"/>
            <a:ext cx="1185883" cy="338554"/>
          </a:xfrm>
          <a:prstGeom prst="rect">
            <a:avLst/>
          </a:prstGeom>
          <a:noFill/>
        </p:spPr>
        <p:txBody>
          <a:bodyPr wrap="square" rtlCol="0">
            <a:spAutoFit/>
          </a:bodyPr>
          <a:lstStyle/>
          <a:p>
            <a:pPr algn="r" rtl="1"/>
            <a:r>
              <a:rPr lang="ar-SA" sz="1600" b="1" dirty="0">
                <a:solidFill>
                  <a:srgbClr val="FF0000"/>
                </a:solidFill>
                <a:latin typeface="AbdoMaster-Bold" panose="02000500030000020004" pitchFamily="2" charset="-78"/>
                <a:cs typeface="AbdoMaster-Bold" panose="02000500030000020004" pitchFamily="2" charset="-78"/>
              </a:rPr>
              <a:t>الانسحاب</a:t>
            </a:r>
            <a:endParaRPr lang="en-US" sz="1400" b="1" dirty="0">
              <a:solidFill>
                <a:srgbClr val="FF0000"/>
              </a:solidFill>
              <a:latin typeface="AbdoMaster-Bold" panose="02000500030000020004" pitchFamily="2" charset="-78"/>
              <a:cs typeface="AbdoMaster-Bold" panose="02000500030000020004" pitchFamily="2" charset="-78"/>
            </a:endParaRPr>
          </a:p>
        </p:txBody>
      </p:sp>
      <p:sp>
        <p:nvSpPr>
          <p:cNvPr id="157" name="TextBox 156">
            <a:extLst>
              <a:ext uri="{FF2B5EF4-FFF2-40B4-BE49-F238E27FC236}">
                <a16:creationId xmlns:a16="http://schemas.microsoft.com/office/drawing/2014/main" id="{D9FA7429-9C8E-46B6-B13A-4AAABFE02698}"/>
              </a:ext>
            </a:extLst>
          </p:cNvPr>
          <p:cNvSpPr txBox="1"/>
          <p:nvPr/>
        </p:nvSpPr>
        <p:spPr>
          <a:xfrm>
            <a:off x="4597117" y="5729262"/>
            <a:ext cx="1185883" cy="307777"/>
          </a:xfrm>
          <a:prstGeom prst="rect">
            <a:avLst/>
          </a:prstGeom>
          <a:noFill/>
        </p:spPr>
        <p:txBody>
          <a:bodyPr wrap="square" rtlCol="0">
            <a:spAutoFit/>
          </a:bodyPr>
          <a:lstStyle/>
          <a:p>
            <a:pPr algn="r" rtl="1"/>
            <a:r>
              <a:rPr lang="ar-SA" sz="1400" b="1" dirty="0">
                <a:solidFill>
                  <a:srgbClr val="FF0000"/>
                </a:solidFill>
                <a:latin typeface="AbdoMaster-Bold" panose="02000500030000020004" pitchFamily="2" charset="-78"/>
                <a:cs typeface="AbdoMaster-Bold" panose="02000500030000020004" pitchFamily="2" charset="-78"/>
              </a:rPr>
              <a:t>الانسحاب</a:t>
            </a:r>
            <a:endParaRPr lang="en-US" sz="1050" b="1" dirty="0">
              <a:solidFill>
                <a:srgbClr val="FF0000"/>
              </a:solidFill>
              <a:latin typeface="AbdoMaster-Bold" panose="02000500030000020004" pitchFamily="2" charset="-78"/>
              <a:cs typeface="AbdoMaster-Bold" panose="02000500030000020004" pitchFamily="2" charset="-78"/>
            </a:endParaRPr>
          </a:p>
        </p:txBody>
      </p:sp>
      <p:sp>
        <p:nvSpPr>
          <p:cNvPr id="2" name="TextBox 1">
            <a:extLst>
              <a:ext uri="{FF2B5EF4-FFF2-40B4-BE49-F238E27FC236}">
                <a16:creationId xmlns:a16="http://schemas.microsoft.com/office/drawing/2014/main" id="{B85E1041-C8F2-40A4-9004-AF8A7277BD7C}"/>
              </a:ext>
            </a:extLst>
          </p:cNvPr>
          <p:cNvSpPr txBox="1"/>
          <p:nvPr/>
        </p:nvSpPr>
        <p:spPr>
          <a:xfrm>
            <a:off x="-635274" y="312989"/>
            <a:ext cx="12192000" cy="400110"/>
          </a:xfrm>
          <a:prstGeom prst="rect">
            <a:avLst/>
          </a:prstGeom>
          <a:noFill/>
        </p:spPr>
        <p:txBody>
          <a:bodyPr wrap="square" rtlCol="0">
            <a:spAutoFit/>
          </a:bodyPr>
          <a:lstStyle/>
          <a:p>
            <a:pPr algn="r" rtl="1"/>
            <a:r>
              <a:rPr lang="ar-SA" sz="2000" b="1" i="0" dirty="0">
                <a:solidFill>
                  <a:srgbClr val="000000"/>
                </a:solidFill>
                <a:effectLst/>
                <a:latin typeface="Verdana" panose="020B0604030504040204" pitchFamily="34" charset="0"/>
              </a:rPr>
              <a:t>بنية مصفوفـة</a:t>
            </a:r>
            <a:r>
              <a:rPr lang="en-US" sz="2000" b="1" i="0" dirty="0">
                <a:solidFill>
                  <a:srgbClr val="000000"/>
                </a:solidFill>
                <a:effectLst/>
                <a:latin typeface="Verdana" panose="020B0604030504040204" pitchFamily="34" charset="0"/>
              </a:rPr>
              <a:t>ADL</a:t>
            </a:r>
            <a:r>
              <a:rPr lang="ar-SA" sz="2000" b="1" dirty="0">
                <a:solidFill>
                  <a:srgbClr val="000000"/>
                </a:solidFill>
                <a:latin typeface="Verdana" panose="020B0604030504040204" pitchFamily="34" charset="0"/>
              </a:rPr>
              <a:t>:</a:t>
            </a:r>
            <a:r>
              <a:rPr lang="en-US" sz="2000" b="1" i="0" dirty="0">
                <a:solidFill>
                  <a:srgbClr val="000000"/>
                </a:solidFill>
                <a:effectLst/>
                <a:latin typeface="Verdana" panose="020B0604030504040204" pitchFamily="34" charset="0"/>
              </a:rPr>
              <a:t> </a:t>
            </a:r>
            <a:r>
              <a:rPr lang="ar-SA" sz="2000" b="1" i="0" dirty="0">
                <a:solidFill>
                  <a:srgbClr val="000000"/>
                </a:solidFill>
                <a:effectLst/>
                <a:latin typeface="Verdana" panose="020B0604030504040204" pitchFamily="34" charset="0"/>
              </a:rPr>
              <a:t>تم صياغة النموذج في شكل مصفوفة مكونة من 20 خانة مزدوجة المداخل حسب المتغيرين المعتمدين كما يلـي:</a:t>
            </a:r>
            <a:endParaRPr lang="en-US" sz="2000" b="1" dirty="0"/>
          </a:p>
        </p:txBody>
      </p:sp>
      <p:sp>
        <p:nvSpPr>
          <p:cNvPr id="3" name="TextBox 2">
            <a:extLst>
              <a:ext uri="{FF2B5EF4-FFF2-40B4-BE49-F238E27FC236}">
                <a16:creationId xmlns:a16="http://schemas.microsoft.com/office/drawing/2014/main" id="{6B1F28BA-1DE7-4A76-863F-9EE35023D1C0}"/>
              </a:ext>
            </a:extLst>
          </p:cNvPr>
          <p:cNvSpPr txBox="1"/>
          <p:nvPr/>
        </p:nvSpPr>
        <p:spPr>
          <a:xfrm rot="16200000">
            <a:off x="-1790323" y="3026480"/>
            <a:ext cx="5280348" cy="916641"/>
          </a:xfrm>
          <a:prstGeom prst="rect">
            <a:avLst/>
          </a:prstGeom>
          <a:noFill/>
        </p:spPr>
        <p:txBody>
          <a:bodyPr wrap="square" rtlCol="0" anchor="ctr">
            <a:spAutoFit/>
          </a:bodyPr>
          <a:lstStyle/>
          <a:p>
            <a:pPr algn="ctr" rtl="1"/>
            <a:r>
              <a:rPr lang="ar-SA" b="1" i="0" dirty="0">
                <a:solidFill>
                  <a:srgbClr val="000000"/>
                </a:solidFill>
                <a:effectLst/>
                <a:latin typeface="Verdana" panose="020B0604030504040204" pitchFamily="34" charset="0"/>
              </a:rPr>
              <a:t>محور التراتيـب</a:t>
            </a:r>
            <a:r>
              <a:rPr lang="ar-SA" b="0" i="0" dirty="0">
                <a:solidFill>
                  <a:srgbClr val="000000"/>
                </a:solidFill>
                <a:effectLst/>
                <a:latin typeface="Verdana" panose="020B0604030504040204" pitchFamily="34" charset="0"/>
              </a:rPr>
              <a:t>:</a:t>
            </a:r>
            <a:endParaRPr lang="en-US" b="0" i="0" dirty="0">
              <a:solidFill>
                <a:srgbClr val="000000"/>
              </a:solidFill>
              <a:effectLst/>
              <a:latin typeface="Verdana" panose="020B0604030504040204" pitchFamily="34" charset="0"/>
            </a:endParaRPr>
          </a:p>
          <a:p>
            <a:pPr algn="ctr" rtl="1"/>
            <a:r>
              <a:rPr lang="ar-SA" b="0" i="0" dirty="0">
                <a:solidFill>
                  <a:srgbClr val="000000"/>
                </a:solidFill>
                <a:effectLst/>
                <a:latin typeface="Verdana" panose="020B0604030504040204" pitchFamily="34" charset="0"/>
              </a:rPr>
              <a:t> يوضح الوضعية التنافسية للمؤسسة مقارنة</a:t>
            </a:r>
            <a:r>
              <a:rPr lang="en-US" dirty="0">
                <a:solidFill>
                  <a:srgbClr val="000000"/>
                </a:solidFill>
                <a:latin typeface="Verdana" panose="020B0604030504040204" pitchFamily="34" charset="0"/>
              </a:rPr>
              <a:t> </a:t>
            </a:r>
            <a:r>
              <a:rPr lang="ar-SA" b="0" i="0" dirty="0">
                <a:solidFill>
                  <a:srgbClr val="000000"/>
                </a:solidFill>
                <a:effectLst/>
                <a:latin typeface="Verdana" panose="020B0604030504040204" pitchFamily="34" charset="0"/>
              </a:rPr>
              <a:t> بمنافسيها في الصناعة من الهيمنة إلى الضعف</a:t>
            </a:r>
            <a:endParaRPr lang="en-US" dirty="0"/>
          </a:p>
        </p:txBody>
      </p:sp>
      <p:sp>
        <p:nvSpPr>
          <p:cNvPr id="4" name="TextBox 3">
            <a:extLst>
              <a:ext uri="{FF2B5EF4-FFF2-40B4-BE49-F238E27FC236}">
                <a16:creationId xmlns:a16="http://schemas.microsoft.com/office/drawing/2014/main" id="{9AA7F7CC-E680-43D7-876C-45919D67EA0B}"/>
              </a:ext>
            </a:extLst>
          </p:cNvPr>
          <p:cNvSpPr txBox="1"/>
          <p:nvPr/>
        </p:nvSpPr>
        <p:spPr>
          <a:xfrm>
            <a:off x="1591849" y="6206271"/>
            <a:ext cx="9617639" cy="369332"/>
          </a:xfrm>
          <a:prstGeom prst="rect">
            <a:avLst/>
          </a:prstGeom>
          <a:noFill/>
        </p:spPr>
        <p:txBody>
          <a:bodyPr wrap="square" rtlCol="0" anchor="ctr">
            <a:spAutoFit/>
          </a:bodyPr>
          <a:lstStyle/>
          <a:p>
            <a:pPr algn="ctr" rtl="1"/>
            <a:r>
              <a:rPr lang="ar-SA" b="1" i="0" dirty="0">
                <a:solidFill>
                  <a:srgbClr val="000000"/>
                </a:solidFill>
                <a:effectLst/>
                <a:latin typeface="Verdana" panose="020B0604030504040204" pitchFamily="34" charset="0"/>
              </a:rPr>
              <a:t>محور الفـواصل:</a:t>
            </a:r>
            <a:r>
              <a:rPr lang="ar-DZ" b="1" i="0" dirty="0">
                <a:solidFill>
                  <a:srgbClr val="000000"/>
                </a:solidFill>
                <a:effectLst/>
                <a:latin typeface="Verdana" panose="020B0604030504040204" pitchFamily="34" charset="0"/>
              </a:rPr>
              <a:t> </a:t>
            </a:r>
            <a:r>
              <a:rPr lang="ar-SA" b="1" i="0" dirty="0">
                <a:effectLst/>
                <a:latin typeface="Verdana" panose="020B0604030504040204" pitchFamily="34" charset="0"/>
              </a:rPr>
              <a:t>يوضح مدى نضج الصناعة من خلال </a:t>
            </a:r>
            <a:r>
              <a:rPr lang="ar-SA" b="1" i="0" dirty="0" err="1">
                <a:effectLst/>
                <a:latin typeface="Verdana" panose="020B0604030504040204" pitchFamily="34" charset="0"/>
              </a:rPr>
              <a:t>التموقع</a:t>
            </a:r>
            <a:r>
              <a:rPr lang="ar-SA" b="1" i="0" dirty="0">
                <a:effectLst/>
                <a:latin typeface="Verdana" panose="020B0604030504040204" pitchFamily="34" charset="0"/>
              </a:rPr>
              <a:t> في مرحلة من مراحل دورة حياة المنتج من</a:t>
            </a:r>
            <a:r>
              <a:rPr lang="ar-DZ" b="1" i="0" dirty="0">
                <a:effectLst/>
                <a:latin typeface="Verdana" panose="020B0604030504040204" pitchFamily="34" charset="0"/>
              </a:rPr>
              <a:t> </a:t>
            </a:r>
            <a:r>
              <a:rPr lang="ar-SA" b="1" i="0" dirty="0">
                <a:effectLst/>
                <a:latin typeface="Verdana" panose="020B0604030504040204" pitchFamily="34" charset="0"/>
              </a:rPr>
              <a:t>الانطلاق إلى التدهـور</a:t>
            </a:r>
            <a:endParaRPr lang="en-US" b="1" dirty="0"/>
          </a:p>
        </p:txBody>
      </p:sp>
      <p:cxnSp>
        <p:nvCxnSpPr>
          <p:cNvPr id="43" name="Straight Arrow Connector 122">
            <a:extLst>
              <a:ext uri="{FF2B5EF4-FFF2-40B4-BE49-F238E27FC236}">
                <a16:creationId xmlns:a16="http://schemas.microsoft.com/office/drawing/2014/main" id="{8859C9C9-BDF6-4383-91A5-AF491B6FC33A}"/>
              </a:ext>
            </a:extLst>
          </p:cNvPr>
          <p:cNvCxnSpPr>
            <a:cxnSpLocks/>
          </p:cNvCxnSpPr>
          <p:nvPr/>
        </p:nvCxnSpPr>
        <p:spPr>
          <a:xfrm flipH="1">
            <a:off x="4641884" y="5744157"/>
            <a:ext cx="412420" cy="207629"/>
          </a:xfrm>
          <a:prstGeom prst="straightConnector1">
            <a:avLst/>
          </a:prstGeom>
        </p:spPr>
        <p:style>
          <a:lnRef idx="2">
            <a:schemeClr val="dk1"/>
          </a:lnRef>
          <a:fillRef idx="0">
            <a:schemeClr val="dk1"/>
          </a:fillRef>
          <a:effectRef idx="1">
            <a:schemeClr val="dk1"/>
          </a:effectRef>
          <a:fontRef idx="minor">
            <a:schemeClr val="tx1"/>
          </a:fontRef>
        </p:style>
      </p:cxnSp>
      <p:cxnSp>
        <p:nvCxnSpPr>
          <p:cNvPr id="45" name="Straight Arrow Connector 150">
            <a:extLst>
              <a:ext uri="{FF2B5EF4-FFF2-40B4-BE49-F238E27FC236}">
                <a16:creationId xmlns:a16="http://schemas.microsoft.com/office/drawing/2014/main" id="{23E779AF-68CC-4707-8685-7ABEC1ED0F7E}"/>
              </a:ext>
            </a:extLst>
          </p:cNvPr>
          <p:cNvCxnSpPr>
            <a:cxnSpLocks/>
          </p:cNvCxnSpPr>
          <p:nvPr/>
        </p:nvCxnSpPr>
        <p:spPr>
          <a:xfrm flipH="1">
            <a:off x="6147781" y="5826816"/>
            <a:ext cx="149156" cy="128259"/>
          </a:xfrm>
          <a:prstGeom prst="straightConnector1">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927422445"/>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0">
            <a:extLst>
              <a:ext uri="{FF2B5EF4-FFF2-40B4-BE49-F238E27FC236}">
                <a16:creationId xmlns:a16="http://schemas.microsoft.com/office/drawing/2014/main" id="{B1086E23-8DA4-4948-89BE-1F90536E2D40}"/>
              </a:ext>
            </a:extLst>
          </p:cNvPr>
          <p:cNvGrpSpPr/>
          <p:nvPr/>
        </p:nvGrpSpPr>
        <p:grpSpPr>
          <a:xfrm rot="16200000">
            <a:off x="1772813" y="-2879030"/>
            <a:ext cx="8222318" cy="12616060"/>
            <a:chOff x="-3526" y="-120249"/>
            <a:chExt cx="2353310" cy="273427"/>
          </a:xfrm>
        </p:grpSpPr>
        <p:sp>
          <p:nvSpPr>
            <p:cNvPr id="14" name="Freeform 11">
              <a:extLst>
                <a:ext uri="{FF2B5EF4-FFF2-40B4-BE49-F238E27FC236}">
                  <a16:creationId xmlns:a16="http://schemas.microsoft.com/office/drawing/2014/main" id="{9925A63B-51BA-4A46-9864-20BF888C66C3}"/>
                </a:ext>
              </a:extLst>
            </p:cNvPr>
            <p:cNvSpPr/>
            <p:nvPr/>
          </p:nvSpPr>
          <p:spPr>
            <a:xfrm flipV="1">
              <a:off x="-3526" y="-120249"/>
              <a:ext cx="2353310" cy="273427"/>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sp>
      </p:grpSp>
      <p:sp>
        <p:nvSpPr>
          <p:cNvPr id="2" name="TextBox 1">
            <a:extLst>
              <a:ext uri="{FF2B5EF4-FFF2-40B4-BE49-F238E27FC236}">
                <a16:creationId xmlns:a16="http://schemas.microsoft.com/office/drawing/2014/main" id="{B1E0FCBB-75BE-4121-9285-89D5977E368A}"/>
              </a:ext>
            </a:extLst>
          </p:cNvPr>
          <p:cNvSpPr txBox="1"/>
          <p:nvPr/>
        </p:nvSpPr>
        <p:spPr>
          <a:xfrm rot="16200000" flipH="1">
            <a:off x="-1255737" y="3372769"/>
            <a:ext cx="3345006" cy="461665"/>
          </a:xfrm>
          <a:prstGeom prst="rect">
            <a:avLst/>
          </a:prstGeom>
          <a:noFill/>
        </p:spPr>
        <p:txBody>
          <a:bodyPr wrap="square" rtlCol="0">
            <a:spAutoFit/>
          </a:bodyPr>
          <a:lstStyle/>
          <a:p>
            <a:pPr algn="r" rtl="1"/>
            <a:r>
              <a:rPr lang="ar-SA" sz="2400" dirty="0">
                <a:solidFill>
                  <a:schemeClr val="bg1"/>
                </a:solidFill>
                <a:latin typeface="AbdoMaster-SemiBold" panose="02000500030000020004" pitchFamily="2" charset="-78"/>
                <a:cs typeface="AbdoMaster-SemiBold" panose="02000500030000020004" pitchFamily="2" charset="-78"/>
              </a:rPr>
              <a:t>إيجابيات مصفوفة </a:t>
            </a:r>
            <a:r>
              <a:rPr lang="en-US" sz="2400" dirty="0">
                <a:solidFill>
                  <a:schemeClr val="bg1"/>
                </a:solidFill>
                <a:latin typeface="AbdoMaster-SemiBold" panose="02000500030000020004" pitchFamily="2" charset="-78"/>
                <a:cs typeface="AbdoMaster-SemiBold" panose="02000500030000020004" pitchFamily="2" charset="-78"/>
              </a:rPr>
              <a:t>ADL</a:t>
            </a:r>
          </a:p>
        </p:txBody>
      </p:sp>
      <p:sp>
        <p:nvSpPr>
          <p:cNvPr id="4" name="TextBox 3">
            <a:extLst>
              <a:ext uri="{FF2B5EF4-FFF2-40B4-BE49-F238E27FC236}">
                <a16:creationId xmlns:a16="http://schemas.microsoft.com/office/drawing/2014/main" id="{DB7290B3-2E46-4081-8F32-5124F9C8907E}"/>
              </a:ext>
            </a:extLst>
          </p:cNvPr>
          <p:cNvSpPr txBox="1"/>
          <p:nvPr/>
        </p:nvSpPr>
        <p:spPr>
          <a:xfrm>
            <a:off x="1257591" y="1064444"/>
            <a:ext cx="10151302" cy="3231654"/>
          </a:xfrm>
          <a:prstGeom prst="rect">
            <a:avLst/>
          </a:prstGeom>
          <a:noFill/>
        </p:spPr>
        <p:txBody>
          <a:bodyPr wrap="square" rtlCol="0">
            <a:spAutoFit/>
          </a:bodyPr>
          <a:lstStyle/>
          <a:p>
            <a:pPr lvl="0" algn="r" rtl="1"/>
            <a:r>
              <a:rPr lang="ar-DZ" sz="3600" b="1" u="sng" dirty="0">
                <a:latin typeface="Times New Roman" panose="02020603050405020304" pitchFamily="18" charset="0"/>
                <a:ea typeface="Times New Roman" panose="02020603050405020304" pitchFamily="18" charset="0"/>
                <a:cs typeface="Traditional Arabic" pitchFamily="2"/>
              </a:rPr>
              <a:t>إيجابيات</a:t>
            </a:r>
            <a:r>
              <a:rPr lang="ar-DZ" sz="3600" b="1" u="sng" dirty="0">
                <a:effectLst/>
                <a:latin typeface="Times New Roman" panose="02020603050405020304" pitchFamily="18" charset="0"/>
                <a:ea typeface="Times New Roman" panose="02020603050405020304" pitchFamily="18" charset="0"/>
                <a:cs typeface="Traditional Arabic" pitchFamily="2"/>
              </a:rPr>
              <a:t> </a:t>
            </a:r>
            <a:r>
              <a:rPr lang="ar-SA" sz="3600" b="1" u="sng" dirty="0">
                <a:latin typeface="Times New Roman" panose="02020603050405020304" pitchFamily="18" charset="0"/>
                <a:ea typeface="Times New Roman" panose="02020603050405020304" pitchFamily="18" charset="0"/>
                <a:cs typeface="Traditional Arabic" pitchFamily="2"/>
              </a:rPr>
              <a:t>مصفوفة </a:t>
            </a:r>
            <a:r>
              <a:rPr lang="fr-FR" sz="3600" b="1" u="sng" dirty="0">
                <a:latin typeface="Times New Roman" panose="02020603050405020304" pitchFamily="18" charset="0"/>
                <a:ea typeface="Times New Roman" panose="02020603050405020304" pitchFamily="18" charset="0"/>
                <a:cs typeface="Traditional Arabic" pitchFamily="2"/>
              </a:rPr>
              <a:t>ADL</a:t>
            </a:r>
            <a:endParaRPr lang="ar-DZ" sz="3600" b="1" u="sng" dirty="0">
              <a:effectLst/>
              <a:latin typeface="Times New Roman" panose="02020603050405020304" pitchFamily="18" charset="0"/>
              <a:ea typeface="Times New Roman" panose="02020603050405020304" pitchFamily="18" charset="0"/>
              <a:cs typeface="Traditional Arabic" pitchFamily="2"/>
            </a:endParaRPr>
          </a:p>
          <a:p>
            <a:pPr marL="285750" lvl="0" indent="-285750" algn="r" rtl="1">
              <a:buFont typeface="Arial" panose="020B0604020202020204" pitchFamily="34" charset="0"/>
              <a:buChar char="•"/>
            </a:pPr>
            <a:r>
              <a:rPr lang="ar-SA" sz="2800" dirty="0">
                <a:effectLst/>
                <a:latin typeface="Times New Roman" panose="02020603050405020304" pitchFamily="18" charset="0"/>
                <a:ea typeface="Times New Roman" panose="02020603050405020304" pitchFamily="18" charset="0"/>
                <a:cs typeface="Traditional Arabic" pitchFamily="2"/>
              </a:rPr>
              <a:t>تعرض مصفوفة </a:t>
            </a:r>
            <a:r>
              <a:rPr lang="fr-FR" sz="2800" dirty="0">
                <a:effectLst/>
                <a:latin typeface="Times New Roman" panose="02020603050405020304" pitchFamily="18" charset="0"/>
                <a:ea typeface="Times New Roman" panose="02020603050405020304" pitchFamily="18" charset="0"/>
                <a:cs typeface="Traditional Arabic" pitchFamily="2"/>
              </a:rPr>
              <a:t>ADL</a:t>
            </a:r>
            <a:r>
              <a:rPr lang="ar-SA" sz="2800" dirty="0">
                <a:effectLst/>
                <a:latin typeface="Times New Roman" panose="02020603050405020304" pitchFamily="18" charset="0"/>
                <a:ea typeface="Times New Roman" panose="02020603050405020304" pitchFamily="18" charset="0"/>
                <a:cs typeface="Traditional Arabic" pitchFamily="2"/>
              </a:rPr>
              <a:t> توزيع الأنشطة أو المنتجات في المؤسسة إزاء المراحل المختلفة لدورة حياة المنتج، والمركز التنافسي حيث قسمت إلى 20 خانة كل خانة تمثل موقع معين يوفر جملة من الخيارات الاستراتيجية.</a:t>
            </a:r>
            <a:endParaRPr lang="en-US" sz="2800" dirty="0">
              <a:effectLst/>
              <a:latin typeface="Times New Roman" panose="02020603050405020304" pitchFamily="18" charset="0"/>
              <a:ea typeface="Times New Roman" panose="02020603050405020304" pitchFamily="18" charset="0"/>
              <a:cs typeface="Traditional Arabic" pitchFamily="2"/>
            </a:endParaRPr>
          </a:p>
          <a:p>
            <a:pPr marL="285750" lvl="0" indent="-285750" algn="r" rtl="1">
              <a:buFont typeface="Arial" panose="020B0604020202020204" pitchFamily="34" charset="0"/>
              <a:buChar char="•"/>
            </a:pPr>
            <a:r>
              <a:rPr lang="ar-SA" sz="2800" dirty="0">
                <a:effectLst/>
                <a:latin typeface="Times New Roman" panose="02020603050405020304" pitchFamily="18" charset="0"/>
                <a:ea typeface="Times New Roman" panose="02020603050405020304" pitchFamily="18" charset="0"/>
                <a:cs typeface="Traditional Arabic" pitchFamily="2"/>
              </a:rPr>
              <a:t>تستطيع المؤسسة ومن خلال التوزيع الواسع للأنشطة والمنتجات أن تتنبـأ بماهية محفظتهـا المالية وكيفية تطويرها في المستقبل للتأكد أن محفظة أعمالها متوازنـة</a:t>
            </a:r>
            <a:endParaRPr lang="en-US" sz="2800" dirty="0">
              <a:effectLst/>
              <a:latin typeface="Times New Roman" panose="02020603050405020304" pitchFamily="18" charset="0"/>
              <a:ea typeface="Times New Roman" panose="02020603050405020304" pitchFamily="18" charset="0"/>
              <a:cs typeface="Traditional Arabic" pitchFamily="2"/>
            </a:endParaRPr>
          </a:p>
          <a:p>
            <a:pPr marL="285750" indent="-285750" algn="r" rtl="1">
              <a:buFont typeface="Arial" panose="020B0604020202020204" pitchFamily="34" charset="0"/>
              <a:buChar char="•"/>
            </a:pPr>
            <a:r>
              <a:rPr lang="ar-SA" sz="2800" dirty="0">
                <a:effectLst/>
                <a:latin typeface="Times New Roman" panose="02020603050405020304" pitchFamily="18" charset="0"/>
                <a:ea typeface="Times New Roman" panose="02020603050405020304" pitchFamily="18" charset="0"/>
                <a:cs typeface="Traditional Arabic" pitchFamily="2"/>
              </a:rPr>
              <a:t>تزيد من تركيز انتباه المسيرين في المؤسسة على مختلف الاستراتيجيات، كذلك تعتبر دورة حياة المنتج هي من المحددات المهمة في الاختيار الاستراتيجي.</a:t>
            </a:r>
            <a:endParaRPr lang="en-US" sz="2800" dirty="0"/>
          </a:p>
        </p:txBody>
      </p:sp>
    </p:spTree>
    <p:extLst>
      <p:ext uri="{BB962C8B-B14F-4D97-AF65-F5344CB8AC3E}">
        <p14:creationId xmlns:p14="http://schemas.microsoft.com/office/powerpoint/2010/main" val="4057056338"/>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0023327F-1140-45E0-A2BE-1EBBA7A3525E}"/>
              </a:ext>
            </a:extLst>
          </p:cNvPr>
          <p:cNvSpPr/>
          <p:nvPr/>
        </p:nvSpPr>
        <p:spPr>
          <a:xfrm rot="5400000" flipH="1" flipV="1">
            <a:off x="1895619" y="-2959745"/>
            <a:ext cx="8222318" cy="12777489"/>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sp>
      <p:sp>
        <p:nvSpPr>
          <p:cNvPr id="3" name="TextBox 2">
            <a:extLst>
              <a:ext uri="{FF2B5EF4-FFF2-40B4-BE49-F238E27FC236}">
                <a16:creationId xmlns:a16="http://schemas.microsoft.com/office/drawing/2014/main" id="{D386D77C-9552-4CEC-AB70-67A21D311643}"/>
              </a:ext>
            </a:extLst>
          </p:cNvPr>
          <p:cNvSpPr txBox="1"/>
          <p:nvPr/>
        </p:nvSpPr>
        <p:spPr>
          <a:xfrm rot="5400000">
            <a:off x="9995594" y="3198167"/>
            <a:ext cx="3345006" cy="461665"/>
          </a:xfrm>
          <a:prstGeom prst="rect">
            <a:avLst/>
          </a:prstGeom>
          <a:noFill/>
        </p:spPr>
        <p:txBody>
          <a:bodyPr wrap="square" rtlCol="0">
            <a:spAutoFit/>
          </a:bodyPr>
          <a:lstStyle/>
          <a:p>
            <a:pPr algn="r" rtl="1"/>
            <a:r>
              <a:rPr lang="ar-SA" sz="2400" dirty="0">
                <a:solidFill>
                  <a:schemeClr val="bg1"/>
                </a:solidFill>
                <a:latin typeface="AbdoMaster-SemiBold" panose="02000500030000020004" pitchFamily="2" charset="-78"/>
                <a:cs typeface="AbdoMaster-SemiBold" panose="02000500030000020004" pitchFamily="2" charset="-78"/>
              </a:rPr>
              <a:t>سلبيات مصفوفة </a:t>
            </a:r>
            <a:r>
              <a:rPr lang="en-US" sz="2400" dirty="0">
                <a:solidFill>
                  <a:schemeClr val="bg1"/>
                </a:solidFill>
                <a:latin typeface="AbdoMaster-SemiBold" panose="02000500030000020004" pitchFamily="2" charset="-78"/>
                <a:cs typeface="AbdoMaster-SemiBold" panose="02000500030000020004" pitchFamily="2" charset="-78"/>
              </a:rPr>
              <a:t>ADL</a:t>
            </a:r>
          </a:p>
        </p:txBody>
      </p:sp>
      <p:sp>
        <p:nvSpPr>
          <p:cNvPr id="5" name="TextBox 4">
            <a:extLst>
              <a:ext uri="{FF2B5EF4-FFF2-40B4-BE49-F238E27FC236}">
                <a16:creationId xmlns:a16="http://schemas.microsoft.com/office/drawing/2014/main" id="{63CA3081-825E-46D7-A113-54A589BEA544}"/>
              </a:ext>
            </a:extLst>
          </p:cNvPr>
          <p:cNvSpPr txBox="1"/>
          <p:nvPr/>
        </p:nvSpPr>
        <p:spPr>
          <a:xfrm>
            <a:off x="874213" y="571704"/>
            <a:ext cx="9959691" cy="4585871"/>
          </a:xfrm>
          <a:prstGeom prst="rect">
            <a:avLst/>
          </a:prstGeom>
          <a:noFill/>
        </p:spPr>
        <p:txBody>
          <a:bodyPr wrap="square" rtlCol="0">
            <a:spAutoFit/>
          </a:bodyPr>
          <a:lstStyle/>
          <a:p>
            <a:pPr lvl="0" algn="r" rtl="1"/>
            <a:r>
              <a:rPr lang="ar-DZ" sz="3200" b="1" u="sng" dirty="0">
                <a:latin typeface="Times New Roman" panose="02020603050405020304" pitchFamily="18" charset="0"/>
                <a:ea typeface="Times New Roman" panose="02020603050405020304" pitchFamily="18" charset="0"/>
                <a:cs typeface="Traditional Arabic" pitchFamily="2"/>
              </a:rPr>
              <a:t>سلبيات مصفوفة </a:t>
            </a:r>
            <a:r>
              <a:rPr lang="fr-FR" sz="3200" b="1" u="sng" dirty="0">
                <a:latin typeface="Times New Roman" panose="02020603050405020304" pitchFamily="18" charset="0"/>
                <a:ea typeface="Times New Roman" panose="02020603050405020304" pitchFamily="18" charset="0"/>
                <a:cs typeface="Traditional Arabic" pitchFamily="2"/>
              </a:rPr>
              <a:t>ADL</a:t>
            </a:r>
            <a:r>
              <a:rPr lang="ar-DZ" sz="3200" b="1" u="sng" dirty="0">
                <a:latin typeface="Times New Roman" panose="02020603050405020304" pitchFamily="18" charset="0"/>
                <a:ea typeface="Times New Roman" panose="02020603050405020304" pitchFamily="18" charset="0"/>
                <a:cs typeface="Traditional Arabic" pitchFamily="2"/>
              </a:rPr>
              <a:t>:</a:t>
            </a:r>
            <a:endParaRPr lang="ar-DZ" sz="3200" b="1" u="sng" dirty="0">
              <a:effectLst/>
              <a:latin typeface="Times New Roman" panose="02020603050405020304" pitchFamily="18" charset="0"/>
              <a:ea typeface="Times New Roman" panose="02020603050405020304" pitchFamily="18" charset="0"/>
              <a:cs typeface="Traditional Arabic" pitchFamily="2"/>
            </a:endParaRPr>
          </a:p>
          <a:p>
            <a:pPr marL="457200" lvl="0" indent="-457200" algn="r" rtl="1">
              <a:buFont typeface="Arial" panose="020B0604020202020204" pitchFamily="34" charset="0"/>
              <a:buChar char="•"/>
            </a:pPr>
            <a:r>
              <a:rPr lang="ar-DZ" sz="3200" dirty="0">
                <a:latin typeface="Times New Roman" panose="02020603050405020304" pitchFamily="18" charset="0"/>
                <a:ea typeface="Times New Roman" panose="02020603050405020304" pitchFamily="18" charset="0"/>
                <a:cs typeface="Traditional Arabic" pitchFamily="2"/>
              </a:rPr>
              <a:t>لا</a:t>
            </a:r>
            <a:r>
              <a:rPr lang="ar-SA" sz="2800" dirty="0">
                <a:effectLst/>
                <a:latin typeface="Times New Roman" panose="02020603050405020304" pitchFamily="18" charset="0"/>
                <a:ea typeface="Times New Roman" panose="02020603050405020304" pitchFamily="18" charset="0"/>
                <a:cs typeface="Traditional Arabic" pitchFamily="2"/>
              </a:rPr>
              <a:t> تركز على جميع العوامل المتعلقة بجاذبية الصناعة كما هو الحال في مصفوفة ماكينزي، فبالرغم من كون مراحل دورة حياة المنتج هي مهمة لكنها لا تحمل محددات جاذبية الصناعـة.</a:t>
            </a:r>
            <a:endParaRPr lang="en-US" sz="2800" dirty="0">
              <a:effectLst/>
              <a:latin typeface="Times New Roman" panose="02020603050405020304" pitchFamily="18" charset="0"/>
              <a:ea typeface="Times New Roman" panose="02020603050405020304" pitchFamily="18" charset="0"/>
              <a:cs typeface="Traditional Arabic" pitchFamily="2"/>
            </a:endParaRPr>
          </a:p>
          <a:p>
            <a:pPr marL="457200" lvl="0" indent="-457200" algn="r" rtl="1">
              <a:buFont typeface="Arial" panose="020B0604020202020204" pitchFamily="34" charset="0"/>
              <a:buChar char="•"/>
            </a:pPr>
            <a:r>
              <a:rPr lang="ar-SA" sz="2800" dirty="0">
                <a:effectLst/>
                <a:latin typeface="Times New Roman" panose="02020603050405020304" pitchFamily="18" charset="0"/>
                <a:ea typeface="Times New Roman" panose="02020603050405020304" pitchFamily="18" charset="0"/>
                <a:cs typeface="Traditional Arabic" pitchFamily="2"/>
              </a:rPr>
              <a:t>توجد عوامل أخرى مهمة وذات أثر مستقل عن كل مرحلة من مراحل دورة حياة المنتج.</a:t>
            </a:r>
            <a:endParaRPr lang="en-US" sz="2800" dirty="0">
              <a:effectLst/>
              <a:latin typeface="Times New Roman" panose="02020603050405020304" pitchFamily="18" charset="0"/>
              <a:ea typeface="Times New Roman" panose="02020603050405020304" pitchFamily="18" charset="0"/>
              <a:cs typeface="Traditional Arabic" pitchFamily="2"/>
            </a:endParaRPr>
          </a:p>
          <a:p>
            <a:pPr marL="457200" indent="-457200" algn="r" rtl="1">
              <a:buFont typeface="Arial" panose="020B0604020202020204" pitchFamily="34" charset="0"/>
              <a:buChar char="•"/>
            </a:pPr>
            <a:r>
              <a:rPr lang="ar-SA" sz="2800" dirty="0">
                <a:effectLst/>
                <a:latin typeface="Times New Roman" panose="02020603050405020304" pitchFamily="18" charset="0"/>
                <a:ea typeface="Times New Roman" panose="02020603050405020304" pitchFamily="18" charset="0"/>
                <a:cs typeface="Traditional Arabic" pitchFamily="2"/>
              </a:rPr>
              <a:t>	ومن الواضح أن مصفوفة </a:t>
            </a:r>
            <a:r>
              <a:rPr lang="fr-FR" sz="2800" dirty="0">
                <a:effectLst/>
                <a:latin typeface="Times New Roman" panose="02020603050405020304" pitchFamily="18" charset="0"/>
                <a:ea typeface="Times New Roman" panose="02020603050405020304" pitchFamily="18" charset="0"/>
                <a:cs typeface="Traditional Arabic" pitchFamily="2"/>
              </a:rPr>
              <a:t>ADL</a:t>
            </a:r>
            <a:r>
              <a:rPr lang="ar-SA" sz="2800" dirty="0">
                <a:effectLst/>
                <a:latin typeface="Times New Roman" panose="02020603050405020304" pitchFamily="18" charset="0"/>
                <a:ea typeface="Times New Roman" panose="02020603050405020304" pitchFamily="18" charset="0"/>
                <a:cs typeface="Traditional Arabic" pitchFamily="2"/>
              </a:rPr>
              <a:t> تتجه إلى حد ما نحو تبسيط عملية الاختيار الاستراتيجي، وهي بالتأكيد ليست على هذا النحو.</a:t>
            </a:r>
          </a:p>
          <a:p>
            <a:pPr algn="ctr" rtl="1"/>
            <a:r>
              <a:rPr lang="ar-SA" sz="2800" dirty="0">
                <a:effectLst/>
                <a:latin typeface="Times New Roman" panose="02020603050405020304" pitchFamily="18" charset="0"/>
                <a:ea typeface="Times New Roman" panose="02020603050405020304" pitchFamily="18" charset="0"/>
                <a:cs typeface="Traditional Arabic" pitchFamily="2"/>
              </a:rPr>
              <a:t> ومع ذلك تعتبر مصفوفة </a:t>
            </a:r>
            <a:r>
              <a:rPr lang="en-US" sz="2800" dirty="0">
                <a:effectLst/>
                <a:latin typeface="Times New Roman" panose="02020603050405020304" pitchFamily="18" charset="0"/>
                <a:ea typeface="Times New Roman" panose="02020603050405020304" pitchFamily="18" charset="0"/>
                <a:cs typeface="Traditional Arabic" pitchFamily="2"/>
              </a:rPr>
              <a:t>ADL </a:t>
            </a:r>
            <a:r>
              <a:rPr lang="ar-SA" sz="2800" dirty="0">
                <a:effectLst/>
                <a:latin typeface="Times New Roman" panose="02020603050405020304" pitchFamily="18" charset="0"/>
                <a:ea typeface="Times New Roman" panose="02020603050405020304" pitchFamily="18" charset="0"/>
                <a:cs typeface="Traditional Arabic" pitchFamily="2"/>
              </a:rPr>
              <a:t> أداة مفيدة في عملية التحليل الاستراتيجي، وبالنظر إلى المدى الواسع للبدائل والخيارات الاستراتيجية الممكنة للمؤسسة، تبقى القيمة الحقيقية للمصفوفة هو في تأسيس موائمة بين الاستراتيجيات من جهة ودرجة نضج الصناعة والوضعية التنافسية للمؤسسة من جهة أخرى.</a:t>
            </a:r>
            <a:endParaRPr lang="en-US" sz="2800" dirty="0">
              <a:effectLst/>
              <a:latin typeface="Times New Roman" panose="02020603050405020304" pitchFamily="18" charset="0"/>
              <a:ea typeface="Times New Roman" panose="02020603050405020304" pitchFamily="18" charset="0"/>
            </a:endParaRPr>
          </a:p>
          <a:p>
            <a:pPr algn="r" rtl="1"/>
            <a:endParaRPr lang="en-US" sz="3200" dirty="0"/>
          </a:p>
        </p:txBody>
      </p:sp>
    </p:spTree>
    <p:extLst>
      <p:ext uri="{BB962C8B-B14F-4D97-AF65-F5344CB8AC3E}">
        <p14:creationId xmlns:p14="http://schemas.microsoft.com/office/powerpoint/2010/main" val="3133390603"/>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a:extLst>
              <a:ext uri="{FF2B5EF4-FFF2-40B4-BE49-F238E27FC236}">
                <a16:creationId xmlns:a16="http://schemas.microsoft.com/office/drawing/2014/main" id="{18E2A2FD-051D-4B6B-84C6-FD7493201633}"/>
              </a:ext>
            </a:extLst>
          </p:cNvPr>
          <p:cNvGrpSpPr/>
          <p:nvPr/>
        </p:nvGrpSpPr>
        <p:grpSpPr>
          <a:xfrm rot="-10800000">
            <a:off x="344022" y="5741105"/>
            <a:ext cx="3191969" cy="4175345"/>
            <a:chOff x="0" y="0"/>
            <a:chExt cx="2353310" cy="3357865"/>
          </a:xfrm>
        </p:grpSpPr>
        <p:sp>
          <p:nvSpPr>
            <p:cNvPr id="7" name="Freeform 11">
              <a:extLst>
                <a:ext uri="{FF2B5EF4-FFF2-40B4-BE49-F238E27FC236}">
                  <a16:creationId xmlns:a16="http://schemas.microsoft.com/office/drawing/2014/main" id="{F772DA9B-50DB-433F-BCF2-14D59A8839EA}"/>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sp>
      </p:grpSp>
      <p:grpSp>
        <p:nvGrpSpPr>
          <p:cNvPr id="12" name="Group 10">
            <a:extLst>
              <a:ext uri="{FF2B5EF4-FFF2-40B4-BE49-F238E27FC236}">
                <a16:creationId xmlns:a16="http://schemas.microsoft.com/office/drawing/2014/main" id="{29082024-2218-41B0-A1FB-45D7F7EF11D1}"/>
              </a:ext>
            </a:extLst>
          </p:cNvPr>
          <p:cNvGrpSpPr/>
          <p:nvPr/>
        </p:nvGrpSpPr>
        <p:grpSpPr>
          <a:xfrm rot="-10800000">
            <a:off x="4295461" y="5658634"/>
            <a:ext cx="3191969" cy="4175345"/>
            <a:chOff x="0" y="0"/>
            <a:chExt cx="2353310" cy="3357865"/>
          </a:xfrm>
        </p:grpSpPr>
        <p:sp>
          <p:nvSpPr>
            <p:cNvPr id="11" name="Freeform 11">
              <a:extLst>
                <a:ext uri="{FF2B5EF4-FFF2-40B4-BE49-F238E27FC236}">
                  <a16:creationId xmlns:a16="http://schemas.microsoft.com/office/drawing/2014/main" id="{17355603-B074-4929-8300-8A66D96F1120}"/>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sp>
      </p:grpSp>
      <p:grpSp>
        <p:nvGrpSpPr>
          <p:cNvPr id="15" name="Group 10">
            <a:extLst>
              <a:ext uri="{FF2B5EF4-FFF2-40B4-BE49-F238E27FC236}">
                <a16:creationId xmlns:a16="http://schemas.microsoft.com/office/drawing/2014/main" id="{B1086E23-8DA4-4948-89BE-1F90536E2D40}"/>
              </a:ext>
            </a:extLst>
          </p:cNvPr>
          <p:cNvGrpSpPr/>
          <p:nvPr/>
        </p:nvGrpSpPr>
        <p:grpSpPr>
          <a:xfrm rot="-10800000">
            <a:off x="8155566" y="5645585"/>
            <a:ext cx="3191969" cy="4175345"/>
            <a:chOff x="0" y="0"/>
            <a:chExt cx="2353310" cy="3357865"/>
          </a:xfrm>
        </p:grpSpPr>
        <p:sp>
          <p:nvSpPr>
            <p:cNvPr id="14" name="Freeform 11">
              <a:extLst>
                <a:ext uri="{FF2B5EF4-FFF2-40B4-BE49-F238E27FC236}">
                  <a16:creationId xmlns:a16="http://schemas.microsoft.com/office/drawing/2014/main" id="{9925A63B-51BA-4A46-9864-20BF888C66C3}"/>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sp>
      </p:grpSp>
      <p:sp>
        <p:nvSpPr>
          <p:cNvPr id="16" name="TextBox 15">
            <a:extLst>
              <a:ext uri="{FF2B5EF4-FFF2-40B4-BE49-F238E27FC236}">
                <a16:creationId xmlns:a16="http://schemas.microsoft.com/office/drawing/2014/main" id="{9533C81C-7263-4EBE-A292-6AA49B75C2C7}"/>
              </a:ext>
            </a:extLst>
          </p:cNvPr>
          <p:cNvSpPr txBox="1"/>
          <p:nvPr/>
        </p:nvSpPr>
        <p:spPr>
          <a:xfrm>
            <a:off x="1304794" y="2648731"/>
            <a:ext cx="8446756" cy="707886"/>
          </a:xfrm>
          <a:prstGeom prst="rect">
            <a:avLst/>
          </a:prstGeom>
          <a:noFill/>
        </p:spPr>
        <p:txBody>
          <a:bodyPr wrap="square" rtlCol="0">
            <a:spAutoFit/>
          </a:bodyPr>
          <a:lstStyle/>
          <a:p>
            <a:pPr algn="r" rtl="1"/>
            <a:r>
              <a:rPr lang="ar-SA" sz="4000" b="1" dirty="0">
                <a:latin typeface="Aljazeera" panose="02000000000000000000" pitchFamily="2" charset="-78"/>
              </a:rPr>
              <a:t>ومن أبرز مصفوفات التحليل الاستراتيجي نجد:</a:t>
            </a:r>
            <a:endParaRPr lang="en-US" sz="4000" b="1" dirty="0">
              <a:latin typeface="Aljazeera" panose="02000000000000000000" pitchFamily="2" charset="-78"/>
            </a:endParaRPr>
          </a:p>
        </p:txBody>
      </p:sp>
      <p:sp>
        <p:nvSpPr>
          <p:cNvPr id="17" name="TextBox 16">
            <a:extLst>
              <a:ext uri="{FF2B5EF4-FFF2-40B4-BE49-F238E27FC236}">
                <a16:creationId xmlns:a16="http://schemas.microsoft.com/office/drawing/2014/main" id="{E1E144CB-9A9C-494A-9ED5-7773C10D830B}"/>
              </a:ext>
            </a:extLst>
          </p:cNvPr>
          <p:cNvSpPr txBox="1"/>
          <p:nvPr/>
        </p:nvSpPr>
        <p:spPr>
          <a:xfrm>
            <a:off x="1025606" y="6040153"/>
            <a:ext cx="1828800" cy="830997"/>
          </a:xfrm>
          <a:prstGeom prst="rect">
            <a:avLst/>
          </a:prstGeom>
          <a:noFill/>
        </p:spPr>
        <p:txBody>
          <a:bodyPr wrap="square" rtlCol="0">
            <a:spAutoFit/>
          </a:bodyPr>
          <a:lstStyle/>
          <a:p>
            <a:pPr algn="ctr" rtl="1"/>
            <a:r>
              <a:rPr lang="ar-DZ" sz="4800" b="1" dirty="0">
                <a:solidFill>
                  <a:schemeClr val="bg1"/>
                </a:solidFill>
                <a:latin typeface="(A) Arslan Wessam B" panose="03020402040406030203" pitchFamily="66" charset="-78"/>
                <a:cs typeface="(A) Arslan Wessam B" panose="03020402040406030203" pitchFamily="66" charset="-78"/>
              </a:rPr>
              <a:t>أولًا:</a:t>
            </a:r>
            <a:endParaRPr lang="en-US" sz="4800" b="1" dirty="0">
              <a:solidFill>
                <a:schemeClr val="bg1"/>
              </a:solidFill>
              <a:latin typeface="(A) Arslan Wessam B" panose="03020402040406030203" pitchFamily="66" charset="-78"/>
              <a:cs typeface="(A) Arslan Wessam B" panose="03020402040406030203" pitchFamily="66" charset="-78"/>
            </a:endParaRPr>
          </a:p>
        </p:txBody>
      </p:sp>
      <p:sp>
        <p:nvSpPr>
          <p:cNvPr id="18" name="TextBox 17">
            <a:extLst>
              <a:ext uri="{FF2B5EF4-FFF2-40B4-BE49-F238E27FC236}">
                <a16:creationId xmlns:a16="http://schemas.microsoft.com/office/drawing/2014/main" id="{37FB7837-683A-4B4A-9961-28B019336D70}"/>
              </a:ext>
            </a:extLst>
          </p:cNvPr>
          <p:cNvSpPr txBox="1"/>
          <p:nvPr/>
        </p:nvSpPr>
        <p:spPr>
          <a:xfrm>
            <a:off x="4963997" y="5942792"/>
            <a:ext cx="1828800" cy="830997"/>
          </a:xfrm>
          <a:prstGeom prst="rect">
            <a:avLst/>
          </a:prstGeom>
          <a:noFill/>
        </p:spPr>
        <p:txBody>
          <a:bodyPr wrap="square" rtlCol="0">
            <a:spAutoFit/>
          </a:bodyPr>
          <a:lstStyle/>
          <a:p>
            <a:pPr algn="ctr" rtl="1"/>
            <a:r>
              <a:rPr lang="ar-DZ" sz="4800" b="1" dirty="0">
                <a:solidFill>
                  <a:schemeClr val="bg1"/>
                </a:solidFill>
                <a:latin typeface="(A) Arslan Wessam B" panose="03020402040406030203" pitchFamily="66" charset="-78"/>
                <a:cs typeface="(A) Arslan Wessam B" panose="03020402040406030203" pitchFamily="66" charset="-78"/>
              </a:rPr>
              <a:t>ثانيًا:</a:t>
            </a:r>
            <a:endParaRPr lang="en-US" sz="4800" b="1" dirty="0">
              <a:solidFill>
                <a:schemeClr val="bg1"/>
              </a:solidFill>
              <a:latin typeface="(A) Arslan Wessam B" panose="03020402040406030203" pitchFamily="66" charset="-78"/>
              <a:cs typeface="(A) Arslan Wessam B" panose="03020402040406030203" pitchFamily="66" charset="-78"/>
            </a:endParaRPr>
          </a:p>
        </p:txBody>
      </p:sp>
      <p:sp>
        <p:nvSpPr>
          <p:cNvPr id="19" name="TextBox 18">
            <a:extLst>
              <a:ext uri="{FF2B5EF4-FFF2-40B4-BE49-F238E27FC236}">
                <a16:creationId xmlns:a16="http://schemas.microsoft.com/office/drawing/2014/main" id="{DD27FD49-1315-4BE3-BB61-7DA91545E00B}"/>
              </a:ext>
            </a:extLst>
          </p:cNvPr>
          <p:cNvSpPr txBox="1"/>
          <p:nvPr/>
        </p:nvSpPr>
        <p:spPr>
          <a:xfrm>
            <a:off x="8837150" y="5942791"/>
            <a:ext cx="1828800" cy="830997"/>
          </a:xfrm>
          <a:prstGeom prst="rect">
            <a:avLst/>
          </a:prstGeom>
          <a:noFill/>
        </p:spPr>
        <p:txBody>
          <a:bodyPr wrap="square" rtlCol="0">
            <a:spAutoFit/>
          </a:bodyPr>
          <a:lstStyle/>
          <a:p>
            <a:pPr algn="ctr" rtl="1"/>
            <a:r>
              <a:rPr lang="ar-DZ" sz="4800" b="1" dirty="0">
                <a:solidFill>
                  <a:schemeClr val="bg1"/>
                </a:solidFill>
                <a:latin typeface="(A) Arslan Wessam B" panose="03020402040406030203" pitchFamily="66" charset="-78"/>
                <a:cs typeface="(A) Arslan Wessam B" panose="03020402040406030203" pitchFamily="66" charset="-78"/>
              </a:rPr>
              <a:t>ثالثا:</a:t>
            </a:r>
            <a:endParaRPr lang="en-US" sz="4800" b="1" dirty="0">
              <a:solidFill>
                <a:schemeClr val="bg1"/>
              </a:solidFill>
              <a:latin typeface="(A) Arslan Wessam B" panose="03020402040406030203" pitchFamily="66" charset="-78"/>
              <a:cs typeface="(A) Arslan Wessam B" panose="03020402040406030203" pitchFamily="66" charset="-78"/>
            </a:endParaRPr>
          </a:p>
        </p:txBody>
      </p:sp>
      <p:grpSp>
        <p:nvGrpSpPr>
          <p:cNvPr id="5" name="Group 4">
            <a:extLst>
              <a:ext uri="{FF2B5EF4-FFF2-40B4-BE49-F238E27FC236}">
                <a16:creationId xmlns:a16="http://schemas.microsoft.com/office/drawing/2014/main" id="{EC26DE5D-F0A4-41B8-A9DC-E523F1193C8F}"/>
              </a:ext>
            </a:extLst>
          </p:cNvPr>
          <p:cNvGrpSpPr/>
          <p:nvPr/>
        </p:nvGrpSpPr>
        <p:grpSpPr>
          <a:xfrm>
            <a:off x="-3269993" y="-3256944"/>
            <a:ext cx="5253281" cy="5696910"/>
            <a:chOff x="-3283041" y="-3283041"/>
            <a:chExt cx="6566081" cy="6566081"/>
          </a:xfrm>
        </p:grpSpPr>
        <p:grpSp>
          <p:nvGrpSpPr>
            <p:cNvPr id="3" name="Group 4">
              <a:extLst>
                <a:ext uri="{FF2B5EF4-FFF2-40B4-BE49-F238E27FC236}">
                  <a16:creationId xmlns:a16="http://schemas.microsoft.com/office/drawing/2014/main" id="{FB1EBD90-4E71-42A7-BAD0-FFEA9D68AF14}"/>
                </a:ext>
              </a:extLst>
            </p:cNvPr>
            <p:cNvGrpSpPr/>
            <p:nvPr/>
          </p:nvGrpSpPr>
          <p:grpSpPr>
            <a:xfrm rot="-2700000">
              <a:off x="-3283041" y="-3283041"/>
              <a:ext cx="6566081" cy="6566081"/>
              <a:chOff x="0" y="0"/>
              <a:chExt cx="1913890" cy="1913890"/>
            </a:xfrm>
          </p:grpSpPr>
          <p:sp>
            <p:nvSpPr>
              <p:cNvPr id="20" name="Freeform 5">
                <a:extLst>
                  <a:ext uri="{FF2B5EF4-FFF2-40B4-BE49-F238E27FC236}">
                    <a16:creationId xmlns:a16="http://schemas.microsoft.com/office/drawing/2014/main" id="{080C56BF-CE10-45B5-8E2F-EE4C86B52028}"/>
                  </a:ext>
                </a:extLst>
              </p:cNvPr>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5271FF"/>
              </a:solidFill>
            </p:spPr>
          </p:sp>
        </p:grpSp>
        <p:grpSp>
          <p:nvGrpSpPr>
            <p:cNvPr id="4" name="Group 6">
              <a:extLst>
                <a:ext uri="{FF2B5EF4-FFF2-40B4-BE49-F238E27FC236}">
                  <a16:creationId xmlns:a16="http://schemas.microsoft.com/office/drawing/2014/main" id="{6F741ADE-39C9-49FA-A7DB-1AC3F9D702C0}"/>
                </a:ext>
              </a:extLst>
            </p:cNvPr>
            <p:cNvGrpSpPr/>
            <p:nvPr/>
          </p:nvGrpSpPr>
          <p:grpSpPr>
            <a:xfrm rot="2700000">
              <a:off x="-2926440" y="-2926440"/>
              <a:ext cx="5852880" cy="5852880"/>
              <a:chOff x="0" y="0"/>
              <a:chExt cx="1913890" cy="1913890"/>
            </a:xfrm>
          </p:grpSpPr>
          <p:sp>
            <p:nvSpPr>
              <p:cNvPr id="22" name="Freeform 7">
                <a:extLst>
                  <a:ext uri="{FF2B5EF4-FFF2-40B4-BE49-F238E27FC236}">
                    <a16:creationId xmlns:a16="http://schemas.microsoft.com/office/drawing/2014/main" id="{2619DB36-8BFB-4BB9-885C-BFBE5AB6496C}"/>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grpSp>
    </p:spTree>
    <p:extLst>
      <p:ext uri="{BB962C8B-B14F-4D97-AF65-F5344CB8AC3E}">
        <p14:creationId xmlns:p14="http://schemas.microsoft.com/office/powerpoint/2010/main" val="4196528953"/>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a:extLst>
              <a:ext uri="{FF2B5EF4-FFF2-40B4-BE49-F238E27FC236}">
                <a16:creationId xmlns:a16="http://schemas.microsoft.com/office/drawing/2014/main" id="{18E2A2FD-051D-4B6B-84C6-FD7493201633}"/>
              </a:ext>
            </a:extLst>
          </p:cNvPr>
          <p:cNvGrpSpPr/>
          <p:nvPr/>
        </p:nvGrpSpPr>
        <p:grpSpPr>
          <a:xfrm rot="-10800000">
            <a:off x="344022" y="2713973"/>
            <a:ext cx="3191969" cy="4175345"/>
            <a:chOff x="0" y="0"/>
            <a:chExt cx="2353310" cy="3357865"/>
          </a:xfrm>
        </p:grpSpPr>
        <p:sp>
          <p:nvSpPr>
            <p:cNvPr id="7" name="Freeform 11">
              <a:extLst>
                <a:ext uri="{FF2B5EF4-FFF2-40B4-BE49-F238E27FC236}">
                  <a16:creationId xmlns:a16="http://schemas.microsoft.com/office/drawing/2014/main" id="{F772DA9B-50DB-433F-BCF2-14D59A8839EA}"/>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sp>
      </p:grpSp>
      <p:grpSp>
        <p:nvGrpSpPr>
          <p:cNvPr id="12" name="Group 10">
            <a:extLst>
              <a:ext uri="{FF2B5EF4-FFF2-40B4-BE49-F238E27FC236}">
                <a16:creationId xmlns:a16="http://schemas.microsoft.com/office/drawing/2014/main" id="{29082024-2218-41B0-A1FB-45D7F7EF11D1}"/>
              </a:ext>
            </a:extLst>
          </p:cNvPr>
          <p:cNvGrpSpPr/>
          <p:nvPr/>
        </p:nvGrpSpPr>
        <p:grpSpPr>
          <a:xfrm rot="-10800000">
            <a:off x="4295461" y="5658634"/>
            <a:ext cx="3191969" cy="4175345"/>
            <a:chOff x="0" y="0"/>
            <a:chExt cx="2353310" cy="3357865"/>
          </a:xfrm>
        </p:grpSpPr>
        <p:sp>
          <p:nvSpPr>
            <p:cNvPr id="11" name="Freeform 11">
              <a:extLst>
                <a:ext uri="{FF2B5EF4-FFF2-40B4-BE49-F238E27FC236}">
                  <a16:creationId xmlns:a16="http://schemas.microsoft.com/office/drawing/2014/main" id="{17355603-B074-4929-8300-8A66D96F1120}"/>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sp>
      </p:grpSp>
      <p:grpSp>
        <p:nvGrpSpPr>
          <p:cNvPr id="15" name="Group 10">
            <a:extLst>
              <a:ext uri="{FF2B5EF4-FFF2-40B4-BE49-F238E27FC236}">
                <a16:creationId xmlns:a16="http://schemas.microsoft.com/office/drawing/2014/main" id="{B1086E23-8DA4-4948-89BE-1F90536E2D40}"/>
              </a:ext>
            </a:extLst>
          </p:cNvPr>
          <p:cNvGrpSpPr/>
          <p:nvPr/>
        </p:nvGrpSpPr>
        <p:grpSpPr>
          <a:xfrm rot="-10800000">
            <a:off x="8155566" y="5645585"/>
            <a:ext cx="3191969" cy="4175345"/>
            <a:chOff x="0" y="0"/>
            <a:chExt cx="2353310" cy="3357865"/>
          </a:xfrm>
        </p:grpSpPr>
        <p:sp>
          <p:nvSpPr>
            <p:cNvPr id="14" name="Freeform 11">
              <a:extLst>
                <a:ext uri="{FF2B5EF4-FFF2-40B4-BE49-F238E27FC236}">
                  <a16:creationId xmlns:a16="http://schemas.microsoft.com/office/drawing/2014/main" id="{9925A63B-51BA-4A46-9864-20BF888C66C3}"/>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sp>
      </p:grpSp>
      <p:sp>
        <p:nvSpPr>
          <p:cNvPr id="3" name="TextBox 2">
            <a:extLst>
              <a:ext uri="{FF2B5EF4-FFF2-40B4-BE49-F238E27FC236}">
                <a16:creationId xmlns:a16="http://schemas.microsoft.com/office/drawing/2014/main" id="{04014166-4A1A-4A39-B159-85C064C5A85D}"/>
              </a:ext>
            </a:extLst>
          </p:cNvPr>
          <p:cNvSpPr txBox="1"/>
          <p:nvPr/>
        </p:nvSpPr>
        <p:spPr>
          <a:xfrm>
            <a:off x="986462" y="2934737"/>
            <a:ext cx="1828800" cy="1692771"/>
          </a:xfrm>
          <a:prstGeom prst="rect">
            <a:avLst/>
          </a:prstGeom>
          <a:noFill/>
        </p:spPr>
        <p:txBody>
          <a:bodyPr wrap="square" rtlCol="0">
            <a:spAutoFit/>
          </a:bodyPr>
          <a:lstStyle/>
          <a:p>
            <a:pPr algn="ctr" rtl="1"/>
            <a:r>
              <a:rPr lang="ar-DZ" sz="4800" b="1" dirty="0">
                <a:solidFill>
                  <a:schemeClr val="bg1"/>
                </a:solidFill>
                <a:latin typeface="(A) Arslan Wessam B" panose="03020402040406030203" pitchFamily="66" charset="-78"/>
                <a:cs typeface="(A) Arslan Wessam B" panose="03020402040406030203" pitchFamily="66" charset="-78"/>
              </a:rPr>
              <a:t>أولًا:</a:t>
            </a:r>
          </a:p>
          <a:p>
            <a:pPr algn="ctr" rtl="1"/>
            <a:r>
              <a:rPr lang="ar-DZ" sz="2800" b="1" dirty="0">
                <a:solidFill>
                  <a:schemeClr val="bg1"/>
                </a:solidFill>
                <a:latin typeface="(A) Arslan Wessam B" panose="03020402040406030203" pitchFamily="66" charset="-78"/>
                <a:cs typeface="(A) Arslan Wessam B" panose="03020402040406030203" pitchFamily="66" charset="-78"/>
              </a:rPr>
              <a:t>مصفوفة </a:t>
            </a:r>
            <a:r>
              <a:rPr lang="en-US" sz="2800" b="1" dirty="0">
                <a:solidFill>
                  <a:schemeClr val="bg1"/>
                </a:solidFill>
                <a:latin typeface="(A) Arslan Wessam B" panose="03020402040406030203" pitchFamily="66" charset="-78"/>
                <a:cs typeface="(A) Arslan Wessam B" panose="03020402040406030203" pitchFamily="66" charset="-78"/>
              </a:rPr>
              <a:t>BCG</a:t>
            </a:r>
          </a:p>
          <a:p>
            <a:pPr algn="ctr" rtl="1"/>
            <a:endParaRPr lang="en-US" sz="2800" b="1" dirty="0">
              <a:solidFill>
                <a:schemeClr val="bg1"/>
              </a:solidFill>
              <a:latin typeface="(A) Arslan Wessam B" panose="03020402040406030203" pitchFamily="66" charset="-78"/>
              <a:cs typeface="(A) Arslan Wessam B" panose="03020402040406030203" pitchFamily="66" charset="-78"/>
            </a:endParaRPr>
          </a:p>
        </p:txBody>
      </p:sp>
      <p:sp>
        <p:nvSpPr>
          <p:cNvPr id="4" name="TextBox 3">
            <a:extLst>
              <a:ext uri="{FF2B5EF4-FFF2-40B4-BE49-F238E27FC236}">
                <a16:creationId xmlns:a16="http://schemas.microsoft.com/office/drawing/2014/main" id="{354E66DC-84B5-4167-A148-1BFE7598DE8C}"/>
              </a:ext>
            </a:extLst>
          </p:cNvPr>
          <p:cNvSpPr txBox="1"/>
          <p:nvPr/>
        </p:nvSpPr>
        <p:spPr>
          <a:xfrm>
            <a:off x="4963997" y="5942792"/>
            <a:ext cx="1828800" cy="830997"/>
          </a:xfrm>
          <a:prstGeom prst="rect">
            <a:avLst/>
          </a:prstGeom>
          <a:noFill/>
        </p:spPr>
        <p:txBody>
          <a:bodyPr wrap="square" rtlCol="0">
            <a:spAutoFit/>
          </a:bodyPr>
          <a:lstStyle/>
          <a:p>
            <a:pPr algn="ctr" rtl="1"/>
            <a:r>
              <a:rPr lang="ar-DZ" sz="4800" b="1" dirty="0">
                <a:solidFill>
                  <a:schemeClr val="bg1"/>
                </a:solidFill>
                <a:latin typeface="(A) Arslan Wessam B" panose="03020402040406030203" pitchFamily="66" charset="-78"/>
                <a:cs typeface="(A) Arslan Wessam B" panose="03020402040406030203" pitchFamily="66" charset="-78"/>
              </a:rPr>
              <a:t>ثانيًا:</a:t>
            </a:r>
            <a:endParaRPr lang="en-US" sz="4800" b="1" dirty="0">
              <a:solidFill>
                <a:schemeClr val="bg1"/>
              </a:solidFill>
              <a:latin typeface="(A) Arslan Wessam B" panose="03020402040406030203" pitchFamily="66" charset="-78"/>
              <a:cs typeface="(A) Arslan Wessam B" panose="03020402040406030203" pitchFamily="66" charset="-78"/>
            </a:endParaRPr>
          </a:p>
        </p:txBody>
      </p:sp>
      <p:sp>
        <p:nvSpPr>
          <p:cNvPr id="5" name="TextBox 4">
            <a:extLst>
              <a:ext uri="{FF2B5EF4-FFF2-40B4-BE49-F238E27FC236}">
                <a16:creationId xmlns:a16="http://schemas.microsoft.com/office/drawing/2014/main" id="{5E71CD47-FEB2-4D62-AD6D-AF154A0CF087}"/>
              </a:ext>
            </a:extLst>
          </p:cNvPr>
          <p:cNvSpPr txBox="1"/>
          <p:nvPr/>
        </p:nvSpPr>
        <p:spPr>
          <a:xfrm>
            <a:off x="8837150" y="5942791"/>
            <a:ext cx="1828800" cy="830997"/>
          </a:xfrm>
          <a:prstGeom prst="rect">
            <a:avLst/>
          </a:prstGeom>
          <a:noFill/>
        </p:spPr>
        <p:txBody>
          <a:bodyPr wrap="square" rtlCol="0">
            <a:spAutoFit/>
          </a:bodyPr>
          <a:lstStyle/>
          <a:p>
            <a:pPr algn="ctr" rtl="1"/>
            <a:r>
              <a:rPr lang="ar-DZ" sz="4800" b="1" dirty="0">
                <a:solidFill>
                  <a:schemeClr val="bg1"/>
                </a:solidFill>
                <a:latin typeface="(A) Arslan Wessam B" panose="03020402040406030203" pitchFamily="66" charset="-78"/>
                <a:cs typeface="(A) Arslan Wessam B" panose="03020402040406030203" pitchFamily="66" charset="-78"/>
              </a:rPr>
              <a:t>ثالثا:</a:t>
            </a:r>
            <a:endParaRPr lang="en-US" sz="4800" b="1" dirty="0">
              <a:solidFill>
                <a:schemeClr val="bg1"/>
              </a:solidFill>
              <a:latin typeface="(A) Arslan Wessam B" panose="03020402040406030203" pitchFamily="66" charset="-78"/>
              <a:cs typeface="(A) Arslan Wessam B" panose="03020402040406030203" pitchFamily="66" charset="-78"/>
            </a:endParaRPr>
          </a:p>
        </p:txBody>
      </p:sp>
      <p:sp>
        <p:nvSpPr>
          <p:cNvPr id="6" name="TextBox 5">
            <a:extLst>
              <a:ext uri="{FF2B5EF4-FFF2-40B4-BE49-F238E27FC236}">
                <a16:creationId xmlns:a16="http://schemas.microsoft.com/office/drawing/2014/main" id="{59439C19-B81A-4D18-8107-5AC13A10DD44}"/>
              </a:ext>
            </a:extLst>
          </p:cNvPr>
          <p:cNvSpPr txBox="1"/>
          <p:nvPr/>
        </p:nvSpPr>
        <p:spPr>
          <a:xfrm>
            <a:off x="344022" y="4196621"/>
            <a:ext cx="3113680" cy="2339102"/>
          </a:xfrm>
          <a:prstGeom prst="rect">
            <a:avLst/>
          </a:prstGeom>
          <a:noFill/>
        </p:spPr>
        <p:txBody>
          <a:bodyPr wrap="square" rtlCol="0">
            <a:spAutoFit/>
          </a:bodyPr>
          <a:lstStyle/>
          <a:p>
            <a:pPr algn="just" rtl="1"/>
            <a:r>
              <a:rPr lang="ar-SA" b="1" i="0" dirty="0">
                <a:solidFill>
                  <a:srgbClr val="E8EAED"/>
                </a:solidFill>
                <a:effectLst/>
                <a:latin typeface="AD-STOOR" panose="02000000000000000000" pitchFamily="2" charset="0"/>
                <a:cs typeface="AD-STOOR" panose="02000000000000000000" pitchFamily="2" charset="0"/>
              </a:rPr>
              <a:t>وهي مصفوفة مجموعة بوسطن الاستشارية ابتُكرت هذه المصفوفة من طرف </a:t>
            </a:r>
            <a:r>
              <a:rPr lang="ar-SA" b="1" i="0" u="sng" dirty="0">
                <a:solidFill>
                  <a:srgbClr val="E8EAED"/>
                </a:solidFill>
                <a:effectLst/>
                <a:latin typeface="AD-STOOR" panose="02000000000000000000" pitchFamily="2" charset="0"/>
                <a:cs typeface="AD-STOOR" panose="02000000000000000000" pitchFamily="2" charset="0"/>
              </a:rPr>
              <a:t>مجموعة </a:t>
            </a:r>
            <a:r>
              <a:rPr lang="ar-SA" b="1" i="0" u="sng" dirty="0">
                <a:solidFill>
                  <a:schemeClr val="accent6"/>
                </a:solidFill>
                <a:effectLst/>
                <a:latin typeface="AD-STOOR" panose="02000000000000000000" pitchFamily="2" charset="0"/>
                <a:cs typeface="AD-STOOR" panose="02000000000000000000" pitchFamily="2" charset="0"/>
              </a:rPr>
              <a:t>بوسطن</a:t>
            </a:r>
            <a:r>
              <a:rPr lang="ar-SA" b="1" i="0" u="sng" dirty="0">
                <a:solidFill>
                  <a:srgbClr val="E8EAED"/>
                </a:solidFill>
                <a:effectLst/>
                <a:latin typeface="AD-STOOR" panose="02000000000000000000" pitchFamily="2" charset="0"/>
                <a:cs typeface="AD-STOOR" panose="02000000000000000000" pitchFamily="2" charset="0"/>
              </a:rPr>
              <a:t> </a:t>
            </a:r>
            <a:r>
              <a:rPr lang="ar-SA" b="1" i="0" u="sng" dirty="0">
                <a:solidFill>
                  <a:schemeClr val="accent6"/>
                </a:solidFill>
                <a:effectLst/>
                <a:latin typeface="AD-STOOR" panose="02000000000000000000" pitchFamily="2" charset="0"/>
                <a:cs typeface="AD-STOOR" panose="02000000000000000000" pitchFamily="2" charset="0"/>
              </a:rPr>
              <a:t>الاستشارية </a:t>
            </a:r>
            <a:r>
              <a:rPr lang="ar-SA" b="1" i="0" dirty="0">
                <a:solidFill>
                  <a:srgbClr val="E8EAED"/>
                </a:solidFill>
                <a:effectLst/>
                <a:latin typeface="AD-STOOR" panose="02000000000000000000" pitchFamily="2" charset="0"/>
                <a:cs typeface="AD-STOOR" panose="02000000000000000000" pitchFamily="2" charset="0"/>
              </a:rPr>
              <a:t>عام </a:t>
            </a:r>
            <a:r>
              <a:rPr lang="ar-SA" sz="2000" b="1" i="0" dirty="0">
                <a:solidFill>
                  <a:srgbClr val="E8EAED"/>
                </a:solidFill>
                <a:effectLst/>
                <a:latin typeface="AD-STOOR" panose="02000000000000000000" pitchFamily="2" charset="0"/>
                <a:cs typeface="AD-STOOR" panose="02000000000000000000" pitchFamily="2" charset="0"/>
              </a:rPr>
              <a:t>1970</a:t>
            </a:r>
            <a:r>
              <a:rPr lang="ar-SA" b="1" i="0" dirty="0">
                <a:solidFill>
                  <a:srgbClr val="E8EAED"/>
                </a:solidFill>
                <a:effectLst/>
                <a:latin typeface="AD-STOOR" panose="02000000000000000000" pitchFamily="2" charset="0"/>
                <a:cs typeface="AD-STOOR" panose="02000000000000000000" pitchFamily="2" charset="0"/>
              </a:rPr>
              <a:t>، وتحديداً على يد الباحث </a:t>
            </a:r>
            <a:r>
              <a:rPr lang="ar-SA" b="1" i="0" dirty="0">
                <a:solidFill>
                  <a:schemeClr val="accent4"/>
                </a:solidFill>
                <a:effectLst/>
                <a:latin typeface="AD-STOOR" panose="02000000000000000000" pitchFamily="2" charset="0"/>
                <a:cs typeface="AD-STOOR" panose="02000000000000000000" pitchFamily="2" charset="0"/>
              </a:rPr>
              <a:t>"</a:t>
            </a:r>
            <a:r>
              <a:rPr lang="ar-SA" b="1" i="0" u="sng" dirty="0">
                <a:solidFill>
                  <a:schemeClr val="accent4"/>
                </a:solidFill>
                <a:effectLst/>
                <a:latin typeface="AD-STOOR" panose="02000000000000000000" pitchFamily="2" charset="0"/>
                <a:cs typeface="AD-STOOR" panose="02000000000000000000" pitchFamily="2" charset="0"/>
              </a:rPr>
              <a:t>بروس </a:t>
            </a:r>
            <a:r>
              <a:rPr lang="ar-SA" b="1" i="0" u="sng" dirty="0" err="1">
                <a:solidFill>
                  <a:schemeClr val="accent4"/>
                </a:solidFill>
                <a:effectLst/>
                <a:latin typeface="AD-STOOR" panose="02000000000000000000" pitchFamily="2" charset="0"/>
                <a:cs typeface="AD-STOOR" panose="02000000000000000000" pitchFamily="2" charset="0"/>
              </a:rPr>
              <a:t>هندرسون</a:t>
            </a:r>
            <a:r>
              <a:rPr lang="ar-SA" b="1" i="0" u="sng" dirty="0">
                <a:solidFill>
                  <a:schemeClr val="accent4"/>
                </a:solidFill>
                <a:effectLst/>
                <a:latin typeface="AD-STOOR" panose="02000000000000000000" pitchFamily="2" charset="0"/>
                <a:cs typeface="AD-STOOR" panose="02000000000000000000" pitchFamily="2" charset="0"/>
              </a:rPr>
              <a:t>" </a:t>
            </a:r>
            <a:r>
              <a:rPr lang="ar-SA" b="1" i="0" dirty="0">
                <a:solidFill>
                  <a:srgbClr val="E8EAED"/>
                </a:solidFill>
                <a:effectLst/>
                <a:latin typeface="AD-STOOR" panose="02000000000000000000" pitchFamily="2" charset="0"/>
                <a:cs typeface="AD-STOOR" panose="02000000000000000000" pitchFamily="2" charset="0"/>
              </a:rPr>
              <a:t>بهدف مساعدة الشركات في تحديد أولويات استثماراتها، خاصة التي تنشط في مجالات مختلفة وتُنتج منتجات متنوعة.</a:t>
            </a:r>
            <a:endParaRPr lang="en-US" b="1" dirty="0">
              <a:latin typeface="AD-STOOR" panose="02000000000000000000" pitchFamily="2" charset="0"/>
              <a:cs typeface="AD-STOOR" panose="02000000000000000000" pitchFamily="2" charset="0"/>
            </a:endParaRPr>
          </a:p>
        </p:txBody>
      </p:sp>
      <p:grpSp>
        <p:nvGrpSpPr>
          <p:cNvPr id="10" name="Group 10">
            <a:extLst>
              <a:ext uri="{FF2B5EF4-FFF2-40B4-BE49-F238E27FC236}">
                <a16:creationId xmlns:a16="http://schemas.microsoft.com/office/drawing/2014/main" id="{37901F2D-B024-44D5-821F-CEF5F0842951}"/>
              </a:ext>
            </a:extLst>
          </p:cNvPr>
          <p:cNvGrpSpPr/>
          <p:nvPr/>
        </p:nvGrpSpPr>
        <p:grpSpPr>
          <a:xfrm rot="2700000">
            <a:off x="11047887" y="-2229655"/>
            <a:ext cx="5852880" cy="5852880"/>
            <a:chOff x="0" y="0"/>
            <a:chExt cx="1913890" cy="1913890"/>
          </a:xfrm>
          <a:solidFill>
            <a:schemeClr val="bg1">
              <a:lumMod val="50000"/>
            </a:schemeClr>
          </a:solidFill>
        </p:grpSpPr>
        <p:sp>
          <p:nvSpPr>
            <p:cNvPr id="20" name="Freeform 11">
              <a:extLst>
                <a:ext uri="{FF2B5EF4-FFF2-40B4-BE49-F238E27FC236}">
                  <a16:creationId xmlns:a16="http://schemas.microsoft.com/office/drawing/2014/main" id="{0445C8F3-B60B-45AC-9242-AF1E2CC6D948}"/>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a:ln>
              <a:solidFill>
                <a:schemeClr val="bg1"/>
              </a:solidFill>
            </a:ln>
          </p:spPr>
          <p:txBody>
            <a:bodyPr/>
            <a:lstStyle/>
            <a:p>
              <a:endParaRPr lang="en-US" dirty="0"/>
            </a:p>
          </p:txBody>
        </p:sp>
      </p:grpSp>
      <p:grpSp>
        <p:nvGrpSpPr>
          <p:cNvPr id="23" name="Group 14">
            <a:extLst>
              <a:ext uri="{FF2B5EF4-FFF2-40B4-BE49-F238E27FC236}">
                <a16:creationId xmlns:a16="http://schemas.microsoft.com/office/drawing/2014/main" id="{42098320-0B98-4846-9ADB-4FF07D807958}"/>
              </a:ext>
            </a:extLst>
          </p:cNvPr>
          <p:cNvGrpSpPr/>
          <p:nvPr/>
        </p:nvGrpSpPr>
        <p:grpSpPr>
          <a:xfrm rot="2700000">
            <a:off x="11047887" y="-1116290"/>
            <a:ext cx="5852880" cy="5852880"/>
            <a:chOff x="0" y="0"/>
            <a:chExt cx="1913890" cy="1913890"/>
          </a:xfrm>
          <a:solidFill>
            <a:schemeClr val="bg1">
              <a:lumMod val="50000"/>
            </a:schemeClr>
          </a:solidFill>
        </p:grpSpPr>
        <p:sp>
          <p:nvSpPr>
            <p:cNvPr id="22" name="Freeform 15">
              <a:extLst>
                <a:ext uri="{FF2B5EF4-FFF2-40B4-BE49-F238E27FC236}">
                  <a16:creationId xmlns:a16="http://schemas.microsoft.com/office/drawing/2014/main" id="{AF366949-97AB-4542-8A73-904A7F360EDB}"/>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a:ln>
              <a:solidFill>
                <a:schemeClr val="bg1"/>
              </a:solidFill>
            </a:ln>
          </p:spPr>
        </p:sp>
      </p:grpSp>
    </p:spTree>
    <p:extLst>
      <p:ext uri="{BB962C8B-B14F-4D97-AF65-F5344CB8AC3E}">
        <p14:creationId xmlns:p14="http://schemas.microsoft.com/office/powerpoint/2010/main" val="1793155914"/>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a:extLst>
              <a:ext uri="{FF2B5EF4-FFF2-40B4-BE49-F238E27FC236}">
                <a16:creationId xmlns:a16="http://schemas.microsoft.com/office/drawing/2014/main" id="{18E2A2FD-051D-4B6B-84C6-FD7493201633}"/>
              </a:ext>
            </a:extLst>
          </p:cNvPr>
          <p:cNvGrpSpPr/>
          <p:nvPr/>
        </p:nvGrpSpPr>
        <p:grpSpPr>
          <a:xfrm rot="-10800000">
            <a:off x="-1578802" y="-1278703"/>
            <a:ext cx="15018185" cy="8389831"/>
            <a:chOff x="0" y="0"/>
            <a:chExt cx="2433656" cy="3357865"/>
          </a:xfrm>
        </p:grpSpPr>
        <p:sp>
          <p:nvSpPr>
            <p:cNvPr id="7" name="Freeform 11">
              <a:extLst>
                <a:ext uri="{FF2B5EF4-FFF2-40B4-BE49-F238E27FC236}">
                  <a16:creationId xmlns:a16="http://schemas.microsoft.com/office/drawing/2014/main" id="{F772DA9B-50DB-433F-BCF2-14D59A8839EA}"/>
                </a:ext>
              </a:extLst>
            </p:cNvPr>
            <p:cNvSpPr/>
            <p:nvPr/>
          </p:nvSpPr>
          <p:spPr>
            <a:xfrm>
              <a:off x="0" y="0"/>
              <a:ext cx="2433656"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sp>
      </p:grpSp>
      <p:sp>
        <p:nvSpPr>
          <p:cNvPr id="3" name="TextBox 2">
            <a:extLst>
              <a:ext uri="{FF2B5EF4-FFF2-40B4-BE49-F238E27FC236}">
                <a16:creationId xmlns:a16="http://schemas.microsoft.com/office/drawing/2014/main" id="{04014166-4A1A-4A39-B159-85C064C5A85D}"/>
              </a:ext>
            </a:extLst>
          </p:cNvPr>
          <p:cNvSpPr txBox="1"/>
          <p:nvPr/>
        </p:nvSpPr>
        <p:spPr>
          <a:xfrm>
            <a:off x="795925" y="-70068"/>
            <a:ext cx="10096016" cy="830997"/>
          </a:xfrm>
          <a:prstGeom prst="rect">
            <a:avLst/>
          </a:prstGeom>
          <a:noFill/>
        </p:spPr>
        <p:txBody>
          <a:bodyPr wrap="square" rtlCol="0">
            <a:spAutoFit/>
          </a:bodyPr>
          <a:lstStyle/>
          <a:p>
            <a:pPr algn="ctr" rtl="1"/>
            <a:r>
              <a:rPr lang="ar-DZ" sz="4800" b="1" u="sng" dirty="0">
                <a:solidFill>
                  <a:schemeClr val="bg1"/>
                </a:solidFill>
                <a:latin typeface="(A) Arslan Wessam B" panose="03020402040406030203" pitchFamily="66" charset="-78"/>
                <a:cs typeface="(A) Arslan Wessam B" panose="03020402040406030203" pitchFamily="66" charset="-78"/>
              </a:rPr>
              <a:t>أولًا:</a:t>
            </a:r>
            <a:r>
              <a:rPr lang="ar-SA" sz="4800" b="1" u="sng" dirty="0">
                <a:solidFill>
                  <a:schemeClr val="bg1"/>
                </a:solidFill>
                <a:latin typeface="(A) Arslan Wessam B" panose="03020402040406030203" pitchFamily="66" charset="-78"/>
                <a:cs typeface="(A) Arslan Wessam B" panose="03020402040406030203" pitchFamily="66" charset="-78"/>
              </a:rPr>
              <a:t> </a:t>
            </a:r>
            <a:r>
              <a:rPr lang="ar-SA" sz="4800" b="1" dirty="0">
                <a:solidFill>
                  <a:schemeClr val="bg1"/>
                </a:solidFill>
                <a:latin typeface="(A) Arslan Wessam B" panose="03020402040406030203" pitchFamily="66" charset="-78"/>
                <a:cs typeface="(A) Arslan Wessam B" panose="03020402040406030203" pitchFamily="66" charset="-78"/>
              </a:rPr>
              <a:t>مصفوف مجموعة بوسطن الاستشارية</a:t>
            </a:r>
            <a:r>
              <a:rPr lang="en-US" sz="4800" b="1" dirty="0">
                <a:solidFill>
                  <a:schemeClr val="bg1"/>
                </a:solidFill>
                <a:latin typeface="(A) Arslan Wessam B" panose="03020402040406030203" pitchFamily="66" charset="-78"/>
                <a:cs typeface="(A) Arslan Wessam B" panose="03020402040406030203" pitchFamily="66" charset="-78"/>
              </a:rPr>
              <a:t> BCG </a:t>
            </a:r>
          </a:p>
        </p:txBody>
      </p:sp>
      <p:grpSp>
        <p:nvGrpSpPr>
          <p:cNvPr id="10" name="Group 6">
            <a:extLst>
              <a:ext uri="{FF2B5EF4-FFF2-40B4-BE49-F238E27FC236}">
                <a16:creationId xmlns:a16="http://schemas.microsoft.com/office/drawing/2014/main" id="{B1A3453E-4200-4E1E-B190-8A8F5A23777E}"/>
              </a:ext>
            </a:extLst>
          </p:cNvPr>
          <p:cNvGrpSpPr/>
          <p:nvPr/>
        </p:nvGrpSpPr>
        <p:grpSpPr>
          <a:xfrm rot="2700000">
            <a:off x="-4088151" y="-4140360"/>
            <a:ext cx="5852880" cy="5852880"/>
            <a:chOff x="0" y="0"/>
            <a:chExt cx="1913890" cy="1913890"/>
          </a:xfrm>
        </p:grpSpPr>
        <p:sp>
          <p:nvSpPr>
            <p:cNvPr id="9" name="Freeform 7">
              <a:extLst>
                <a:ext uri="{FF2B5EF4-FFF2-40B4-BE49-F238E27FC236}">
                  <a16:creationId xmlns:a16="http://schemas.microsoft.com/office/drawing/2014/main" id="{5D9FED05-620B-4DBE-8BD2-84BB71A8DEF9}"/>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grpSp>
        <p:nvGrpSpPr>
          <p:cNvPr id="8" name="Group 10">
            <a:extLst>
              <a:ext uri="{FF2B5EF4-FFF2-40B4-BE49-F238E27FC236}">
                <a16:creationId xmlns:a16="http://schemas.microsoft.com/office/drawing/2014/main" id="{6DE07F88-E8B4-49E6-BA44-74934CDE23BE}"/>
              </a:ext>
            </a:extLst>
          </p:cNvPr>
          <p:cNvGrpSpPr/>
          <p:nvPr/>
        </p:nvGrpSpPr>
        <p:grpSpPr>
          <a:xfrm rot="2700000">
            <a:off x="-2913392" y="5455554"/>
            <a:ext cx="5852880" cy="5852880"/>
            <a:chOff x="0" y="0"/>
            <a:chExt cx="1913890" cy="1913890"/>
          </a:xfrm>
        </p:grpSpPr>
        <p:sp>
          <p:nvSpPr>
            <p:cNvPr id="14" name="Freeform 11">
              <a:extLst>
                <a:ext uri="{FF2B5EF4-FFF2-40B4-BE49-F238E27FC236}">
                  <a16:creationId xmlns:a16="http://schemas.microsoft.com/office/drawing/2014/main" id="{E494B693-BB30-46DD-98FA-8E00E47BEA58}"/>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txBody>
            <a:bodyPr/>
            <a:lstStyle/>
            <a:p>
              <a:endParaRPr lang="en-US" dirty="0"/>
            </a:p>
          </p:txBody>
        </p:sp>
      </p:grpSp>
      <p:grpSp>
        <p:nvGrpSpPr>
          <p:cNvPr id="20" name="Group 14">
            <a:extLst>
              <a:ext uri="{FF2B5EF4-FFF2-40B4-BE49-F238E27FC236}">
                <a16:creationId xmlns:a16="http://schemas.microsoft.com/office/drawing/2014/main" id="{98B81226-DE44-4A20-B187-16DE45CEB4A5}"/>
              </a:ext>
            </a:extLst>
          </p:cNvPr>
          <p:cNvGrpSpPr/>
          <p:nvPr/>
        </p:nvGrpSpPr>
        <p:grpSpPr>
          <a:xfrm rot="2700000">
            <a:off x="-2913392" y="6568919"/>
            <a:ext cx="5852880" cy="5852880"/>
            <a:chOff x="0" y="0"/>
            <a:chExt cx="1913890" cy="1913890"/>
          </a:xfrm>
        </p:grpSpPr>
        <p:sp>
          <p:nvSpPr>
            <p:cNvPr id="19" name="Freeform 15">
              <a:extLst>
                <a:ext uri="{FF2B5EF4-FFF2-40B4-BE49-F238E27FC236}">
                  <a16:creationId xmlns:a16="http://schemas.microsoft.com/office/drawing/2014/main" id="{86DE4D46-1BD5-4CB5-99AE-8FBE575CBFDD}"/>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sp>
        <p:nvSpPr>
          <p:cNvPr id="4" name="TextBox 3">
            <a:extLst>
              <a:ext uri="{FF2B5EF4-FFF2-40B4-BE49-F238E27FC236}">
                <a16:creationId xmlns:a16="http://schemas.microsoft.com/office/drawing/2014/main" id="{4F7E9A48-38C1-4EE0-BB7A-7527DB934EE8}"/>
              </a:ext>
            </a:extLst>
          </p:cNvPr>
          <p:cNvSpPr txBox="1"/>
          <p:nvPr/>
        </p:nvSpPr>
        <p:spPr>
          <a:xfrm>
            <a:off x="1918048" y="557111"/>
            <a:ext cx="8856461" cy="5232202"/>
          </a:xfrm>
          <a:prstGeom prst="rect">
            <a:avLst/>
          </a:prstGeom>
          <a:noFill/>
        </p:spPr>
        <p:txBody>
          <a:bodyPr wrap="square" rtlCol="0">
            <a:spAutoFit/>
          </a:bodyPr>
          <a:lstStyle/>
          <a:p>
            <a:pPr marL="342900" indent="-342900" algn="justLow" rtl="1" eaLnBrk="1" hangingPunct="1">
              <a:buFont typeface="Arial" panose="020B0604020202020204" pitchFamily="34" charset="0"/>
              <a:buChar char="•"/>
            </a:pPr>
            <a:r>
              <a:rPr lang="ar-SA" altLang="en-US" sz="2400" dirty="0">
                <a:solidFill>
                  <a:schemeClr val="bg1"/>
                </a:solidFill>
                <a:latin typeface="AbdoMaster-Book" panose="02000500030000020004" pitchFamily="2" charset="-78"/>
              </a:rPr>
              <a:t>تسمى أيضاً مصفوفة النمو.</a:t>
            </a:r>
          </a:p>
          <a:p>
            <a:pPr marL="342900" indent="-342900" algn="justLow" rtl="1" eaLnBrk="1" hangingPunct="1">
              <a:buFont typeface="Arial" panose="020B0604020202020204" pitchFamily="34" charset="0"/>
              <a:buChar char="•"/>
            </a:pPr>
            <a:r>
              <a:rPr lang="ar-SA" altLang="en-US" sz="2400" dirty="0">
                <a:solidFill>
                  <a:schemeClr val="bg1"/>
                </a:solidFill>
                <a:latin typeface="AbdoMaster-Book" panose="02000500030000020004" pitchFamily="2" charset="-78"/>
              </a:rPr>
              <a:t>تشير بعض الدراسات إلى أن أكثر من 50% من الشركات العالمية تعتمد هذه المصفوفة في تحليلها لأعمالها الاستراتيجية.</a:t>
            </a:r>
          </a:p>
          <a:p>
            <a:pPr marL="342900" indent="-342900" algn="justLow" rtl="1" eaLnBrk="1" hangingPunct="1">
              <a:buFont typeface="Arial" panose="020B0604020202020204" pitchFamily="34" charset="0"/>
              <a:buChar char="•"/>
            </a:pPr>
            <a:r>
              <a:rPr lang="ar-SA" altLang="en-US" sz="2400" dirty="0">
                <a:solidFill>
                  <a:schemeClr val="bg1"/>
                </a:solidFill>
                <a:latin typeface="AbdoMaster-Book" panose="02000500030000020004" pitchFamily="2" charset="-78"/>
              </a:rPr>
              <a:t>تتمثل هذه المصفوفة في العلاقة بين إحداثي</a:t>
            </a:r>
            <a:r>
              <a:rPr lang="ar-DZ" altLang="en-US" sz="2400" dirty="0">
                <a:solidFill>
                  <a:schemeClr val="bg1"/>
                </a:solidFill>
                <a:latin typeface="AbdoMaster-Book" panose="02000500030000020004" pitchFamily="2" charset="-78"/>
              </a:rPr>
              <a:t>ت</a:t>
            </a:r>
            <a:r>
              <a:rPr lang="ar-SA" altLang="en-US" sz="2400" dirty="0">
                <a:solidFill>
                  <a:schemeClr val="bg1"/>
                </a:solidFill>
                <a:latin typeface="AbdoMaster-Book" panose="02000500030000020004" pitchFamily="2" charset="-78"/>
              </a:rPr>
              <a:t>ين هما:</a:t>
            </a:r>
            <a:endParaRPr lang="ar-DZ" altLang="en-US" sz="2400" dirty="0">
              <a:solidFill>
                <a:schemeClr val="bg1"/>
              </a:solidFill>
              <a:latin typeface="AbdoMaster-Book" panose="02000500030000020004" pitchFamily="2" charset="-78"/>
            </a:endParaRPr>
          </a:p>
          <a:p>
            <a:pPr marL="342900" indent="-342900" algn="justLow" rtl="1" eaLnBrk="1" hangingPunct="1">
              <a:buFont typeface="Arial" panose="020B0604020202020204" pitchFamily="34" charset="0"/>
              <a:buChar char="•"/>
            </a:pPr>
            <a:endParaRPr lang="ar-SA" altLang="en-US" sz="2400" dirty="0">
              <a:solidFill>
                <a:schemeClr val="bg1"/>
              </a:solidFill>
              <a:latin typeface="AbdoMaster-Book" panose="02000500030000020004" pitchFamily="2" charset="-78"/>
            </a:endParaRPr>
          </a:p>
          <a:p>
            <a:pPr marL="533400" lvl="1" indent="-260350" algn="justLow" rtl="1" eaLnBrk="1" hangingPunct="1">
              <a:buFont typeface="Georgia" panose="02040502050405020303" pitchFamily="18" charset="0"/>
              <a:buAutoNum type="arabicPeriod"/>
            </a:pPr>
            <a:r>
              <a:rPr lang="ar-DZ" altLang="en-US" sz="2400" b="1" u="sng" dirty="0">
                <a:solidFill>
                  <a:schemeClr val="bg1"/>
                </a:solidFill>
                <a:latin typeface="AbdoMaster-Book" panose="02000500030000020004" pitchFamily="2" charset="-78"/>
              </a:rPr>
              <a:t>ال</a:t>
            </a:r>
            <a:r>
              <a:rPr lang="ar-SA" altLang="en-US" sz="2400" b="1" u="sng" dirty="0">
                <a:solidFill>
                  <a:schemeClr val="bg1"/>
                </a:solidFill>
                <a:latin typeface="AbdoMaster-Book" panose="02000500030000020004" pitchFamily="2" charset="-78"/>
              </a:rPr>
              <a:t>حصة السوق</a:t>
            </a:r>
            <a:r>
              <a:rPr lang="ar-DZ" altLang="en-US" sz="2400" b="1" u="sng" dirty="0" err="1">
                <a:solidFill>
                  <a:schemeClr val="bg1"/>
                </a:solidFill>
                <a:latin typeface="AbdoMaster-Book" panose="02000500030000020004" pitchFamily="2" charset="-78"/>
              </a:rPr>
              <a:t>ية</a:t>
            </a:r>
            <a:r>
              <a:rPr lang="ar-SA" altLang="en-US" sz="2400" b="1" u="sng" dirty="0">
                <a:solidFill>
                  <a:schemeClr val="bg1"/>
                </a:solidFill>
                <a:latin typeface="AbdoMaster-Book" panose="02000500030000020004" pitchFamily="2" charset="-78"/>
              </a:rPr>
              <a:t> النسبية: </a:t>
            </a:r>
            <a:r>
              <a:rPr lang="ar-DZ" altLang="en-US" sz="2400" dirty="0">
                <a:solidFill>
                  <a:schemeClr val="bg1"/>
                </a:solidFill>
                <a:latin typeface="AbdoMaster-Book" panose="02000500030000020004" pitchFamily="2" charset="-78"/>
              </a:rPr>
              <a:t>على المحور </a:t>
            </a:r>
            <a:r>
              <a:rPr lang="ar-SA" altLang="en-US" sz="2400" dirty="0">
                <a:solidFill>
                  <a:schemeClr val="bg1"/>
                </a:solidFill>
                <a:latin typeface="AbdoMaster-Book" panose="02000500030000020004" pitchFamily="2" charset="-78"/>
              </a:rPr>
              <a:t>الأفقي، و</a:t>
            </a:r>
            <a:r>
              <a:rPr lang="ar-DZ" altLang="en-US" sz="2400" dirty="0">
                <a:solidFill>
                  <a:schemeClr val="bg1"/>
                </a:solidFill>
                <a:latin typeface="AbdoMaster-Book" panose="02000500030000020004" pitchFamily="2" charset="-78"/>
              </a:rPr>
              <a:t>ت</a:t>
            </a:r>
            <a:r>
              <a:rPr lang="ar-SA" altLang="en-US" sz="2400" dirty="0">
                <a:solidFill>
                  <a:schemeClr val="bg1"/>
                </a:solidFill>
                <a:latin typeface="AbdoMaster-Book" panose="02000500030000020004" pitchFamily="2" charset="-78"/>
              </a:rPr>
              <a:t>مثل الحصة السوقية النسبية لوحدات الأعمال الاستراتيجية قياساً بأكبر المنافسين الموجودين في السوق، والتي تعبر بذات الوقت عن قوة الشركة في تلك السوق أ</a:t>
            </a:r>
            <a:r>
              <a:rPr lang="ar-DZ" altLang="en-US" sz="2400" dirty="0">
                <a:solidFill>
                  <a:schemeClr val="bg1"/>
                </a:solidFill>
                <a:latin typeface="AbdoMaster-Book" panose="02000500030000020004" pitchFamily="2" charset="-78"/>
              </a:rPr>
              <a:t>و</a:t>
            </a:r>
            <a:r>
              <a:rPr lang="ar-SA" altLang="en-US" sz="2400" dirty="0">
                <a:solidFill>
                  <a:schemeClr val="bg1"/>
                </a:solidFill>
                <a:latin typeface="AbdoMaster-Book" panose="02000500030000020004" pitchFamily="2" charset="-78"/>
              </a:rPr>
              <a:t> أجزائها المستهدفة.</a:t>
            </a:r>
            <a:endParaRPr lang="ar-DZ" altLang="en-US" sz="2400" dirty="0">
              <a:solidFill>
                <a:schemeClr val="bg1"/>
              </a:solidFill>
              <a:latin typeface="AbdoMaster-Book" panose="02000500030000020004" pitchFamily="2" charset="-78"/>
            </a:endParaRPr>
          </a:p>
          <a:p>
            <a:pPr marL="533400" lvl="1" indent="-260350" algn="justLow" rtl="1" eaLnBrk="1" hangingPunct="1">
              <a:buFont typeface="Georgia" panose="02040502050405020303" pitchFamily="18" charset="0"/>
              <a:buAutoNum type="arabicPeriod"/>
            </a:pPr>
            <a:endParaRPr lang="ar-SA" altLang="en-US" sz="2400" dirty="0">
              <a:solidFill>
                <a:schemeClr val="bg1"/>
              </a:solidFill>
              <a:latin typeface="AbdoMaster-Book" panose="02000500030000020004" pitchFamily="2" charset="-78"/>
            </a:endParaRPr>
          </a:p>
          <a:p>
            <a:pPr marL="533400" lvl="1" indent="-260350" algn="justLow" rtl="1" eaLnBrk="1" hangingPunct="1">
              <a:buFont typeface="Georgia" panose="02040502050405020303" pitchFamily="18" charset="0"/>
              <a:buAutoNum type="arabicPeriod"/>
            </a:pPr>
            <a:r>
              <a:rPr lang="ar-SA" altLang="en-US" sz="2400" b="1" u="sng" dirty="0">
                <a:solidFill>
                  <a:schemeClr val="bg1"/>
                </a:solidFill>
                <a:latin typeface="AbdoMaster-Book" panose="02000500030000020004" pitchFamily="2" charset="-78"/>
              </a:rPr>
              <a:t>معدل نمو السوق: </a:t>
            </a:r>
            <a:r>
              <a:rPr lang="ar-DZ" altLang="en-US" sz="2400" dirty="0">
                <a:solidFill>
                  <a:schemeClr val="bg1"/>
                </a:solidFill>
                <a:latin typeface="AbdoMaster-Book" panose="02000500030000020004" pitchFamily="2" charset="-78"/>
              </a:rPr>
              <a:t>على المحور </a:t>
            </a:r>
            <a:r>
              <a:rPr lang="ar-SA" altLang="en-US" sz="2400" dirty="0">
                <a:solidFill>
                  <a:schemeClr val="bg1"/>
                </a:solidFill>
                <a:latin typeface="AbdoMaster-Book" panose="02000500030000020004" pitchFamily="2" charset="-78"/>
              </a:rPr>
              <a:t>العمودي، ويسمى معدل نمو الصناعة، ويعطي مؤشراً للنمو الحاصل في السوق (الصناعة)، كلما ازدادت النسبة دل ذلك على أن السوق ذو قوة ومشجع للشركات في الدخول إليه وأن فرص النجاح متوفرة به، والعكس صحيح.</a:t>
            </a:r>
          </a:p>
          <a:p>
            <a:pPr algn="justLow" rtl="1"/>
            <a:endParaRPr lang="en-US" sz="2200" dirty="0">
              <a:solidFill>
                <a:schemeClr val="bg1"/>
              </a:solidFill>
              <a:latin typeface="AbdoMaster-Book" panose="02000500030000020004" pitchFamily="2" charset="-78"/>
              <a:cs typeface="AbdoMaster-Book" panose="02000500030000020004" pitchFamily="2" charset="-78"/>
            </a:endParaRPr>
          </a:p>
        </p:txBody>
      </p:sp>
    </p:spTree>
    <p:extLst>
      <p:ext uri="{BB962C8B-B14F-4D97-AF65-F5344CB8AC3E}">
        <p14:creationId xmlns:p14="http://schemas.microsoft.com/office/powerpoint/2010/main" val="1894797535"/>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a:extLst>
              <a:ext uri="{FF2B5EF4-FFF2-40B4-BE49-F238E27FC236}">
                <a16:creationId xmlns:a16="http://schemas.microsoft.com/office/drawing/2014/main" id="{18E2A2FD-051D-4B6B-84C6-FD7493201633}"/>
              </a:ext>
            </a:extLst>
          </p:cNvPr>
          <p:cNvGrpSpPr/>
          <p:nvPr/>
        </p:nvGrpSpPr>
        <p:grpSpPr>
          <a:xfrm rot="10800000">
            <a:off x="-1666519" y="-1415547"/>
            <a:ext cx="15018185" cy="8389831"/>
            <a:chOff x="0" y="0"/>
            <a:chExt cx="2433656" cy="3357865"/>
          </a:xfrm>
        </p:grpSpPr>
        <p:sp>
          <p:nvSpPr>
            <p:cNvPr id="7" name="Freeform 11">
              <a:extLst>
                <a:ext uri="{FF2B5EF4-FFF2-40B4-BE49-F238E27FC236}">
                  <a16:creationId xmlns:a16="http://schemas.microsoft.com/office/drawing/2014/main" id="{F772DA9B-50DB-433F-BCF2-14D59A8839EA}"/>
                </a:ext>
              </a:extLst>
            </p:cNvPr>
            <p:cNvSpPr/>
            <p:nvPr/>
          </p:nvSpPr>
          <p:spPr>
            <a:xfrm>
              <a:off x="0" y="0"/>
              <a:ext cx="2433656"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2B4A9D"/>
            </a:solidFill>
          </p:spPr>
        </p:sp>
      </p:grpSp>
      <p:grpSp>
        <p:nvGrpSpPr>
          <p:cNvPr id="10" name="Group 6">
            <a:extLst>
              <a:ext uri="{FF2B5EF4-FFF2-40B4-BE49-F238E27FC236}">
                <a16:creationId xmlns:a16="http://schemas.microsoft.com/office/drawing/2014/main" id="{B1A3453E-4200-4E1E-B190-8A8F5A23777E}"/>
              </a:ext>
            </a:extLst>
          </p:cNvPr>
          <p:cNvGrpSpPr/>
          <p:nvPr/>
        </p:nvGrpSpPr>
        <p:grpSpPr>
          <a:xfrm rot="2700000">
            <a:off x="-4088151" y="-4140360"/>
            <a:ext cx="5852880" cy="5852880"/>
            <a:chOff x="0" y="0"/>
            <a:chExt cx="1913890" cy="1913890"/>
          </a:xfrm>
        </p:grpSpPr>
        <p:sp>
          <p:nvSpPr>
            <p:cNvPr id="9" name="Freeform 7">
              <a:extLst>
                <a:ext uri="{FF2B5EF4-FFF2-40B4-BE49-F238E27FC236}">
                  <a16:creationId xmlns:a16="http://schemas.microsoft.com/office/drawing/2014/main" id="{5D9FED05-620B-4DBE-8BD2-84BB71A8DEF9}"/>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grpSp>
        <p:nvGrpSpPr>
          <p:cNvPr id="21" name="Group 20">
            <a:extLst>
              <a:ext uri="{FF2B5EF4-FFF2-40B4-BE49-F238E27FC236}">
                <a16:creationId xmlns:a16="http://schemas.microsoft.com/office/drawing/2014/main" id="{089B90F9-008B-41BE-9542-7D51C0257DF5}"/>
              </a:ext>
            </a:extLst>
          </p:cNvPr>
          <p:cNvGrpSpPr/>
          <p:nvPr/>
        </p:nvGrpSpPr>
        <p:grpSpPr>
          <a:xfrm>
            <a:off x="-2913392" y="5455554"/>
            <a:ext cx="5852880" cy="6966245"/>
            <a:chOff x="-2926440" y="7360560"/>
            <a:chExt cx="5852880" cy="6966245"/>
          </a:xfrm>
        </p:grpSpPr>
        <p:grpSp>
          <p:nvGrpSpPr>
            <p:cNvPr id="8" name="Group 10">
              <a:extLst>
                <a:ext uri="{FF2B5EF4-FFF2-40B4-BE49-F238E27FC236}">
                  <a16:creationId xmlns:a16="http://schemas.microsoft.com/office/drawing/2014/main" id="{6DE07F88-E8B4-49E6-BA44-74934CDE23BE}"/>
                </a:ext>
              </a:extLst>
            </p:cNvPr>
            <p:cNvGrpSpPr/>
            <p:nvPr/>
          </p:nvGrpSpPr>
          <p:grpSpPr>
            <a:xfrm rot="2700000">
              <a:off x="-2926440" y="7360560"/>
              <a:ext cx="5852880" cy="5852880"/>
              <a:chOff x="0" y="0"/>
              <a:chExt cx="1913890" cy="1913890"/>
            </a:xfrm>
          </p:grpSpPr>
          <p:sp>
            <p:nvSpPr>
              <p:cNvPr id="14" name="Freeform 11">
                <a:extLst>
                  <a:ext uri="{FF2B5EF4-FFF2-40B4-BE49-F238E27FC236}">
                    <a16:creationId xmlns:a16="http://schemas.microsoft.com/office/drawing/2014/main" id="{E494B693-BB30-46DD-98FA-8E00E47BEA58}"/>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grpSp>
          <p:nvGrpSpPr>
            <p:cNvPr id="20" name="Group 14">
              <a:extLst>
                <a:ext uri="{FF2B5EF4-FFF2-40B4-BE49-F238E27FC236}">
                  <a16:creationId xmlns:a16="http://schemas.microsoft.com/office/drawing/2014/main" id="{98B81226-DE44-4A20-B187-16DE45CEB4A5}"/>
                </a:ext>
              </a:extLst>
            </p:cNvPr>
            <p:cNvGrpSpPr/>
            <p:nvPr/>
          </p:nvGrpSpPr>
          <p:grpSpPr>
            <a:xfrm rot="2700000">
              <a:off x="-2926440" y="8473925"/>
              <a:ext cx="5852880" cy="5852880"/>
              <a:chOff x="0" y="0"/>
              <a:chExt cx="1913890" cy="1913890"/>
            </a:xfrm>
          </p:grpSpPr>
          <p:sp>
            <p:nvSpPr>
              <p:cNvPr id="19" name="Freeform 15">
                <a:extLst>
                  <a:ext uri="{FF2B5EF4-FFF2-40B4-BE49-F238E27FC236}">
                    <a16:creationId xmlns:a16="http://schemas.microsoft.com/office/drawing/2014/main" id="{86DE4D46-1BD5-4CB5-99AE-8FBE575CBFDD}"/>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grpSp>
      <p:sp>
        <p:nvSpPr>
          <p:cNvPr id="11" name="TextBox 10">
            <a:extLst>
              <a:ext uri="{FF2B5EF4-FFF2-40B4-BE49-F238E27FC236}">
                <a16:creationId xmlns:a16="http://schemas.microsoft.com/office/drawing/2014/main" id="{BBD73D79-D19D-463F-BBAC-B20C40173491}"/>
              </a:ext>
            </a:extLst>
          </p:cNvPr>
          <p:cNvSpPr txBox="1"/>
          <p:nvPr/>
        </p:nvSpPr>
        <p:spPr>
          <a:xfrm>
            <a:off x="1753859" y="6105118"/>
            <a:ext cx="3890974" cy="461665"/>
          </a:xfrm>
          <a:prstGeom prst="rect">
            <a:avLst/>
          </a:prstGeom>
          <a:noFill/>
          <a:ln>
            <a:solidFill>
              <a:schemeClr val="bg1"/>
            </a:solidFill>
          </a:ln>
        </p:spPr>
        <p:txBody>
          <a:bodyPr wrap="square" rtlCol="0">
            <a:spAutoFit/>
          </a:bodyPr>
          <a:lstStyle/>
          <a:p>
            <a:pPr algn="ctr" rtl="1"/>
            <a:r>
              <a:rPr lang="ar-SA" sz="2400" b="1" dirty="0">
                <a:solidFill>
                  <a:schemeClr val="bg1">
                    <a:lumMod val="75000"/>
                  </a:schemeClr>
                </a:solidFill>
              </a:rPr>
              <a:t>الحصة السوقية النسبية </a:t>
            </a:r>
            <a:endParaRPr lang="en-US" sz="2400" b="1" dirty="0">
              <a:solidFill>
                <a:schemeClr val="bg1">
                  <a:lumMod val="75000"/>
                </a:schemeClr>
              </a:solidFill>
            </a:endParaRPr>
          </a:p>
        </p:txBody>
      </p:sp>
      <p:sp>
        <p:nvSpPr>
          <p:cNvPr id="13" name="TextBox 12">
            <a:extLst>
              <a:ext uri="{FF2B5EF4-FFF2-40B4-BE49-F238E27FC236}">
                <a16:creationId xmlns:a16="http://schemas.microsoft.com/office/drawing/2014/main" id="{ED210577-0C6F-4BD7-859A-E26F7ED0DD80}"/>
              </a:ext>
            </a:extLst>
          </p:cNvPr>
          <p:cNvSpPr txBox="1"/>
          <p:nvPr/>
        </p:nvSpPr>
        <p:spPr>
          <a:xfrm rot="5400000">
            <a:off x="8120284" y="1365618"/>
            <a:ext cx="2692576" cy="584775"/>
          </a:xfrm>
          <a:prstGeom prst="rect">
            <a:avLst/>
          </a:prstGeom>
          <a:noFill/>
          <a:ln>
            <a:solidFill>
              <a:schemeClr val="bg1"/>
            </a:solidFill>
          </a:ln>
        </p:spPr>
        <p:txBody>
          <a:bodyPr wrap="square" rtlCol="0">
            <a:spAutoFit/>
          </a:bodyPr>
          <a:lstStyle/>
          <a:p>
            <a:pPr algn="ctr" rtl="1"/>
            <a:r>
              <a:rPr lang="ar-SA" sz="3200" b="1" dirty="0">
                <a:solidFill>
                  <a:schemeClr val="bg1">
                    <a:lumMod val="75000"/>
                  </a:schemeClr>
                </a:solidFill>
              </a:rPr>
              <a:t>معدل نمو السوق</a:t>
            </a:r>
            <a:endParaRPr lang="en-US" sz="3200" b="1" dirty="0">
              <a:solidFill>
                <a:schemeClr val="bg1">
                  <a:lumMod val="75000"/>
                </a:schemeClr>
              </a:solidFill>
            </a:endParaRPr>
          </a:p>
        </p:txBody>
      </p:sp>
      <p:sp>
        <p:nvSpPr>
          <p:cNvPr id="46" name="TextBox 45">
            <a:extLst>
              <a:ext uri="{FF2B5EF4-FFF2-40B4-BE49-F238E27FC236}">
                <a16:creationId xmlns:a16="http://schemas.microsoft.com/office/drawing/2014/main" id="{94ACDDEB-4781-4F58-8E2D-99DA74834B44}"/>
              </a:ext>
            </a:extLst>
          </p:cNvPr>
          <p:cNvSpPr txBox="1"/>
          <p:nvPr/>
        </p:nvSpPr>
        <p:spPr>
          <a:xfrm>
            <a:off x="3202226" y="3221799"/>
            <a:ext cx="1828800" cy="369332"/>
          </a:xfrm>
          <a:prstGeom prst="rect">
            <a:avLst/>
          </a:prstGeom>
          <a:noFill/>
        </p:spPr>
        <p:txBody>
          <a:bodyPr wrap="square" rtlCol="0">
            <a:spAutoFit/>
          </a:bodyPr>
          <a:lstStyle/>
          <a:p>
            <a:pPr algn="r" rtl="1"/>
            <a:endParaRPr lang="en-US" dirty="0"/>
          </a:p>
        </p:txBody>
      </p:sp>
      <p:sp>
        <p:nvSpPr>
          <p:cNvPr id="53" name="TextBox 52">
            <a:extLst>
              <a:ext uri="{FF2B5EF4-FFF2-40B4-BE49-F238E27FC236}">
                <a16:creationId xmlns:a16="http://schemas.microsoft.com/office/drawing/2014/main" id="{80928B7F-F92F-4CA8-9237-22E25684E0C1}"/>
              </a:ext>
            </a:extLst>
          </p:cNvPr>
          <p:cNvSpPr txBox="1"/>
          <p:nvPr/>
        </p:nvSpPr>
        <p:spPr>
          <a:xfrm>
            <a:off x="3104367" y="3221799"/>
            <a:ext cx="1828800" cy="1828800"/>
          </a:xfrm>
          <a:prstGeom prst="rect">
            <a:avLst/>
          </a:prstGeom>
          <a:noFill/>
        </p:spPr>
        <p:txBody>
          <a:bodyPr wrap="square" rtlCol="0">
            <a:spAutoFit/>
          </a:bodyPr>
          <a:lstStyle/>
          <a:p>
            <a:pPr algn="l"/>
            <a:endParaRPr lang="en-US" dirty="0"/>
          </a:p>
        </p:txBody>
      </p:sp>
      <p:sp>
        <p:nvSpPr>
          <p:cNvPr id="59" name="TextBox 58">
            <a:extLst>
              <a:ext uri="{FF2B5EF4-FFF2-40B4-BE49-F238E27FC236}">
                <a16:creationId xmlns:a16="http://schemas.microsoft.com/office/drawing/2014/main" id="{50AE7680-641F-4973-9C74-5A9EF29E901C}"/>
              </a:ext>
            </a:extLst>
          </p:cNvPr>
          <p:cNvSpPr txBox="1"/>
          <p:nvPr/>
        </p:nvSpPr>
        <p:spPr>
          <a:xfrm>
            <a:off x="3202226" y="3221799"/>
            <a:ext cx="1828800" cy="1828800"/>
          </a:xfrm>
          <a:prstGeom prst="rect">
            <a:avLst/>
          </a:prstGeom>
          <a:noFill/>
        </p:spPr>
        <p:txBody>
          <a:bodyPr wrap="square" rtlCol="0">
            <a:spAutoFit/>
          </a:bodyPr>
          <a:lstStyle/>
          <a:p>
            <a:pPr algn="l"/>
            <a:endParaRPr lang="en-US" dirty="0"/>
          </a:p>
        </p:txBody>
      </p:sp>
      <p:sp>
        <p:nvSpPr>
          <p:cNvPr id="64" name="TextBox 63">
            <a:extLst>
              <a:ext uri="{FF2B5EF4-FFF2-40B4-BE49-F238E27FC236}">
                <a16:creationId xmlns:a16="http://schemas.microsoft.com/office/drawing/2014/main" id="{7F48F8B5-ECF6-4328-B83B-4A847229F2E1}"/>
              </a:ext>
            </a:extLst>
          </p:cNvPr>
          <p:cNvSpPr txBox="1"/>
          <p:nvPr/>
        </p:nvSpPr>
        <p:spPr>
          <a:xfrm>
            <a:off x="3104367" y="3221799"/>
            <a:ext cx="1828800" cy="1828800"/>
          </a:xfrm>
          <a:prstGeom prst="rect">
            <a:avLst/>
          </a:prstGeom>
          <a:noFill/>
        </p:spPr>
        <p:txBody>
          <a:bodyPr wrap="square" rtlCol="0">
            <a:spAutoFit/>
          </a:bodyPr>
          <a:lstStyle/>
          <a:p>
            <a:pPr algn="l"/>
            <a:endParaRPr lang="en-US" dirty="0"/>
          </a:p>
        </p:txBody>
      </p:sp>
      <p:grpSp>
        <p:nvGrpSpPr>
          <p:cNvPr id="68" name="Group 67">
            <a:extLst>
              <a:ext uri="{FF2B5EF4-FFF2-40B4-BE49-F238E27FC236}">
                <a16:creationId xmlns:a16="http://schemas.microsoft.com/office/drawing/2014/main" id="{5BE9956C-DF85-4EFA-8AF2-97A929A97DE8}"/>
              </a:ext>
            </a:extLst>
          </p:cNvPr>
          <p:cNvGrpSpPr/>
          <p:nvPr/>
        </p:nvGrpSpPr>
        <p:grpSpPr>
          <a:xfrm>
            <a:off x="1638953" y="155524"/>
            <a:ext cx="7281624" cy="6510851"/>
            <a:chOff x="1717241" y="220764"/>
            <a:chExt cx="7281624" cy="6510851"/>
          </a:xfrm>
        </p:grpSpPr>
        <p:sp>
          <p:nvSpPr>
            <p:cNvPr id="22" name="TextBox 21">
              <a:extLst>
                <a:ext uri="{FF2B5EF4-FFF2-40B4-BE49-F238E27FC236}">
                  <a16:creationId xmlns:a16="http://schemas.microsoft.com/office/drawing/2014/main" id="{AE269EFD-D27F-4C0D-9AB0-6C8C83DD0171}"/>
                </a:ext>
              </a:extLst>
            </p:cNvPr>
            <p:cNvSpPr txBox="1"/>
            <p:nvPr/>
          </p:nvSpPr>
          <p:spPr>
            <a:xfrm>
              <a:off x="7325579" y="5309477"/>
              <a:ext cx="876105" cy="369332"/>
            </a:xfrm>
            <a:prstGeom prst="rect">
              <a:avLst/>
            </a:prstGeom>
            <a:noFill/>
          </p:spPr>
          <p:txBody>
            <a:bodyPr wrap="square" rtlCol="0">
              <a:spAutoFit/>
            </a:bodyPr>
            <a:lstStyle/>
            <a:p>
              <a:pPr algn="r" rtl="1"/>
              <a:r>
                <a:rPr lang="ar-SA" dirty="0">
                  <a:solidFill>
                    <a:schemeClr val="bg1">
                      <a:lumMod val="75000"/>
                    </a:schemeClr>
                  </a:solidFill>
                </a:rPr>
                <a:t>0</a:t>
              </a:r>
              <a:endParaRPr lang="en-US" dirty="0">
                <a:solidFill>
                  <a:schemeClr val="bg1">
                    <a:lumMod val="75000"/>
                  </a:schemeClr>
                </a:solidFill>
              </a:endParaRPr>
            </a:p>
          </p:txBody>
        </p:sp>
        <p:grpSp>
          <p:nvGrpSpPr>
            <p:cNvPr id="67" name="Group 66">
              <a:extLst>
                <a:ext uri="{FF2B5EF4-FFF2-40B4-BE49-F238E27FC236}">
                  <a16:creationId xmlns:a16="http://schemas.microsoft.com/office/drawing/2014/main" id="{84BDAB26-C16E-4341-A26E-CB40C5EBA349}"/>
                </a:ext>
              </a:extLst>
            </p:cNvPr>
            <p:cNvGrpSpPr/>
            <p:nvPr/>
          </p:nvGrpSpPr>
          <p:grpSpPr>
            <a:xfrm>
              <a:off x="1717241" y="220764"/>
              <a:ext cx="7281624" cy="6510851"/>
              <a:chOff x="1743337" y="220764"/>
              <a:chExt cx="7281624" cy="6510851"/>
            </a:xfrm>
          </p:grpSpPr>
          <p:grpSp>
            <p:nvGrpSpPr>
              <p:cNvPr id="49" name="Group 48">
                <a:extLst>
                  <a:ext uri="{FF2B5EF4-FFF2-40B4-BE49-F238E27FC236}">
                    <a16:creationId xmlns:a16="http://schemas.microsoft.com/office/drawing/2014/main" id="{AA0FCBA4-9833-4915-BD8E-73CE3C832953}"/>
                  </a:ext>
                </a:extLst>
              </p:cNvPr>
              <p:cNvGrpSpPr/>
              <p:nvPr/>
            </p:nvGrpSpPr>
            <p:grpSpPr>
              <a:xfrm>
                <a:off x="1743337" y="220764"/>
                <a:ext cx="6862824" cy="5543079"/>
                <a:chOff x="2278305" y="351244"/>
                <a:chExt cx="6862824" cy="5543079"/>
              </a:xfrm>
            </p:grpSpPr>
            <p:grpSp>
              <p:nvGrpSpPr>
                <p:cNvPr id="55" name="Group 54">
                  <a:extLst>
                    <a:ext uri="{FF2B5EF4-FFF2-40B4-BE49-F238E27FC236}">
                      <a16:creationId xmlns:a16="http://schemas.microsoft.com/office/drawing/2014/main" id="{1B094E2B-A42E-4737-BBB6-0E43BC5C1532}"/>
                    </a:ext>
                  </a:extLst>
                </p:cNvPr>
                <p:cNvGrpSpPr/>
                <p:nvPr/>
              </p:nvGrpSpPr>
              <p:grpSpPr>
                <a:xfrm>
                  <a:off x="2278305" y="418836"/>
                  <a:ext cx="6291060" cy="5096322"/>
                  <a:chOff x="2656697" y="327500"/>
                  <a:chExt cx="6291060" cy="5096322"/>
                </a:xfrm>
              </p:grpSpPr>
              <p:grpSp>
                <p:nvGrpSpPr>
                  <p:cNvPr id="54" name="Group 53">
                    <a:extLst>
                      <a:ext uri="{FF2B5EF4-FFF2-40B4-BE49-F238E27FC236}">
                        <a16:creationId xmlns:a16="http://schemas.microsoft.com/office/drawing/2014/main" id="{9A9E74B5-0D3E-4070-9E8E-790FB3BA1D66}"/>
                      </a:ext>
                    </a:extLst>
                  </p:cNvPr>
                  <p:cNvGrpSpPr/>
                  <p:nvPr/>
                </p:nvGrpSpPr>
                <p:grpSpPr>
                  <a:xfrm>
                    <a:off x="3160600" y="327500"/>
                    <a:ext cx="5787157" cy="5096322"/>
                    <a:chOff x="3225840" y="1071236"/>
                    <a:chExt cx="5787157" cy="5096322"/>
                  </a:xfrm>
                </p:grpSpPr>
                <p:grpSp>
                  <p:nvGrpSpPr>
                    <p:cNvPr id="44" name="Group 43">
                      <a:extLst>
                        <a:ext uri="{FF2B5EF4-FFF2-40B4-BE49-F238E27FC236}">
                          <a16:creationId xmlns:a16="http://schemas.microsoft.com/office/drawing/2014/main" id="{9C7DF740-EC77-4CE3-A513-3508EEBA695F}"/>
                        </a:ext>
                      </a:extLst>
                    </p:cNvPr>
                    <p:cNvGrpSpPr/>
                    <p:nvPr/>
                  </p:nvGrpSpPr>
                  <p:grpSpPr>
                    <a:xfrm>
                      <a:off x="3225840" y="1071236"/>
                      <a:ext cx="5512112" cy="4787812"/>
                      <a:chOff x="2273336" y="1410484"/>
                      <a:chExt cx="5512112" cy="4787812"/>
                    </a:xfrm>
                  </p:grpSpPr>
                  <p:sp>
                    <p:nvSpPr>
                      <p:cNvPr id="3" name="Rectangle 2">
                        <a:extLst>
                          <a:ext uri="{FF2B5EF4-FFF2-40B4-BE49-F238E27FC236}">
                            <a16:creationId xmlns:a16="http://schemas.microsoft.com/office/drawing/2014/main" id="{01B01D45-B649-494D-9F82-CAF6A3BF77D4}"/>
                          </a:ext>
                        </a:extLst>
                      </p:cNvPr>
                      <p:cNvSpPr>
                        <a:spLocks noChangeArrowheads="1"/>
                      </p:cNvSpPr>
                      <p:nvPr/>
                    </p:nvSpPr>
                    <p:spPr bwMode="auto">
                      <a:xfrm>
                        <a:off x="2273336" y="1410484"/>
                        <a:ext cx="2667000" cy="2286000"/>
                      </a:xfrm>
                      <a:prstGeom prst="rect">
                        <a:avLst/>
                      </a:prstGeom>
                      <a:solidFill>
                        <a:schemeClr val="accent1"/>
                      </a:solidFill>
                      <a:ln w="12700">
                        <a:noFill/>
                        <a:miter lim="800000"/>
                        <a:headEnd/>
                        <a:tailEnd/>
                      </a:ln>
                      <a:effectLst>
                        <a:outerShdw dist="107763" dir="2700000" algn="ctr" rotWithShape="0">
                          <a:schemeClr val="folHlink"/>
                        </a:outerShdw>
                      </a:effectLst>
                    </p:spPr>
                    <p:txBody>
                      <a:bodyPr wrap="none" anchor="ctr"/>
                      <a:lstStyle/>
                      <a:p>
                        <a:pPr fontAlgn="auto">
                          <a:spcBef>
                            <a:spcPts val="0"/>
                          </a:spcBef>
                          <a:spcAft>
                            <a:spcPts val="0"/>
                          </a:spcAft>
                          <a:defRPr/>
                        </a:pPr>
                        <a:endParaRPr lang="ar-SA" dirty="0">
                          <a:latin typeface="+mn-lt"/>
                          <a:cs typeface="+mn-cs"/>
                        </a:endParaRPr>
                      </a:p>
                      <a:p>
                        <a:pPr fontAlgn="auto">
                          <a:spcBef>
                            <a:spcPts val="0"/>
                          </a:spcBef>
                          <a:spcAft>
                            <a:spcPts val="0"/>
                          </a:spcAft>
                          <a:defRPr/>
                        </a:pPr>
                        <a:endParaRPr lang="ar-SA" dirty="0">
                          <a:latin typeface="+mn-lt"/>
                          <a:cs typeface="+mn-cs"/>
                        </a:endParaRPr>
                      </a:p>
                      <a:p>
                        <a:pPr fontAlgn="auto">
                          <a:spcBef>
                            <a:spcPts val="0"/>
                          </a:spcBef>
                          <a:spcAft>
                            <a:spcPts val="0"/>
                          </a:spcAft>
                          <a:defRPr/>
                        </a:pPr>
                        <a:endParaRPr lang="ar-SA" dirty="0">
                          <a:latin typeface="+mn-lt"/>
                          <a:cs typeface="+mn-cs"/>
                        </a:endParaRPr>
                      </a:p>
                      <a:p>
                        <a:pPr algn="ctr" fontAlgn="auto">
                          <a:spcBef>
                            <a:spcPts val="0"/>
                          </a:spcBef>
                          <a:spcAft>
                            <a:spcPts val="0"/>
                          </a:spcAft>
                          <a:defRPr/>
                        </a:pPr>
                        <a:endParaRPr lang="ar-SA" dirty="0">
                          <a:latin typeface="+mn-lt"/>
                          <a:cs typeface="+mn-cs"/>
                        </a:endParaRPr>
                      </a:p>
                      <a:p>
                        <a:pPr fontAlgn="auto">
                          <a:spcBef>
                            <a:spcPts val="0"/>
                          </a:spcBef>
                          <a:spcAft>
                            <a:spcPts val="0"/>
                          </a:spcAft>
                          <a:defRPr/>
                        </a:pPr>
                        <a:r>
                          <a:rPr lang="ar-SA" sz="2000" b="1" dirty="0">
                            <a:latin typeface="+mn-lt"/>
                            <a:cs typeface="+mn-cs"/>
                          </a:rPr>
                          <a:t>              النجوم</a:t>
                        </a:r>
                        <a:endParaRPr lang="en-US" sz="2000" b="1" dirty="0">
                          <a:latin typeface="+mn-lt"/>
                          <a:cs typeface="+mn-cs"/>
                        </a:endParaRPr>
                      </a:p>
                      <a:p>
                        <a:pPr fontAlgn="auto">
                          <a:spcBef>
                            <a:spcPts val="0"/>
                          </a:spcBef>
                          <a:spcAft>
                            <a:spcPts val="0"/>
                          </a:spcAft>
                          <a:defRPr/>
                        </a:pPr>
                        <a:r>
                          <a:rPr lang="en-US" sz="2000" b="1" dirty="0">
                            <a:solidFill>
                              <a:schemeClr val="bg1">
                                <a:lumMod val="75000"/>
                              </a:schemeClr>
                            </a:solidFill>
                            <a:latin typeface="+mn-lt"/>
                            <a:cs typeface="+mn-cs"/>
                          </a:rPr>
                          <a:t>Stars</a:t>
                        </a:r>
                        <a:endParaRPr lang="ar-SA" b="1" dirty="0">
                          <a:solidFill>
                            <a:schemeClr val="bg1">
                              <a:lumMod val="75000"/>
                            </a:schemeClr>
                          </a:solidFill>
                          <a:latin typeface="+mn-lt"/>
                          <a:cs typeface="+mn-cs"/>
                        </a:endParaRPr>
                      </a:p>
                    </p:txBody>
                  </p:sp>
                  <p:sp>
                    <p:nvSpPr>
                      <p:cNvPr id="4" name="AutoShape 3">
                        <a:extLst>
                          <a:ext uri="{FF2B5EF4-FFF2-40B4-BE49-F238E27FC236}">
                            <a16:creationId xmlns:a16="http://schemas.microsoft.com/office/drawing/2014/main" id="{7C3AE2E9-3E9B-4FAB-90EE-E70B51954498}"/>
                          </a:ext>
                        </a:extLst>
                      </p:cNvPr>
                      <p:cNvSpPr>
                        <a:spLocks noChangeArrowheads="1"/>
                      </p:cNvSpPr>
                      <p:nvPr/>
                    </p:nvSpPr>
                    <p:spPr bwMode="auto">
                      <a:xfrm>
                        <a:off x="3488411" y="2275671"/>
                        <a:ext cx="609600" cy="609600"/>
                      </a:xfrm>
                      <a:prstGeom prst="star5">
                        <a:avLst/>
                      </a:prstGeom>
                      <a:gradFill rotWithShape="0">
                        <a:gsLst>
                          <a:gs pos="0">
                            <a:srgbClr val="FFB543"/>
                          </a:gs>
                          <a:gs pos="100000">
                            <a:srgbClr val="FFB543">
                              <a:gamma/>
                              <a:tint val="0"/>
                              <a:invGamma/>
                            </a:srgbClr>
                          </a:gs>
                        </a:gsLst>
                        <a:lin ang="5400000" scaled="1"/>
                      </a:gradFill>
                      <a:ln w="12700">
                        <a:noFill/>
                        <a:miter lim="800000"/>
                        <a:headEnd/>
                        <a:tailEnd/>
                      </a:ln>
                      <a:effectLst>
                        <a:outerShdw dist="107763" dir="2700000" algn="ctr" rotWithShape="0">
                          <a:schemeClr val="folHlink"/>
                        </a:outerShdw>
                      </a:effectLst>
                    </p:spPr>
                    <p:txBody>
                      <a:bodyPr wrap="none" anchor="ctr"/>
                      <a:lstStyle/>
                      <a:p>
                        <a:pPr fontAlgn="auto">
                          <a:spcBef>
                            <a:spcPts val="0"/>
                          </a:spcBef>
                          <a:spcAft>
                            <a:spcPts val="0"/>
                          </a:spcAft>
                          <a:defRPr/>
                        </a:pPr>
                        <a:endParaRPr lang="ar-SA" dirty="0">
                          <a:latin typeface="+mn-lt"/>
                          <a:cs typeface="+mn-cs"/>
                        </a:endParaRPr>
                      </a:p>
                    </p:txBody>
                  </p:sp>
                  <p:sp>
                    <p:nvSpPr>
                      <p:cNvPr id="6" name="AutoShape 5">
                        <a:extLst>
                          <a:ext uri="{FF2B5EF4-FFF2-40B4-BE49-F238E27FC236}">
                            <a16:creationId xmlns:a16="http://schemas.microsoft.com/office/drawing/2014/main" id="{69CCB52C-BFDF-4466-B3CC-8A75499AA904}"/>
                          </a:ext>
                        </a:extLst>
                      </p:cNvPr>
                      <p:cNvSpPr>
                        <a:spLocks noChangeArrowheads="1"/>
                      </p:cNvSpPr>
                      <p:nvPr/>
                    </p:nvSpPr>
                    <p:spPr bwMode="auto">
                      <a:xfrm>
                        <a:off x="2913957" y="1738304"/>
                        <a:ext cx="609600" cy="609600"/>
                      </a:xfrm>
                      <a:prstGeom prst="star5">
                        <a:avLst>
                          <a:gd name="adj" fmla="val 17162"/>
                          <a:gd name="hf" fmla="val 105146"/>
                          <a:gd name="vf" fmla="val 110557"/>
                        </a:avLst>
                      </a:prstGeom>
                      <a:gradFill rotWithShape="0">
                        <a:gsLst>
                          <a:gs pos="0">
                            <a:srgbClr val="FFB543"/>
                          </a:gs>
                          <a:gs pos="100000">
                            <a:srgbClr val="FFB543">
                              <a:gamma/>
                              <a:tint val="0"/>
                              <a:invGamma/>
                            </a:srgbClr>
                          </a:gs>
                        </a:gsLst>
                        <a:lin ang="5400000" scaled="1"/>
                      </a:gradFill>
                      <a:ln w="12700">
                        <a:noFill/>
                        <a:miter lim="800000"/>
                        <a:headEnd/>
                        <a:tailEnd/>
                      </a:ln>
                      <a:effectLst>
                        <a:outerShdw dist="107763" dir="2700000" algn="ctr" rotWithShape="0">
                          <a:schemeClr val="folHlink"/>
                        </a:outerShdw>
                      </a:effectLst>
                    </p:spPr>
                    <p:txBody>
                      <a:bodyPr wrap="none" anchor="ctr"/>
                      <a:lstStyle/>
                      <a:p>
                        <a:pPr fontAlgn="auto">
                          <a:spcBef>
                            <a:spcPts val="0"/>
                          </a:spcBef>
                          <a:spcAft>
                            <a:spcPts val="0"/>
                          </a:spcAft>
                          <a:defRPr/>
                        </a:pPr>
                        <a:endParaRPr lang="ar-SA">
                          <a:latin typeface="+mn-lt"/>
                          <a:cs typeface="+mn-cs"/>
                        </a:endParaRPr>
                      </a:p>
                    </p:txBody>
                  </p:sp>
                  <p:sp>
                    <p:nvSpPr>
                      <p:cNvPr id="12" name="Rectangle 6">
                        <a:extLst>
                          <a:ext uri="{FF2B5EF4-FFF2-40B4-BE49-F238E27FC236}">
                            <a16:creationId xmlns:a16="http://schemas.microsoft.com/office/drawing/2014/main" id="{E311AE15-1A99-4A14-A9B8-B28B401D7C1E}"/>
                          </a:ext>
                        </a:extLst>
                      </p:cNvPr>
                      <p:cNvSpPr>
                        <a:spLocks noChangeArrowheads="1"/>
                      </p:cNvSpPr>
                      <p:nvPr/>
                    </p:nvSpPr>
                    <p:spPr bwMode="auto">
                      <a:xfrm>
                        <a:off x="2286000" y="3886200"/>
                        <a:ext cx="2667000" cy="2286000"/>
                      </a:xfrm>
                      <a:prstGeom prst="rect">
                        <a:avLst/>
                      </a:prstGeom>
                      <a:solidFill>
                        <a:schemeClr val="accent1"/>
                      </a:solidFill>
                      <a:ln w="12700">
                        <a:noFill/>
                        <a:miter lim="800000"/>
                        <a:headEnd/>
                        <a:tailEnd/>
                      </a:ln>
                      <a:effectLst>
                        <a:outerShdw dist="107763" dir="2700000" algn="ctr" rotWithShape="0">
                          <a:schemeClr val="folHlink"/>
                        </a:outerShdw>
                      </a:effectLst>
                    </p:spPr>
                    <p:txBody>
                      <a:bodyPr wrap="none" anchor="ctr"/>
                      <a:lstStyle/>
                      <a:p>
                        <a:pPr fontAlgn="auto">
                          <a:spcBef>
                            <a:spcPts val="0"/>
                          </a:spcBef>
                          <a:spcAft>
                            <a:spcPts val="0"/>
                          </a:spcAft>
                          <a:defRPr/>
                        </a:pPr>
                        <a:endParaRPr lang="ar-SA" sz="2000" b="1" dirty="0">
                          <a:latin typeface="+mn-lt"/>
                          <a:cs typeface="+mn-cs"/>
                        </a:endParaRPr>
                      </a:p>
                      <a:p>
                        <a:pPr fontAlgn="auto">
                          <a:spcBef>
                            <a:spcPts val="0"/>
                          </a:spcBef>
                          <a:spcAft>
                            <a:spcPts val="0"/>
                          </a:spcAft>
                          <a:defRPr/>
                        </a:pPr>
                        <a:endParaRPr lang="ar-SA" sz="2000" b="1" dirty="0">
                          <a:latin typeface="+mn-lt"/>
                          <a:cs typeface="+mn-cs"/>
                        </a:endParaRPr>
                      </a:p>
                      <a:p>
                        <a:pPr fontAlgn="auto">
                          <a:spcBef>
                            <a:spcPts val="0"/>
                          </a:spcBef>
                          <a:spcAft>
                            <a:spcPts val="0"/>
                          </a:spcAft>
                          <a:defRPr/>
                        </a:pPr>
                        <a:endParaRPr lang="ar-SA" sz="2000" b="1" dirty="0">
                          <a:latin typeface="+mn-lt"/>
                          <a:cs typeface="+mn-cs"/>
                        </a:endParaRPr>
                      </a:p>
                    </p:txBody>
                  </p:sp>
                  <p:sp>
                    <p:nvSpPr>
                      <p:cNvPr id="16" name="Rectangle 7">
                        <a:extLst>
                          <a:ext uri="{FF2B5EF4-FFF2-40B4-BE49-F238E27FC236}">
                            <a16:creationId xmlns:a16="http://schemas.microsoft.com/office/drawing/2014/main" id="{426B7AF5-8D20-424A-9217-746C1150E577}"/>
                          </a:ext>
                        </a:extLst>
                      </p:cNvPr>
                      <p:cNvSpPr>
                        <a:spLocks noChangeArrowheads="1"/>
                      </p:cNvSpPr>
                      <p:nvPr/>
                    </p:nvSpPr>
                    <p:spPr bwMode="auto">
                      <a:xfrm>
                        <a:off x="5105400" y="1473896"/>
                        <a:ext cx="2667000" cy="2286000"/>
                      </a:xfrm>
                      <a:prstGeom prst="rect">
                        <a:avLst/>
                      </a:prstGeom>
                      <a:solidFill>
                        <a:schemeClr val="accent1"/>
                      </a:solidFill>
                      <a:ln w="12700">
                        <a:noFill/>
                        <a:miter lim="800000"/>
                        <a:headEnd/>
                        <a:tailEnd/>
                      </a:ln>
                      <a:effectLst>
                        <a:outerShdw dist="107763" dir="2700000" algn="ctr" rotWithShape="0">
                          <a:schemeClr val="folHlink"/>
                        </a:outerShdw>
                      </a:effectLst>
                    </p:spPr>
                    <p:txBody>
                      <a:bodyPr wrap="none" anchor="ctr"/>
                      <a:lstStyle/>
                      <a:p>
                        <a:pPr fontAlgn="auto">
                          <a:spcBef>
                            <a:spcPts val="0"/>
                          </a:spcBef>
                          <a:spcAft>
                            <a:spcPts val="0"/>
                          </a:spcAft>
                          <a:defRPr/>
                        </a:pPr>
                        <a:endParaRPr lang="ar-SA" dirty="0">
                          <a:latin typeface="+mn-lt"/>
                          <a:cs typeface="+mn-cs"/>
                        </a:endParaRPr>
                      </a:p>
                      <a:p>
                        <a:pPr fontAlgn="auto">
                          <a:spcBef>
                            <a:spcPts val="0"/>
                          </a:spcBef>
                          <a:spcAft>
                            <a:spcPts val="0"/>
                          </a:spcAft>
                          <a:defRPr/>
                        </a:pPr>
                        <a:endParaRPr lang="ar-SA" dirty="0">
                          <a:latin typeface="+mn-lt"/>
                          <a:cs typeface="+mn-cs"/>
                        </a:endParaRPr>
                      </a:p>
                      <a:p>
                        <a:pPr fontAlgn="auto">
                          <a:spcBef>
                            <a:spcPts val="0"/>
                          </a:spcBef>
                          <a:spcAft>
                            <a:spcPts val="0"/>
                          </a:spcAft>
                          <a:defRPr/>
                        </a:pPr>
                        <a:endParaRPr lang="ar-SA" dirty="0">
                          <a:latin typeface="+mn-lt"/>
                          <a:cs typeface="+mn-cs"/>
                        </a:endParaRPr>
                      </a:p>
                      <a:p>
                        <a:pPr fontAlgn="auto">
                          <a:spcBef>
                            <a:spcPts val="0"/>
                          </a:spcBef>
                          <a:spcAft>
                            <a:spcPts val="0"/>
                          </a:spcAft>
                          <a:defRPr/>
                        </a:pPr>
                        <a:endParaRPr lang="ar-SA" dirty="0">
                          <a:latin typeface="+mn-lt"/>
                          <a:cs typeface="+mn-cs"/>
                        </a:endParaRPr>
                      </a:p>
                      <a:p>
                        <a:pPr fontAlgn="auto">
                          <a:spcBef>
                            <a:spcPts val="0"/>
                          </a:spcBef>
                          <a:spcAft>
                            <a:spcPts val="0"/>
                          </a:spcAft>
                          <a:defRPr/>
                        </a:pPr>
                        <a:endParaRPr lang="ar-SA" dirty="0">
                          <a:latin typeface="+mn-lt"/>
                          <a:cs typeface="+mn-cs"/>
                        </a:endParaRPr>
                      </a:p>
                      <a:p>
                        <a:pPr fontAlgn="auto">
                          <a:spcBef>
                            <a:spcPts val="0"/>
                          </a:spcBef>
                          <a:spcAft>
                            <a:spcPts val="0"/>
                          </a:spcAft>
                          <a:defRPr/>
                        </a:pPr>
                        <a:r>
                          <a:rPr lang="ar-SA" dirty="0">
                            <a:latin typeface="+mn-lt"/>
                            <a:cs typeface="+mn-cs"/>
                          </a:rPr>
                          <a:t>        </a:t>
                        </a:r>
                        <a:r>
                          <a:rPr lang="ar-SA" sz="2000" b="1" dirty="0">
                            <a:latin typeface="+mn-lt"/>
                            <a:cs typeface="+mn-cs"/>
                          </a:rPr>
                          <a:t>علامة الاستفهام</a:t>
                        </a:r>
                      </a:p>
                      <a:p>
                        <a:pPr fontAlgn="auto">
                          <a:spcBef>
                            <a:spcPts val="0"/>
                          </a:spcBef>
                          <a:spcAft>
                            <a:spcPts val="0"/>
                          </a:spcAft>
                          <a:defRPr/>
                        </a:pPr>
                        <a:r>
                          <a:rPr lang="en-US" sz="2000" b="1" dirty="0">
                            <a:solidFill>
                              <a:schemeClr val="bg1">
                                <a:lumMod val="75000"/>
                              </a:schemeClr>
                            </a:solidFill>
                          </a:rPr>
                          <a:t>Questions marks</a:t>
                        </a:r>
                        <a:endParaRPr lang="ar-SA" sz="2000" b="1" dirty="0">
                          <a:solidFill>
                            <a:schemeClr val="bg1">
                              <a:lumMod val="75000"/>
                            </a:schemeClr>
                          </a:solidFill>
                          <a:latin typeface="+mn-lt"/>
                          <a:cs typeface="+mn-cs"/>
                        </a:endParaRPr>
                      </a:p>
                    </p:txBody>
                  </p:sp>
                  <p:sp>
                    <p:nvSpPr>
                      <p:cNvPr id="18" name="Rectangle 8">
                        <a:extLst>
                          <a:ext uri="{FF2B5EF4-FFF2-40B4-BE49-F238E27FC236}">
                            <a16:creationId xmlns:a16="http://schemas.microsoft.com/office/drawing/2014/main" id="{52A4A12E-EB13-4AFF-B26D-5F4B57C6E701}"/>
                          </a:ext>
                        </a:extLst>
                      </p:cNvPr>
                      <p:cNvSpPr>
                        <a:spLocks noChangeArrowheads="1"/>
                      </p:cNvSpPr>
                      <p:nvPr/>
                    </p:nvSpPr>
                    <p:spPr bwMode="auto">
                      <a:xfrm>
                        <a:off x="5118448" y="3912296"/>
                        <a:ext cx="2667000" cy="2286000"/>
                      </a:xfrm>
                      <a:prstGeom prst="rect">
                        <a:avLst/>
                      </a:prstGeom>
                      <a:solidFill>
                        <a:schemeClr val="accent1"/>
                      </a:solidFill>
                      <a:ln w="12700">
                        <a:noFill/>
                        <a:miter lim="800000"/>
                        <a:headEnd/>
                        <a:tailEnd/>
                      </a:ln>
                      <a:effectLst>
                        <a:outerShdw dist="107763" dir="2700000" algn="ctr" rotWithShape="0">
                          <a:schemeClr val="folHlink"/>
                        </a:outerShdw>
                      </a:effectLst>
                    </p:spPr>
                    <p:txBody>
                      <a:bodyPr wrap="none" anchor="ctr"/>
                      <a:lstStyle/>
                      <a:p>
                        <a:pPr fontAlgn="auto">
                          <a:spcBef>
                            <a:spcPts val="0"/>
                          </a:spcBef>
                          <a:spcAft>
                            <a:spcPts val="0"/>
                          </a:spcAft>
                          <a:defRPr/>
                        </a:pPr>
                        <a:endParaRPr lang="ar-SA" sz="2000" b="1" dirty="0">
                          <a:latin typeface="+mn-lt"/>
                          <a:cs typeface="+mn-cs"/>
                        </a:endParaRPr>
                      </a:p>
                      <a:p>
                        <a:pPr fontAlgn="auto">
                          <a:spcBef>
                            <a:spcPts val="0"/>
                          </a:spcBef>
                          <a:spcAft>
                            <a:spcPts val="0"/>
                          </a:spcAft>
                          <a:defRPr/>
                        </a:pPr>
                        <a:endParaRPr lang="ar-SA" sz="2000" b="1" dirty="0">
                          <a:latin typeface="+mn-lt"/>
                          <a:cs typeface="+mn-cs"/>
                        </a:endParaRPr>
                      </a:p>
                      <a:p>
                        <a:pPr fontAlgn="auto">
                          <a:spcBef>
                            <a:spcPts val="0"/>
                          </a:spcBef>
                          <a:spcAft>
                            <a:spcPts val="0"/>
                          </a:spcAft>
                          <a:defRPr/>
                        </a:pPr>
                        <a:endParaRPr lang="ar-SA" sz="2000" b="1" dirty="0">
                          <a:latin typeface="+mn-lt"/>
                          <a:cs typeface="+mn-cs"/>
                        </a:endParaRPr>
                      </a:p>
                      <a:p>
                        <a:pPr fontAlgn="auto">
                          <a:spcBef>
                            <a:spcPts val="0"/>
                          </a:spcBef>
                          <a:spcAft>
                            <a:spcPts val="0"/>
                          </a:spcAft>
                          <a:defRPr/>
                        </a:pPr>
                        <a:endParaRPr lang="ar-SA" sz="2000" b="1" dirty="0">
                          <a:latin typeface="+mn-lt"/>
                          <a:cs typeface="+mn-cs"/>
                        </a:endParaRPr>
                      </a:p>
                      <a:p>
                        <a:pPr fontAlgn="auto">
                          <a:spcBef>
                            <a:spcPts val="0"/>
                          </a:spcBef>
                          <a:spcAft>
                            <a:spcPts val="0"/>
                          </a:spcAft>
                          <a:defRPr/>
                        </a:pPr>
                        <a:r>
                          <a:rPr lang="ar-SA" sz="2000" b="1" dirty="0">
                            <a:latin typeface="+mn-lt"/>
                            <a:cs typeface="+mn-cs"/>
                          </a:rPr>
                          <a:t>              الكلاب المسعورة</a:t>
                        </a:r>
                        <a:endParaRPr lang="en-US" sz="2000" b="1" dirty="0">
                          <a:latin typeface="+mn-lt"/>
                          <a:cs typeface="+mn-cs"/>
                        </a:endParaRPr>
                      </a:p>
                      <a:p>
                        <a:pPr fontAlgn="auto">
                          <a:spcBef>
                            <a:spcPts val="0"/>
                          </a:spcBef>
                          <a:spcAft>
                            <a:spcPts val="0"/>
                          </a:spcAft>
                          <a:defRPr/>
                        </a:pPr>
                        <a:r>
                          <a:rPr lang="en-US" sz="2000" b="1" dirty="0">
                            <a:solidFill>
                              <a:schemeClr val="bg1">
                                <a:lumMod val="75000"/>
                              </a:schemeClr>
                            </a:solidFill>
                            <a:latin typeface="+mn-lt"/>
                            <a:cs typeface="+mn-cs"/>
                          </a:rPr>
                          <a:t>Mad Dogs</a:t>
                        </a:r>
                      </a:p>
                      <a:p>
                        <a:pPr fontAlgn="auto">
                          <a:spcBef>
                            <a:spcPts val="0"/>
                          </a:spcBef>
                          <a:spcAft>
                            <a:spcPts val="0"/>
                          </a:spcAft>
                          <a:defRPr/>
                        </a:pPr>
                        <a:endParaRPr lang="ar-SA" sz="2000" b="1" dirty="0">
                          <a:latin typeface="+mn-lt"/>
                          <a:cs typeface="+mn-cs"/>
                        </a:endParaRPr>
                      </a:p>
                    </p:txBody>
                  </p:sp>
                  <p:grpSp>
                    <p:nvGrpSpPr>
                      <p:cNvPr id="29" name="Group 19">
                        <a:extLst>
                          <a:ext uri="{FF2B5EF4-FFF2-40B4-BE49-F238E27FC236}">
                            <a16:creationId xmlns:a16="http://schemas.microsoft.com/office/drawing/2014/main" id="{4102BAAD-A897-4837-A544-DB603D7DCDA4}"/>
                          </a:ext>
                        </a:extLst>
                      </p:cNvPr>
                      <p:cNvGrpSpPr>
                        <a:grpSpLocks/>
                      </p:cNvGrpSpPr>
                      <p:nvPr/>
                    </p:nvGrpSpPr>
                    <p:grpSpPr bwMode="auto">
                      <a:xfrm>
                        <a:off x="5715012" y="4143379"/>
                        <a:ext cx="1373191" cy="1144589"/>
                        <a:chOff x="3600" y="2784"/>
                        <a:chExt cx="865" cy="721"/>
                      </a:xfrm>
                    </p:grpSpPr>
                    <p:sp>
                      <p:nvSpPr>
                        <p:cNvPr id="26" name="Freeform 20">
                          <a:extLst>
                            <a:ext uri="{FF2B5EF4-FFF2-40B4-BE49-F238E27FC236}">
                              <a16:creationId xmlns:a16="http://schemas.microsoft.com/office/drawing/2014/main" id="{51DB9576-0185-4B31-BE57-9B9D9143A500}"/>
                            </a:ext>
                          </a:extLst>
                        </p:cNvPr>
                        <p:cNvSpPr>
                          <a:spLocks/>
                        </p:cNvSpPr>
                        <p:nvPr/>
                      </p:nvSpPr>
                      <p:spPr bwMode="auto">
                        <a:xfrm>
                          <a:off x="4160" y="3256"/>
                          <a:ext cx="127" cy="208"/>
                        </a:xfrm>
                        <a:custGeom>
                          <a:avLst/>
                          <a:gdLst/>
                          <a:ahLst/>
                          <a:cxnLst>
                            <a:cxn ang="0">
                              <a:pos x="41" y="8"/>
                            </a:cxn>
                            <a:cxn ang="0">
                              <a:pos x="65" y="0"/>
                            </a:cxn>
                            <a:cxn ang="0">
                              <a:pos x="63" y="40"/>
                            </a:cxn>
                            <a:cxn ang="0">
                              <a:pos x="60" y="84"/>
                            </a:cxn>
                            <a:cxn ang="0">
                              <a:pos x="65" y="125"/>
                            </a:cxn>
                            <a:cxn ang="0">
                              <a:pos x="77" y="162"/>
                            </a:cxn>
                            <a:cxn ang="0">
                              <a:pos x="90" y="170"/>
                            </a:cxn>
                            <a:cxn ang="0">
                              <a:pos x="114" y="180"/>
                            </a:cxn>
                            <a:cxn ang="0">
                              <a:pos x="126" y="202"/>
                            </a:cxn>
                            <a:cxn ang="0">
                              <a:pos x="123" y="207"/>
                            </a:cxn>
                            <a:cxn ang="0">
                              <a:pos x="87" y="207"/>
                            </a:cxn>
                            <a:cxn ang="0">
                              <a:pos x="60" y="194"/>
                            </a:cxn>
                            <a:cxn ang="0">
                              <a:pos x="43" y="164"/>
                            </a:cxn>
                            <a:cxn ang="0">
                              <a:pos x="32" y="119"/>
                            </a:cxn>
                            <a:cxn ang="0">
                              <a:pos x="16" y="63"/>
                            </a:cxn>
                            <a:cxn ang="0">
                              <a:pos x="0" y="19"/>
                            </a:cxn>
                            <a:cxn ang="0">
                              <a:pos x="6" y="15"/>
                            </a:cxn>
                            <a:cxn ang="0">
                              <a:pos x="41" y="8"/>
                            </a:cxn>
                          </a:cxnLst>
                          <a:rect l="0" t="0" r="r" b="b"/>
                          <a:pathLst>
                            <a:path w="127" h="208">
                              <a:moveTo>
                                <a:pt x="41" y="8"/>
                              </a:moveTo>
                              <a:lnTo>
                                <a:pt x="65" y="0"/>
                              </a:lnTo>
                              <a:lnTo>
                                <a:pt x="63" y="40"/>
                              </a:lnTo>
                              <a:lnTo>
                                <a:pt x="60" y="84"/>
                              </a:lnTo>
                              <a:lnTo>
                                <a:pt x="65" y="125"/>
                              </a:lnTo>
                              <a:lnTo>
                                <a:pt x="77" y="162"/>
                              </a:lnTo>
                              <a:lnTo>
                                <a:pt x="90" y="170"/>
                              </a:lnTo>
                              <a:lnTo>
                                <a:pt x="114" y="180"/>
                              </a:lnTo>
                              <a:lnTo>
                                <a:pt x="126" y="202"/>
                              </a:lnTo>
                              <a:lnTo>
                                <a:pt x="123" y="207"/>
                              </a:lnTo>
                              <a:lnTo>
                                <a:pt x="87" y="207"/>
                              </a:lnTo>
                              <a:lnTo>
                                <a:pt x="60" y="194"/>
                              </a:lnTo>
                              <a:lnTo>
                                <a:pt x="43" y="164"/>
                              </a:lnTo>
                              <a:lnTo>
                                <a:pt x="32" y="119"/>
                              </a:lnTo>
                              <a:lnTo>
                                <a:pt x="16" y="63"/>
                              </a:lnTo>
                              <a:lnTo>
                                <a:pt x="0" y="19"/>
                              </a:lnTo>
                              <a:lnTo>
                                <a:pt x="6" y="15"/>
                              </a:lnTo>
                              <a:lnTo>
                                <a:pt x="41" y="8"/>
                              </a:lnTo>
                            </a:path>
                          </a:pathLst>
                        </a:custGeom>
                        <a:gradFill rotWithShape="0">
                          <a:gsLst>
                            <a:gs pos="0">
                              <a:srgbClr val="FFB543"/>
                            </a:gs>
                            <a:gs pos="100000">
                              <a:srgbClr val="FFB543">
                                <a:gamma/>
                                <a:tint val="0"/>
                                <a:invGamma/>
                              </a:srgbClr>
                            </a:gs>
                          </a:gsLst>
                          <a:lin ang="5400000" scaled="1"/>
                        </a:gradFill>
                        <a:ln w="12700" cap="rnd" cmpd="sng">
                          <a:noFill/>
                          <a:prstDash val="solid"/>
                          <a:round/>
                          <a:headEnd type="none" w="med" len="med"/>
                          <a:tailEnd type="none" w="med" len="med"/>
                        </a:ln>
                        <a:effectLst>
                          <a:outerShdw dist="107763" dir="2700000" algn="ctr" rotWithShape="0">
                            <a:schemeClr val="folHlink"/>
                          </a:outerShdw>
                        </a:effectLst>
                      </p:spPr>
                      <p:txBody>
                        <a:bodyPr/>
                        <a:lstStyle/>
                        <a:p>
                          <a:pPr fontAlgn="auto">
                            <a:spcBef>
                              <a:spcPts val="0"/>
                            </a:spcBef>
                            <a:spcAft>
                              <a:spcPts val="0"/>
                            </a:spcAft>
                            <a:defRPr/>
                          </a:pPr>
                          <a:endParaRPr lang="ar-SA">
                            <a:latin typeface="+mn-lt"/>
                            <a:cs typeface="+mn-cs"/>
                          </a:endParaRPr>
                        </a:p>
                      </p:txBody>
                    </p:sp>
                    <p:sp>
                      <p:nvSpPr>
                        <p:cNvPr id="27" name="Freeform 21">
                          <a:extLst>
                            <a:ext uri="{FF2B5EF4-FFF2-40B4-BE49-F238E27FC236}">
                              <a16:creationId xmlns:a16="http://schemas.microsoft.com/office/drawing/2014/main" id="{D8541CC3-711D-4449-9FAE-4B1246FD8EF5}"/>
                            </a:ext>
                          </a:extLst>
                        </p:cNvPr>
                        <p:cNvSpPr>
                          <a:spLocks/>
                        </p:cNvSpPr>
                        <p:nvPr/>
                      </p:nvSpPr>
                      <p:spPr bwMode="auto">
                        <a:xfrm>
                          <a:off x="3646" y="3187"/>
                          <a:ext cx="229" cy="267"/>
                        </a:xfrm>
                        <a:custGeom>
                          <a:avLst/>
                          <a:gdLst/>
                          <a:ahLst/>
                          <a:cxnLst>
                            <a:cxn ang="0">
                              <a:pos x="12" y="263"/>
                            </a:cxn>
                            <a:cxn ang="0">
                              <a:pos x="23" y="266"/>
                            </a:cxn>
                            <a:cxn ang="0">
                              <a:pos x="45" y="265"/>
                            </a:cxn>
                            <a:cxn ang="0">
                              <a:pos x="57" y="252"/>
                            </a:cxn>
                            <a:cxn ang="0">
                              <a:pos x="49" y="238"/>
                            </a:cxn>
                            <a:cxn ang="0">
                              <a:pos x="42" y="229"/>
                            </a:cxn>
                            <a:cxn ang="0">
                              <a:pos x="40" y="206"/>
                            </a:cxn>
                            <a:cxn ang="0">
                              <a:pos x="48" y="177"/>
                            </a:cxn>
                            <a:cxn ang="0">
                              <a:pos x="89" y="135"/>
                            </a:cxn>
                            <a:cxn ang="0">
                              <a:pos x="104" y="124"/>
                            </a:cxn>
                            <a:cxn ang="0">
                              <a:pos x="113" y="117"/>
                            </a:cxn>
                            <a:cxn ang="0">
                              <a:pos x="152" y="72"/>
                            </a:cxn>
                            <a:cxn ang="0">
                              <a:pos x="192" y="31"/>
                            </a:cxn>
                            <a:cxn ang="0">
                              <a:pos x="209" y="18"/>
                            </a:cxn>
                            <a:cxn ang="0">
                              <a:pos x="228" y="8"/>
                            </a:cxn>
                            <a:cxn ang="0">
                              <a:pos x="70" y="0"/>
                            </a:cxn>
                            <a:cxn ang="0">
                              <a:pos x="34" y="113"/>
                            </a:cxn>
                            <a:cxn ang="0">
                              <a:pos x="10" y="131"/>
                            </a:cxn>
                            <a:cxn ang="0">
                              <a:pos x="0" y="148"/>
                            </a:cxn>
                            <a:cxn ang="0">
                              <a:pos x="0" y="214"/>
                            </a:cxn>
                            <a:cxn ang="0">
                              <a:pos x="9" y="233"/>
                            </a:cxn>
                            <a:cxn ang="0">
                              <a:pos x="12" y="263"/>
                            </a:cxn>
                          </a:cxnLst>
                          <a:rect l="0" t="0" r="r" b="b"/>
                          <a:pathLst>
                            <a:path w="229" h="267">
                              <a:moveTo>
                                <a:pt x="12" y="263"/>
                              </a:moveTo>
                              <a:lnTo>
                                <a:pt x="23" y="266"/>
                              </a:lnTo>
                              <a:lnTo>
                                <a:pt x="45" y="265"/>
                              </a:lnTo>
                              <a:lnTo>
                                <a:pt x="57" y="252"/>
                              </a:lnTo>
                              <a:lnTo>
                                <a:pt x="49" y="238"/>
                              </a:lnTo>
                              <a:lnTo>
                                <a:pt x="42" y="229"/>
                              </a:lnTo>
                              <a:lnTo>
                                <a:pt x="40" y="206"/>
                              </a:lnTo>
                              <a:lnTo>
                                <a:pt x="48" y="177"/>
                              </a:lnTo>
                              <a:lnTo>
                                <a:pt x="89" y="135"/>
                              </a:lnTo>
                              <a:lnTo>
                                <a:pt x="104" y="124"/>
                              </a:lnTo>
                              <a:lnTo>
                                <a:pt x="113" y="117"/>
                              </a:lnTo>
                              <a:lnTo>
                                <a:pt x="152" y="72"/>
                              </a:lnTo>
                              <a:lnTo>
                                <a:pt x="192" y="31"/>
                              </a:lnTo>
                              <a:lnTo>
                                <a:pt x="209" y="18"/>
                              </a:lnTo>
                              <a:lnTo>
                                <a:pt x="228" y="8"/>
                              </a:lnTo>
                              <a:lnTo>
                                <a:pt x="70" y="0"/>
                              </a:lnTo>
                              <a:lnTo>
                                <a:pt x="34" y="113"/>
                              </a:lnTo>
                              <a:lnTo>
                                <a:pt x="10" y="131"/>
                              </a:lnTo>
                              <a:lnTo>
                                <a:pt x="0" y="148"/>
                              </a:lnTo>
                              <a:lnTo>
                                <a:pt x="0" y="214"/>
                              </a:lnTo>
                              <a:lnTo>
                                <a:pt x="9" y="233"/>
                              </a:lnTo>
                              <a:lnTo>
                                <a:pt x="12" y="263"/>
                              </a:lnTo>
                            </a:path>
                          </a:pathLst>
                        </a:custGeom>
                        <a:gradFill rotWithShape="0">
                          <a:gsLst>
                            <a:gs pos="0">
                              <a:srgbClr val="FFB543"/>
                            </a:gs>
                            <a:gs pos="100000">
                              <a:srgbClr val="FFB543">
                                <a:gamma/>
                                <a:tint val="0"/>
                                <a:invGamma/>
                              </a:srgbClr>
                            </a:gs>
                          </a:gsLst>
                          <a:lin ang="5400000" scaled="1"/>
                        </a:gradFill>
                        <a:ln w="12700" cap="rnd" cmpd="sng">
                          <a:noFill/>
                          <a:prstDash val="solid"/>
                          <a:round/>
                          <a:headEnd type="none" w="med" len="med"/>
                          <a:tailEnd type="none" w="med" len="med"/>
                        </a:ln>
                        <a:effectLst>
                          <a:outerShdw dist="107763" dir="2700000" algn="ctr" rotWithShape="0">
                            <a:schemeClr val="folHlink"/>
                          </a:outerShdw>
                        </a:effectLst>
                      </p:spPr>
                      <p:txBody>
                        <a:bodyPr/>
                        <a:lstStyle/>
                        <a:p>
                          <a:pPr fontAlgn="auto">
                            <a:spcBef>
                              <a:spcPts val="0"/>
                            </a:spcBef>
                            <a:spcAft>
                              <a:spcPts val="0"/>
                            </a:spcAft>
                            <a:defRPr/>
                          </a:pPr>
                          <a:endParaRPr lang="ar-SA">
                            <a:latin typeface="+mn-lt"/>
                            <a:cs typeface="+mn-cs"/>
                          </a:endParaRPr>
                        </a:p>
                      </p:txBody>
                    </p:sp>
                    <p:sp>
                      <p:nvSpPr>
                        <p:cNvPr id="28" name="Freeform 22">
                          <a:extLst>
                            <a:ext uri="{FF2B5EF4-FFF2-40B4-BE49-F238E27FC236}">
                              <a16:creationId xmlns:a16="http://schemas.microsoft.com/office/drawing/2014/main" id="{DA2D7613-A87E-43B8-B7C3-C8E0ABBBF86F}"/>
                            </a:ext>
                          </a:extLst>
                        </p:cNvPr>
                        <p:cNvSpPr>
                          <a:spLocks/>
                        </p:cNvSpPr>
                        <p:nvPr/>
                      </p:nvSpPr>
                      <p:spPr bwMode="auto">
                        <a:xfrm>
                          <a:off x="3600" y="2784"/>
                          <a:ext cx="865" cy="721"/>
                        </a:xfrm>
                        <a:custGeom>
                          <a:avLst/>
                          <a:gdLst/>
                          <a:ahLst/>
                          <a:cxnLst>
                            <a:cxn ang="0">
                              <a:pos x="653" y="453"/>
                            </a:cxn>
                            <a:cxn ang="0">
                              <a:pos x="698" y="358"/>
                            </a:cxn>
                            <a:cxn ang="0">
                              <a:pos x="720" y="228"/>
                            </a:cxn>
                            <a:cxn ang="0">
                              <a:pos x="760" y="143"/>
                            </a:cxn>
                            <a:cxn ang="0">
                              <a:pos x="828" y="124"/>
                            </a:cxn>
                            <a:cxn ang="0">
                              <a:pos x="863" y="89"/>
                            </a:cxn>
                            <a:cxn ang="0">
                              <a:pos x="864" y="59"/>
                            </a:cxn>
                            <a:cxn ang="0">
                              <a:pos x="824" y="48"/>
                            </a:cxn>
                            <a:cxn ang="0">
                              <a:pos x="775" y="25"/>
                            </a:cxn>
                            <a:cxn ang="0">
                              <a:pos x="752" y="6"/>
                            </a:cxn>
                            <a:cxn ang="0">
                              <a:pos x="672" y="3"/>
                            </a:cxn>
                            <a:cxn ang="0">
                              <a:pos x="629" y="35"/>
                            </a:cxn>
                            <a:cxn ang="0">
                              <a:pos x="587" y="100"/>
                            </a:cxn>
                            <a:cxn ang="0">
                              <a:pos x="561" y="153"/>
                            </a:cxn>
                            <a:cxn ang="0">
                              <a:pos x="556" y="173"/>
                            </a:cxn>
                            <a:cxn ang="0">
                              <a:pos x="511" y="208"/>
                            </a:cxn>
                            <a:cxn ang="0">
                              <a:pos x="446" y="222"/>
                            </a:cxn>
                            <a:cxn ang="0">
                              <a:pos x="343" y="237"/>
                            </a:cxn>
                            <a:cxn ang="0">
                              <a:pos x="215" y="226"/>
                            </a:cxn>
                            <a:cxn ang="0">
                              <a:pos x="114" y="190"/>
                            </a:cxn>
                            <a:cxn ang="0">
                              <a:pos x="63" y="118"/>
                            </a:cxn>
                            <a:cxn ang="0">
                              <a:pos x="76" y="23"/>
                            </a:cxn>
                            <a:cxn ang="0">
                              <a:pos x="37" y="68"/>
                            </a:cxn>
                            <a:cxn ang="0">
                              <a:pos x="48" y="173"/>
                            </a:cxn>
                            <a:cxn ang="0">
                              <a:pos x="116" y="249"/>
                            </a:cxn>
                            <a:cxn ang="0">
                              <a:pos x="127" y="291"/>
                            </a:cxn>
                            <a:cxn ang="0">
                              <a:pos x="89" y="361"/>
                            </a:cxn>
                            <a:cxn ang="0">
                              <a:pos x="63" y="515"/>
                            </a:cxn>
                            <a:cxn ang="0">
                              <a:pos x="25" y="550"/>
                            </a:cxn>
                            <a:cxn ang="0">
                              <a:pos x="13" y="629"/>
                            </a:cxn>
                            <a:cxn ang="0">
                              <a:pos x="12" y="708"/>
                            </a:cxn>
                            <a:cxn ang="0">
                              <a:pos x="51" y="694"/>
                            </a:cxn>
                            <a:cxn ang="0">
                              <a:pos x="48" y="646"/>
                            </a:cxn>
                            <a:cxn ang="0">
                              <a:pos x="88" y="553"/>
                            </a:cxn>
                            <a:cxn ang="0">
                              <a:pos x="216" y="434"/>
                            </a:cxn>
                            <a:cxn ang="0">
                              <a:pos x="291" y="420"/>
                            </a:cxn>
                            <a:cxn ang="0">
                              <a:pos x="389" y="467"/>
                            </a:cxn>
                            <a:cxn ang="0">
                              <a:pos x="489" y="489"/>
                            </a:cxn>
                            <a:cxn ang="0">
                              <a:pos x="542" y="508"/>
                            </a:cxn>
                            <a:cxn ang="0">
                              <a:pos x="563" y="623"/>
                            </a:cxn>
                            <a:cxn ang="0">
                              <a:pos x="571" y="674"/>
                            </a:cxn>
                            <a:cxn ang="0">
                              <a:pos x="593" y="701"/>
                            </a:cxn>
                            <a:cxn ang="0">
                              <a:pos x="661" y="714"/>
                            </a:cxn>
                            <a:cxn ang="0">
                              <a:pos x="652" y="688"/>
                            </a:cxn>
                            <a:cxn ang="0">
                              <a:pos x="610" y="641"/>
                            </a:cxn>
                            <a:cxn ang="0">
                              <a:pos x="613" y="478"/>
                            </a:cxn>
                          </a:cxnLst>
                          <a:rect l="0" t="0" r="r" b="b"/>
                          <a:pathLst>
                            <a:path w="865" h="721">
                              <a:moveTo>
                                <a:pt x="613" y="478"/>
                              </a:moveTo>
                              <a:lnTo>
                                <a:pt x="633" y="468"/>
                              </a:lnTo>
                              <a:lnTo>
                                <a:pt x="653" y="453"/>
                              </a:lnTo>
                              <a:lnTo>
                                <a:pt x="675" y="428"/>
                              </a:lnTo>
                              <a:lnTo>
                                <a:pt x="690" y="394"/>
                              </a:lnTo>
                              <a:lnTo>
                                <a:pt x="698" y="358"/>
                              </a:lnTo>
                              <a:lnTo>
                                <a:pt x="702" y="314"/>
                              </a:lnTo>
                              <a:lnTo>
                                <a:pt x="710" y="271"/>
                              </a:lnTo>
                              <a:lnTo>
                                <a:pt x="720" y="228"/>
                              </a:lnTo>
                              <a:lnTo>
                                <a:pt x="735" y="177"/>
                              </a:lnTo>
                              <a:lnTo>
                                <a:pt x="750" y="153"/>
                              </a:lnTo>
                              <a:lnTo>
                                <a:pt x="760" y="143"/>
                              </a:lnTo>
                              <a:lnTo>
                                <a:pt x="791" y="143"/>
                              </a:lnTo>
                              <a:lnTo>
                                <a:pt x="811" y="137"/>
                              </a:lnTo>
                              <a:lnTo>
                                <a:pt x="828" y="124"/>
                              </a:lnTo>
                              <a:lnTo>
                                <a:pt x="851" y="117"/>
                              </a:lnTo>
                              <a:lnTo>
                                <a:pt x="859" y="104"/>
                              </a:lnTo>
                              <a:lnTo>
                                <a:pt x="863" y="89"/>
                              </a:lnTo>
                              <a:lnTo>
                                <a:pt x="859" y="78"/>
                              </a:lnTo>
                              <a:lnTo>
                                <a:pt x="864" y="64"/>
                              </a:lnTo>
                              <a:lnTo>
                                <a:pt x="864" y="59"/>
                              </a:lnTo>
                              <a:lnTo>
                                <a:pt x="853" y="52"/>
                              </a:lnTo>
                              <a:lnTo>
                                <a:pt x="845" y="48"/>
                              </a:lnTo>
                              <a:lnTo>
                                <a:pt x="824" y="48"/>
                              </a:lnTo>
                              <a:lnTo>
                                <a:pt x="802" y="42"/>
                              </a:lnTo>
                              <a:lnTo>
                                <a:pt x="786" y="33"/>
                              </a:lnTo>
                              <a:lnTo>
                                <a:pt x="775" y="25"/>
                              </a:lnTo>
                              <a:lnTo>
                                <a:pt x="770" y="16"/>
                              </a:lnTo>
                              <a:lnTo>
                                <a:pt x="763" y="8"/>
                              </a:lnTo>
                              <a:lnTo>
                                <a:pt x="752" y="6"/>
                              </a:lnTo>
                              <a:lnTo>
                                <a:pt x="729" y="3"/>
                              </a:lnTo>
                              <a:lnTo>
                                <a:pt x="702" y="0"/>
                              </a:lnTo>
                              <a:lnTo>
                                <a:pt x="672" y="3"/>
                              </a:lnTo>
                              <a:lnTo>
                                <a:pt x="649" y="10"/>
                              </a:lnTo>
                              <a:lnTo>
                                <a:pt x="640" y="19"/>
                              </a:lnTo>
                              <a:lnTo>
                                <a:pt x="629" y="35"/>
                              </a:lnTo>
                              <a:lnTo>
                                <a:pt x="616" y="45"/>
                              </a:lnTo>
                              <a:lnTo>
                                <a:pt x="600" y="79"/>
                              </a:lnTo>
                              <a:lnTo>
                                <a:pt x="587" y="100"/>
                              </a:lnTo>
                              <a:lnTo>
                                <a:pt x="578" y="117"/>
                              </a:lnTo>
                              <a:lnTo>
                                <a:pt x="570" y="138"/>
                              </a:lnTo>
                              <a:lnTo>
                                <a:pt x="561" y="153"/>
                              </a:lnTo>
                              <a:lnTo>
                                <a:pt x="561" y="170"/>
                              </a:lnTo>
                              <a:lnTo>
                                <a:pt x="571" y="182"/>
                              </a:lnTo>
                              <a:lnTo>
                                <a:pt x="556" y="173"/>
                              </a:lnTo>
                              <a:lnTo>
                                <a:pt x="546" y="183"/>
                              </a:lnTo>
                              <a:lnTo>
                                <a:pt x="532" y="198"/>
                              </a:lnTo>
                              <a:lnTo>
                                <a:pt x="511" y="208"/>
                              </a:lnTo>
                              <a:lnTo>
                                <a:pt x="491" y="210"/>
                              </a:lnTo>
                              <a:lnTo>
                                <a:pt x="469" y="215"/>
                              </a:lnTo>
                              <a:lnTo>
                                <a:pt x="446" y="222"/>
                              </a:lnTo>
                              <a:lnTo>
                                <a:pt x="417" y="233"/>
                              </a:lnTo>
                              <a:lnTo>
                                <a:pt x="393" y="238"/>
                              </a:lnTo>
                              <a:lnTo>
                                <a:pt x="343" y="237"/>
                              </a:lnTo>
                              <a:lnTo>
                                <a:pt x="298" y="230"/>
                              </a:lnTo>
                              <a:lnTo>
                                <a:pt x="264" y="223"/>
                              </a:lnTo>
                              <a:lnTo>
                                <a:pt x="215" y="226"/>
                              </a:lnTo>
                              <a:lnTo>
                                <a:pt x="177" y="224"/>
                              </a:lnTo>
                              <a:lnTo>
                                <a:pt x="138" y="210"/>
                              </a:lnTo>
                              <a:lnTo>
                                <a:pt x="114" y="190"/>
                              </a:lnTo>
                              <a:lnTo>
                                <a:pt x="86" y="164"/>
                              </a:lnTo>
                              <a:lnTo>
                                <a:pt x="71" y="139"/>
                              </a:lnTo>
                              <a:lnTo>
                                <a:pt x="63" y="118"/>
                              </a:lnTo>
                              <a:lnTo>
                                <a:pt x="64" y="82"/>
                              </a:lnTo>
                              <a:lnTo>
                                <a:pt x="72" y="55"/>
                              </a:lnTo>
                              <a:lnTo>
                                <a:pt x="76" y="23"/>
                              </a:lnTo>
                              <a:lnTo>
                                <a:pt x="75" y="9"/>
                              </a:lnTo>
                              <a:lnTo>
                                <a:pt x="49" y="40"/>
                              </a:lnTo>
                              <a:lnTo>
                                <a:pt x="37" y="68"/>
                              </a:lnTo>
                              <a:lnTo>
                                <a:pt x="28" y="102"/>
                              </a:lnTo>
                              <a:lnTo>
                                <a:pt x="32" y="136"/>
                              </a:lnTo>
                              <a:lnTo>
                                <a:pt x="48" y="173"/>
                              </a:lnTo>
                              <a:lnTo>
                                <a:pt x="72" y="205"/>
                              </a:lnTo>
                              <a:lnTo>
                                <a:pt x="92" y="225"/>
                              </a:lnTo>
                              <a:lnTo>
                                <a:pt x="116" y="249"/>
                              </a:lnTo>
                              <a:lnTo>
                                <a:pt x="131" y="262"/>
                              </a:lnTo>
                              <a:lnTo>
                                <a:pt x="134" y="271"/>
                              </a:lnTo>
                              <a:lnTo>
                                <a:pt x="127" y="291"/>
                              </a:lnTo>
                              <a:lnTo>
                                <a:pt x="112" y="311"/>
                              </a:lnTo>
                              <a:lnTo>
                                <a:pt x="95" y="337"/>
                              </a:lnTo>
                              <a:lnTo>
                                <a:pt x="89" y="361"/>
                              </a:lnTo>
                              <a:lnTo>
                                <a:pt x="82" y="428"/>
                              </a:lnTo>
                              <a:lnTo>
                                <a:pt x="75" y="489"/>
                              </a:lnTo>
                              <a:lnTo>
                                <a:pt x="63" y="515"/>
                              </a:lnTo>
                              <a:lnTo>
                                <a:pt x="51" y="530"/>
                              </a:lnTo>
                              <a:lnTo>
                                <a:pt x="36" y="540"/>
                              </a:lnTo>
                              <a:lnTo>
                                <a:pt x="25" y="550"/>
                              </a:lnTo>
                              <a:lnTo>
                                <a:pt x="19" y="565"/>
                              </a:lnTo>
                              <a:lnTo>
                                <a:pt x="17" y="586"/>
                              </a:lnTo>
                              <a:lnTo>
                                <a:pt x="13" y="629"/>
                              </a:lnTo>
                              <a:lnTo>
                                <a:pt x="2" y="669"/>
                              </a:lnTo>
                              <a:lnTo>
                                <a:pt x="0" y="694"/>
                              </a:lnTo>
                              <a:lnTo>
                                <a:pt x="12" y="708"/>
                              </a:lnTo>
                              <a:lnTo>
                                <a:pt x="35" y="712"/>
                              </a:lnTo>
                              <a:lnTo>
                                <a:pt x="50" y="708"/>
                              </a:lnTo>
                              <a:lnTo>
                                <a:pt x="51" y="694"/>
                              </a:lnTo>
                              <a:lnTo>
                                <a:pt x="43" y="685"/>
                              </a:lnTo>
                              <a:lnTo>
                                <a:pt x="39" y="678"/>
                              </a:lnTo>
                              <a:lnTo>
                                <a:pt x="48" y="646"/>
                              </a:lnTo>
                              <a:lnTo>
                                <a:pt x="62" y="601"/>
                              </a:lnTo>
                              <a:lnTo>
                                <a:pt x="73" y="572"/>
                              </a:lnTo>
                              <a:lnTo>
                                <a:pt x="88" y="553"/>
                              </a:lnTo>
                              <a:lnTo>
                                <a:pt x="126" y="518"/>
                              </a:lnTo>
                              <a:lnTo>
                                <a:pt x="181" y="466"/>
                              </a:lnTo>
                              <a:lnTo>
                                <a:pt x="216" y="434"/>
                              </a:lnTo>
                              <a:lnTo>
                                <a:pt x="243" y="420"/>
                              </a:lnTo>
                              <a:lnTo>
                                <a:pt x="265" y="415"/>
                              </a:lnTo>
                              <a:lnTo>
                                <a:pt x="291" y="420"/>
                              </a:lnTo>
                              <a:lnTo>
                                <a:pt x="340" y="436"/>
                              </a:lnTo>
                              <a:lnTo>
                                <a:pt x="367" y="458"/>
                              </a:lnTo>
                              <a:lnTo>
                                <a:pt x="389" y="467"/>
                              </a:lnTo>
                              <a:lnTo>
                                <a:pt x="414" y="473"/>
                              </a:lnTo>
                              <a:lnTo>
                                <a:pt x="441" y="478"/>
                              </a:lnTo>
                              <a:lnTo>
                                <a:pt x="489" y="489"/>
                              </a:lnTo>
                              <a:lnTo>
                                <a:pt x="518" y="500"/>
                              </a:lnTo>
                              <a:lnTo>
                                <a:pt x="537" y="504"/>
                              </a:lnTo>
                              <a:lnTo>
                                <a:pt x="542" y="508"/>
                              </a:lnTo>
                              <a:lnTo>
                                <a:pt x="545" y="535"/>
                              </a:lnTo>
                              <a:lnTo>
                                <a:pt x="551" y="571"/>
                              </a:lnTo>
                              <a:lnTo>
                                <a:pt x="563" y="623"/>
                              </a:lnTo>
                              <a:lnTo>
                                <a:pt x="566" y="642"/>
                              </a:lnTo>
                              <a:lnTo>
                                <a:pt x="565" y="668"/>
                              </a:lnTo>
                              <a:lnTo>
                                <a:pt x="571" y="674"/>
                              </a:lnTo>
                              <a:lnTo>
                                <a:pt x="584" y="675"/>
                              </a:lnTo>
                              <a:lnTo>
                                <a:pt x="589" y="681"/>
                              </a:lnTo>
                              <a:lnTo>
                                <a:pt x="593" y="701"/>
                              </a:lnTo>
                              <a:lnTo>
                                <a:pt x="612" y="717"/>
                              </a:lnTo>
                              <a:lnTo>
                                <a:pt x="639" y="720"/>
                              </a:lnTo>
                              <a:lnTo>
                                <a:pt x="661" y="714"/>
                              </a:lnTo>
                              <a:lnTo>
                                <a:pt x="668" y="706"/>
                              </a:lnTo>
                              <a:lnTo>
                                <a:pt x="668" y="701"/>
                              </a:lnTo>
                              <a:lnTo>
                                <a:pt x="652" y="688"/>
                              </a:lnTo>
                              <a:lnTo>
                                <a:pt x="635" y="676"/>
                              </a:lnTo>
                              <a:lnTo>
                                <a:pt x="618" y="662"/>
                              </a:lnTo>
                              <a:lnTo>
                                <a:pt x="610" y="641"/>
                              </a:lnTo>
                              <a:lnTo>
                                <a:pt x="607" y="616"/>
                              </a:lnTo>
                              <a:lnTo>
                                <a:pt x="609" y="524"/>
                              </a:lnTo>
                              <a:lnTo>
                                <a:pt x="613" y="478"/>
                              </a:lnTo>
                            </a:path>
                          </a:pathLst>
                        </a:custGeom>
                        <a:gradFill rotWithShape="0">
                          <a:gsLst>
                            <a:gs pos="0">
                              <a:srgbClr val="FFB543"/>
                            </a:gs>
                            <a:gs pos="100000">
                              <a:srgbClr val="FFB543">
                                <a:gamma/>
                                <a:tint val="0"/>
                                <a:invGamma/>
                              </a:srgbClr>
                            </a:gs>
                          </a:gsLst>
                          <a:lin ang="5400000" scaled="1"/>
                        </a:gradFill>
                        <a:ln w="12700" cap="rnd" cmpd="sng">
                          <a:noFill/>
                          <a:prstDash val="solid"/>
                          <a:round/>
                          <a:headEnd type="none" w="med" len="med"/>
                          <a:tailEnd type="none" w="med" len="med"/>
                        </a:ln>
                        <a:effectLst>
                          <a:outerShdw dist="107763" dir="2700000" algn="ctr" rotWithShape="0">
                            <a:schemeClr val="folHlink"/>
                          </a:outerShdw>
                        </a:effectLst>
                      </p:spPr>
                      <p:txBody>
                        <a:bodyPr/>
                        <a:lstStyle/>
                        <a:p>
                          <a:pPr fontAlgn="auto">
                            <a:spcBef>
                              <a:spcPts val="0"/>
                            </a:spcBef>
                            <a:spcAft>
                              <a:spcPts val="0"/>
                            </a:spcAft>
                            <a:defRPr/>
                          </a:pPr>
                          <a:endParaRPr lang="ar-SA" dirty="0">
                            <a:latin typeface="+mn-lt"/>
                            <a:cs typeface="+mn-cs"/>
                          </a:endParaRPr>
                        </a:p>
                      </p:txBody>
                    </p:sp>
                  </p:grpSp>
                  <p:grpSp>
                    <p:nvGrpSpPr>
                      <p:cNvPr id="39" name="Group 27">
                        <a:extLst>
                          <a:ext uri="{FF2B5EF4-FFF2-40B4-BE49-F238E27FC236}">
                            <a16:creationId xmlns:a16="http://schemas.microsoft.com/office/drawing/2014/main" id="{72A1B6FC-269F-4042-B703-7D8EC395DF04}"/>
                          </a:ext>
                        </a:extLst>
                      </p:cNvPr>
                      <p:cNvGrpSpPr>
                        <a:grpSpLocks/>
                      </p:cNvGrpSpPr>
                      <p:nvPr/>
                    </p:nvGrpSpPr>
                    <p:grpSpPr bwMode="auto">
                      <a:xfrm rot="1464618">
                        <a:off x="6091246" y="1759509"/>
                        <a:ext cx="425450" cy="841375"/>
                        <a:chOff x="3982" y="1581"/>
                        <a:chExt cx="268" cy="530"/>
                      </a:xfrm>
                    </p:grpSpPr>
                    <p:sp>
                      <p:nvSpPr>
                        <p:cNvPr id="37" name="Freeform 28">
                          <a:extLst>
                            <a:ext uri="{FF2B5EF4-FFF2-40B4-BE49-F238E27FC236}">
                              <a16:creationId xmlns:a16="http://schemas.microsoft.com/office/drawing/2014/main" id="{AECA20D1-E7FC-48ED-B260-CAB0F3D39723}"/>
                            </a:ext>
                          </a:extLst>
                        </p:cNvPr>
                        <p:cNvSpPr>
                          <a:spLocks/>
                        </p:cNvSpPr>
                        <p:nvPr/>
                      </p:nvSpPr>
                      <p:spPr bwMode="auto">
                        <a:xfrm>
                          <a:off x="3982" y="1581"/>
                          <a:ext cx="268" cy="380"/>
                        </a:xfrm>
                        <a:custGeom>
                          <a:avLst/>
                          <a:gdLst/>
                          <a:ahLst/>
                          <a:cxnLst>
                            <a:cxn ang="0">
                              <a:pos x="79" y="0"/>
                            </a:cxn>
                            <a:cxn ang="0">
                              <a:pos x="195" y="0"/>
                            </a:cxn>
                            <a:cxn ang="0">
                              <a:pos x="267" y="87"/>
                            </a:cxn>
                            <a:cxn ang="0">
                              <a:pos x="267" y="262"/>
                            </a:cxn>
                            <a:cxn ang="0">
                              <a:pos x="188" y="347"/>
                            </a:cxn>
                            <a:cxn ang="0">
                              <a:pos x="188" y="379"/>
                            </a:cxn>
                            <a:cxn ang="0">
                              <a:pos x="75" y="379"/>
                            </a:cxn>
                            <a:cxn ang="0">
                              <a:pos x="75" y="323"/>
                            </a:cxn>
                            <a:cxn ang="0">
                              <a:pos x="163" y="235"/>
                            </a:cxn>
                            <a:cxn ang="0">
                              <a:pos x="163" y="122"/>
                            </a:cxn>
                            <a:cxn ang="0">
                              <a:pos x="99" y="122"/>
                            </a:cxn>
                            <a:cxn ang="0">
                              <a:pos x="99" y="190"/>
                            </a:cxn>
                            <a:cxn ang="0">
                              <a:pos x="0" y="190"/>
                            </a:cxn>
                            <a:cxn ang="0">
                              <a:pos x="0" y="90"/>
                            </a:cxn>
                            <a:cxn ang="0">
                              <a:pos x="79" y="0"/>
                            </a:cxn>
                          </a:cxnLst>
                          <a:rect l="0" t="0" r="r" b="b"/>
                          <a:pathLst>
                            <a:path w="268" h="380">
                              <a:moveTo>
                                <a:pt x="79" y="0"/>
                              </a:moveTo>
                              <a:lnTo>
                                <a:pt x="195" y="0"/>
                              </a:lnTo>
                              <a:lnTo>
                                <a:pt x="267" y="87"/>
                              </a:lnTo>
                              <a:lnTo>
                                <a:pt x="267" y="262"/>
                              </a:lnTo>
                              <a:lnTo>
                                <a:pt x="188" y="347"/>
                              </a:lnTo>
                              <a:lnTo>
                                <a:pt x="188" y="379"/>
                              </a:lnTo>
                              <a:lnTo>
                                <a:pt x="75" y="379"/>
                              </a:lnTo>
                              <a:lnTo>
                                <a:pt x="75" y="323"/>
                              </a:lnTo>
                              <a:lnTo>
                                <a:pt x="163" y="235"/>
                              </a:lnTo>
                              <a:lnTo>
                                <a:pt x="163" y="122"/>
                              </a:lnTo>
                              <a:lnTo>
                                <a:pt x="99" y="122"/>
                              </a:lnTo>
                              <a:lnTo>
                                <a:pt x="99" y="190"/>
                              </a:lnTo>
                              <a:lnTo>
                                <a:pt x="0" y="190"/>
                              </a:lnTo>
                              <a:lnTo>
                                <a:pt x="0" y="90"/>
                              </a:lnTo>
                              <a:lnTo>
                                <a:pt x="79" y="0"/>
                              </a:lnTo>
                            </a:path>
                          </a:pathLst>
                        </a:custGeom>
                        <a:gradFill rotWithShape="0">
                          <a:gsLst>
                            <a:gs pos="0">
                              <a:srgbClr val="FFB543"/>
                            </a:gs>
                            <a:gs pos="100000">
                              <a:srgbClr val="FFB543">
                                <a:gamma/>
                                <a:tint val="0"/>
                                <a:invGamma/>
                              </a:srgbClr>
                            </a:gs>
                          </a:gsLst>
                          <a:lin ang="5400000" scaled="1"/>
                        </a:gradFill>
                        <a:ln w="12700" cap="rnd" cmpd="sng">
                          <a:noFill/>
                          <a:prstDash val="solid"/>
                          <a:round/>
                          <a:headEnd type="none" w="med" len="med"/>
                          <a:tailEnd type="none" w="med" len="med"/>
                        </a:ln>
                        <a:effectLst>
                          <a:outerShdw dist="107763" dir="2700000" algn="ctr" rotWithShape="0">
                            <a:schemeClr val="folHlink"/>
                          </a:outerShdw>
                        </a:effectLst>
                      </p:spPr>
                      <p:txBody>
                        <a:bodyPr/>
                        <a:lstStyle/>
                        <a:p>
                          <a:pPr fontAlgn="auto">
                            <a:spcBef>
                              <a:spcPts val="0"/>
                            </a:spcBef>
                            <a:spcAft>
                              <a:spcPts val="0"/>
                            </a:spcAft>
                            <a:defRPr/>
                          </a:pPr>
                          <a:endParaRPr lang="ar-SA">
                            <a:latin typeface="+mn-lt"/>
                            <a:cs typeface="+mn-cs"/>
                          </a:endParaRPr>
                        </a:p>
                      </p:txBody>
                    </p:sp>
                    <p:sp>
                      <p:nvSpPr>
                        <p:cNvPr id="38" name="Rectangle 29">
                          <a:extLst>
                            <a:ext uri="{FF2B5EF4-FFF2-40B4-BE49-F238E27FC236}">
                              <a16:creationId xmlns:a16="http://schemas.microsoft.com/office/drawing/2014/main" id="{B4083BB3-1342-45AE-B704-F865139D6C43}"/>
                            </a:ext>
                          </a:extLst>
                        </p:cNvPr>
                        <p:cNvSpPr>
                          <a:spLocks noChangeArrowheads="1"/>
                        </p:cNvSpPr>
                        <p:nvPr/>
                      </p:nvSpPr>
                      <p:spPr bwMode="auto">
                        <a:xfrm>
                          <a:off x="4058" y="1989"/>
                          <a:ext cx="112" cy="122"/>
                        </a:xfrm>
                        <a:prstGeom prst="rect">
                          <a:avLst/>
                        </a:prstGeom>
                        <a:gradFill rotWithShape="0">
                          <a:gsLst>
                            <a:gs pos="0">
                              <a:srgbClr val="FFB543"/>
                            </a:gs>
                            <a:gs pos="100000">
                              <a:srgbClr val="FFB543">
                                <a:gamma/>
                                <a:tint val="0"/>
                                <a:invGamma/>
                              </a:srgbClr>
                            </a:gs>
                          </a:gsLst>
                          <a:lin ang="5400000" scaled="1"/>
                        </a:gradFill>
                        <a:ln w="12700">
                          <a:noFill/>
                          <a:miter lim="800000"/>
                          <a:headEnd/>
                          <a:tailEnd/>
                        </a:ln>
                        <a:effectLst>
                          <a:outerShdw dist="107763" dir="2700000" algn="ctr" rotWithShape="0">
                            <a:schemeClr val="folHlink"/>
                          </a:outerShdw>
                        </a:effectLst>
                      </p:spPr>
                      <p:txBody>
                        <a:bodyPr wrap="none" anchor="ctr"/>
                        <a:lstStyle/>
                        <a:p>
                          <a:pPr fontAlgn="auto">
                            <a:spcBef>
                              <a:spcPts val="0"/>
                            </a:spcBef>
                            <a:spcAft>
                              <a:spcPts val="0"/>
                            </a:spcAft>
                            <a:defRPr/>
                          </a:pPr>
                          <a:endParaRPr lang="ar-SA">
                            <a:latin typeface="+mn-lt"/>
                            <a:cs typeface="+mn-cs"/>
                          </a:endParaRPr>
                        </a:p>
                      </p:txBody>
                    </p:sp>
                  </p:grpSp>
                  <p:grpSp>
                    <p:nvGrpSpPr>
                      <p:cNvPr id="43" name="Group 30">
                        <a:extLst>
                          <a:ext uri="{FF2B5EF4-FFF2-40B4-BE49-F238E27FC236}">
                            <a16:creationId xmlns:a16="http://schemas.microsoft.com/office/drawing/2014/main" id="{F414E21C-4F1F-44B9-A7A7-5F686914655C}"/>
                          </a:ext>
                        </a:extLst>
                      </p:cNvPr>
                      <p:cNvGrpSpPr>
                        <a:grpSpLocks/>
                      </p:cNvGrpSpPr>
                      <p:nvPr/>
                    </p:nvGrpSpPr>
                    <p:grpSpPr bwMode="auto">
                      <a:xfrm>
                        <a:off x="6929449" y="1857377"/>
                        <a:ext cx="641351" cy="1044576"/>
                        <a:chOff x="4371" y="1198"/>
                        <a:chExt cx="404" cy="658"/>
                      </a:xfrm>
                    </p:grpSpPr>
                    <p:sp>
                      <p:nvSpPr>
                        <p:cNvPr id="41" name="Freeform 31">
                          <a:extLst>
                            <a:ext uri="{FF2B5EF4-FFF2-40B4-BE49-F238E27FC236}">
                              <a16:creationId xmlns:a16="http://schemas.microsoft.com/office/drawing/2014/main" id="{47155DFC-002E-4E44-8177-8A759F2AE70C}"/>
                            </a:ext>
                          </a:extLst>
                        </p:cNvPr>
                        <p:cNvSpPr>
                          <a:spLocks/>
                        </p:cNvSpPr>
                        <p:nvPr/>
                      </p:nvSpPr>
                      <p:spPr bwMode="auto">
                        <a:xfrm>
                          <a:off x="4371" y="1198"/>
                          <a:ext cx="397" cy="497"/>
                        </a:xfrm>
                        <a:custGeom>
                          <a:avLst/>
                          <a:gdLst/>
                          <a:ahLst/>
                          <a:cxnLst>
                            <a:cxn ang="0">
                              <a:pos x="53" y="41"/>
                            </a:cxn>
                            <a:cxn ang="0">
                              <a:pos x="188" y="0"/>
                            </a:cxn>
                            <a:cxn ang="0">
                              <a:pos x="314" y="78"/>
                            </a:cxn>
                            <a:cxn ang="0">
                              <a:pos x="396" y="287"/>
                            </a:cxn>
                            <a:cxn ang="0">
                              <a:pos x="341" y="417"/>
                            </a:cxn>
                            <a:cxn ang="0">
                              <a:pos x="356" y="456"/>
                            </a:cxn>
                            <a:cxn ang="0">
                              <a:pos x="224" y="496"/>
                            </a:cxn>
                            <a:cxn ang="0">
                              <a:pos x="198" y="429"/>
                            </a:cxn>
                            <a:cxn ang="0">
                              <a:pos x="262" y="293"/>
                            </a:cxn>
                            <a:cxn ang="0">
                              <a:pos x="208" y="157"/>
                            </a:cxn>
                            <a:cxn ang="0">
                              <a:pos x="131" y="180"/>
                            </a:cxn>
                            <a:cxn ang="0">
                              <a:pos x="163" y="262"/>
                            </a:cxn>
                            <a:cxn ang="0">
                              <a:pos x="47" y="297"/>
                            </a:cxn>
                            <a:cxn ang="0">
                              <a:pos x="0" y="177"/>
                            </a:cxn>
                            <a:cxn ang="0">
                              <a:pos x="53" y="41"/>
                            </a:cxn>
                          </a:cxnLst>
                          <a:rect l="0" t="0" r="r" b="b"/>
                          <a:pathLst>
                            <a:path w="397" h="497">
                              <a:moveTo>
                                <a:pt x="53" y="41"/>
                              </a:moveTo>
                              <a:lnTo>
                                <a:pt x="188" y="0"/>
                              </a:lnTo>
                              <a:lnTo>
                                <a:pt x="314" y="78"/>
                              </a:lnTo>
                              <a:lnTo>
                                <a:pt x="396" y="287"/>
                              </a:lnTo>
                              <a:lnTo>
                                <a:pt x="341" y="417"/>
                              </a:lnTo>
                              <a:lnTo>
                                <a:pt x="356" y="456"/>
                              </a:lnTo>
                              <a:lnTo>
                                <a:pt x="224" y="496"/>
                              </a:lnTo>
                              <a:lnTo>
                                <a:pt x="198" y="429"/>
                              </a:lnTo>
                              <a:lnTo>
                                <a:pt x="262" y="293"/>
                              </a:lnTo>
                              <a:lnTo>
                                <a:pt x="208" y="157"/>
                              </a:lnTo>
                              <a:lnTo>
                                <a:pt x="131" y="180"/>
                              </a:lnTo>
                              <a:lnTo>
                                <a:pt x="163" y="262"/>
                              </a:lnTo>
                              <a:lnTo>
                                <a:pt x="47" y="297"/>
                              </a:lnTo>
                              <a:lnTo>
                                <a:pt x="0" y="177"/>
                              </a:lnTo>
                              <a:lnTo>
                                <a:pt x="53" y="41"/>
                              </a:lnTo>
                            </a:path>
                          </a:pathLst>
                        </a:custGeom>
                        <a:gradFill rotWithShape="0">
                          <a:gsLst>
                            <a:gs pos="0">
                              <a:srgbClr val="FFB543"/>
                            </a:gs>
                            <a:gs pos="100000">
                              <a:srgbClr val="FFB543">
                                <a:gamma/>
                                <a:tint val="0"/>
                                <a:invGamma/>
                              </a:srgbClr>
                            </a:gs>
                          </a:gsLst>
                          <a:lin ang="5400000" scaled="1"/>
                        </a:gradFill>
                        <a:ln w="12700" cap="rnd" cmpd="sng">
                          <a:noFill/>
                          <a:prstDash val="solid"/>
                          <a:round/>
                          <a:headEnd type="none" w="med" len="med"/>
                          <a:tailEnd type="none" w="med" len="med"/>
                        </a:ln>
                        <a:effectLst>
                          <a:outerShdw dist="107763" dir="2700000" algn="ctr" rotWithShape="0">
                            <a:schemeClr val="folHlink"/>
                          </a:outerShdw>
                        </a:effectLst>
                      </p:spPr>
                      <p:txBody>
                        <a:bodyPr/>
                        <a:lstStyle/>
                        <a:p>
                          <a:pPr fontAlgn="auto">
                            <a:spcBef>
                              <a:spcPts val="0"/>
                            </a:spcBef>
                            <a:spcAft>
                              <a:spcPts val="0"/>
                            </a:spcAft>
                            <a:defRPr/>
                          </a:pPr>
                          <a:endParaRPr lang="ar-SA">
                            <a:latin typeface="+mn-lt"/>
                            <a:cs typeface="+mn-cs"/>
                          </a:endParaRPr>
                        </a:p>
                      </p:txBody>
                    </p:sp>
                    <p:sp>
                      <p:nvSpPr>
                        <p:cNvPr id="42" name="Rectangle 32">
                          <a:extLst>
                            <a:ext uri="{FF2B5EF4-FFF2-40B4-BE49-F238E27FC236}">
                              <a16:creationId xmlns:a16="http://schemas.microsoft.com/office/drawing/2014/main" id="{CCFBC764-0A96-4652-A027-AFB2570BDA6D}"/>
                            </a:ext>
                          </a:extLst>
                        </p:cNvPr>
                        <p:cNvSpPr>
                          <a:spLocks noChangeArrowheads="1"/>
                        </p:cNvSpPr>
                        <p:nvPr/>
                      </p:nvSpPr>
                      <p:spPr bwMode="auto">
                        <a:xfrm rot="20460000">
                          <a:off x="4636" y="1702"/>
                          <a:ext cx="139" cy="154"/>
                        </a:xfrm>
                        <a:prstGeom prst="rect">
                          <a:avLst/>
                        </a:prstGeom>
                        <a:gradFill rotWithShape="0">
                          <a:gsLst>
                            <a:gs pos="0">
                              <a:srgbClr val="FFB543"/>
                            </a:gs>
                            <a:gs pos="100000">
                              <a:srgbClr val="FFB543">
                                <a:gamma/>
                                <a:tint val="0"/>
                                <a:invGamma/>
                              </a:srgbClr>
                            </a:gs>
                          </a:gsLst>
                          <a:lin ang="5400000" scaled="1"/>
                        </a:gradFill>
                        <a:ln w="12700">
                          <a:noFill/>
                          <a:miter lim="800000"/>
                          <a:headEnd/>
                          <a:tailEnd/>
                        </a:ln>
                        <a:effectLst>
                          <a:outerShdw dist="107763" dir="2700000" algn="ctr" rotWithShape="0">
                            <a:schemeClr val="folHlink"/>
                          </a:outerShdw>
                        </a:effectLst>
                      </p:spPr>
                      <p:txBody>
                        <a:bodyPr wrap="none" anchor="ctr"/>
                        <a:lstStyle/>
                        <a:p>
                          <a:pPr fontAlgn="auto">
                            <a:spcBef>
                              <a:spcPts val="0"/>
                            </a:spcBef>
                            <a:spcAft>
                              <a:spcPts val="0"/>
                            </a:spcAft>
                            <a:defRPr/>
                          </a:pPr>
                          <a:endParaRPr lang="ar-SA">
                            <a:latin typeface="+mn-lt"/>
                            <a:cs typeface="+mn-cs"/>
                          </a:endParaRPr>
                        </a:p>
                      </p:txBody>
                    </p:sp>
                  </p:grpSp>
                  <p:graphicFrame>
                    <p:nvGraphicFramePr>
                      <p:cNvPr id="31" name="Object 2">
                        <a:hlinkClick r:id="" action="ppaction://ole?verb=0"/>
                        <a:extLst>
                          <a:ext uri="{FF2B5EF4-FFF2-40B4-BE49-F238E27FC236}">
                            <a16:creationId xmlns:a16="http://schemas.microsoft.com/office/drawing/2014/main" id="{E3FDE7F0-9DBD-4748-BC5B-633A27ABAE39}"/>
                          </a:ext>
                        </a:extLst>
                      </p:cNvPr>
                      <p:cNvGraphicFramePr>
                        <a:graphicFrameLocks/>
                      </p:cNvGraphicFramePr>
                      <p:nvPr>
                        <p:extLst>
                          <p:ext uri="{D42A27DB-BD31-4B8C-83A1-F6EECF244321}">
                            <p14:modId xmlns:p14="http://schemas.microsoft.com/office/powerpoint/2010/main" val="2127709164"/>
                          </p:ext>
                        </p:extLst>
                      </p:nvPr>
                    </p:nvGraphicFramePr>
                    <p:xfrm>
                      <a:off x="2981546" y="3968315"/>
                      <a:ext cx="1899824" cy="1444574"/>
                    </p:xfrm>
                    <a:graphic>
                      <a:graphicData uri="http://schemas.openxmlformats.org/presentationml/2006/ole">
                        <mc:AlternateContent xmlns:mc="http://schemas.openxmlformats.org/markup-compatibility/2006">
                          <mc:Choice xmlns:v="urn:schemas-microsoft-com:vml" Requires="v">
                            <p:oleObj spid="_x0000_s1027" name="Clip" r:id="rId3" imgW="2411413" imgH="2089150" progId="">
                              <p:embed/>
                            </p:oleObj>
                          </mc:Choice>
                          <mc:Fallback>
                            <p:oleObj name="Clip" r:id="rId3" imgW="2411413" imgH="2089150" progId="">
                              <p:embed/>
                              <p:pic>
                                <p:nvPicPr>
                                  <p:cNvPr id="31" name="Object 2">
                                    <a:hlinkClick r:id="" action="ppaction://ole?verb=0"/>
                                    <a:extLst>
                                      <a:ext uri="{FF2B5EF4-FFF2-40B4-BE49-F238E27FC236}">
                                        <a16:creationId xmlns:a16="http://schemas.microsoft.com/office/drawing/2014/main" id="{E3FDE7F0-9DBD-4748-BC5B-633A27ABAE39}"/>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1546" y="3968315"/>
                                    <a:ext cx="1899824" cy="1444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cxnSp>
                  <p:nvCxnSpPr>
                    <p:cNvPr id="15" name="Straight Arrow Connector 14">
                      <a:extLst>
                        <a:ext uri="{FF2B5EF4-FFF2-40B4-BE49-F238E27FC236}">
                          <a16:creationId xmlns:a16="http://schemas.microsoft.com/office/drawing/2014/main" id="{11CE44E2-D2CA-4069-B9D2-CC5A556AB847}"/>
                        </a:ext>
                      </a:extLst>
                    </p:cNvPr>
                    <p:cNvCxnSpPr>
                      <a:cxnSpLocks/>
                    </p:cNvCxnSpPr>
                    <p:nvPr/>
                  </p:nvCxnSpPr>
                  <p:spPr>
                    <a:xfrm flipH="1">
                      <a:off x="3225840" y="6051871"/>
                      <a:ext cx="5679707"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0703C878-28A0-4D9C-AE35-7A428ACB64EE}"/>
                        </a:ext>
                      </a:extLst>
                    </p:cNvPr>
                    <p:cNvCxnSpPr>
                      <a:cxnSpLocks/>
                    </p:cNvCxnSpPr>
                    <p:nvPr/>
                  </p:nvCxnSpPr>
                  <p:spPr>
                    <a:xfrm flipH="1" flipV="1">
                      <a:off x="8905547" y="1071236"/>
                      <a:ext cx="9861" cy="4988514"/>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B91DF34C-AB7F-493D-BA06-19C177264A1D}"/>
                        </a:ext>
                      </a:extLst>
                    </p:cNvPr>
                    <p:cNvCxnSpPr>
                      <a:cxnSpLocks/>
                    </p:cNvCxnSpPr>
                    <p:nvPr/>
                  </p:nvCxnSpPr>
                  <p:spPr>
                    <a:xfrm>
                      <a:off x="8806216" y="3480663"/>
                      <a:ext cx="206781" cy="0"/>
                    </a:xfrm>
                    <a:prstGeom prst="straightConnector1">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22C54385-C353-4D11-874F-C0862AE3EC37}"/>
                        </a:ext>
                      </a:extLst>
                    </p:cNvPr>
                    <p:cNvCxnSpPr>
                      <a:cxnSpLocks/>
                    </p:cNvCxnSpPr>
                    <p:nvPr/>
                  </p:nvCxnSpPr>
                  <p:spPr>
                    <a:xfrm rot="5400000">
                      <a:off x="7266552" y="6064167"/>
                      <a:ext cx="206781" cy="0"/>
                    </a:xfrm>
                    <a:prstGeom prst="straightConnector1">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937B625F-1739-4FCA-BDED-5A77A24A3BD4}"/>
                        </a:ext>
                      </a:extLst>
                    </p:cNvPr>
                    <p:cNvCxnSpPr>
                      <a:cxnSpLocks/>
                    </p:cNvCxnSpPr>
                    <p:nvPr/>
                  </p:nvCxnSpPr>
                  <p:spPr>
                    <a:xfrm rot="5400000">
                      <a:off x="5866242" y="6046943"/>
                      <a:ext cx="206781" cy="0"/>
                    </a:xfrm>
                    <a:prstGeom prst="straightConnector1">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0" name="Straight Arrow Connector 49">
                      <a:extLst>
                        <a:ext uri="{FF2B5EF4-FFF2-40B4-BE49-F238E27FC236}">
                          <a16:creationId xmlns:a16="http://schemas.microsoft.com/office/drawing/2014/main" id="{22C54385-C353-4D11-874F-C0862AE3EC37}"/>
                        </a:ext>
                      </a:extLst>
                    </p:cNvPr>
                    <p:cNvCxnSpPr>
                      <a:cxnSpLocks/>
                    </p:cNvCxnSpPr>
                    <p:nvPr/>
                  </p:nvCxnSpPr>
                  <p:spPr>
                    <a:xfrm rot="5400000">
                      <a:off x="4549724" y="6064168"/>
                      <a:ext cx="206781" cy="0"/>
                    </a:xfrm>
                    <a:prstGeom prst="straightConnector1">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5" name="TextBox 44">
                    <a:extLst>
                      <a:ext uri="{FF2B5EF4-FFF2-40B4-BE49-F238E27FC236}">
                        <a16:creationId xmlns:a16="http://schemas.microsoft.com/office/drawing/2014/main" id="{594C5EB9-0B0D-4EC2-8ECF-5837CD7DE082}"/>
                      </a:ext>
                    </a:extLst>
                  </p:cNvPr>
                  <p:cNvSpPr txBox="1"/>
                  <p:nvPr/>
                </p:nvSpPr>
                <p:spPr>
                  <a:xfrm>
                    <a:off x="2656697" y="4178092"/>
                    <a:ext cx="1828800" cy="707886"/>
                  </a:xfrm>
                  <a:prstGeom prst="rect">
                    <a:avLst/>
                  </a:prstGeom>
                  <a:noFill/>
                </p:spPr>
                <p:txBody>
                  <a:bodyPr wrap="square" rtlCol="0">
                    <a:spAutoFit/>
                  </a:bodyPr>
                  <a:lstStyle/>
                  <a:p>
                    <a:pPr algn="r" rtl="1"/>
                    <a:r>
                      <a:rPr lang="ar-SA" sz="2000" b="1" dirty="0"/>
                      <a:t>البقرة الحلوب</a:t>
                    </a:r>
                    <a:endParaRPr lang="en-US" sz="2000" b="1" dirty="0"/>
                  </a:p>
                  <a:p>
                    <a:pPr algn="r" rtl="1"/>
                    <a:r>
                      <a:rPr lang="en-US" sz="2000" b="1" dirty="0">
                        <a:solidFill>
                          <a:schemeClr val="bg1">
                            <a:lumMod val="75000"/>
                          </a:schemeClr>
                        </a:solidFill>
                      </a:rPr>
                      <a:t>Cash Cows</a:t>
                    </a:r>
                  </a:p>
                </p:txBody>
              </p:sp>
            </p:grpSp>
            <p:sp>
              <p:nvSpPr>
                <p:cNvPr id="17" name="TextBox 16">
                  <a:extLst>
                    <a:ext uri="{FF2B5EF4-FFF2-40B4-BE49-F238E27FC236}">
                      <a16:creationId xmlns:a16="http://schemas.microsoft.com/office/drawing/2014/main" id="{A3D88448-CC7B-44A7-A4FA-033B0E8D17BE}"/>
                    </a:ext>
                  </a:extLst>
                </p:cNvPr>
                <p:cNvSpPr txBox="1"/>
                <p:nvPr/>
              </p:nvSpPr>
              <p:spPr>
                <a:xfrm>
                  <a:off x="5008056" y="5518242"/>
                  <a:ext cx="681892" cy="376081"/>
                </a:xfrm>
                <a:prstGeom prst="rect">
                  <a:avLst/>
                </a:prstGeom>
                <a:noFill/>
              </p:spPr>
              <p:txBody>
                <a:bodyPr wrap="square" rtlCol="0">
                  <a:spAutoFit/>
                </a:bodyPr>
                <a:lstStyle/>
                <a:p>
                  <a:pPr algn="r" rtl="1"/>
                  <a:r>
                    <a:rPr lang="ar-SA" dirty="0">
                      <a:solidFill>
                        <a:schemeClr val="bg1">
                          <a:lumMod val="75000"/>
                        </a:schemeClr>
                      </a:solidFill>
                    </a:rPr>
                    <a:t>1</a:t>
                  </a:r>
                  <a:endParaRPr lang="en-US" dirty="0">
                    <a:solidFill>
                      <a:schemeClr val="bg1">
                        <a:lumMod val="75000"/>
                      </a:schemeClr>
                    </a:solidFill>
                  </a:endParaRPr>
                </a:p>
              </p:txBody>
            </p:sp>
            <p:sp>
              <p:nvSpPr>
                <p:cNvPr id="23" name="TextBox 22">
                  <a:extLst>
                    <a:ext uri="{FF2B5EF4-FFF2-40B4-BE49-F238E27FC236}">
                      <a16:creationId xmlns:a16="http://schemas.microsoft.com/office/drawing/2014/main" id="{CB21695C-2948-4FAE-B89B-C560958898FB}"/>
                    </a:ext>
                  </a:extLst>
                </p:cNvPr>
                <p:cNvSpPr txBox="1"/>
                <p:nvPr/>
              </p:nvSpPr>
              <p:spPr>
                <a:xfrm>
                  <a:off x="6502053" y="5518243"/>
                  <a:ext cx="681891" cy="369299"/>
                </a:xfrm>
                <a:prstGeom prst="rect">
                  <a:avLst/>
                </a:prstGeom>
                <a:noFill/>
              </p:spPr>
              <p:txBody>
                <a:bodyPr wrap="square" rtlCol="0">
                  <a:spAutoFit/>
                </a:bodyPr>
                <a:lstStyle/>
                <a:p>
                  <a:pPr algn="r" rtl="1"/>
                  <a:r>
                    <a:rPr lang="ar-SA" dirty="0">
                      <a:solidFill>
                        <a:schemeClr val="bg1">
                          <a:lumMod val="75000"/>
                        </a:schemeClr>
                      </a:solidFill>
                    </a:rPr>
                    <a:t>0,5</a:t>
                  </a:r>
                  <a:endParaRPr lang="en-US" dirty="0">
                    <a:solidFill>
                      <a:schemeClr val="bg1">
                        <a:lumMod val="75000"/>
                      </a:schemeClr>
                    </a:solidFill>
                  </a:endParaRPr>
                </a:p>
              </p:txBody>
            </p:sp>
            <p:sp>
              <p:nvSpPr>
                <p:cNvPr id="32" name="TextBox 31">
                  <a:extLst>
                    <a:ext uri="{FF2B5EF4-FFF2-40B4-BE49-F238E27FC236}">
                      <a16:creationId xmlns:a16="http://schemas.microsoft.com/office/drawing/2014/main" id="{FC263AA9-CD5A-4DEB-B168-5518A658B2C0}"/>
                    </a:ext>
                  </a:extLst>
                </p:cNvPr>
                <p:cNvSpPr txBox="1"/>
                <p:nvPr/>
              </p:nvSpPr>
              <p:spPr>
                <a:xfrm>
                  <a:off x="3721205" y="5474677"/>
                  <a:ext cx="914400" cy="369332"/>
                </a:xfrm>
                <a:prstGeom prst="rect">
                  <a:avLst/>
                </a:prstGeom>
                <a:noFill/>
              </p:spPr>
              <p:txBody>
                <a:bodyPr wrap="square" rtlCol="0">
                  <a:spAutoFit/>
                </a:bodyPr>
                <a:lstStyle/>
                <a:p>
                  <a:pPr algn="ctr" rtl="1"/>
                  <a:r>
                    <a:rPr lang="ar-SA" dirty="0">
                      <a:solidFill>
                        <a:schemeClr val="bg1">
                          <a:lumMod val="75000"/>
                        </a:schemeClr>
                      </a:solidFill>
                    </a:rPr>
                    <a:t>5</a:t>
                  </a:r>
                  <a:endParaRPr lang="en-US" dirty="0">
                    <a:solidFill>
                      <a:schemeClr val="bg1">
                        <a:lumMod val="75000"/>
                      </a:schemeClr>
                    </a:solidFill>
                  </a:endParaRPr>
                </a:p>
              </p:txBody>
            </p:sp>
            <p:sp>
              <p:nvSpPr>
                <p:cNvPr id="36" name="TextBox 35">
                  <a:extLst>
                    <a:ext uri="{FF2B5EF4-FFF2-40B4-BE49-F238E27FC236}">
                      <a16:creationId xmlns:a16="http://schemas.microsoft.com/office/drawing/2014/main" id="{4A227E57-377F-4487-A737-950F1C2D5E0E}"/>
                    </a:ext>
                  </a:extLst>
                </p:cNvPr>
                <p:cNvSpPr txBox="1"/>
                <p:nvPr/>
              </p:nvSpPr>
              <p:spPr>
                <a:xfrm>
                  <a:off x="7312329" y="2647688"/>
                  <a:ext cx="1828800" cy="369332"/>
                </a:xfrm>
                <a:prstGeom prst="rect">
                  <a:avLst/>
                </a:prstGeom>
                <a:noFill/>
              </p:spPr>
              <p:txBody>
                <a:bodyPr wrap="square" rtlCol="0">
                  <a:spAutoFit/>
                </a:bodyPr>
                <a:lstStyle/>
                <a:p>
                  <a:pPr algn="r" rtl="1"/>
                  <a:r>
                    <a:rPr lang="ar-SA" dirty="0">
                      <a:solidFill>
                        <a:schemeClr val="bg1">
                          <a:lumMod val="75000"/>
                        </a:schemeClr>
                      </a:solidFill>
                    </a:rPr>
                    <a:t>10%</a:t>
                  </a:r>
                  <a:endParaRPr lang="en-US" dirty="0">
                    <a:solidFill>
                      <a:schemeClr val="bg1">
                        <a:lumMod val="75000"/>
                      </a:schemeClr>
                    </a:solidFill>
                  </a:endParaRPr>
                </a:p>
              </p:txBody>
            </p:sp>
            <p:sp>
              <p:nvSpPr>
                <p:cNvPr id="40" name="TextBox 39">
                  <a:extLst>
                    <a:ext uri="{FF2B5EF4-FFF2-40B4-BE49-F238E27FC236}">
                      <a16:creationId xmlns:a16="http://schemas.microsoft.com/office/drawing/2014/main" id="{2F2D9B97-34CB-4EE9-AFF1-D5E8869345FD}"/>
                    </a:ext>
                  </a:extLst>
                </p:cNvPr>
                <p:cNvSpPr txBox="1"/>
                <p:nvPr/>
              </p:nvSpPr>
              <p:spPr>
                <a:xfrm>
                  <a:off x="7312328" y="351244"/>
                  <a:ext cx="1828800" cy="369332"/>
                </a:xfrm>
                <a:prstGeom prst="rect">
                  <a:avLst/>
                </a:prstGeom>
                <a:noFill/>
              </p:spPr>
              <p:txBody>
                <a:bodyPr wrap="square" rtlCol="0">
                  <a:spAutoFit/>
                </a:bodyPr>
                <a:lstStyle/>
                <a:p>
                  <a:pPr algn="r" rtl="1"/>
                  <a:r>
                    <a:rPr lang="ar-SA" dirty="0">
                      <a:solidFill>
                        <a:schemeClr val="bg1">
                          <a:lumMod val="75000"/>
                        </a:schemeClr>
                      </a:solidFill>
                    </a:rPr>
                    <a:t>20%</a:t>
                  </a:r>
                  <a:endParaRPr lang="en-US" dirty="0">
                    <a:solidFill>
                      <a:schemeClr val="bg1">
                        <a:lumMod val="75000"/>
                      </a:schemeClr>
                    </a:solidFill>
                  </a:endParaRPr>
                </a:p>
              </p:txBody>
            </p:sp>
          </p:grpSp>
          <p:sp>
            <p:nvSpPr>
              <p:cNvPr id="47" name="TextBox 46">
                <a:extLst>
                  <a:ext uri="{FF2B5EF4-FFF2-40B4-BE49-F238E27FC236}">
                    <a16:creationId xmlns:a16="http://schemas.microsoft.com/office/drawing/2014/main" id="{F4E74619-AA38-46ED-93F7-FA53EF91362E}"/>
                  </a:ext>
                </a:extLst>
              </p:cNvPr>
              <p:cNvSpPr txBox="1"/>
              <p:nvPr/>
            </p:nvSpPr>
            <p:spPr>
              <a:xfrm>
                <a:off x="2686831" y="5531286"/>
                <a:ext cx="1828800" cy="1200329"/>
              </a:xfrm>
              <a:prstGeom prst="rect">
                <a:avLst/>
              </a:prstGeom>
              <a:noFill/>
            </p:spPr>
            <p:txBody>
              <a:bodyPr wrap="square" rtlCol="0">
                <a:spAutoFit/>
              </a:bodyPr>
              <a:lstStyle/>
              <a:p>
                <a:pPr algn="r" rtl="1"/>
                <a:r>
                  <a:rPr lang="ar-SA" sz="2400" b="1" i="0" dirty="0">
                    <a:solidFill>
                      <a:schemeClr val="bg1">
                        <a:lumMod val="75000"/>
                      </a:schemeClr>
                    </a:solidFill>
                    <a:effectLst/>
                    <a:latin typeface="inherit"/>
                  </a:rPr>
                  <a:t>عـــــــــــــــــالٍ</a:t>
                </a:r>
              </a:p>
              <a:p>
                <a:pPr algn="r" rtl="1"/>
                <a:br>
                  <a:rPr lang="ar-SA" sz="2400" b="1" i="0" dirty="0">
                    <a:solidFill>
                      <a:schemeClr val="bg1">
                        <a:lumMod val="75000"/>
                      </a:schemeClr>
                    </a:solidFill>
                    <a:effectLst/>
                    <a:latin typeface="Segoe UI Historic" panose="020B0502040204020203" pitchFamily="34" charset="0"/>
                  </a:rPr>
                </a:br>
                <a:endParaRPr lang="en-US" sz="2400" b="1" dirty="0">
                  <a:solidFill>
                    <a:schemeClr val="bg1">
                      <a:lumMod val="75000"/>
                    </a:schemeClr>
                  </a:solidFill>
                </a:endParaRPr>
              </a:p>
            </p:txBody>
          </p:sp>
          <p:sp>
            <p:nvSpPr>
              <p:cNvPr id="51" name="TextBox 50">
                <a:extLst>
                  <a:ext uri="{FF2B5EF4-FFF2-40B4-BE49-F238E27FC236}">
                    <a16:creationId xmlns:a16="http://schemas.microsoft.com/office/drawing/2014/main" id="{3B659BF0-B5F1-4210-BD5A-8CEB6AF7FF28}"/>
                  </a:ext>
                </a:extLst>
              </p:cNvPr>
              <p:cNvSpPr txBox="1"/>
              <p:nvPr/>
            </p:nvSpPr>
            <p:spPr>
              <a:xfrm rot="5400000">
                <a:off x="7510397" y="921185"/>
                <a:ext cx="1828800" cy="1200329"/>
              </a:xfrm>
              <a:prstGeom prst="rect">
                <a:avLst/>
              </a:prstGeom>
              <a:noFill/>
            </p:spPr>
            <p:txBody>
              <a:bodyPr wrap="square" rtlCol="0">
                <a:spAutoFit/>
              </a:bodyPr>
              <a:lstStyle/>
              <a:p>
                <a:pPr algn="r" rtl="1"/>
                <a:r>
                  <a:rPr lang="ar-SA" sz="2400" b="1" i="0" dirty="0">
                    <a:solidFill>
                      <a:schemeClr val="bg1">
                        <a:lumMod val="75000"/>
                      </a:schemeClr>
                    </a:solidFill>
                    <a:effectLst/>
                    <a:latin typeface="inherit"/>
                  </a:rPr>
                  <a:t>عـــــــــــــــــالٍ</a:t>
                </a:r>
              </a:p>
              <a:p>
                <a:pPr algn="r" rtl="1"/>
                <a:br>
                  <a:rPr lang="ar-SA" sz="2400" b="1" i="0" dirty="0">
                    <a:solidFill>
                      <a:schemeClr val="bg1">
                        <a:lumMod val="75000"/>
                      </a:schemeClr>
                    </a:solidFill>
                    <a:effectLst/>
                    <a:latin typeface="Segoe UI Historic" panose="020B0502040204020203" pitchFamily="34" charset="0"/>
                  </a:rPr>
                </a:br>
                <a:endParaRPr lang="en-US" sz="2400" b="1" dirty="0">
                  <a:solidFill>
                    <a:schemeClr val="bg1">
                      <a:lumMod val="75000"/>
                    </a:schemeClr>
                  </a:solidFill>
                </a:endParaRPr>
              </a:p>
            </p:txBody>
          </p:sp>
          <p:sp>
            <p:nvSpPr>
              <p:cNvPr id="61" name="TextBox 60">
                <a:extLst>
                  <a:ext uri="{FF2B5EF4-FFF2-40B4-BE49-F238E27FC236}">
                    <a16:creationId xmlns:a16="http://schemas.microsoft.com/office/drawing/2014/main" id="{89382F42-E04E-40FD-B8FA-E9FBFDDA8E4A}"/>
                  </a:ext>
                </a:extLst>
              </p:cNvPr>
              <p:cNvSpPr txBox="1"/>
              <p:nvPr/>
            </p:nvSpPr>
            <p:spPr>
              <a:xfrm>
                <a:off x="5347721" y="5558642"/>
                <a:ext cx="1828800" cy="830997"/>
              </a:xfrm>
              <a:prstGeom prst="rect">
                <a:avLst/>
              </a:prstGeom>
              <a:noFill/>
            </p:spPr>
            <p:txBody>
              <a:bodyPr wrap="square" rtlCol="0">
                <a:spAutoFit/>
              </a:bodyPr>
              <a:lstStyle/>
              <a:p>
                <a:pPr algn="r" rtl="1"/>
                <a:r>
                  <a:rPr lang="ar-SA" sz="2400" b="1" dirty="0">
                    <a:solidFill>
                      <a:schemeClr val="bg1">
                        <a:lumMod val="75000"/>
                      </a:schemeClr>
                    </a:solidFill>
                    <a:latin typeface="inherit"/>
                  </a:rPr>
                  <a:t>منخف</a:t>
                </a:r>
                <a:r>
                  <a:rPr lang="ar-SA" sz="2400" b="1" i="0" dirty="0">
                    <a:solidFill>
                      <a:schemeClr val="bg1">
                        <a:lumMod val="75000"/>
                      </a:schemeClr>
                    </a:solidFill>
                    <a:effectLst/>
                    <a:latin typeface="inherit"/>
                  </a:rPr>
                  <a:t>ــــــــض</a:t>
                </a:r>
                <a:br>
                  <a:rPr lang="ar-SA" sz="2400" b="1" i="0" dirty="0">
                    <a:solidFill>
                      <a:schemeClr val="bg1">
                        <a:lumMod val="75000"/>
                      </a:schemeClr>
                    </a:solidFill>
                    <a:effectLst/>
                    <a:latin typeface="Segoe UI Historic" panose="020B0502040204020203" pitchFamily="34" charset="0"/>
                  </a:rPr>
                </a:br>
                <a:endParaRPr lang="en-US" sz="2400" b="1" dirty="0">
                  <a:solidFill>
                    <a:schemeClr val="bg1">
                      <a:lumMod val="75000"/>
                    </a:schemeClr>
                  </a:solidFill>
                </a:endParaRPr>
              </a:p>
            </p:txBody>
          </p:sp>
          <p:sp>
            <p:nvSpPr>
              <p:cNvPr id="66" name="TextBox 65">
                <a:extLst>
                  <a:ext uri="{FF2B5EF4-FFF2-40B4-BE49-F238E27FC236}">
                    <a16:creationId xmlns:a16="http://schemas.microsoft.com/office/drawing/2014/main" id="{AAD0664C-3CA4-4188-BA4E-60A66097E3D6}"/>
                  </a:ext>
                </a:extLst>
              </p:cNvPr>
              <p:cNvSpPr txBox="1"/>
              <p:nvPr/>
            </p:nvSpPr>
            <p:spPr>
              <a:xfrm rot="5400000">
                <a:off x="7626941" y="3649460"/>
                <a:ext cx="1828800" cy="830997"/>
              </a:xfrm>
              <a:prstGeom prst="rect">
                <a:avLst/>
              </a:prstGeom>
              <a:noFill/>
            </p:spPr>
            <p:txBody>
              <a:bodyPr wrap="square" rtlCol="0">
                <a:spAutoFit/>
              </a:bodyPr>
              <a:lstStyle/>
              <a:p>
                <a:pPr algn="r" rtl="1"/>
                <a:r>
                  <a:rPr lang="ar-SA" sz="2400" b="1" dirty="0">
                    <a:solidFill>
                      <a:schemeClr val="bg1">
                        <a:lumMod val="75000"/>
                      </a:schemeClr>
                    </a:solidFill>
                    <a:latin typeface="inherit"/>
                  </a:rPr>
                  <a:t>منخف</a:t>
                </a:r>
                <a:r>
                  <a:rPr lang="ar-SA" sz="2400" b="1" i="0" dirty="0">
                    <a:solidFill>
                      <a:schemeClr val="bg1">
                        <a:lumMod val="75000"/>
                      </a:schemeClr>
                    </a:solidFill>
                    <a:effectLst/>
                    <a:latin typeface="inherit"/>
                  </a:rPr>
                  <a:t>ــــــــض</a:t>
                </a:r>
                <a:br>
                  <a:rPr lang="ar-SA" sz="2400" b="1" i="0" dirty="0">
                    <a:solidFill>
                      <a:schemeClr val="bg1">
                        <a:lumMod val="75000"/>
                      </a:schemeClr>
                    </a:solidFill>
                    <a:effectLst/>
                    <a:latin typeface="Segoe UI Historic" panose="020B0502040204020203" pitchFamily="34" charset="0"/>
                  </a:rPr>
                </a:br>
                <a:endParaRPr lang="en-US" sz="2400" b="1" dirty="0">
                  <a:solidFill>
                    <a:schemeClr val="bg1">
                      <a:lumMod val="75000"/>
                    </a:schemeClr>
                  </a:solidFill>
                </a:endParaRPr>
              </a:p>
            </p:txBody>
          </p:sp>
        </p:grpSp>
      </p:grpSp>
    </p:spTree>
    <p:extLst>
      <p:ext uri="{BB962C8B-B14F-4D97-AF65-F5344CB8AC3E}">
        <p14:creationId xmlns:p14="http://schemas.microsoft.com/office/powerpoint/2010/main" val="3971091428"/>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Box 45">
            <a:extLst>
              <a:ext uri="{FF2B5EF4-FFF2-40B4-BE49-F238E27FC236}">
                <a16:creationId xmlns:a16="http://schemas.microsoft.com/office/drawing/2014/main" id="{94ACDDEB-4781-4F58-8E2D-99DA74834B44}"/>
              </a:ext>
            </a:extLst>
          </p:cNvPr>
          <p:cNvSpPr txBox="1"/>
          <p:nvPr/>
        </p:nvSpPr>
        <p:spPr>
          <a:xfrm>
            <a:off x="3202226" y="3221799"/>
            <a:ext cx="1828800" cy="369332"/>
          </a:xfrm>
          <a:prstGeom prst="rect">
            <a:avLst/>
          </a:prstGeom>
          <a:noFill/>
        </p:spPr>
        <p:txBody>
          <a:bodyPr wrap="square" rtlCol="0">
            <a:spAutoFit/>
          </a:bodyPr>
          <a:lstStyle/>
          <a:p>
            <a:pPr algn="r" rtl="1"/>
            <a:endParaRPr lang="en-US" dirty="0"/>
          </a:p>
        </p:txBody>
      </p:sp>
      <p:sp>
        <p:nvSpPr>
          <p:cNvPr id="53" name="TextBox 52">
            <a:extLst>
              <a:ext uri="{FF2B5EF4-FFF2-40B4-BE49-F238E27FC236}">
                <a16:creationId xmlns:a16="http://schemas.microsoft.com/office/drawing/2014/main" id="{80928B7F-F92F-4CA8-9237-22E25684E0C1}"/>
              </a:ext>
            </a:extLst>
          </p:cNvPr>
          <p:cNvSpPr txBox="1"/>
          <p:nvPr/>
        </p:nvSpPr>
        <p:spPr>
          <a:xfrm>
            <a:off x="3104367" y="3221799"/>
            <a:ext cx="1828800" cy="1828800"/>
          </a:xfrm>
          <a:prstGeom prst="rect">
            <a:avLst/>
          </a:prstGeom>
          <a:noFill/>
        </p:spPr>
        <p:txBody>
          <a:bodyPr wrap="square" rtlCol="0">
            <a:spAutoFit/>
          </a:bodyPr>
          <a:lstStyle/>
          <a:p>
            <a:pPr algn="l"/>
            <a:endParaRPr lang="en-US" dirty="0"/>
          </a:p>
        </p:txBody>
      </p:sp>
      <p:sp>
        <p:nvSpPr>
          <p:cNvPr id="59" name="TextBox 58">
            <a:extLst>
              <a:ext uri="{FF2B5EF4-FFF2-40B4-BE49-F238E27FC236}">
                <a16:creationId xmlns:a16="http://schemas.microsoft.com/office/drawing/2014/main" id="{50AE7680-641F-4973-9C74-5A9EF29E901C}"/>
              </a:ext>
            </a:extLst>
          </p:cNvPr>
          <p:cNvSpPr txBox="1"/>
          <p:nvPr/>
        </p:nvSpPr>
        <p:spPr>
          <a:xfrm>
            <a:off x="3202226" y="3221799"/>
            <a:ext cx="1828800" cy="1828800"/>
          </a:xfrm>
          <a:prstGeom prst="rect">
            <a:avLst/>
          </a:prstGeom>
          <a:noFill/>
        </p:spPr>
        <p:txBody>
          <a:bodyPr wrap="square" rtlCol="0">
            <a:spAutoFit/>
          </a:bodyPr>
          <a:lstStyle/>
          <a:p>
            <a:pPr algn="l"/>
            <a:endParaRPr lang="en-US" dirty="0"/>
          </a:p>
        </p:txBody>
      </p:sp>
      <p:sp>
        <p:nvSpPr>
          <p:cNvPr id="64" name="TextBox 63">
            <a:extLst>
              <a:ext uri="{FF2B5EF4-FFF2-40B4-BE49-F238E27FC236}">
                <a16:creationId xmlns:a16="http://schemas.microsoft.com/office/drawing/2014/main" id="{7F48F8B5-ECF6-4328-B83B-4A847229F2E1}"/>
              </a:ext>
            </a:extLst>
          </p:cNvPr>
          <p:cNvSpPr txBox="1"/>
          <p:nvPr/>
        </p:nvSpPr>
        <p:spPr>
          <a:xfrm>
            <a:off x="3104367" y="3221799"/>
            <a:ext cx="1828800" cy="1828800"/>
          </a:xfrm>
          <a:prstGeom prst="rect">
            <a:avLst/>
          </a:prstGeom>
          <a:noFill/>
        </p:spPr>
        <p:txBody>
          <a:bodyPr wrap="square" rtlCol="0">
            <a:spAutoFit/>
          </a:bodyPr>
          <a:lstStyle/>
          <a:p>
            <a:pPr algn="l"/>
            <a:endParaRPr lang="en-US" dirty="0"/>
          </a:p>
        </p:txBody>
      </p:sp>
      <p:sp>
        <p:nvSpPr>
          <p:cNvPr id="3" name="Rectangle 2">
            <a:extLst>
              <a:ext uri="{FF2B5EF4-FFF2-40B4-BE49-F238E27FC236}">
                <a16:creationId xmlns:a16="http://schemas.microsoft.com/office/drawing/2014/main" id="{01B01D45-B649-494D-9F82-CAF6A3BF77D4}"/>
              </a:ext>
            </a:extLst>
          </p:cNvPr>
          <p:cNvSpPr>
            <a:spLocks noChangeArrowheads="1"/>
          </p:cNvSpPr>
          <p:nvPr/>
        </p:nvSpPr>
        <p:spPr bwMode="auto">
          <a:xfrm>
            <a:off x="0" y="0"/>
            <a:ext cx="12192000" cy="6858000"/>
          </a:xfrm>
          <a:prstGeom prst="rect">
            <a:avLst/>
          </a:prstGeom>
          <a:solidFill>
            <a:schemeClr val="accent1"/>
          </a:solidFill>
          <a:ln w="12700">
            <a:noFill/>
            <a:miter lim="800000"/>
            <a:headEnd/>
            <a:tailEnd/>
          </a:ln>
          <a:effectLst>
            <a:outerShdw dist="107763" dir="2700000" algn="ctr" rotWithShape="0">
              <a:schemeClr val="folHlink"/>
            </a:outerShdw>
          </a:effectLst>
        </p:spPr>
        <p:txBody>
          <a:bodyPr wrap="none" anchor="ctr"/>
          <a:lstStyle/>
          <a:p>
            <a:pPr fontAlgn="auto">
              <a:spcBef>
                <a:spcPts val="0"/>
              </a:spcBef>
              <a:spcAft>
                <a:spcPts val="0"/>
              </a:spcAft>
              <a:defRPr/>
            </a:pPr>
            <a:endParaRPr lang="ar-SA" dirty="0">
              <a:latin typeface="+mn-lt"/>
              <a:cs typeface="+mn-cs"/>
            </a:endParaRPr>
          </a:p>
          <a:p>
            <a:pPr fontAlgn="auto">
              <a:spcBef>
                <a:spcPts val="0"/>
              </a:spcBef>
              <a:spcAft>
                <a:spcPts val="0"/>
              </a:spcAft>
              <a:defRPr/>
            </a:pPr>
            <a:endParaRPr lang="ar-SA" dirty="0">
              <a:latin typeface="+mn-lt"/>
              <a:cs typeface="+mn-cs"/>
            </a:endParaRPr>
          </a:p>
          <a:p>
            <a:pPr fontAlgn="auto">
              <a:spcBef>
                <a:spcPts val="0"/>
              </a:spcBef>
              <a:spcAft>
                <a:spcPts val="0"/>
              </a:spcAft>
              <a:defRPr/>
            </a:pPr>
            <a:endParaRPr lang="ar-SA" dirty="0">
              <a:latin typeface="+mn-lt"/>
              <a:cs typeface="+mn-cs"/>
            </a:endParaRPr>
          </a:p>
          <a:p>
            <a:pPr algn="ctr" fontAlgn="auto">
              <a:spcBef>
                <a:spcPts val="0"/>
              </a:spcBef>
              <a:spcAft>
                <a:spcPts val="0"/>
              </a:spcAft>
              <a:defRPr/>
            </a:pPr>
            <a:endParaRPr lang="ar-SA" dirty="0">
              <a:latin typeface="+mn-lt"/>
              <a:cs typeface="+mn-cs"/>
            </a:endParaRPr>
          </a:p>
        </p:txBody>
      </p:sp>
      <p:sp>
        <p:nvSpPr>
          <p:cNvPr id="2" name="TextBox 1">
            <a:extLst>
              <a:ext uri="{FF2B5EF4-FFF2-40B4-BE49-F238E27FC236}">
                <a16:creationId xmlns:a16="http://schemas.microsoft.com/office/drawing/2014/main" id="{B74C6A9B-9842-40DE-9D8E-DAEA7D40F8F0}"/>
              </a:ext>
            </a:extLst>
          </p:cNvPr>
          <p:cNvSpPr txBox="1"/>
          <p:nvPr/>
        </p:nvSpPr>
        <p:spPr>
          <a:xfrm>
            <a:off x="5192038" y="2556353"/>
            <a:ext cx="1828800" cy="369332"/>
          </a:xfrm>
          <a:prstGeom prst="rect">
            <a:avLst/>
          </a:prstGeom>
          <a:noFill/>
        </p:spPr>
        <p:txBody>
          <a:bodyPr wrap="square" rtlCol="0">
            <a:spAutoFit/>
          </a:bodyPr>
          <a:lstStyle/>
          <a:p>
            <a:pPr algn="r" rtl="1"/>
            <a:endParaRPr lang="en-US" dirty="0"/>
          </a:p>
        </p:txBody>
      </p:sp>
      <p:sp>
        <p:nvSpPr>
          <p:cNvPr id="7" name="Content Placeholder 11">
            <a:extLst>
              <a:ext uri="{FF2B5EF4-FFF2-40B4-BE49-F238E27FC236}">
                <a16:creationId xmlns:a16="http://schemas.microsoft.com/office/drawing/2014/main" id="{657E8FD1-5D2D-46C7-A50C-C222089984D4}"/>
              </a:ext>
            </a:extLst>
          </p:cNvPr>
          <p:cNvSpPr>
            <a:spLocks noGrp="1"/>
          </p:cNvSpPr>
          <p:nvPr>
            <p:ph idx="1"/>
          </p:nvPr>
        </p:nvSpPr>
        <p:spPr>
          <a:xfrm>
            <a:off x="1488760" y="676022"/>
            <a:ext cx="10123909" cy="5683582"/>
          </a:xfrm>
        </p:spPr>
        <p:txBody>
          <a:bodyPr>
            <a:noAutofit/>
          </a:bodyPr>
          <a:lstStyle/>
          <a:p>
            <a:pPr marL="0" indent="0" algn="just" rtl="1">
              <a:buNone/>
              <a:defRPr/>
            </a:pPr>
            <a:r>
              <a:rPr lang="ar-DZ" sz="2400" b="1" u="sng" dirty="0">
                <a:solidFill>
                  <a:schemeClr val="bg1"/>
                </a:solidFill>
              </a:rPr>
              <a:t>خانة علامات الاستفهام:</a:t>
            </a:r>
          </a:p>
          <a:p>
            <a:pPr marL="0" indent="0" algn="just" rtl="1">
              <a:buNone/>
              <a:defRPr/>
            </a:pPr>
            <a:r>
              <a:rPr lang="ar-DZ" sz="2400" dirty="0"/>
              <a:t>وتوافق مرحلة الاطلاق في دورة حياة المنتج</a:t>
            </a:r>
            <a:endParaRPr lang="ar-DZ" sz="2400" b="1" u="sng" dirty="0">
              <a:solidFill>
                <a:schemeClr val="bg1"/>
              </a:solidFill>
            </a:endParaRPr>
          </a:p>
          <a:p>
            <a:pPr algn="just" rtl="1">
              <a:defRPr/>
            </a:pPr>
            <a:r>
              <a:rPr lang="ar-SA" sz="2400" dirty="0">
                <a:solidFill>
                  <a:schemeClr val="bg1"/>
                </a:solidFill>
              </a:rPr>
              <a:t>مصير المنتجات مجهول غالباً، ويصعب تحديد مستقبلها،</a:t>
            </a:r>
            <a:r>
              <a:rPr lang="ar-DZ" sz="2400" dirty="0">
                <a:solidFill>
                  <a:schemeClr val="bg1"/>
                </a:solidFill>
              </a:rPr>
              <a:t> </a:t>
            </a:r>
            <a:r>
              <a:rPr lang="ar-SA" sz="2400" dirty="0">
                <a:solidFill>
                  <a:schemeClr val="bg1"/>
                </a:solidFill>
              </a:rPr>
              <a:t>(الفشل، أو النجاح).</a:t>
            </a:r>
            <a:endParaRPr lang="ar-DZ" sz="2400" dirty="0">
              <a:solidFill>
                <a:schemeClr val="bg1"/>
              </a:solidFill>
            </a:endParaRPr>
          </a:p>
          <a:p>
            <a:pPr algn="just" rtl="1">
              <a:defRPr/>
            </a:pPr>
            <a:r>
              <a:rPr lang="ar-SA" sz="2400" dirty="0">
                <a:solidFill>
                  <a:schemeClr val="bg1"/>
                </a:solidFill>
              </a:rPr>
              <a:t>معدل نمو عالٍ + حصة سوقية منخفضة.</a:t>
            </a:r>
          </a:p>
          <a:p>
            <a:pPr algn="just" rtl="1">
              <a:defRPr/>
            </a:pPr>
            <a:r>
              <a:rPr lang="ar-SA" sz="2400" dirty="0">
                <a:solidFill>
                  <a:schemeClr val="bg1"/>
                </a:solidFill>
              </a:rPr>
              <a:t>لذا تنفق المنظمة مبالغ كبيرة على الافراد العاملين لديها،</a:t>
            </a:r>
          </a:p>
          <a:p>
            <a:pPr algn="just" rtl="1">
              <a:defRPr/>
            </a:pPr>
            <a:r>
              <a:rPr lang="ar-SA" sz="2400" dirty="0">
                <a:solidFill>
                  <a:schemeClr val="bg1"/>
                </a:solidFill>
              </a:rPr>
              <a:t>وكذا المعدات والتجهيزات والأبنية، للإسراع في تحقيق النمو في السوق، ولتصبح قائدة في السوق.</a:t>
            </a:r>
            <a:endParaRPr lang="ar-DZ" sz="2400" dirty="0">
              <a:solidFill>
                <a:schemeClr val="bg1"/>
              </a:solidFill>
            </a:endParaRPr>
          </a:p>
          <a:p>
            <a:pPr algn="just" rtl="1">
              <a:defRPr/>
            </a:pPr>
            <a:r>
              <a:rPr lang="ar-SA" sz="2400" dirty="0">
                <a:solidFill>
                  <a:schemeClr val="bg1"/>
                </a:solidFill>
              </a:rPr>
              <a:t>وكذا المعدات والتجهيزات والأبنية، للإسراع في تحقيق النمو في السوق، ولتصبح قائدة في السوق.</a:t>
            </a:r>
          </a:p>
          <a:p>
            <a:pPr algn="just" rtl="1">
              <a:defRPr/>
            </a:pPr>
            <a:r>
              <a:rPr lang="ar-SA" sz="2400" dirty="0">
                <a:solidFill>
                  <a:schemeClr val="bg1"/>
                </a:solidFill>
              </a:rPr>
              <a:t>وتستثمر المنظمة أموالاً كثيرة على المنتجات أو وحدات الأعمال لنقلها إلى خلية أفضل. </a:t>
            </a:r>
            <a:endParaRPr lang="ar-DZ" sz="2400" dirty="0">
              <a:solidFill>
                <a:schemeClr val="bg1"/>
              </a:solidFill>
            </a:endParaRPr>
          </a:p>
          <a:p>
            <a:pPr marL="0" indent="0" algn="just" rtl="1">
              <a:buNone/>
              <a:defRPr/>
            </a:pPr>
            <a:endParaRPr lang="ar-DZ" sz="2000" dirty="0">
              <a:solidFill>
                <a:schemeClr val="bg1"/>
              </a:solidFill>
            </a:endParaRPr>
          </a:p>
          <a:p>
            <a:pPr marL="0" indent="0" algn="ctr" rtl="1">
              <a:buNone/>
              <a:defRPr/>
            </a:pPr>
            <a:r>
              <a:rPr lang="ar-SA" sz="2400" b="1" dirty="0">
                <a:solidFill>
                  <a:schemeClr val="bg1"/>
                </a:solidFill>
              </a:rPr>
              <a:t>أبرز الاستراتيجيات المعتمدة: تطوير المنتجات + زيادة الحصة السوقية (من إيرادات البقرة الحلوب) .. بالإضافة إلى محاولة كسب وإقناع الزبائن </a:t>
            </a:r>
            <a:r>
              <a:rPr lang="ar-DZ" sz="2400" b="1" dirty="0">
                <a:solidFill>
                  <a:schemeClr val="bg1"/>
                </a:solidFill>
              </a:rPr>
              <a:t>، </a:t>
            </a:r>
            <a:r>
              <a:rPr lang="ar-SA" sz="2400" b="1" dirty="0">
                <a:solidFill>
                  <a:schemeClr val="bg1"/>
                </a:solidFill>
              </a:rPr>
              <a:t>أما في حالة فشل المنتج فيتم التخلص النهائي منهُ.</a:t>
            </a:r>
          </a:p>
          <a:p>
            <a:pPr algn="just" rtl="1">
              <a:defRPr/>
            </a:pPr>
            <a:endParaRPr lang="ar-SA" sz="2000" dirty="0">
              <a:solidFill>
                <a:schemeClr val="bg1"/>
              </a:solidFill>
            </a:endParaRPr>
          </a:p>
          <a:p>
            <a:pPr algn="just" rtl="1">
              <a:defRPr/>
            </a:pPr>
            <a:endParaRPr lang="ar-SA" sz="2000" dirty="0">
              <a:solidFill>
                <a:schemeClr val="bg1"/>
              </a:solidFill>
            </a:endParaRPr>
          </a:p>
          <a:p>
            <a:pPr algn="just" rtl="1">
              <a:defRPr/>
            </a:pPr>
            <a:endParaRPr lang="ar-SA" sz="2000" dirty="0">
              <a:solidFill>
                <a:schemeClr val="bg1"/>
              </a:solidFill>
            </a:endParaRPr>
          </a:p>
          <a:p>
            <a:pPr algn="just" rtl="1">
              <a:defRPr/>
            </a:pPr>
            <a:endParaRPr lang="ar-SA" sz="2000" dirty="0">
              <a:solidFill>
                <a:schemeClr val="bg1"/>
              </a:solidFill>
            </a:endParaRPr>
          </a:p>
          <a:p>
            <a:pPr marL="0" indent="0" algn="ctr" rtl="1">
              <a:buNone/>
              <a:defRPr/>
            </a:pPr>
            <a:endParaRPr lang="ar-SA" sz="2000" b="1" dirty="0"/>
          </a:p>
          <a:p>
            <a:pPr marL="0" indent="0" algn="just" rtl="1">
              <a:buNone/>
              <a:defRPr/>
            </a:pPr>
            <a:endParaRPr lang="ar-SA" sz="2000" dirty="0">
              <a:solidFill>
                <a:schemeClr val="bg1"/>
              </a:solidFill>
            </a:endParaRPr>
          </a:p>
          <a:p>
            <a:pPr marL="266700" indent="-266700" algn="just" rtl="1">
              <a:buFont typeface="+mj-lt"/>
              <a:buAutoNum type="arabicPeriod"/>
              <a:defRPr/>
            </a:pPr>
            <a:endParaRPr lang="ar-SA" sz="2000" dirty="0">
              <a:solidFill>
                <a:schemeClr val="bg1"/>
              </a:solidFill>
            </a:endParaRPr>
          </a:p>
          <a:p>
            <a:pPr algn="r" rtl="1">
              <a:defRPr/>
            </a:pPr>
            <a:endParaRPr lang="ar-SA" sz="2000" dirty="0">
              <a:solidFill>
                <a:schemeClr val="bg1"/>
              </a:solidFill>
            </a:endParaRPr>
          </a:p>
        </p:txBody>
      </p:sp>
      <p:sp>
        <p:nvSpPr>
          <p:cNvPr id="19" name="Content Placeholder 2">
            <a:extLst>
              <a:ext uri="{FF2B5EF4-FFF2-40B4-BE49-F238E27FC236}">
                <a16:creationId xmlns:a16="http://schemas.microsoft.com/office/drawing/2014/main" id="{AE144EF6-2A85-414F-B904-B5DE5EE8758B}"/>
              </a:ext>
            </a:extLst>
          </p:cNvPr>
          <p:cNvSpPr txBox="1">
            <a:spLocks/>
          </p:cNvSpPr>
          <p:nvPr/>
        </p:nvSpPr>
        <p:spPr>
          <a:xfrm>
            <a:off x="280878" y="1219115"/>
            <a:ext cx="9138241" cy="53867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a:defRPr/>
            </a:pPr>
            <a:endParaRPr lang="ar-DZ" b="1" dirty="0">
              <a:solidFill>
                <a:schemeClr val="bg1"/>
              </a:solidFill>
            </a:endParaRPr>
          </a:p>
          <a:p>
            <a:pPr algn="just" rtl="1">
              <a:defRPr/>
            </a:pPr>
            <a:endParaRPr lang="ar-DZ" b="1" dirty="0">
              <a:solidFill>
                <a:schemeClr val="bg1"/>
              </a:solidFill>
            </a:endParaRPr>
          </a:p>
          <a:p>
            <a:pPr algn="just" rtl="1">
              <a:defRPr/>
            </a:pPr>
            <a:endParaRPr lang="ar-DZ" b="1" dirty="0">
              <a:solidFill>
                <a:schemeClr val="bg1"/>
              </a:solidFill>
            </a:endParaRPr>
          </a:p>
          <a:p>
            <a:pPr algn="just" rtl="1">
              <a:defRPr/>
            </a:pPr>
            <a:endParaRPr lang="ar-DZ" b="1" dirty="0">
              <a:solidFill>
                <a:schemeClr val="bg1"/>
              </a:solidFill>
            </a:endParaRPr>
          </a:p>
          <a:p>
            <a:pPr algn="just" rtl="1">
              <a:defRPr/>
            </a:pPr>
            <a:endParaRPr lang="ar-SA" dirty="0">
              <a:solidFill>
                <a:schemeClr val="bg1"/>
              </a:solidFill>
            </a:endParaRPr>
          </a:p>
        </p:txBody>
      </p:sp>
      <p:sp>
        <p:nvSpPr>
          <p:cNvPr id="20" name="TextBox 8">
            <a:extLst>
              <a:ext uri="{FF2B5EF4-FFF2-40B4-BE49-F238E27FC236}">
                <a16:creationId xmlns:a16="http://schemas.microsoft.com/office/drawing/2014/main" id="{F4C95EC4-48AF-4003-8407-7FB003D457F4}"/>
              </a:ext>
            </a:extLst>
          </p:cNvPr>
          <p:cNvSpPr txBox="1"/>
          <p:nvPr/>
        </p:nvSpPr>
        <p:spPr>
          <a:xfrm>
            <a:off x="451514" y="919430"/>
            <a:ext cx="1828800" cy="646331"/>
          </a:xfrm>
          <a:prstGeom prst="rect">
            <a:avLst/>
          </a:prstGeom>
          <a:noFill/>
        </p:spPr>
        <p:txBody>
          <a:bodyPr wrap="square" rtlCol="0">
            <a:spAutoFit/>
          </a:bodyPr>
          <a:lstStyle/>
          <a:p>
            <a:pPr fontAlgn="auto">
              <a:spcBef>
                <a:spcPts val="0"/>
              </a:spcBef>
              <a:spcAft>
                <a:spcPts val="0"/>
              </a:spcAft>
              <a:defRPr/>
            </a:pPr>
            <a:r>
              <a:rPr lang="ar-SA" dirty="0">
                <a:latin typeface="+mn-lt"/>
                <a:cs typeface="+mn-cs"/>
              </a:rPr>
              <a:t> </a:t>
            </a:r>
            <a:r>
              <a:rPr lang="ar-SA" sz="1800" b="1" dirty="0">
                <a:latin typeface="+mn-lt"/>
                <a:cs typeface="+mn-cs"/>
              </a:rPr>
              <a:t>علامة الاستفهام</a:t>
            </a:r>
          </a:p>
          <a:p>
            <a:pPr algn="ctr" rtl="1" fontAlgn="auto">
              <a:spcBef>
                <a:spcPts val="0"/>
              </a:spcBef>
              <a:spcAft>
                <a:spcPts val="0"/>
              </a:spcAft>
              <a:defRPr/>
            </a:pPr>
            <a:r>
              <a:rPr lang="en-US" sz="1800" b="1" dirty="0">
                <a:solidFill>
                  <a:schemeClr val="bg1">
                    <a:lumMod val="75000"/>
                  </a:schemeClr>
                </a:solidFill>
              </a:rPr>
              <a:t>Questions marks</a:t>
            </a:r>
            <a:endParaRPr lang="en-US" dirty="0"/>
          </a:p>
        </p:txBody>
      </p:sp>
      <p:sp>
        <p:nvSpPr>
          <p:cNvPr id="21" name="TextBox 8">
            <a:extLst>
              <a:ext uri="{FF2B5EF4-FFF2-40B4-BE49-F238E27FC236}">
                <a16:creationId xmlns:a16="http://schemas.microsoft.com/office/drawing/2014/main" id="{F4C95EC4-48AF-4003-8407-7FB003D457F4}"/>
              </a:ext>
            </a:extLst>
          </p:cNvPr>
          <p:cNvSpPr txBox="1"/>
          <p:nvPr/>
        </p:nvSpPr>
        <p:spPr>
          <a:xfrm>
            <a:off x="451514" y="224944"/>
            <a:ext cx="1828800" cy="769441"/>
          </a:xfrm>
          <a:prstGeom prst="rect">
            <a:avLst/>
          </a:prstGeom>
          <a:noFill/>
        </p:spPr>
        <p:txBody>
          <a:bodyPr wrap="square" rtlCol="0">
            <a:spAutoFit/>
          </a:bodyPr>
          <a:lstStyle/>
          <a:p>
            <a:pPr algn="ctr" fontAlgn="auto">
              <a:spcBef>
                <a:spcPts val="0"/>
              </a:spcBef>
              <a:spcAft>
                <a:spcPts val="0"/>
              </a:spcAft>
              <a:defRPr/>
            </a:pPr>
            <a:r>
              <a:rPr lang="ar-DZ" sz="4400" b="1" dirty="0">
                <a:solidFill>
                  <a:schemeClr val="bg1">
                    <a:lumMod val="75000"/>
                  </a:schemeClr>
                </a:solidFill>
              </a:rPr>
              <a:t>؟؟؟</a:t>
            </a:r>
            <a:endParaRPr lang="en-US" dirty="0"/>
          </a:p>
        </p:txBody>
      </p:sp>
    </p:spTree>
    <p:extLst>
      <p:ext uri="{BB962C8B-B14F-4D97-AF65-F5344CB8AC3E}">
        <p14:creationId xmlns:p14="http://schemas.microsoft.com/office/powerpoint/2010/main" val="3968088798"/>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Box 45">
            <a:extLst>
              <a:ext uri="{FF2B5EF4-FFF2-40B4-BE49-F238E27FC236}">
                <a16:creationId xmlns:a16="http://schemas.microsoft.com/office/drawing/2014/main" id="{94ACDDEB-4781-4F58-8E2D-99DA74834B44}"/>
              </a:ext>
            </a:extLst>
          </p:cNvPr>
          <p:cNvSpPr txBox="1"/>
          <p:nvPr/>
        </p:nvSpPr>
        <p:spPr>
          <a:xfrm>
            <a:off x="3202226" y="3221799"/>
            <a:ext cx="1828800" cy="369332"/>
          </a:xfrm>
          <a:prstGeom prst="rect">
            <a:avLst/>
          </a:prstGeom>
          <a:noFill/>
        </p:spPr>
        <p:txBody>
          <a:bodyPr wrap="square" rtlCol="0">
            <a:spAutoFit/>
          </a:bodyPr>
          <a:lstStyle/>
          <a:p>
            <a:pPr algn="r" rtl="1"/>
            <a:endParaRPr lang="en-US" dirty="0"/>
          </a:p>
        </p:txBody>
      </p:sp>
      <p:sp>
        <p:nvSpPr>
          <p:cNvPr id="53" name="TextBox 52">
            <a:extLst>
              <a:ext uri="{FF2B5EF4-FFF2-40B4-BE49-F238E27FC236}">
                <a16:creationId xmlns:a16="http://schemas.microsoft.com/office/drawing/2014/main" id="{80928B7F-F92F-4CA8-9237-22E25684E0C1}"/>
              </a:ext>
            </a:extLst>
          </p:cNvPr>
          <p:cNvSpPr txBox="1"/>
          <p:nvPr/>
        </p:nvSpPr>
        <p:spPr>
          <a:xfrm>
            <a:off x="3104367" y="3221799"/>
            <a:ext cx="1828800" cy="1828800"/>
          </a:xfrm>
          <a:prstGeom prst="rect">
            <a:avLst/>
          </a:prstGeom>
          <a:noFill/>
        </p:spPr>
        <p:txBody>
          <a:bodyPr wrap="square" rtlCol="0">
            <a:spAutoFit/>
          </a:bodyPr>
          <a:lstStyle/>
          <a:p>
            <a:pPr algn="l"/>
            <a:endParaRPr lang="en-US" dirty="0"/>
          </a:p>
        </p:txBody>
      </p:sp>
      <p:sp>
        <p:nvSpPr>
          <p:cNvPr id="59" name="TextBox 58">
            <a:extLst>
              <a:ext uri="{FF2B5EF4-FFF2-40B4-BE49-F238E27FC236}">
                <a16:creationId xmlns:a16="http://schemas.microsoft.com/office/drawing/2014/main" id="{50AE7680-641F-4973-9C74-5A9EF29E901C}"/>
              </a:ext>
            </a:extLst>
          </p:cNvPr>
          <p:cNvSpPr txBox="1"/>
          <p:nvPr/>
        </p:nvSpPr>
        <p:spPr>
          <a:xfrm>
            <a:off x="3202226" y="3221799"/>
            <a:ext cx="1828800" cy="1828800"/>
          </a:xfrm>
          <a:prstGeom prst="rect">
            <a:avLst/>
          </a:prstGeom>
          <a:noFill/>
        </p:spPr>
        <p:txBody>
          <a:bodyPr wrap="square" rtlCol="0">
            <a:spAutoFit/>
          </a:bodyPr>
          <a:lstStyle/>
          <a:p>
            <a:pPr algn="l"/>
            <a:endParaRPr lang="en-US" dirty="0"/>
          </a:p>
        </p:txBody>
      </p:sp>
      <p:sp>
        <p:nvSpPr>
          <p:cNvPr id="64" name="TextBox 63">
            <a:extLst>
              <a:ext uri="{FF2B5EF4-FFF2-40B4-BE49-F238E27FC236}">
                <a16:creationId xmlns:a16="http://schemas.microsoft.com/office/drawing/2014/main" id="{7F48F8B5-ECF6-4328-B83B-4A847229F2E1}"/>
              </a:ext>
            </a:extLst>
          </p:cNvPr>
          <p:cNvSpPr txBox="1"/>
          <p:nvPr/>
        </p:nvSpPr>
        <p:spPr>
          <a:xfrm>
            <a:off x="3104367" y="3221799"/>
            <a:ext cx="1828800" cy="1828800"/>
          </a:xfrm>
          <a:prstGeom prst="rect">
            <a:avLst/>
          </a:prstGeom>
          <a:noFill/>
        </p:spPr>
        <p:txBody>
          <a:bodyPr wrap="square" rtlCol="0">
            <a:spAutoFit/>
          </a:bodyPr>
          <a:lstStyle/>
          <a:p>
            <a:pPr algn="l"/>
            <a:endParaRPr lang="en-US" dirty="0"/>
          </a:p>
        </p:txBody>
      </p:sp>
      <p:sp>
        <p:nvSpPr>
          <p:cNvPr id="3" name="Rectangle 2">
            <a:extLst>
              <a:ext uri="{FF2B5EF4-FFF2-40B4-BE49-F238E27FC236}">
                <a16:creationId xmlns:a16="http://schemas.microsoft.com/office/drawing/2014/main" id="{01B01D45-B649-494D-9F82-CAF6A3BF77D4}"/>
              </a:ext>
            </a:extLst>
          </p:cNvPr>
          <p:cNvSpPr>
            <a:spLocks noChangeArrowheads="1"/>
          </p:cNvSpPr>
          <p:nvPr/>
        </p:nvSpPr>
        <p:spPr bwMode="auto">
          <a:xfrm>
            <a:off x="0" y="0"/>
            <a:ext cx="12192000" cy="6858000"/>
          </a:xfrm>
          <a:prstGeom prst="rect">
            <a:avLst/>
          </a:prstGeom>
          <a:solidFill>
            <a:schemeClr val="accent1"/>
          </a:solidFill>
          <a:ln w="12700">
            <a:noFill/>
            <a:miter lim="800000"/>
            <a:headEnd/>
            <a:tailEnd/>
          </a:ln>
          <a:effectLst>
            <a:outerShdw dist="107763" dir="2700000" algn="ctr" rotWithShape="0">
              <a:schemeClr val="folHlink"/>
            </a:outerShdw>
          </a:effectLst>
        </p:spPr>
        <p:txBody>
          <a:bodyPr wrap="none" anchor="ctr"/>
          <a:lstStyle/>
          <a:p>
            <a:pPr fontAlgn="auto">
              <a:spcBef>
                <a:spcPts val="0"/>
              </a:spcBef>
              <a:spcAft>
                <a:spcPts val="0"/>
              </a:spcAft>
              <a:defRPr/>
            </a:pPr>
            <a:endParaRPr lang="ar-SA" dirty="0">
              <a:latin typeface="+mn-lt"/>
              <a:cs typeface="+mn-cs"/>
            </a:endParaRPr>
          </a:p>
          <a:p>
            <a:pPr fontAlgn="auto">
              <a:spcBef>
                <a:spcPts val="0"/>
              </a:spcBef>
              <a:spcAft>
                <a:spcPts val="0"/>
              </a:spcAft>
              <a:defRPr/>
            </a:pPr>
            <a:endParaRPr lang="ar-SA" dirty="0">
              <a:latin typeface="+mn-lt"/>
              <a:cs typeface="+mn-cs"/>
            </a:endParaRPr>
          </a:p>
          <a:p>
            <a:pPr fontAlgn="auto">
              <a:spcBef>
                <a:spcPts val="0"/>
              </a:spcBef>
              <a:spcAft>
                <a:spcPts val="0"/>
              </a:spcAft>
              <a:defRPr/>
            </a:pPr>
            <a:endParaRPr lang="ar-SA" dirty="0">
              <a:latin typeface="+mn-lt"/>
              <a:cs typeface="+mn-cs"/>
            </a:endParaRPr>
          </a:p>
          <a:p>
            <a:pPr algn="ctr" fontAlgn="auto">
              <a:spcBef>
                <a:spcPts val="0"/>
              </a:spcBef>
              <a:spcAft>
                <a:spcPts val="0"/>
              </a:spcAft>
              <a:defRPr/>
            </a:pPr>
            <a:endParaRPr lang="ar-SA" dirty="0">
              <a:latin typeface="+mn-lt"/>
              <a:cs typeface="+mn-cs"/>
            </a:endParaRPr>
          </a:p>
        </p:txBody>
      </p:sp>
      <p:sp>
        <p:nvSpPr>
          <p:cNvPr id="24" name="TextBox 23">
            <a:extLst>
              <a:ext uri="{FF2B5EF4-FFF2-40B4-BE49-F238E27FC236}">
                <a16:creationId xmlns:a16="http://schemas.microsoft.com/office/drawing/2014/main" id="{D8A25E5A-6AC2-4D45-B5AA-E761B757361F}"/>
              </a:ext>
            </a:extLst>
          </p:cNvPr>
          <p:cNvSpPr txBox="1"/>
          <p:nvPr/>
        </p:nvSpPr>
        <p:spPr>
          <a:xfrm>
            <a:off x="768788" y="918842"/>
            <a:ext cx="1828800" cy="830997"/>
          </a:xfrm>
          <a:prstGeom prst="rect">
            <a:avLst/>
          </a:prstGeom>
          <a:noFill/>
        </p:spPr>
        <p:txBody>
          <a:bodyPr wrap="square" rtlCol="0">
            <a:spAutoFit/>
          </a:bodyPr>
          <a:lstStyle/>
          <a:p>
            <a:pPr algn="ctr" rtl="1" fontAlgn="auto">
              <a:spcBef>
                <a:spcPts val="0"/>
              </a:spcBef>
              <a:spcAft>
                <a:spcPts val="0"/>
              </a:spcAft>
              <a:defRPr/>
            </a:pPr>
            <a:r>
              <a:rPr lang="ar-SA" sz="2400" b="1" dirty="0">
                <a:latin typeface="+mn-lt"/>
                <a:cs typeface="+mn-cs"/>
              </a:rPr>
              <a:t> النجوم</a:t>
            </a:r>
            <a:endParaRPr lang="en-US" sz="2400" b="1" dirty="0">
              <a:latin typeface="+mn-lt"/>
              <a:cs typeface="+mn-cs"/>
            </a:endParaRPr>
          </a:p>
          <a:p>
            <a:pPr algn="ctr" rtl="1" fontAlgn="auto">
              <a:spcBef>
                <a:spcPts val="0"/>
              </a:spcBef>
              <a:spcAft>
                <a:spcPts val="0"/>
              </a:spcAft>
              <a:defRPr/>
            </a:pPr>
            <a:r>
              <a:rPr lang="en-US" sz="2400" b="1" dirty="0">
                <a:solidFill>
                  <a:schemeClr val="bg1">
                    <a:lumMod val="75000"/>
                  </a:schemeClr>
                </a:solidFill>
                <a:latin typeface="+mn-lt"/>
                <a:cs typeface="+mn-cs"/>
              </a:rPr>
              <a:t>Stars</a:t>
            </a:r>
            <a:endParaRPr lang="en-US" sz="2400" dirty="0"/>
          </a:p>
        </p:txBody>
      </p:sp>
      <p:sp>
        <p:nvSpPr>
          <p:cNvPr id="2" name="TextBox 1">
            <a:extLst>
              <a:ext uri="{FF2B5EF4-FFF2-40B4-BE49-F238E27FC236}">
                <a16:creationId xmlns:a16="http://schemas.microsoft.com/office/drawing/2014/main" id="{B74C6A9B-9842-40DE-9D8E-DAEA7D40F8F0}"/>
              </a:ext>
            </a:extLst>
          </p:cNvPr>
          <p:cNvSpPr txBox="1"/>
          <p:nvPr/>
        </p:nvSpPr>
        <p:spPr>
          <a:xfrm>
            <a:off x="5192038" y="2556353"/>
            <a:ext cx="1828800" cy="369332"/>
          </a:xfrm>
          <a:prstGeom prst="rect">
            <a:avLst/>
          </a:prstGeom>
          <a:noFill/>
        </p:spPr>
        <p:txBody>
          <a:bodyPr wrap="square" rtlCol="0">
            <a:spAutoFit/>
          </a:bodyPr>
          <a:lstStyle/>
          <a:p>
            <a:pPr algn="r" rtl="1"/>
            <a:endParaRPr lang="en-US" dirty="0"/>
          </a:p>
        </p:txBody>
      </p:sp>
      <p:sp>
        <p:nvSpPr>
          <p:cNvPr id="7" name="Content Placeholder 11">
            <a:extLst>
              <a:ext uri="{FF2B5EF4-FFF2-40B4-BE49-F238E27FC236}">
                <a16:creationId xmlns:a16="http://schemas.microsoft.com/office/drawing/2014/main" id="{657E8FD1-5D2D-46C7-A50C-C222089984D4}"/>
              </a:ext>
            </a:extLst>
          </p:cNvPr>
          <p:cNvSpPr>
            <a:spLocks noGrp="1"/>
          </p:cNvSpPr>
          <p:nvPr>
            <p:ph idx="1"/>
          </p:nvPr>
        </p:nvSpPr>
        <p:spPr>
          <a:xfrm>
            <a:off x="987900" y="409796"/>
            <a:ext cx="10624770" cy="5886831"/>
          </a:xfrm>
        </p:spPr>
        <p:txBody>
          <a:bodyPr>
            <a:noAutofit/>
          </a:bodyPr>
          <a:lstStyle/>
          <a:p>
            <a:pPr marL="0" indent="0" algn="just" rtl="1">
              <a:buNone/>
              <a:defRPr/>
            </a:pPr>
            <a:r>
              <a:rPr lang="ar-DZ" sz="2400" b="1" u="sng" dirty="0">
                <a:solidFill>
                  <a:schemeClr val="bg1"/>
                </a:solidFill>
              </a:rPr>
              <a:t>خانة النجوم:  </a:t>
            </a:r>
            <a:r>
              <a:rPr lang="ar-DZ" sz="2400" dirty="0"/>
              <a:t>وتوافق مرحلة النمو في دورة حياة المنتج</a:t>
            </a:r>
            <a:endParaRPr lang="ar-DZ" sz="2400" b="1" u="sng" dirty="0">
              <a:solidFill>
                <a:schemeClr val="bg1"/>
              </a:solidFill>
            </a:endParaRPr>
          </a:p>
          <a:p>
            <a:pPr algn="just" rtl="1">
              <a:defRPr/>
            </a:pPr>
            <a:r>
              <a:rPr lang="ar-SA" sz="2000" dirty="0">
                <a:solidFill>
                  <a:schemeClr val="bg1"/>
                </a:solidFill>
              </a:rPr>
              <a:t>تتسم منتجاتها بالقوة، والارتقاء على المنافسين، وفرص نجاحها عالية لذا يصعب عليهم الوصول إليها.</a:t>
            </a:r>
          </a:p>
          <a:p>
            <a:pPr algn="just" rtl="1">
              <a:defRPr/>
            </a:pPr>
            <a:r>
              <a:rPr lang="ar-SA" sz="2000" dirty="0">
                <a:solidFill>
                  <a:schemeClr val="bg1"/>
                </a:solidFill>
              </a:rPr>
              <a:t> معدل نمو عال في السوق + حصة سوقية مرتفعة.</a:t>
            </a:r>
          </a:p>
          <a:p>
            <a:pPr algn="just" rtl="1">
              <a:defRPr/>
            </a:pPr>
            <a:r>
              <a:rPr lang="ar-SA" sz="2000" dirty="0">
                <a:solidFill>
                  <a:schemeClr val="bg1"/>
                </a:solidFill>
              </a:rPr>
              <a:t>منتجات هذه الخلية تتصف: </a:t>
            </a:r>
          </a:p>
          <a:p>
            <a:pPr marL="1257300" lvl="2" indent="-342900" algn="just" rtl="1">
              <a:buFont typeface="+mj-lt"/>
              <a:buAutoNum type="arabicPeriod"/>
              <a:defRPr/>
            </a:pPr>
            <a:r>
              <a:rPr lang="ar-SA" dirty="0">
                <a:solidFill>
                  <a:schemeClr val="bg1"/>
                </a:solidFill>
              </a:rPr>
              <a:t> الأرباح</a:t>
            </a:r>
          </a:p>
          <a:p>
            <a:pPr marL="1371600" lvl="2" indent="-457200" algn="just" rtl="1">
              <a:buFont typeface="+mj-lt"/>
              <a:buAutoNum type="arabicPeriod"/>
              <a:defRPr/>
            </a:pPr>
            <a:r>
              <a:rPr lang="ar-SA" dirty="0">
                <a:solidFill>
                  <a:schemeClr val="bg1"/>
                </a:solidFill>
              </a:rPr>
              <a:t>حصة سوقية عالية (لذا تنفق عليها المنظمة كثيراً)</a:t>
            </a:r>
          </a:p>
          <a:p>
            <a:pPr marL="1371600" lvl="2" indent="-457200" algn="just" rtl="1">
              <a:buFont typeface="+mj-lt"/>
              <a:buAutoNum type="arabicPeriod"/>
              <a:defRPr/>
            </a:pPr>
            <a:r>
              <a:rPr lang="ar-SA" dirty="0">
                <a:solidFill>
                  <a:schemeClr val="bg1"/>
                </a:solidFill>
              </a:rPr>
              <a:t> مواجهة قوية للمنافسين. </a:t>
            </a:r>
          </a:p>
          <a:p>
            <a:pPr marL="0" indent="0" algn="just" rtl="1">
              <a:buNone/>
              <a:defRPr/>
            </a:pPr>
            <a:r>
              <a:rPr lang="ar-SA" sz="2000" dirty="0">
                <a:solidFill>
                  <a:schemeClr val="bg1"/>
                </a:solidFill>
              </a:rPr>
              <a:t>كل الإيرادات فيها تذهب مباشرة للإنفاق لتستطيع أن تواكب نمو السوق المرتفع. </a:t>
            </a:r>
          </a:p>
          <a:p>
            <a:pPr algn="just" rtl="1">
              <a:defRPr/>
            </a:pPr>
            <a:r>
              <a:rPr lang="ar-SA" sz="2000" dirty="0">
                <a:solidFill>
                  <a:schemeClr val="bg1"/>
                </a:solidFill>
              </a:rPr>
              <a:t>لذا تقوم المنظمة بما يلي:</a:t>
            </a:r>
          </a:p>
          <a:p>
            <a:pPr marL="266700" indent="-266700" algn="just" rtl="1">
              <a:buFont typeface="+mj-lt"/>
              <a:buAutoNum type="arabicPeriod"/>
              <a:defRPr/>
            </a:pPr>
            <a:r>
              <a:rPr lang="ar-SA" sz="2000" b="1" dirty="0">
                <a:solidFill>
                  <a:schemeClr val="bg1"/>
                </a:solidFill>
              </a:rPr>
              <a:t>تكثيف في أنشطة </a:t>
            </a:r>
            <a:r>
              <a:rPr lang="ar-DZ" sz="2000" b="1" dirty="0">
                <a:solidFill>
                  <a:schemeClr val="bg1"/>
                </a:solidFill>
              </a:rPr>
              <a:t>البحث والتطوير</a:t>
            </a:r>
            <a:r>
              <a:rPr lang="ar-SA" sz="2000" dirty="0">
                <a:solidFill>
                  <a:schemeClr val="bg1"/>
                </a:solidFill>
              </a:rPr>
              <a:t> لتمييز منتجاتها، والمحافظة على الميزة التنافسية، والحد من إمكانية التقليد من قبل المنافسين.</a:t>
            </a:r>
          </a:p>
          <a:p>
            <a:pPr marL="266700" indent="-266700" algn="just" rtl="1">
              <a:buFont typeface="+mj-lt"/>
              <a:buAutoNum type="arabicPeriod"/>
              <a:defRPr/>
            </a:pPr>
            <a:r>
              <a:rPr lang="ar-SA" sz="2000" b="1" dirty="0">
                <a:solidFill>
                  <a:schemeClr val="bg1"/>
                </a:solidFill>
              </a:rPr>
              <a:t>مواجهة المنافسين والوسيلة: </a:t>
            </a:r>
            <a:r>
              <a:rPr lang="ar-SA" sz="2000" dirty="0">
                <a:solidFill>
                  <a:schemeClr val="bg1"/>
                </a:solidFill>
              </a:rPr>
              <a:t>تخفيض الأسعار (إما من خلال هامش الربح وزيادة عدد الوحدات المباعة، أو من خلال تخفيض التكاليف للإرتقاء بمستوى منحنى الخبرة والتعلم لدى العاملين).</a:t>
            </a:r>
          </a:p>
          <a:p>
            <a:pPr marL="266700" indent="-266700" algn="just" rtl="1">
              <a:buFont typeface="+mj-lt"/>
              <a:buAutoNum type="arabicPeriod"/>
              <a:defRPr/>
            </a:pPr>
            <a:r>
              <a:rPr lang="ar-SA" sz="2000" dirty="0">
                <a:solidFill>
                  <a:schemeClr val="bg1"/>
                </a:solidFill>
              </a:rPr>
              <a:t>تعزيز </a:t>
            </a:r>
            <a:r>
              <a:rPr lang="ar-SA" sz="2000" b="1" dirty="0">
                <a:solidFill>
                  <a:schemeClr val="bg1"/>
                </a:solidFill>
              </a:rPr>
              <a:t>نشاط الترويج </a:t>
            </a:r>
            <a:r>
              <a:rPr lang="ar-SA" sz="2000" dirty="0">
                <a:solidFill>
                  <a:schemeClr val="bg1"/>
                </a:solidFill>
              </a:rPr>
              <a:t>بأساليب وطرق مبتكرة وجديدة لمواجهة المنافسين أو الداخلين الجدد للسوق + اعتماد سياسات التنويع في </a:t>
            </a:r>
            <a:r>
              <a:rPr lang="ar-SA" sz="2000" b="1" dirty="0">
                <a:solidFill>
                  <a:schemeClr val="bg1"/>
                </a:solidFill>
              </a:rPr>
              <a:t>عمليات التوزيع</a:t>
            </a:r>
            <a:r>
              <a:rPr lang="ar-SA" sz="2000" dirty="0">
                <a:solidFill>
                  <a:schemeClr val="bg1"/>
                </a:solidFill>
              </a:rPr>
              <a:t>، واختيار منافذ توزيعية أكثر تأثيراً في السوق.</a:t>
            </a:r>
          </a:p>
          <a:p>
            <a:pPr marL="0" indent="0" algn="ctr" rtl="1">
              <a:buNone/>
              <a:defRPr/>
            </a:pPr>
            <a:r>
              <a:rPr lang="ar-SA" sz="2000" b="1" dirty="0"/>
              <a:t>الاستراتيجية المُعتمدة في هذه الحالة: استراتيجية التوسع (النمو).</a:t>
            </a:r>
          </a:p>
          <a:p>
            <a:pPr marL="0" indent="0" algn="just" rtl="1">
              <a:buNone/>
              <a:defRPr/>
            </a:pPr>
            <a:endParaRPr lang="ar-SA" sz="2000" dirty="0">
              <a:solidFill>
                <a:schemeClr val="bg1"/>
              </a:solidFill>
            </a:endParaRPr>
          </a:p>
          <a:p>
            <a:pPr marL="266700" indent="-266700" algn="just" rtl="1">
              <a:buFont typeface="+mj-lt"/>
              <a:buAutoNum type="arabicPeriod"/>
              <a:defRPr/>
            </a:pPr>
            <a:endParaRPr lang="ar-SA" sz="2000" dirty="0">
              <a:solidFill>
                <a:schemeClr val="bg1"/>
              </a:solidFill>
            </a:endParaRPr>
          </a:p>
          <a:p>
            <a:pPr algn="r" rtl="1">
              <a:defRPr/>
            </a:pPr>
            <a:endParaRPr lang="ar-SA" sz="2000" dirty="0">
              <a:solidFill>
                <a:schemeClr val="bg1"/>
              </a:solidFill>
            </a:endParaRPr>
          </a:p>
        </p:txBody>
      </p:sp>
      <p:grpSp>
        <p:nvGrpSpPr>
          <p:cNvPr id="16" name="Group 24">
            <a:extLst>
              <a:ext uri="{FF2B5EF4-FFF2-40B4-BE49-F238E27FC236}">
                <a16:creationId xmlns:a16="http://schemas.microsoft.com/office/drawing/2014/main" id="{4E34A8C3-FFDF-437A-BE76-FD8CA1D2B725}"/>
              </a:ext>
            </a:extLst>
          </p:cNvPr>
          <p:cNvGrpSpPr/>
          <p:nvPr/>
        </p:nvGrpSpPr>
        <p:grpSpPr>
          <a:xfrm>
            <a:off x="108645" y="15720"/>
            <a:ext cx="1920361" cy="1329887"/>
            <a:chOff x="2783477" y="368016"/>
            <a:chExt cx="1920361" cy="1329887"/>
          </a:xfrm>
        </p:grpSpPr>
        <p:sp>
          <p:nvSpPr>
            <p:cNvPr id="17" name="AutoShape 3">
              <a:extLst>
                <a:ext uri="{FF2B5EF4-FFF2-40B4-BE49-F238E27FC236}">
                  <a16:creationId xmlns:a16="http://schemas.microsoft.com/office/drawing/2014/main" id="{7C3AE2E9-3E9B-4FAB-90EE-E70B51954498}"/>
                </a:ext>
              </a:extLst>
            </p:cNvPr>
            <p:cNvSpPr>
              <a:spLocks noChangeArrowheads="1"/>
            </p:cNvSpPr>
            <p:nvPr/>
          </p:nvSpPr>
          <p:spPr bwMode="auto">
            <a:xfrm>
              <a:off x="3357931" y="1088303"/>
              <a:ext cx="609600" cy="609600"/>
            </a:xfrm>
            <a:prstGeom prst="star5">
              <a:avLst/>
            </a:prstGeom>
            <a:gradFill rotWithShape="0">
              <a:gsLst>
                <a:gs pos="0">
                  <a:srgbClr val="FFB543"/>
                </a:gs>
                <a:gs pos="100000">
                  <a:srgbClr val="FFB543">
                    <a:gamma/>
                    <a:tint val="0"/>
                    <a:invGamma/>
                  </a:srgbClr>
                </a:gs>
              </a:gsLst>
              <a:lin ang="5400000" scaled="1"/>
            </a:gradFill>
            <a:ln w="12700">
              <a:noFill/>
              <a:miter lim="800000"/>
              <a:headEnd/>
              <a:tailEnd/>
            </a:ln>
            <a:effectLst>
              <a:outerShdw dist="107763" dir="2700000" algn="ctr" rotWithShape="0">
                <a:schemeClr val="folHlink"/>
              </a:outerShdw>
            </a:effectLst>
          </p:spPr>
          <p:txBody>
            <a:bodyPr wrap="none" anchor="ctr"/>
            <a:lstStyle/>
            <a:p>
              <a:pPr fontAlgn="auto">
                <a:spcBef>
                  <a:spcPts val="0"/>
                </a:spcBef>
                <a:spcAft>
                  <a:spcPts val="0"/>
                </a:spcAft>
                <a:defRPr/>
              </a:pPr>
              <a:endParaRPr lang="ar-SA" dirty="0">
                <a:latin typeface="+mn-lt"/>
                <a:cs typeface="+mn-cs"/>
              </a:endParaRPr>
            </a:p>
          </p:txBody>
        </p:sp>
        <p:sp>
          <p:nvSpPr>
            <p:cNvPr id="18" name="AutoShape 4">
              <a:extLst>
                <a:ext uri="{FF2B5EF4-FFF2-40B4-BE49-F238E27FC236}">
                  <a16:creationId xmlns:a16="http://schemas.microsoft.com/office/drawing/2014/main" id="{27D0DA08-E32C-43ED-9E1E-BB787567E363}"/>
                </a:ext>
              </a:extLst>
            </p:cNvPr>
            <p:cNvSpPr>
              <a:spLocks noChangeArrowheads="1"/>
            </p:cNvSpPr>
            <p:nvPr/>
          </p:nvSpPr>
          <p:spPr bwMode="auto">
            <a:xfrm rot="20040000">
              <a:off x="3865638" y="368016"/>
              <a:ext cx="838200" cy="914400"/>
            </a:xfrm>
            <a:prstGeom prst="star5">
              <a:avLst/>
            </a:prstGeom>
            <a:gradFill rotWithShape="0">
              <a:gsLst>
                <a:gs pos="0">
                  <a:srgbClr val="FFB543"/>
                </a:gs>
                <a:gs pos="100000">
                  <a:srgbClr val="FFB543">
                    <a:gamma/>
                    <a:tint val="0"/>
                    <a:invGamma/>
                  </a:srgbClr>
                </a:gs>
              </a:gsLst>
              <a:lin ang="5400000" scaled="1"/>
            </a:gradFill>
            <a:ln w="12700">
              <a:noFill/>
              <a:miter lim="800000"/>
              <a:headEnd/>
              <a:tailEnd/>
            </a:ln>
            <a:effectLst>
              <a:outerShdw dist="107763" dir="2700000" algn="ctr" rotWithShape="0">
                <a:schemeClr val="folHlink"/>
              </a:outerShdw>
            </a:effectLst>
          </p:spPr>
          <p:txBody>
            <a:bodyPr wrap="none" anchor="ctr"/>
            <a:lstStyle/>
            <a:p>
              <a:pPr fontAlgn="auto">
                <a:spcBef>
                  <a:spcPts val="0"/>
                </a:spcBef>
                <a:spcAft>
                  <a:spcPts val="0"/>
                </a:spcAft>
                <a:defRPr/>
              </a:pPr>
              <a:endParaRPr lang="ar-SA">
                <a:latin typeface="+mn-lt"/>
                <a:cs typeface="+mn-cs"/>
              </a:endParaRPr>
            </a:p>
          </p:txBody>
        </p:sp>
        <p:sp>
          <p:nvSpPr>
            <p:cNvPr id="19" name="AutoShape 5">
              <a:extLst>
                <a:ext uri="{FF2B5EF4-FFF2-40B4-BE49-F238E27FC236}">
                  <a16:creationId xmlns:a16="http://schemas.microsoft.com/office/drawing/2014/main" id="{69CCB52C-BFDF-4466-B3CC-8A75499AA904}"/>
                </a:ext>
              </a:extLst>
            </p:cNvPr>
            <p:cNvSpPr>
              <a:spLocks noChangeArrowheads="1"/>
            </p:cNvSpPr>
            <p:nvPr/>
          </p:nvSpPr>
          <p:spPr bwMode="auto">
            <a:xfrm>
              <a:off x="2783477" y="550936"/>
              <a:ext cx="609600" cy="609600"/>
            </a:xfrm>
            <a:prstGeom prst="star5">
              <a:avLst>
                <a:gd name="adj" fmla="val 17162"/>
                <a:gd name="hf" fmla="val 105146"/>
                <a:gd name="vf" fmla="val 110557"/>
              </a:avLst>
            </a:prstGeom>
            <a:gradFill rotWithShape="0">
              <a:gsLst>
                <a:gs pos="0">
                  <a:srgbClr val="FFB543"/>
                </a:gs>
                <a:gs pos="100000">
                  <a:srgbClr val="FFB543">
                    <a:gamma/>
                    <a:tint val="0"/>
                    <a:invGamma/>
                  </a:srgbClr>
                </a:gs>
              </a:gsLst>
              <a:lin ang="5400000" scaled="1"/>
            </a:gradFill>
            <a:ln w="12700">
              <a:noFill/>
              <a:miter lim="800000"/>
              <a:headEnd/>
              <a:tailEnd/>
            </a:ln>
            <a:effectLst>
              <a:outerShdw dist="107763" dir="2700000" algn="ctr" rotWithShape="0">
                <a:schemeClr val="folHlink"/>
              </a:outerShdw>
            </a:effectLst>
          </p:spPr>
          <p:txBody>
            <a:bodyPr wrap="none" anchor="ctr"/>
            <a:lstStyle/>
            <a:p>
              <a:pPr fontAlgn="auto">
                <a:spcBef>
                  <a:spcPts val="0"/>
                </a:spcBef>
                <a:spcAft>
                  <a:spcPts val="0"/>
                </a:spcAft>
                <a:defRPr/>
              </a:pPr>
              <a:endParaRPr lang="ar-SA">
                <a:latin typeface="+mn-lt"/>
                <a:cs typeface="+mn-cs"/>
              </a:endParaRPr>
            </a:p>
          </p:txBody>
        </p:sp>
      </p:grpSp>
    </p:spTree>
    <p:extLst>
      <p:ext uri="{BB962C8B-B14F-4D97-AF65-F5344CB8AC3E}">
        <p14:creationId xmlns:p14="http://schemas.microsoft.com/office/powerpoint/2010/main" val="4118898929"/>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Box 45">
            <a:extLst>
              <a:ext uri="{FF2B5EF4-FFF2-40B4-BE49-F238E27FC236}">
                <a16:creationId xmlns:a16="http://schemas.microsoft.com/office/drawing/2014/main" id="{94ACDDEB-4781-4F58-8E2D-99DA74834B44}"/>
              </a:ext>
            </a:extLst>
          </p:cNvPr>
          <p:cNvSpPr txBox="1"/>
          <p:nvPr/>
        </p:nvSpPr>
        <p:spPr>
          <a:xfrm>
            <a:off x="3202226" y="3221799"/>
            <a:ext cx="1828800" cy="369332"/>
          </a:xfrm>
          <a:prstGeom prst="rect">
            <a:avLst/>
          </a:prstGeom>
          <a:noFill/>
        </p:spPr>
        <p:txBody>
          <a:bodyPr wrap="square" rtlCol="0">
            <a:spAutoFit/>
          </a:bodyPr>
          <a:lstStyle/>
          <a:p>
            <a:pPr algn="r" rtl="1"/>
            <a:endParaRPr lang="en-US" dirty="0"/>
          </a:p>
        </p:txBody>
      </p:sp>
      <p:sp>
        <p:nvSpPr>
          <p:cNvPr id="53" name="TextBox 52">
            <a:extLst>
              <a:ext uri="{FF2B5EF4-FFF2-40B4-BE49-F238E27FC236}">
                <a16:creationId xmlns:a16="http://schemas.microsoft.com/office/drawing/2014/main" id="{80928B7F-F92F-4CA8-9237-22E25684E0C1}"/>
              </a:ext>
            </a:extLst>
          </p:cNvPr>
          <p:cNvSpPr txBox="1"/>
          <p:nvPr/>
        </p:nvSpPr>
        <p:spPr>
          <a:xfrm>
            <a:off x="3104367" y="3221799"/>
            <a:ext cx="1828800" cy="1828800"/>
          </a:xfrm>
          <a:prstGeom prst="rect">
            <a:avLst/>
          </a:prstGeom>
          <a:noFill/>
        </p:spPr>
        <p:txBody>
          <a:bodyPr wrap="square" rtlCol="0">
            <a:spAutoFit/>
          </a:bodyPr>
          <a:lstStyle/>
          <a:p>
            <a:pPr algn="l"/>
            <a:endParaRPr lang="en-US" dirty="0"/>
          </a:p>
        </p:txBody>
      </p:sp>
      <p:sp>
        <p:nvSpPr>
          <p:cNvPr id="59" name="TextBox 58">
            <a:extLst>
              <a:ext uri="{FF2B5EF4-FFF2-40B4-BE49-F238E27FC236}">
                <a16:creationId xmlns:a16="http://schemas.microsoft.com/office/drawing/2014/main" id="{50AE7680-641F-4973-9C74-5A9EF29E901C}"/>
              </a:ext>
            </a:extLst>
          </p:cNvPr>
          <p:cNvSpPr txBox="1"/>
          <p:nvPr/>
        </p:nvSpPr>
        <p:spPr>
          <a:xfrm>
            <a:off x="3202226" y="3221799"/>
            <a:ext cx="1828800" cy="1828800"/>
          </a:xfrm>
          <a:prstGeom prst="rect">
            <a:avLst/>
          </a:prstGeom>
          <a:noFill/>
        </p:spPr>
        <p:txBody>
          <a:bodyPr wrap="square" rtlCol="0">
            <a:spAutoFit/>
          </a:bodyPr>
          <a:lstStyle/>
          <a:p>
            <a:pPr algn="l"/>
            <a:endParaRPr lang="en-US" dirty="0"/>
          </a:p>
        </p:txBody>
      </p:sp>
      <p:sp>
        <p:nvSpPr>
          <p:cNvPr id="64" name="TextBox 63">
            <a:extLst>
              <a:ext uri="{FF2B5EF4-FFF2-40B4-BE49-F238E27FC236}">
                <a16:creationId xmlns:a16="http://schemas.microsoft.com/office/drawing/2014/main" id="{7F48F8B5-ECF6-4328-B83B-4A847229F2E1}"/>
              </a:ext>
            </a:extLst>
          </p:cNvPr>
          <p:cNvSpPr txBox="1"/>
          <p:nvPr/>
        </p:nvSpPr>
        <p:spPr>
          <a:xfrm>
            <a:off x="3104367" y="3221799"/>
            <a:ext cx="1828800" cy="1828800"/>
          </a:xfrm>
          <a:prstGeom prst="rect">
            <a:avLst/>
          </a:prstGeom>
          <a:noFill/>
        </p:spPr>
        <p:txBody>
          <a:bodyPr wrap="square" rtlCol="0">
            <a:spAutoFit/>
          </a:bodyPr>
          <a:lstStyle/>
          <a:p>
            <a:pPr algn="l"/>
            <a:endParaRPr lang="en-US" dirty="0"/>
          </a:p>
        </p:txBody>
      </p:sp>
      <p:sp>
        <p:nvSpPr>
          <p:cNvPr id="3" name="Rectangle 2">
            <a:extLst>
              <a:ext uri="{FF2B5EF4-FFF2-40B4-BE49-F238E27FC236}">
                <a16:creationId xmlns:a16="http://schemas.microsoft.com/office/drawing/2014/main" id="{01B01D45-B649-494D-9F82-CAF6A3BF77D4}"/>
              </a:ext>
            </a:extLst>
          </p:cNvPr>
          <p:cNvSpPr>
            <a:spLocks noChangeArrowheads="1"/>
          </p:cNvSpPr>
          <p:nvPr/>
        </p:nvSpPr>
        <p:spPr bwMode="auto">
          <a:xfrm>
            <a:off x="0" y="0"/>
            <a:ext cx="12192000" cy="6858000"/>
          </a:xfrm>
          <a:prstGeom prst="rect">
            <a:avLst/>
          </a:prstGeom>
          <a:solidFill>
            <a:schemeClr val="accent1"/>
          </a:solidFill>
          <a:ln w="12700">
            <a:noFill/>
            <a:miter lim="800000"/>
            <a:headEnd/>
            <a:tailEnd/>
          </a:ln>
          <a:effectLst>
            <a:outerShdw dist="107763" dir="2700000" algn="ctr" rotWithShape="0">
              <a:schemeClr val="folHlink"/>
            </a:outerShdw>
          </a:effectLst>
        </p:spPr>
        <p:txBody>
          <a:bodyPr wrap="none" anchor="ctr"/>
          <a:lstStyle/>
          <a:p>
            <a:pPr fontAlgn="auto">
              <a:spcBef>
                <a:spcPts val="0"/>
              </a:spcBef>
              <a:spcAft>
                <a:spcPts val="0"/>
              </a:spcAft>
              <a:defRPr/>
            </a:pPr>
            <a:endParaRPr lang="ar-SA" dirty="0">
              <a:latin typeface="+mn-lt"/>
              <a:cs typeface="+mn-cs"/>
            </a:endParaRPr>
          </a:p>
          <a:p>
            <a:pPr fontAlgn="auto">
              <a:spcBef>
                <a:spcPts val="0"/>
              </a:spcBef>
              <a:spcAft>
                <a:spcPts val="0"/>
              </a:spcAft>
              <a:defRPr/>
            </a:pPr>
            <a:endParaRPr lang="ar-SA" dirty="0">
              <a:latin typeface="+mn-lt"/>
              <a:cs typeface="+mn-cs"/>
            </a:endParaRPr>
          </a:p>
          <a:p>
            <a:pPr fontAlgn="auto">
              <a:spcBef>
                <a:spcPts val="0"/>
              </a:spcBef>
              <a:spcAft>
                <a:spcPts val="0"/>
              </a:spcAft>
              <a:defRPr/>
            </a:pPr>
            <a:endParaRPr lang="ar-SA" dirty="0">
              <a:latin typeface="+mn-lt"/>
              <a:cs typeface="+mn-cs"/>
            </a:endParaRPr>
          </a:p>
          <a:p>
            <a:pPr algn="ctr" fontAlgn="auto">
              <a:spcBef>
                <a:spcPts val="0"/>
              </a:spcBef>
              <a:spcAft>
                <a:spcPts val="0"/>
              </a:spcAft>
              <a:defRPr/>
            </a:pPr>
            <a:endParaRPr lang="ar-SA" dirty="0">
              <a:latin typeface="+mn-lt"/>
              <a:cs typeface="+mn-cs"/>
            </a:endParaRPr>
          </a:p>
        </p:txBody>
      </p:sp>
      <p:graphicFrame>
        <p:nvGraphicFramePr>
          <p:cNvPr id="2" name="Object 2">
            <a:hlinkClick r:id="" action="ppaction://ole?verb=0"/>
            <a:extLst>
              <a:ext uri="{FF2B5EF4-FFF2-40B4-BE49-F238E27FC236}">
                <a16:creationId xmlns:a16="http://schemas.microsoft.com/office/drawing/2014/main" id="{61888B30-C623-446E-A7A1-0740F780A743}"/>
              </a:ext>
            </a:extLst>
          </p:cNvPr>
          <p:cNvGraphicFramePr>
            <a:graphicFrameLocks/>
          </p:cNvGraphicFramePr>
          <p:nvPr>
            <p:extLst>
              <p:ext uri="{D42A27DB-BD31-4B8C-83A1-F6EECF244321}">
                <p14:modId xmlns:p14="http://schemas.microsoft.com/office/powerpoint/2010/main" val="3713416065"/>
              </p:ext>
            </p:extLst>
          </p:nvPr>
        </p:nvGraphicFramePr>
        <p:xfrm>
          <a:off x="117432" y="5178793"/>
          <a:ext cx="1899824" cy="1444574"/>
        </p:xfrm>
        <a:graphic>
          <a:graphicData uri="http://schemas.openxmlformats.org/presentationml/2006/ole">
            <mc:AlternateContent xmlns:mc="http://schemas.openxmlformats.org/markup-compatibility/2006">
              <mc:Choice xmlns:v="urn:schemas-microsoft-com:vml" Requires="v">
                <p:oleObj spid="_x0000_s2051" name="Clip" r:id="rId3" imgW="2411413" imgH="2089150" progId="">
                  <p:embed/>
                </p:oleObj>
              </mc:Choice>
              <mc:Fallback>
                <p:oleObj name="Clip" r:id="rId3" imgW="2411413" imgH="2089150" progId="">
                  <p:embed/>
                  <p:pic>
                    <p:nvPicPr>
                      <p:cNvPr id="2" name="Object 2">
                        <a:hlinkClick r:id="" action="ppaction://ole?verb=0"/>
                        <a:extLst>
                          <a:ext uri="{FF2B5EF4-FFF2-40B4-BE49-F238E27FC236}">
                            <a16:creationId xmlns:a16="http://schemas.microsoft.com/office/drawing/2014/main" id="{61888B30-C623-446E-A7A1-0740F780A743}"/>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432" y="5178793"/>
                        <a:ext cx="1899824" cy="1444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TextBox 6">
            <a:extLst>
              <a:ext uri="{FF2B5EF4-FFF2-40B4-BE49-F238E27FC236}">
                <a16:creationId xmlns:a16="http://schemas.microsoft.com/office/drawing/2014/main" id="{52223B48-E83B-42BE-9182-0562DB20AE67}"/>
              </a:ext>
            </a:extLst>
          </p:cNvPr>
          <p:cNvSpPr txBox="1"/>
          <p:nvPr/>
        </p:nvSpPr>
        <p:spPr>
          <a:xfrm>
            <a:off x="684125" y="6082742"/>
            <a:ext cx="1828800" cy="707886"/>
          </a:xfrm>
          <a:prstGeom prst="rect">
            <a:avLst/>
          </a:prstGeom>
          <a:noFill/>
        </p:spPr>
        <p:txBody>
          <a:bodyPr wrap="square" rtlCol="0">
            <a:spAutoFit/>
          </a:bodyPr>
          <a:lstStyle/>
          <a:p>
            <a:pPr algn="r" rtl="1"/>
            <a:r>
              <a:rPr lang="ar-SA" sz="2000" b="1" dirty="0"/>
              <a:t>البقرة الحلوب</a:t>
            </a:r>
            <a:endParaRPr lang="en-US" sz="2000" b="1" dirty="0"/>
          </a:p>
          <a:p>
            <a:pPr algn="r" rtl="1"/>
            <a:r>
              <a:rPr lang="en-US" sz="2000" b="1" dirty="0">
                <a:solidFill>
                  <a:schemeClr val="bg1">
                    <a:lumMod val="75000"/>
                  </a:schemeClr>
                </a:solidFill>
              </a:rPr>
              <a:t>Cash Cows</a:t>
            </a:r>
          </a:p>
        </p:txBody>
      </p:sp>
      <p:sp>
        <p:nvSpPr>
          <p:cNvPr id="4" name="TextBox 3">
            <a:extLst>
              <a:ext uri="{FF2B5EF4-FFF2-40B4-BE49-F238E27FC236}">
                <a16:creationId xmlns:a16="http://schemas.microsoft.com/office/drawing/2014/main" id="{F6104CBC-A9C1-4C69-9099-356F6483EDAE}"/>
              </a:ext>
            </a:extLst>
          </p:cNvPr>
          <p:cNvSpPr txBox="1"/>
          <p:nvPr/>
        </p:nvSpPr>
        <p:spPr>
          <a:xfrm>
            <a:off x="5192038" y="2556353"/>
            <a:ext cx="1828800" cy="1828800"/>
          </a:xfrm>
          <a:prstGeom prst="rect">
            <a:avLst/>
          </a:prstGeom>
          <a:noFill/>
        </p:spPr>
        <p:txBody>
          <a:bodyPr wrap="square" rtlCol="0">
            <a:spAutoFit/>
          </a:bodyPr>
          <a:lstStyle/>
          <a:p>
            <a:pPr algn="l"/>
            <a:endParaRPr lang="en-US" dirty="0"/>
          </a:p>
        </p:txBody>
      </p:sp>
      <p:sp>
        <p:nvSpPr>
          <p:cNvPr id="5" name="Content Placeholder 2">
            <a:extLst>
              <a:ext uri="{FF2B5EF4-FFF2-40B4-BE49-F238E27FC236}">
                <a16:creationId xmlns:a16="http://schemas.microsoft.com/office/drawing/2014/main" id="{37D2F772-1791-4465-A978-596799EEF5B3}"/>
              </a:ext>
            </a:extLst>
          </p:cNvPr>
          <p:cNvSpPr>
            <a:spLocks noGrp="1"/>
          </p:cNvSpPr>
          <p:nvPr>
            <p:ph idx="1"/>
          </p:nvPr>
        </p:nvSpPr>
        <p:spPr>
          <a:xfrm>
            <a:off x="1330890" y="639350"/>
            <a:ext cx="10086061" cy="5858527"/>
          </a:xfrm>
        </p:spPr>
        <p:txBody>
          <a:bodyPr>
            <a:normAutofit/>
          </a:bodyPr>
          <a:lstStyle/>
          <a:p>
            <a:pPr marL="0" indent="0" algn="just" rtl="1">
              <a:buNone/>
            </a:pPr>
            <a:r>
              <a:rPr lang="ar-DZ" altLang="en-US" u="sng" dirty="0">
                <a:solidFill>
                  <a:schemeClr val="bg1"/>
                </a:solidFill>
                <a:sym typeface="Wingdings" panose="05000000000000000000" pitchFamily="2" charset="2"/>
              </a:rPr>
              <a:t>خانة البقرة الحلوب:</a:t>
            </a:r>
          </a:p>
          <a:p>
            <a:pPr marL="0" indent="0" algn="just" rtl="1">
              <a:buNone/>
            </a:pPr>
            <a:r>
              <a:rPr lang="ar-DZ" sz="2400" dirty="0"/>
              <a:t>وتوافق مرحلة النضج في دورة حياة المنتج</a:t>
            </a:r>
            <a:endParaRPr lang="ar-DZ" altLang="en-US" sz="2400" u="sng" dirty="0">
              <a:solidFill>
                <a:schemeClr val="bg1"/>
              </a:solidFill>
              <a:sym typeface="Wingdings" panose="05000000000000000000" pitchFamily="2" charset="2"/>
            </a:endParaRPr>
          </a:p>
          <a:p>
            <a:pPr marL="0" indent="0" algn="just" rtl="1">
              <a:buNone/>
            </a:pPr>
            <a:r>
              <a:rPr lang="ar-DZ" altLang="en-US" sz="2400" dirty="0">
                <a:solidFill>
                  <a:schemeClr val="bg1"/>
                </a:solidFill>
                <a:sym typeface="Wingdings" panose="05000000000000000000" pitchFamily="2" charset="2"/>
              </a:rPr>
              <a:t>المنظمة </a:t>
            </a:r>
            <a:r>
              <a:rPr lang="ar-SA" altLang="en-US" sz="2400" dirty="0">
                <a:solidFill>
                  <a:schemeClr val="bg1"/>
                </a:solidFill>
                <a:sym typeface="Wingdings" panose="05000000000000000000" pitchFamily="2" charset="2"/>
              </a:rPr>
              <a:t>قائدة للسوق، على الرغم من كون معدل نمو السوق فيها منخفض.</a:t>
            </a:r>
            <a:endParaRPr lang="en-US" altLang="en-US" sz="2400" dirty="0">
              <a:solidFill>
                <a:schemeClr val="bg1"/>
              </a:solidFill>
              <a:sym typeface="Wingdings" panose="05000000000000000000" pitchFamily="2" charset="2"/>
            </a:endParaRPr>
          </a:p>
          <a:p>
            <a:pPr marL="0" indent="0" algn="just" rtl="1">
              <a:buNone/>
            </a:pPr>
            <a:r>
              <a:rPr lang="ar-SA" altLang="en-US" sz="2400" dirty="0">
                <a:solidFill>
                  <a:schemeClr val="bg1"/>
                </a:solidFill>
                <a:sym typeface="Wingdings" panose="05000000000000000000" pitchFamily="2" charset="2"/>
              </a:rPr>
              <a:t>انخفاض نمو السوق فيها يُعتبر نقطة إيجابية إذ أنه يسمح للمؤسسة لمواكبة تطورات السوق دون إنفاق.</a:t>
            </a:r>
          </a:p>
          <a:p>
            <a:pPr marL="355600" indent="-355600" algn="just" rtl="1"/>
            <a:r>
              <a:rPr lang="ar-SA" altLang="en-US" sz="2400" dirty="0">
                <a:solidFill>
                  <a:schemeClr val="bg1"/>
                </a:solidFill>
                <a:sym typeface="Wingdings" panose="05000000000000000000" pitchFamily="2" charset="2"/>
              </a:rPr>
              <a:t>تقوم المنظمة في استراتيجية أعمالها ما يلي:</a:t>
            </a:r>
          </a:p>
          <a:p>
            <a:pPr marL="355600" indent="-355600" algn="just" rtl="1">
              <a:buFont typeface="Georgia" panose="02040502050405020303" pitchFamily="18" charset="0"/>
              <a:buAutoNum type="arabicPeriod"/>
            </a:pPr>
            <a:r>
              <a:rPr lang="ar-SA" altLang="en-US" sz="2400" dirty="0">
                <a:solidFill>
                  <a:schemeClr val="bg1"/>
                </a:solidFill>
                <a:sym typeface="Wingdings" panose="05000000000000000000" pitchFamily="2" charset="2"/>
              </a:rPr>
              <a:t>تقليص الإنفاق المالي في أنشطة الترويج، لأنها القائدة في السوق، وبالتالي توفر هذا التخفيض نحو زيادة هامش الربح.</a:t>
            </a:r>
          </a:p>
          <a:p>
            <a:pPr marL="355600" indent="-355600" algn="just" rtl="1">
              <a:buFont typeface="Georgia" panose="02040502050405020303" pitchFamily="18" charset="0"/>
              <a:buAutoNum type="arabicPeriod"/>
            </a:pPr>
            <a:r>
              <a:rPr lang="ar-SA" altLang="en-US" sz="2400" dirty="0">
                <a:solidFill>
                  <a:schemeClr val="bg1"/>
                </a:solidFill>
                <a:sym typeface="Wingdings" panose="05000000000000000000" pitchFamily="2" charset="2"/>
              </a:rPr>
              <a:t>استخدام العوائد المالية المتحققة من منتجات هذه الخلية لدعم منتجات الخلايا الأخرى، ومساعدتها على الانتقال إلى مستوى تنافسي أفضل.</a:t>
            </a:r>
          </a:p>
          <a:p>
            <a:pPr marL="355600" indent="-355600" algn="just" rtl="1">
              <a:buFont typeface="Georgia" panose="02040502050405020303" pitchFamily="18" charset="0"/>
              <a:buAutoNum type="arabicPeriod"/>
            </a:pPr>
            <a:r>
              <a:rPr lang="ar-SA" altLang="en-US" sz="2400" dirty="0">
                <a:solidFill>
                  <a:schemeClr val="bg1"/>
                </a:solidFill>
                <a:sym typeface="Wingdings" panose="05000000000000000000" pitchFamily="2" charset="2"/>
              </a:rPr>
              <a:t>تسعى إلى إبقاء منتجاتها ضمن هذه الخلية لأطول فترة ممكنة طالما أنها تحقق عائد نقدي، وكي لا تنتقل إلى خلية الـكلاب المسعورة والتي تعني احتمالية الانسحاب من السوق من جانب آخر.</a:t>
            </a:r>
          </a:p>
          <a:p>
            <a:pPr marL="0" indent="0" algn="ctr" rtl="1">
              <a:buNone/>
            </a:pPr>
            <a:r>
              <a:rPr lang="ar-SA" altLang="en-US" sz="2400" b="1" dirty="0"/>
              <a:t>الاستراتيجية المُطبقة في هذه الحالة : استراتيجية الاستقرار (المحافظة على الوضع الحالي)</a:t>
            </a:r>
          </a:p>
        </p:txBody>
      </p:sp>
    </p:spTree>
    <p:extLst>
      <p:ext uri="{BB962C8B-B14F-4D97-AF65-F5344CB8AC3E}">
        <p14:creationId xmlns:p14="http://schemas.microsoft.com/office/powerpoint/2010/main" val="2064288832"/>
      </p:ext>
    </p:extLst>
  </p:cSld>
  <p:clrMapOvr>
    <a:masterClrMapping/>
  </p:clrMapOvr>
  <p:transition spd="slow">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TotalTime>
  <Words>2483</Words>
  <Application>Microsoft Office PowerPoint</Application>
  <PresentationFormat>شاشة عريضة</PresentationFormat>
  <Paragraphs>371</Paragraphs>
  <Slides>25</Slides>
  <Notes>0</Notes>
  <HiddenSlides>0</HiddenSlides>
  <MMClips>0</MMClips>
  <ScaleCrop>false</ScaleCrop>
  <HeadingPairs>
    <vt:vector size="8" baseType="variant">
      <vt:variant>
        <vt:lpstr>الخطوط المستخدمة</vt:lpstr>
      </vt:variant>
      <vt:variant>
        <vt:i4>24</vt:i4>
      </vt:variant>
      <vt:variant>
        <vt:lpstr>نسق</vt:lpstr>
      </vt:variant>
      <vt:variant>
        <vt:i4>1</vt:i4>
      </vt:variant>
      <vt:variant>
        <vt:lpstr>خوادم OLE مضمنة</vt:lpstr>
      </vt:variant>
      <vt:variant>
        <vt:i4>1</vt:i4>
      </vt:variant>
      <vt:variant>
        <vt:lpstr>عناوين الشرائح</vt:lpstr>
      </vt:variant>
      <vt:variant>
        <vt:i4>25</vt:i4>
      </vt:variant>
    </vt:vector>
  </HeadingPairs>
  <TitlesOfParts>
    <vt:vector size="51" baseType="lpstr">
      <vt:lpstr>(A) Arslan Wessam B</vt:lpstr>
      <vt:lpstr>a Abrushow</vt:lpstr>
      <vt:lpstr>AbdoMaster-Bold</vt:lpstr>
      <vt:lpstr>AbdoMaster-Book</vt:lpstr>
      <vt:lpstr>AbdoMaster-ExtraBold</vt:lpstr>
      <vt:lpstr>AbdoMaster-ExtraLight</vt:lpstr>
      <vt:lpstr>AbdoMaster-Medium</vt:lpstr>
      <vt:lpstr>AbdoMaster-SemiBold</vt:lpstr>
      <vt:lpstr>AD-STOOR</vt:lpstr>
      <vt:lpstr>adwa-assalaf</vt:lpstr>
      <vt:lpstr>ae_Sharjah</vt:lpstr>
      <vt:lpstr>Alfarooq-Regular</vt:lpstr>
      <vt:lpstr>Aljazeera</vt:lpstr>
      <vt:lpstr>Andalus</vt:lpstr>
      <vt:lpstr>ANegaar-Bold</vt:lpstr>
      <vt:lpstr>Arial</vt:lpstr>
      <vt:lpstr>Calibri</vt:lpstr>
      <vt:lpstr>Calibri Light</vt:lpstr>
      <vt:lpstr>Droid Arabic Kufi</vt:lpstr>
      <vt:lpstr>Georgia</vt:lpstr>
      <vt:lpstr>inherit</vt:lpstr>
      <vt:lpstr>Segoe UI Historic</vt:lpstr>
      <vt:lpstr>Times New Roman</vt:lpstr>
      <vt:lpstr>Verdana</vt:lpstr>
      <vt:lpstr>Office Theme</vt:lpstr>
      <vt:lpstr>Clip</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zzz</dc:creator>
  <cp:lastModifiedBy>فيشوش حمزة</cp:lastModifiedBy>
  <cp:revision>73</cp:revision>
  <dcterms:created xsi:type="dcterms:W3CDTF">2023-03-15T20:49:14Z</dcterms:created>
  <dcterms:modified xsi:type="dcterms:W3CDTF">2024-04-14T10:24:18Z</dcterms:modified>
</cp:coreProperties>
</file>