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62" r:id="rId2"/>
    <p:sldId id="261" r:id="rId3"/>
    <p:sldId id="256" r:id="rId4"/>
    <p:sldId id="257" r:id="rId5"/>
    <p:sldId id="258" r:id="rId6"/>
    <p:sldId id="259" r:id="rId7"/>
    <p:sldId id="260" r:id="rId8"/>
    <p:sldId id="263" r:id="rId9"/>
    <p:sldId id="265" r:id="rId10"/>
    <p:sldId id="266" r:id="rId11"/>
    <p:sldId id="268" r:id="rId12"/>
    <p:sldId id="267" r:id="rId13"/>
    <p:sldId id="270" r:id="rId14"/>
    <p:sldId id="271" r:id="rId15"/>
    <p:sldId id="272" r:id="rId16"/>
    <p:sldId id="274" r:id="rId17"/>
    <p:sldId id="273" r:id="rId18"/>
    <p:sldId id="269" r:id="rId19"/>
    <p:sldId id="279" r:id="rId20"/>
    <p:sldId id="275" r:id="rId21"/>
    <p:sldId id="277" r:id="rId22"/>
    <p:sldId id="278" r:id="rId23"/>
    <p:sldId id="280" r:id="rId24"/>
    <p:sldId id="276" r:id="rId25"/>
    <p:sldId id="282" r:id="rId26"/>
    <p:sldId id="281" r:id="rId27"/>
    <p:sldId id="283" r:id="rId28"/>
    <p:sldId id="284" r:id="rId29"/>
    <p:sldId id="287" r:id="rId30"/>
    <p:sldId id="288" r:id="rId31"/>
    <p:sldId id="285" r:id="rId32"/>
    <p:sldId id="292" r:id="rId33"/>
    <p:sldId id="289" r:id="rId34"/>
    <p:sldId id="290" r:id="rId35"/>
    <p:sldId id="291" r:id="rId36"/>
    <p:sldId id="286" r:id="rId37"/>
    <p:sldId id="293" r:id="rId38"/>
    <p:sldId id="302" r:id="rId39"/>
    <p:sldId id="294" r:id="rId40"/>
    <p:sldId id="295" r:id="rId41"/>
    <p:sldId id="296" r:id="rId42"/>
    <p:sldId id="308" r:id="rId43"/>
    <p:sldId id="297" r:id="rId44"/>
    <p:sldId id="298" r:id="rId45"/>
    <p:sldId id="299" r:id="rId46"/>
    <p:sldId id="310" r:id="rId47"/>
    <p:sldId id="309" r:id="rId48"/>
    <p:sldId id="305" r:id="rId49"/>
    <p:sldId id="301" r:id="rId50"/>
    <p:sldId id="303" r:id="rId51"/>
    <p:sldId id="306" r:id="rId52"/>
    <p:sldId id="307" r:id="rId53"/>
    <p:sldId id="300" r:id="rId5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844" autoAdjust="0"/>
  </p:normalViewPr>
  <p:slideViewPr>
    <p:cSldViewPr snapToGrid="0">
      <p:cViewPr varScale="1">
        <p:scale>
          <a:sx n="80" d="100"/>
          <a:sy n="80" d="100"/>
        </p:scale>
        <p:origin x="4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7E7AC-FF45-41CD-A5EA-4FCE4ECDE4E9}" type="datetimeFigureOut">
              <a:rPr lang="en-GB" smtClean="0"/>
              <a:t>17/12/2023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B8161-1FAF-4BCE-B4A2-29ABBDF70CE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538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B8161-1FAF-4BCE-B4A2-29ABBDF70CE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918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B8161-1FAF-4BCE-B4A2-29ABBDF70CEE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544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B8161-1FAF-4BCE-B4A2-29ABBDF70CEE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56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797A-D747-4CA5-957D-D6DA5DE325C1}" type="datetimeFigureOut">
              <a:rPr lang="en-GB" smtClean="0"/>
              <a:t>17/12/2023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6BF3-EFC1-4A43-BD5E-8E25B63F0C0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526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797A-D747-4CA5-957D-D6DA5DE325C1}" type="datetimeFigureOut">
              <a:rPr lang="en-GB" smtClean="0"/>
              <a:t>17/12/2023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6BF3-EFC1-4A43-BD5E-8E25B63F0C0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2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797A-D747-4CA5-957D-D6DA5DE325C1}" type="datetimeFigureOut">
              <a:rPr lang="en-GB" smtClean="0"/>
              <a:t>17/12/2023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6BF3-EFC1-4A43-BD5E-8E25B63F0C0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981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797A-D747-4CA5-957D-D6DA5DE325C1}" type="datetimeFigureOut">
              <a:rPr lang="en-GB" smtClean="0"/>
              <a:t>17/12/2023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6BF3-EFC1-4A43-BD5E-8E25B63F0C0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204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797A-D747-4CA5-957D-D6DA5DE325C1}" type="datetimeFigureOut">
              <a:rPr lang="en-GB" smtClean="0"/>
              <a:t>17/12/2023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6BF3-EFC1-4A43-BD5E-8E25B63F0C0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553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797A-D747-4CA5-957D-D6DA5DE325C1}" type="datetimeFigureOut">
              <a:rPr lang="en-GB" smtClean="0"/>
              <a:t>17/12/2023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6BF3-EFC1-4A43-BD5E-8E25B63F0C0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246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797A-D747-4CA5-957D-D6DA5DE325C1}" type="datetimeFigureOut">
              <a:rPr lang="en-GB" smtClean="0"/>
              <a:t>17/12/2023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6BF3-EFC1-4A43-BD5E-8E25B63F0C0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79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797A-D747-4CA5-957D-D6DA5DE325C1}" type="datetimeFigureOut">
              <a:rPr lang="en-GB" smtClean="0"/>
              <a:t>17/12/2023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6BF3-EFC1-4A43-BD5E-8E25B63F0C0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985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797A-D747-4CA5-957D-D6DA5DE325C1}" type="datetimeFigureOut">
              <a:rPr lang="en-GB" smtClean="0"/>
              <a:t>17/12/2023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6BF3-EFC1-4A43-BD5E-8E25B63F0C0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42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797A-D747-4CA5-957D-D6DA5DE325C1}" type="datetimeFigureOut">
              <a:rPr lang="en-GB" smtClean="0"/>
              <a:t>17/12/2023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6BF3-EFC1-4A43-BD5E-8E25B63F0C0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686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797A-D747-4CA5-957D-D6DA5DE325C1}" type="datetimeFigureOut">
              <a:rPr lang="en-GB" smtClean="0"/>
              <a:t>17/12/2023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6BF3-EFC1-4A43-BD5E-8E25B63F0C0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59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F797A-D747-4CA5-957D-D6DA5DE325C1}" type="datetimeFigureOut">
              <a:rPr lang="en-GB" smtClean="0"/>
              <a:t>17/12/2023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06BF3-EFC1-4A43-BD5E-8E25B63F0C0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13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eksforgeeks.org/taking-input-from-console-in-python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Data type </a:t>
            </a:r>
            <a:endParaRPr lang="en-GB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Data structures are a way of organizing and storing data so that they can be accessed and worked with efficiently --------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How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to store</a:t>
            </a:r>
          </a:p>
          <a:p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data types are essential because they determine how data is  stored, processed, and presented to the users ---------------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How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many space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962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6880" y="1822830"/>
            <a:ext cx="11553967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i="1" dirty="0"/>
              <a:t>Pseudo-code </a:t>
            </a:r>
          </a:p>
          <a:p>
            <a:pPr marL="0" indent="0">
              <a:buNone/>
            </a:pPr>
            <a:r>
              <a:rPr lang="en-US" i="1" dirty="0"/>
              <a:t>   Text similar to the computer language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algorithm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name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    Start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              instr1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              ……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               </a:t>
            </a:r>
            <a:r>
              <a:rPr lang="en-US" b="1" i="1" dirty="0" err="1">
                <a:solidFill>
                  <a:schemeClr val="accent1">
                    <a:lumMod val="75000"/>
                  </a:schemeClr>
                </a:solidFill>
              </a:rPr>
              <a:t>instr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 n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     end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75462" y="3638860"/>
            <a:ext cx="34346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algorithm </a:t>
            </a:r>
            <a:r>
              <a:rPr lang="en-US" sz="2400" b="1" i="1" dirty="0" smtClean="0">
                <a:solidFill>
                  <a:srgbClr val="FF0000"/>
                </a:solidFill>
              </a:rPr>
              <a:t>Sol1</a:t>
            </a:r>
            <a:endParaRPr lang="en-US" sz="2400" b="1" i="1" dirty="0">
              <a:solidFill>
                <a:srgbClr val="FF0000"/>
              </a:solidFill>
            </a:endParaRPr>
          </a:p>
          <a:p>
            <a:r>
              <a:rPr lang="en-US" sz="2400" b="1" i="1" dirty="0">
                <a:solidFill>
                  <a:srgbClr val="FF0000"/>
                </a:solidFill>
              </a:rPr>
              <a:t>    Start</a:t>
            </a:r>
          </a:p>
          <a:p>
            <a:r>
              <a:rPr lang="en-US" sz="2400" b="1" i="1" dirty="0">
                <a:solidFill>
                  <a:srgbClr val="FF0000"/>
                </a:solidFill>
              </a:rPr>
              <a:t>              </a:t>
            </a:r>
            <a:r>
              <a:rPr lang="en-US" sz="2400" b="1" i="1" dirty="0" smtClean="0">
                <a:solidFill>
                  <a:srgbClr val="FF0000"/>
                </a:solidFill>
              </a:rPr>
              <a:t>Write(‘hello’)</a:t>
            </a:r>
            <a:endParaRPr lang="en-US" sz="2400" b="1" i="1" dirty="0">
              <a:solidFill>
                <a:srgbClr val="FF0000"/>
              </a:solidFill>
            </a:endParaRPr>
          </a:p>
          <a:p>
            <a:r>
              <a:rPr lang="en-US" sz="2400" b="1" i="1" dirty="0">
                <a:solidFill>
                  <a:srgbClr val="FF0000"/>
                </a:solidFill>
              </a:rPr>
              <a:t>     end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Algorithms forms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6769290" y="3592693"/>
            <a:ext cx="2838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u="sng" dirty="0" smtClean="0">
                <a:solidFill>
                  <a:srgbClr val="0070C0"/>
                </a:solidFill>
              </a:rPr>
              <a:t>Python Code:</a:t>
            </a:r>
            <a:endParaRPr lang="en-US" sz="2400" b="1" i="1" u="sng" dirty="0">
              <a:solidFill>
                <a:srgbClr val="0070C0"/>
              </a:solidFill>
            </a:endParaRPr>
          </a:p>
          <a:p>
            <a:r>
              <a:rPr lang="en-US" sz="2400" b="1" i="1" dirty="0">
                <a:solidFill>
                  <a:srgbClr val="FF0000"/>
                </a:solidFill>
              </a:rPr>
              <a:t>    </a:t>
            </a:r>
            <a:r>
              <a:rPr lang="en-US" sz="2400" b="1" i="1" dirty="0" smtClean="0">
                <a:solidFill>
                  <a:srgbClr val="FF0000"/>
                </a:solidFill>
              </a:rPr>
              <a:t>   </a:t>
            </a:r>
          </a:p>
          <a:p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smtClean="0">
                <a:solidFill>
                  <a:schemeClr val="accent6"/>
                </a:solidFill>
              </a:rPr>
              <a:t>print(“hello”)</a:t>
            </a:r>
            <a:endParaRPr lang="en-GB" sz="2400" b="1" dirty="0">
              <a:solidFill>
                <a:schemeClr val="accent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421505" y="3638860"/>
            <a:ext cx="247934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u="sng" dirty="0" smtClean="0">
                <a:solidFill>
                  <a:srgbClr val="0070C0"/>
                </a:solidFill>
              </a:rPr>
              <a:t>Pascal Code:</a:t>
            </a:r>
            <a:endParaRPr lang="en-US" sz="2400" b="1" i="1" u="sng" dirty="0">
              <a:solidFill>
                <a:srgbClr val="0070C0"/>
              </a:solidFill>
            </a:endParaRPr>
          </a:p>
          <a:p>
            <a:endParaRPr lang="en-US" sz="2400" b="1" i="1" dirty="0" smtClean="0">
              <a:solidFill>
                <a:schemeClr val="accent6"/>
              </a:solidFill>
            </a:endParaRPr>
          </a:p>
          <a:p>
            <a:r>
              <a:rPr lang="en-US" sz="2400" b="1" i="1" dirty="0" smtClean="0">
                <a:solidFill>
                  <a:schemeClr val="accent6"/>
                </a:solidFill>
              </a:rPr>
              <a:t>Program</a:t>
            </a:r>
            <a:r>
              <a:rPr lang="en-US" sz="2400" b="1" i="1" dirty="0" smtClean="0">
                <a:solidFill>
                  <a:srgbClr val="FF0000"/>
                </a:solidFill>
              </a:rPr>
              <a:t> Algo1;</a:t>
            </a:r>
          </a:p>
          <a:p>
            <a:r>
              <a:rPr lang="en-US" sz="2400" b="1" i="1" dirty="0" smtClean="0">
                <a:solidFill>
                  <a:schemeClr val="accent6"/>
                </a:solidFill>
              </a:rPr>
              <a:t>Begin</a:t>
            </a:r>
          </a:p>
          <a:p>
            <a:r>
              <a:rPr lang="en-US" sz="2400" b="1" i="1" dirty="0" smtClean="0">
                <a:solidFill>
                  <a:srgbClr val="FF0000"/>
                </a:solidFill>
              </a:rPr>
              <a:t>Write(‘hello’):</a:t>
            </a:r>
          </a:p>
          <a:p>
            <a:r>
              <a:rPr lang="en-US" sz="2400" b="1" i="1" dirty="0" smtClean="0">
                <a:solidFill>
                  <a:schemeClr val="accent6"/>
                </a:solidFill>
              </a:rPr>
              <a:t>End.</a:t>
            </a:r>
            <a:endParaRPr lang="en-GB" sz="2400" b="1" dirty="0">
              <a:solidFill>
                <a:schemeClr val="accent6"/>
              </a:solidFill>
            </a:endParaRPr>
          </a:p>
        </p:txBody>
      </p:sp>
      <p:cxnSp>
        <p:nvCxnSpPr>
          <p:cNvPr id="4" name="Connecteur droit 3"/>
          <p:cNvCxnSpPr/>
          <p:nvPr/>
        </p:nvCxnSpPr>
        <p:spPr>
          <a:xfrm flipH="1">
            <a:off x="3125337" y="3248167"/>
            <a:ext cx="0" cy="2844000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>
            <a:off x="9294691" y="3248167"/>
            <a:ext cx="0" cy="2844000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H="1">
            <a:off x="6715834" y="3248167"/>
            <a:ext cx="0" cy="2844000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8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2665" y="2685244"/>
            <a:ext cx="10515600" cy="1325563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Print</a:t>
            </a:r>
            <a:r>
              <a:rPr lang="en-GB" b="1" dirty="0" smtClean="0"/>
              <a:t> command Example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54385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Location when we want to store  a value</a:t>
            </a:r>
          </a:p>
          <a:p>
            <a:r>
              <a:rPr lang="en-GB" dirty="0" smtClean="0"/>
              <a:t>A </a:t>
            </a:r>
            <a:r>
              <a:rPr lang="en-GB" dirty="0"/>
              <a:t>memory </a:t>
            </a:r>
            <a:r>
              <a:rPr lang="en-GB" dirty="0" smtClean="0"/>
              <a:t>case (cell)</a:t>
            </a:r>
          </a:p>
          <a:p>
            <a:r>
              <a:rPr lang="en-GB" dirty="0" smtClean="0"/>
              <a:t>Name  used in order to store/ retrieve value </a:t>
            </a:r>
          </a:p>
          <a:p>
            <a:r>
              <a:rPr lang="en-GB" dirty="0" smtClean="0"/>
              <a:t>Python example</a:t>
            </a:r>
          </a:p>
          <a:p>
            <a:pPr marL="0" indent="0">
              <a:buNone/>
            </a:pP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                A = 0 </a:t>
            </a:r>
          </a:p>
          <a:p>
            <a:r>
              <a:rPr lang="en-GB" dirty="0" smtClean="0"/>
              <a:t>Assignment (=) : </a:t>
            </a:r>
          </a:p>
          <a:p>
            <a:pPr marL="0" indent="0">
              <a:buNone/>
            </a:pPr>
            <a:r>
              <a:rPr lang="en-GB" dirty="0" smtClean="0"/>
              <a:t>      action putting a value in a variable (symbol =)</a:t>
            </a:r>
            <a:endParaRPr lang="en-GB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 smtClean="0"/>
              <a:t>Variables 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8188657" y="2961564"/>
            <a:ext cx="2470244" cy="3261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8529851" y="3261815"/>
            <a:ext cx="464024" cy="3821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6" name="ZoneTexte 5"/>
          <p:cNvSpPr txBox="1"/>
          <p:nvPr/>
        </p:nvSpPr>
        <p:spPr>
          <a:xfrm>
            <a:off x="8823277" y="2610275"/>
            <a:ext cx="1201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Memory</a:t>
            </a:r>
            <a:endParaRPr lang="en-GB" dirty="0"/>
          </a:p>
        </p:txBody>
      </p:sp>
      <p:sp>
        <p:nvSpPr>
          <p:cNvPr id="7" name="ZoneTexte 6"/>
          <p:cNvSpPr txBox="1"/>
          <p:nvPr/>
        </p:nvSpPr>
        <p:spPr>
          <a:xfrm>
            <a:off x="8608325" y="2936045"/>
            <a:ext cx="429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A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4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Declaring Variables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824" y="1470784"/>
            <a:ext cx="5357883" cy="439775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In pseudo-code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algorithm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name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Variables : Names : Type</a:t>
            </a:r>
            <a:endParaRPr lang="en-US" b="1" i="1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    Start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              instr1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              ……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               </a:t>
            </a:r>
            <a:r>
              <a:rPr lang="en-US" b="1" i="1" dirty="0" err="1">
                <a:solidFill>
                  <a:schemeClr val="accent1">
                    <a:lumMod val="75000"/>
                  </a:schemeClr>
                </a:solidFill>
              </a:rPr>
              <a:t>instr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 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     end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In many programming language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013277" y="1690688"/>
            <a:ext cx="6096000" cy="35855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algorithm </a:t>
            </a: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Algo1</a:t>
            </a:r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US" sz="2400" b="1" i="1" dirty="0">
                <a:solidFill>
                  <a:srgbClr val="FF0000"/>
                </a:solidFill>
              </a:rPr>
              <a:t>Variables : </a:t>
            </a:r>
            <a:r>
              <a:rPr lang="en-US" sz="2400" b="1" i="1" dirty="0" smtClean="0">
                <a:solidFill>
                  <a:srgbClr val="FF0000"/>
                </a:solidFill>
              </a:rPr>
              <a:t> a:integer</a:t>
            </a:r>
          </a:p>
          <a:p>
            <a:pPr>
              <a:spcBef>
                <a:spcPts val="600"/>
              </a:spcBef>
            </a:pP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</a:rPr>
              <a:t>                     b , c : real</a:t>
            </a:r>
            <a:endParaRPr lang="en-US" sz="2400" b="1" i="1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    Start</a:t>
            </a:r>
          </a:p>
          <a:p>
            <a:pPr>
              <a:spcBef>
                <a:spcPts val="600"/>
              </a:spcBef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              instr1</a:t>
            </a:r>
          </a:p>
          <a:p>
            <a:pPr>
              <a:spcBef>
                <a:spcPts val="600"/>
              </a:spcBef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              ……</a:t>
            </a:r>
          </a:p>
          <a:p>
            <a:pPr>
              <a:spcBef>
                <a:spcPts val="600"/>
              </a:spcBef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               </a:t>
            </a:r>
            <a:r>
              <a:rPr lang="en-US" sz="2400" b="1" i="1" dirty="0" err="1">
                <a:solidFill>
                  <a:schemeClr val="accent1">
                    <a:lumMod val="75000"/>
                  </a:schemeClr>
                </a:solidFill>
              </a:rPr>
              <a:t>instr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 n</a:t>
            </a:r>
          </a:p>
          <a:p>
            <a:pPr>
              <a:spcBef>
                <a:spcPts val="600"/>
              </a:spcBef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     end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83556" y="1690688"/>
            <a:ext cx="2470244" cy="32618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9224750" y="1990939"/>
            <a:ext cx="464024" cy="3821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" name="ZoneTexte 6"/>
          <p:cNvSpPr txBox="1"/>
          <p:nvPr/>
        </p:nvSpPr>
        <p:spPr>
          <a:xfrm>
            <a:off x="9518176" y="1339399"/>
            <a:ext cx="1201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Memory</a:t>
            </a:r>
            <a:endParaRPr lang="en-GB" dirty="0"/>
          </a:p>
        </p:txBody>
      </p:sp>
      <p:sp>
        <p:nvSpPr>
          <p:cNvPr id="8" name="ZoneTexte 7"/>
          <p:cNvSpPr txBox="1"/>
          <p:nvPr/>
        </p:nvSpPr>
        <p:spPr>
          <a:xfrm>
            <a:off x="9303224" y="1665169"/>
            <a:ext cx="429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a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108442" y="1953648"/>
            <a:ext cx="943400" cy="3821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0" name="ZoneTexte 9"/>
          <p:cNvSpPr txBox="1"/>
          <p:nvPr/>
        </p:nvSpPr>
        <p:spPr>
          <a:xfrm>
            <a:off x="9313176" y="2444446"/>
            <a:ext cx="429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c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269104" y="2767896"/>
            <a:ext cx="1102056" cy="3821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2" name="ZoneTexte 11"/>
          <p:cNvSpPr txBox="1"/>
          <p:nvPr/>
        </p:nvSpPr>
        <p:spPr>
          <a:xfrm>
            <a:off x="10699276" y="1670110"/>
            <a:ext cx="429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b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22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8892" y="1843088"/>
            <a:ext cx="10515600" cy="4351338"/>
          </a:xfrm>
        </p:spPr>
        <p:txBody>
          <a:bodyPr/>
          <a:lstStyle/>
          <a:p>
            <a:r>
              <a:rPr lang="en-GB" dirty="0" smtClean="0"/>
              <a:t>Example of other programming language</a:t>
            </a:r>
            <a:endParaRPr lang="en-GB" dirty="0"/>
          </a:p>
          <a:p>
            <a:pPr marL="0" indent="0">
              <a:buNone/>
            </a:pPr>
            <a:r>
              <a:rPr lang="en-GB" b="1" u="sng" dirty="0" err="1" smtClean="0">
                <a:solidFill>
                  <a:srgbClr val="FF0000"/>
                </a:solidFill>
              </a:rPr>
              <a:t>Pscal</a:t>
            </a:r>
            <a:endParaRPr lang="en-GB" b="1" u="sng" dirty="0">
              <a:solidFill>
                <a:srgbClr val="FF0000"/>
              </a:solidFill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b="1" dirty="0" smtClean="0"/>
              <a:t>Declaring Variables</a:t>
            </a: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838200" y="2761229"/>
            <a:ext cx="324838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Program Algo1</a:t>
            </a:r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US" sz="2400" b="1" i="1" dirty="0" err="1" smtClean="0">
                <a:solidFill>
                  <a:srgbClr val="FF0000"/>
                </a:solidFill>
              </a:rPr>
              <a:t>Var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</a:rPr>
              <a:t>         a : integer;</a:t>
            </a:r>
          </a:p>
          <a:p>
            <a:pPr>
              <a:spcBef>
                <a:spcPts val="600"/>
              </a:spcBef>
            </a:pP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</a:rPr>
              <a:t>                     b : real;</a:t>
            </a:r>
          </a:p>
          <a:p>
            <a:pPr>
              <a:spcBef>
                <a:spcPts val="600"/>
              </a:spcBef>
            </a:pP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</a:rPr>
              <a:t>                    c:String;</a:t>
            </a:r>
            <a:endParaRPr lang="en-US" sz="2400" b="1" i="1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begin</a:t>
            </a:r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……</a:t>
            </a:r>
          </a:p>
          <a:p>
            <a:pPr>
              <a:spcBef>
                <a:spcPts val="600"/>
              </a:spcBef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end.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70660" y="3249705"/>
            <a:ext cx="3248385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3200" b="1" i="1" u="sng" dirty="0" smtClean="0">
                <a:solidFill>
                  <a:schemeClr val="accent1">
                    <a:lumMod val="50000"/>
                  </a:schemeClr>
                </a:solidFill>
              </a:rPr>
              <a:t>Java</a:t>
            </a:r>
            <a:endParaRPr lang="en-US" sz="2400" b="1" i="1" u="sng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US" sz="2400" b="1" i="1" dirty="0" err="1" smtClean="0">
                <a:solidFill>
                  <a:srgbClr val="FF0000"/>
                </a:solidFill>
              </a:rPr>
              <a:t>Int</a:t>
            </a:r>
            <a:r>
              <a:rPr lang="en-US" sz="2400" b="1" i="1" dirty="0" smtClean="0">
                <a:solidFill>
                  <a:srgbClr val="FF0000"/>
                </a:solidFill>
              </a:rPr>
              <a:t> a ; </a:t>
            </a:r>
          </a:p>
          <a:p>
            <a:pPr>
              <a:spcBef>
                <a:spcPts val="600"/>
              </a:spcBef>
            </a:pPr>
            <a:r>
              <a:rPr lang="en-US" sz="2400" b="1" i="1" dirty="0" smtClean="0">
                <a:solidFill>
                  <a:srgbClr val="FF0000"/>
                </a:solidFill>
              </a:rPr>
              <a:t>Double b ;</a:t>
            </a:r>
          </a:p>
          <a:p>
            <a:pPr>
              <a:spcBef>
                <a:spcPts val="600"/>
              </a:spcBef>
            </a:pPr>
            <a:r>
              <a:rPr lang="en-GB" sz="2400" b="1" i="1" dirty="0">
                <a:solidFill>
                  <a:srgbClr val="FF0000"/>
                </a:solidFill>
              </a:rPr>
              <a:t>String </a:t>
            </a:r>
            <a:r>
              <a:rPr lang="en-GB" sz="2400" b="1" i="1" dirty="0" smtClean="0">
                <a:solidFill>
                  <a:srgbClr val="FF0000"/>
                </a:solidFill>
              </a:rPr>
              <a:t>c;</a:t>
            </a:r>
            <a:endParaRPr lang="en-GB" sz="2400" b="1" i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36891" y="3249705"/>
            <a:ext cx="3760825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3200" b="1" i="1" u="sng" dirty="0" smtClean="0">
                <a:solidFill>
                  <a:schemeClr val="accent6">
                    <a:lumMod val="75000"/>
                  </a:schemeClr>
                </a:solidFill>
              </a:rPr>
              <a:t>Python</a:t>
            </a:r>
            <a:endParaRPr lang="en-US" sz="2400" b="1" i="1" u="sng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US" sz="2400" b="1" i="1" dirty="0" smtClean="0">
                <a:solidFill>
                  <a:srgbClr val="FF0000"/>
                </a:solidFill>
              </a:rPr>
              <a:t>a =</a:t>
            </a:r>
            <a:r>
              <a:rPr lang="en-US" sz="2400" b="1" i="1" dirty="0" err="1" smtClean="0">
                <a:solidFill>
                  <a:srgbClr val="FF0000"/>
                </a:solidFill>
              </a:rPr>
              <a:t>int</a:t>
            </a:r>
            <a:r>
              <a:rPr lang="en-US" sz="2400" b="1" i="1" dirty="0" smtClean="0">
                <a:solidFill>
                  <a:srgbClr val="FF0000"/>
                </a:solidFill>
              </a:rPr>
              <a:t> (0) ; </a:t>
            </a:r>
          </a:p>
          <a:p>
            <a:pPr>
              <a:spcBef>
                <a:spcPts val="600"/>
              </a:spcBef>
            </a:pPr>
            <a:r>
              <a:rPr lang="en-US" sz="2400" b="1" i="1" dirty="0" smtClean="0">
                <a:solidFill>
                  <a:srgbClr val="FF0000"/>
                </a:solidFill>
              </a:rPr>
              <a:t>b=float(3.2); </a:t>
            </a:r>
          </a:p>
          <a:p>
            <a:pPr>
              <a:spcBef>
                <a:spcPts val="600"/>
              </a:spcBef>
            </a:pPr>
            <a:r>
              <a:rPr lang="en-GB" sz="2400" b="1" dirty="0" smtClean="0">
                <a:solidFill>
                  <a:srgbClr val="FF0000"/>
                </a:solidFill>
              </a:rPr>
              <a:t>c=</a:t>
            </a:r>
            <a:r>
              <a:rPr lang="en-GB" sz="2400" b="1" dirty="0" err="1" smtClean="0">
                <a:solidFill>
                  <a:srgbClr val="FF0000"/>
                </a:solidFill>
              </a:rPr>
              <a:t>str</a:t>
            </a:r>
            <a:r>
              <a:rPr lang="en-GB" sz="2400" b="1" dirty="0" smtClean="0">
                <a:solidFill>
                  <a:srgbClr val="FF0000"/>
                </a:solidFill>
              </a:rPr>
              <a:t>(“hello”)</a:t>
            </a:r>
            <a:endParaRPr lang="en-GB" sz="2400" b="1" dirty="0">
              <a:solidFill>
                <a:srgbClr val="FF0000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 flipH="1">
            <a:off x="4353637" y="2934267"/>
            <a:ext cx="0" cy="2844000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>
            <a:off x="7944134" y="2934267"/>
            <a:ext cx="0" cy="2844000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02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Variables names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Variables in python can contain alphanumerical characters and some special characters.</a:t>
            </a:r>
          </a:p>
          <a:p>
            <a:r>
              <a:rPr lang="en-GB" dirty="0" smtClean="0"/>
              <a:t> </a:t>
            </a:r>
            <a:r>
              <a:rPr lang="en-GB" dirty="0"/>
              <a:t>it is common to have variable names that start with lower case </a:t>
            </a:r>
            <a:r>
              <a:rPr lang="en-GB" dirty="0" smtClean="0"/>
              <a:t>letters; </a:t>
            </a:r>
            <a:r>
              <a:rPr lang="en-GB" dirty="0"/>
              <a:t>but you can do whatever you want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Some keywords are reserved and cannot be used as variable names due to them serving an in-built Python function; i.e.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  <a:latin typeface="Agency FB" panose="020B0503020202020204" pitchFamily="34" charset="0"/>
              </a:rPr>
              <a:t>while</a:t>
            </a:r>
            <a:r>
              <a:rPr lang="en-GB" dirty="0" smtClean="0"/>
              <a:t>,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  <a:latin typeface="Agency FB" panose="020B0503020202020204" pitchFamily="34" charset="0"/>
              </a:rPr>
              <a:t>print</a:t>
            </a:r>
            <a:r>
              <a:rPr lang="en-GB" dirty="0" smtClean="0"/>
              <a:t>,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  <a:latin typeface="Agency FB" panose="020B0503020202020204" pitchFamily="34" charset="0"/>
              </a:rPr>
              <a:t>if</a:t>
            </a:r>
            <a:r>
              <a:rPr lang="en-GB" dirty="0" smtClean="0"/>
              <a:t>. </a:t>
            </a:r>
            <a:r>
              <a:rPr lang="en-GB" dirty="0"/>
              <a:t>Your IDE will let you know if you try to use one of these.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727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Variables Type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Integer (</a:t>
            </a:r>
            <a:r>
              <a:rPr lang="en-GB" dirty="0" err="1">
                <a:solidFill>
                  <a:schemeClr val="accent5">
                    <a:lumMod val="75000"/>
                  </a:schemeClr>
                </a:solidFill>
                <a:latin typeface="Agency FB" panose="020B0503020202020204" pitchFamily="34" charset="0"/>
              </a:rPr>
              <a:t>int</a:t>
            </a:r>
            <a:r>
              <a:rPr lang="en-GB" dirty="0"/>
              <a:t>)		</a:t>
            </a:r>
          </a:p>
          <a:p>
            <a:r>
              <a:rPr lang="en-GB" dirty="0"/>
              <a:t>Float (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gency FB" panose="020B0503020202020204" pitchFamily="34" charset="0"/>
              </a:rPr>
              <a:t>float</a:t>
            </a:r>
            <a:r>
              <a:rPr lang="en-GB" dirty="0"/>
              <a:t>)</a:t>
            </a:r>
          </a:p>
          <a:p>
            <a:r>
              <a:rPr lang="en-GB" dirty="0"/>
              <a:t>String (</a:t>
            </a:r>
            <a:r>
              <a:rPr lang="en-GB" dirty="0" err="1">
                <a:solidFill>
                  <a:schemeClr val="accent5">
                    <a:lumMod val="75000"/>
                  </a:schemeClr>
                </a:solidFill>
                <a:latin typeface="Agency FB" panose="020B0503020202020204" pitchFamily="34" charset="0"/>
              </a:rPr>
              <a:t>str</a:t>
            </a:r>
            <a:r>
              <a:rPr lang="en-GB" dirty="0"/>
              <a:t>)</a:t>
            </a:r>
          </a:p>
          <a:p>
            <a:r>
              <a:rPr lang="en-GB" dirty="0"/>
              <a:t>Boolean (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gency FB" panose="020B0503020202020204" pitchFamily="34" charset="0"/>
              </a:rPr>
              <a:t>bool</a:t>
            </a:r>
            <a:r>
              <a:rPr lang="en-GB" dirty="0"/>
              <a:t>)</a:t>
            </a:r>
          </a:p>
          <a:p>
            <a:r>
              <a:rPr lang="en-GB" dirty="0"/>
              <a:t>Complex (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gency FB" panose="020B0503020202020204" pitchFamily="34" charset="0"/>
              </a:rPr>
              <a:t>complex</a:t>
            </a:r>
            <a:r>
              <a:rPr lang="en-GB" dirty="0"/>
              <a:t>)</a:t>
            </a:r>
          </a:p>
          <a:p>
            <a:r>
              <a:rPr lang="en-GB" dirty="0"/>
              <a:t>[…]</a:t>
            </a:r>
          </a:p>
          <a:p>
            <a:r>
              <a:rPr lang="en-GB" dirty="0"/>
              <a:t>User defined (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gency FB" panose="020B0503020202020204" pitchFamily="34" charset="0"/>
              </a:rPr>
              <a:t>classes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381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Python is dynamically typed; the type of the variable is derived from the value it is assigned.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122" y="3354705"/>
            <a:ext cx="4156075" cy="971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3983" y="3634105"/>
            <a:ext cx="2767265" cy="547688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4987470"/>
            <a:ext cx="10515600" cy="643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You can always check the type of a variable using the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  <a:latin typeface="Agency FB" panose="020B0503020202020204" pitchFamily="34" charset="0"/>
              </a:rPr>
              <a:t>type() </a:t>
            </a:r>
            <a:r>
              <a:rPr lang="en-GB" dirty="0" smtClean="0"/>
              <a:t>function.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25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37830"/>
            <a:ext cx="10515600" cy="1325563"/>
          </a:xfrm>
        </p:spPr>
        <p:txBody>
          <a:bodyPr/>
          <a:lstStyle/>
          <a:p>
            <a:r>
              <a:rPr lang="en-GB" b="1" dirty="0"/>
              <a:t>Assignment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82257"/>
            <a:ext cx="10515600" cy="4351338"/>
          </a:xfrm>
        </p:spPr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b="1" u="sng" dirty="0" smtClean="0">
                <a:solidFill>
                  <a:srgbClr val="FF0000"/>
                </a:solidFill>
              </a:rPr>
              <a:t>Algorithm 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X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 Y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X represents  Case memory (variable)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Y represents expression(which can be value, variable, expression, …)</a:t>
            </a:r>
            <a:endParaRPr lang="en-GB" b="1" dirty="0">
              <a:solidFill>
                <a:schemeClr val="accent1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Python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b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=2           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A = 2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           A  = b * A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           C = 2 * b + A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9785" y="3801369"/>
            <a:ext cx="3216859" cy="2599927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7633" y="4273068"/>
            <a:ext cx="2333194" cy="189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19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14901"/>
            <a:ext cx="10515600" cy="46620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800" b="1" i="1" dirty="0" smtClean="0">
                <a:solidFill>
                  <a:srgbClr val="FF0000"/>
                </a:solidFill>
              </a:rPr>
              <a:t>Output</a:t>
            </a:r>
          </a:p>
          <a:p>
            <a:pPr marL="0" indent="0">
              <a:buNone/>
            </a:pPr>
            <a:r>
              <a:rPr lang="en-US" sz="4000" dirty="0"/>
              <a:t>Python </a:t>
            </a:r>
            <a:r>
              <a:rPr lang="en-US" sz="4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print()</a:t>
            </a:r>
            <a:r>
              <a:rPr lang="en-US" sz="4000" dirty="0"/>
              <a:t> function prints the </a:t>
            </a:r>
            <a:r>
              <a:rPr lang="en-US" sz="4000" dirty="0" smtClean="0"/>
              <a:t>message (result of expression) </a:t>
            </a:r>
            <a:r>
              <a:rPr lang="en-US" sz="4000" dirty="0"/>
              <a:t>to the screen or any other </a:t>
            </a:r>
            <a:r>
              <a:rPr lang="en-US" sz="4000" dirty="0" smtClean="0"/>
              <a:t>standard </a:t>
            </a:r>
            <a:r>
              <a:rPr lang="en-US" sz="4000" dirty="0"/>
              <a:t>output </a:t>
            </a:r>
            <a:r>
              <a:rPr lang="en-US" sz="4000" dirty="0" smtClean="0"/>
              <a:t>device</a:t>
            </a:r>
          </a:p>
          <a:p>
            <a:pPr marL="0" indent="0">
              <a:buNone/>
            </a:pPr>
            <a:r>
              <a:rPr lang="en-US" sz="4000" b="1" i="1" dirty="0" smtClean="0">
                <a:solidFill>
                  <a:srgbClr val="FF0000"/>
                </a:solidFill>
              </a:rPr>
              <a:t>Python :   </a:t>
            </a:r>
            <a:r>
              <a:rPr lang="en-US" b="1" i="1" dirty="0" smtClean="0"/>
              <a:t>print</a:t>
            </a:r>
            <a:r>
              <a:rPr lang="en-US" i="1" dirty="0" smtClean="0"/>
              <a:t> (</a:t>
            </a:r>
            <a:r>
              <a:rPr lang="en-US" i="1" dirty="0"/>
              <a:t>value(s), </a:t>
            </a:r>
            <a:r>
              <a:rPr lang="en-US" i="1" dirty="0" err="1"/>
              <a:t>sep</a:t>
            </a:r>
            <a:r>
              <a:rPr lang="en-US" i="1" dirty="0"/>
              <a:t>= </a:t>
            </a:r>
            <a:r>
              <a:rPr lang="en-US" i="1" dirty="0" smtClean="0"/>
              <a:t>text,  </a:t>
            </a:r>
            <a:r>
              <a:rPr lang="en-US" i="1" dirty="0"/>
              <a:t>end = </a:t>
            </a:r>
            <a:r>
              <a:rPr lang="en-US" i="1" dirty="0" smtClean="0"/>
              <a:t>text)</a:t>
            </a:r>
          </a:p>
          <a:p>
            <a:pPr marL="0" indent="0">
              <a:buNone/>
            </a:pPr>
            <a:r>
              <a:rPr lang="en-US" b="1" i="1" dirty="0" smtClean="0"/>
              <a:t>Example:      &gt;&gt;&gt; print</a:t>
            </a:r>
            <a:r>
              <a:rPr lang="en-US" i="1" dirty="0" smtClean="0"/>
              <a:t>(‘hello world’, ‘welcome ‘, </a:t>
            </a:r>
            <a:r>
              <a:rPr lang="en-US" i="1" dirty="0" err="1" smtClean="0"/>
              <a:t>sep</a:t>
            </a:r>
            <a:r>
              <a:rPr lang="en-US" i="1" dirty="0" smtClean="0"/>
              <a:t>=‘</a:t>
            </a:r>
            <a:r>
              <a:rPr lang="en-US" i="1" dirty="0"/>
              <a:t>\</a:t>
            </a:r>
            <a:r>
              <a:rPr lang="en-US" i="1" dirty="0" smtClean="0"/>
              <a:t>n‘, </a:t>
            </a:r>
            <a:r>
              <a:rPr lang="en-US" i="1" dirty="0"/>
              <a:t>end = </a:t>
            </a:r>
            <a:r>
              <a:rPr lang="en-US" i="1" dirty="0" smtClean="0"/>
              <a:t>‘ . ’);</a:t>
            </a:r>
          </a:p>
          <a:p>
            <a:pPr marL="2743200" lvl="6" indent="0">
              <a:buNone/>
            </a:pPr>
            <a:r>
              <a:rPr lang="en-US" sz="2400" i="1" dirty="0" smtClean="0">
                <a:solidFill>
                  <a:schemeClr val="accent1"/>
                </a:solidFill>
              </a:rPr>
              <a:t>Hello world</a:t>
            </a:r>
          </a:p>
          <a:p>
            <a:pPr marL="2743200" lvl="6" indent="0">
              <a:buNone/>
            </a:pPr>
            <a:r>
              <a:rPr lang="en-US" sz="2400" i="1" dirty="0" smtClean="0">
                <a:solidFill>
                  <a:schemeClr val="accent1"/>
                </a:solidFill>
              </a:rPr>
              <a:t>Welcome .</a:t>
            </a:r>
          </a:p>
          <a:p>
            <a:pPr marL="0" indent="0">
              <a:buNone/>
            </a:pPr>
            <a:r>
              <a:rPr lang="en-US" sz="4000" b="1" i="1" dirty="0" smtClean="0">
                <a:solidFill>
                  <a:srgbClr val="FF0000"/>
                </a:solidFill>
              </a:rPr>
              <a:t>Pseudo-code</a:t>
            </a:r>
            <a:r>
              <a:rPr lang="en-US" b="1" i="1" dirty="0" smtClean="0">
                <a:solidFill>
                  <a:srgbClr val="FF0000"/>
                </a:solidFill>
              </a:rPr>
              <a:t>:  </a:t>
            </a: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Write(values)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Example : write(‘hello world’, ‘welcome’)</a:t>
            </a:r>
            <a:endParaRPr lang="en-GB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Basic input and output</a:t>
            </a:r>
            <a:endParaRPr lang="en-GB" sz="4800" b="1" i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064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Data type in computer programming</a:t>
            </a:r>
            <a:endParaRPr lang="en-GB" b="1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073" y="1452244"/>
            <a:ext cx="9291853" cy="5057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49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Basic input and output</a:t>
            </a:r>
            <a:endParaRPr lang="en-GB" sz="4800" b="1" i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b="1" i="1" dirty="0" smtClean="0">
                <a:solidFill>
                  <a:srgbClr val="FF0000"/>
                </a:solidFill>
              </a:rPr>
              <a:t>input</a:t>
            </a:r>
            <a:endParaRPr lang="en-US" sz="4800" b="1" i="1" dirty="0">
              <a:solidFill>
                <a:srgbClr val="FF0000"/>
              </a:solidFill>
            </a:endParaRPr>
          </a:p>
          <a:p>
            <a:r>
              <a:rPr lang="en-US" dirty="0" smtClean="0"/>
              <a:t>Sometimes </a:t>
            </a:r>
            <a:r>
              <a:rPr lang="en-US" dirty="0"/>
              <a:t>we might want to </a:t>
            </a:r>
            <a:r>
              <a:rPr lang="en-US" dirty="0" smtClean="0"/>
              <a:t>take input </a:t>
            </a:r>
            <a:r>
              <a:rPr lang="en-US" dirty="0"/>
              <a:t>from the </a:t>
            </a:r>
            <a:r>
              <a:rPr lang="en-US" dirty="0" smtClean="0"/>
              <a:t>user (interaction)</a:t>
            </a:r>
          </a:p>
          <a:p>
            <a:r>
              <a:rPr lang="en-US" dirty="0"/>
              <a:t>Python provides a built-in function called </a:t>
            </a:r>
            <a:r>
              <a:rPr lang="en-US" b="1" dirty="0"/>
              <a:t>input</a:t>
            </a:r>
            <a:r>
              <a:rPr lang="en-US" dirty="0"/>
              <a:t> which takes the input from the user. When the input function is called it stops the program and waits for the user’s input. When the user presses enter, the program </a:t>
            </a:r>
            <a:r>
              <a:rPr lang="en-US" dirty="0" smtClean="0"/>
              <a:t>resumes.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 python takes the </a:t>
            </a:r>
            <a:r>
              <a:rPr lang="en-US" dirty="0"/>
              <a:t>input from the user </a:t>
            </a:r>
            <a:r>
              <a:rPr lang="en-US" dirty="0" smtClean="0"/>
              <a:t>as </a:t>
            </a:r>
            <a:r>
              <a:rPr lang="en-US" b="1" smtClean="0"/>
              <a:t>string</a:t>
            </a:r>
            <a:r>
              <a:rPr lang="en-US" smtClean="0"/>
              <a:t>  type  &lt;class</a:t>
            </a:r>
            <a:r>
              <a:rPr lang="en-US" dirty="0" smtClean="0"/>
              <a:t>: </a:t>
            </a:r>
            <a:r>
              <a:rPr lang="en-US" dirty="0" err="1" smtClean="0"/>
              <a:t>str</a:t>
            </a:r>
            <a:r>
              <a:rPr lang="en-US" dirty="0" smtClean="0"/>
              <a:t>&gt;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073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input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33550"/>
            <a:ext cx="10515600" cy="4351338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Pseudo Code</a:t>
            </a:r>
          </a:p>
          <a:p>
            <a:pPr marL="0" indent="0">
              <a:buNone/>
            </a:pPr>
            <a:r>
              <a:rPr lang="en-GB" dirty="0" smtClean="0"/>
              <a:t>    </a:t>
            </a:r>
            <a:r>
              <a:rPr lang="en-GB" b="1" dirty="0" smtClean="0">
                <a:solidFill>
                  <a:srgbClr val="0070C0"/>
                </a:solidFill>
              </a:rPr>
              <a:t>Read </a:t>
            </a:r>
            <a:r>
              <a:rPr lang="en-GB" dirty="0" smtClean="0"/>
              <a:t>(</a:t>
            </a:r>
            <a:r>
              <a:rPr lang="en-GB" dirty="0" err="1" smtClean="0"/>
              <a:t>variable_name</a:t>
            </a:r>
            <a:r>
              <a:rPr lang="en-GB" dirty="0" smtClean="0"/>
              <a:t>)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Python</a:t>
            </a:r>
            <a:endParaRPr lang="en-GB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     </a:t>
            </a:r>
            <a:r>
              <a:rPr lang="en-GB" dirty="0" err="1" smtClean="0"/>
              <a:t>Name_variable</a:t>
            </a:r>
            <a:r>
              <a:rPr lang="en-GB" dirty="0" smtClean="0"/>
              <a:t> </a:t>
            </a:r>
            <a:r>
              <a:rPr lang="en-GB" dirty="0"/>
              <a:t>= </a:t>
            </a:r>
            <a:r>
              <a:rPr lang="en-GB" b="1" dirty="0">
                <a:solidFill>
                  <a:srgbClr val="0070C0"/>
                </a:solidFill>
              </a:rPr>
              <a:t>input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 smtClean="0"/>
              <a:t>(‘text’) # here type of </a:t>
            </a:r>
            <a:r>
              <a:rPr lang="en-GB" i="1" dirty="0" err="1" smtClean="0"/>
              <a:t>Name_variable</a:t>
            </a:r>
            <a:r>
              <a:rPr lang="en-GB" i="1" dirty="0" smtClean="0"/>
              <a:t> </a:t>
            </a:r>
            <a:r>
              <a:rPr lang="en-GB" dirty="0" smtClean="0"/>
              <a:t>is </a:t>
            </a:r>
            <a:r>
              <a:rPr lang="en-GB" b="1" dirty="0" err="1" smtClean="0"/>
              <a:t>str</a:t>
            </a:r>
            <a:endParaRPr lang="en-GB" b="1" dirty="0"/>
          </a:p>
          <a:p>
            <a:r>
              <a:rPr lang="en-GB" b="1" dirty="0" smtClean="0">
                <a:solidFill>
                  <a:srgbClr val="FF0000"/>
                </a:solidFill>
              </a:rPr>
              <a:t>Example</a:t>
            </a:r>
          </a:p>
          <a:p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033516" y="4594576"/>
            <a:ext cx="7806520" cy="828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&gt;&gt;&gt;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input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('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What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is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your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?')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>
                <a:solidFill>
                  <a:srgbClr val="273239"/>
                </a:solidFill>
                <a:latin typeface="Consolas" panose="020B0609020204030204" pitchFamily="49" charset="0"/>
              </a:rPr>
              <a:t> </a:t>
            </a:r>
            <a:r>
              <a:rPr lang="fr-FR" altLang="fr-FR" sz="2400" dirty="0" smtClean="0">
                <a:solidFill>
                  <a:srgbClr val="273239"/>
                </a:solidFill>
                <a:latin typeface="Consolas" panose="020B0609020204030204" pitchFamily="49" charset="0"/>
              </a:rPr>
              <a:t>      </a:t>
            </a:r>
            <a:r>
              <a:rPr lang="fr-FR" altLang="fr-FR" sz="2000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What</a:t>
            </a:r>
            <a:r>
              <a:rPr lang="fr-FR" altLang="fr-FR" sz="20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fr-FR" altLang="fr-FR" sz="2000" dirty="0" err="1">
                <a:solidFill>
                  <a:srgbClr val="0070C0"/>
                </a:solidFill>
                <a:latin typeface="Consolas" panose="020B0609020204030204" pitchFamily="49" charset="0"/>
              </a:rPr>
              <a:t>is</a:t>
            </a:r>
            <a:r>
              <a:rPr lang="fr-FR" altLang="fr-FR" sz="2000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fr-FR" altLang="fr-FR" sz="2000" dirty="0" err="1">
                <a:solidFill>
                  <a:srgbClr val="0070C0"/>
                </a:solidFill>
                <a:latin typeface="Consolas" panose="020B0609020204030204" pitchFamily="49" charset="0"/>
              </a:rPr>
              <a:t>your</a:t>
            </a:r>
            <a:r>
              <a:rPr lang="fr-FR" altLang="fr-FR" sz="2000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fr-FR" altLang="fr-FR" sz="2000" dirty="0" err="1">
                <a:solidFill>
                  <a:srgbClr val="0070C0"/>
                </a:solidFill>
                <a:latin typeface="Consolas" panose="020B0609020204030204" pitchFamily="49" charset="0"/>
              </a:rPr>
              <a:t>name</a:t>
            </a:r>
            <a:r>
              <a:rPr lang="fr-FR" altLang="fr-FR" sz="20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?</a:t>
            </a:r>
            <a:r>
              <a:rPr lang="fr-FR" altLang="fr-FR" sz="2000" dirty="0" smtClean="0">
                <a:latin typeface="Consolas" panose="020B0609020204030204" pitchFamily="49" charset="0"/>
              </a:rPr>
              <a:t>|</a:t>
            </a:r>
            <a:r>
              <a:rPr lang="fr-FR" altLang="fr-FR" sz="20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</a:rPr>
              <a:t> </a:t>
            </a:r>
            <a:endParaRPr kumimoji="0" lang="fr-FR" altLang="fr-FR" sz="3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0016" y="5893727"/>
            <a:ext cx="1066800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000" b="1" i="1" dirty="0" smtClean="0">
                <a:solidFill>
                  <a:srgbClr val="273239"/>
                </a:solidFill>
                <a:latin typeface="Nunito"/>
              </a:rPr>
              <a:t>NB: You </a:t>
            </a:r>
            <a:r>
              <a:rPr lang="en-US" sz="2000" b="1" i="1" dirty="0">
                <a:solidFill>
                  <a:srgbClr val="273239"/>
                </a:solidFill>
                <a:latin typeface="Nunito"/>
              </a:rPr>
              <a:t>need to explicitly convert it into </a:t>
            </a:r>
            <a:r>
              <a:rPr lang="en-US" sz="2000" b="1" i="1" dirty="0" smtClean="0">
                <a:solidFill>
                  <a:srgbClr val="273239"/>
                </a:solidFill>
                <a:latin typeface="Nunito"/>
              </a:rPr>
              <a:t>a  type that you want using</a:t>
            </a:r>
            <a:r>
              <a:rPr lang="en-US" sz="2000" b="1" i="1" dirty="0">
                <a:solidFill>
                  <a:srgbClr val="273239"/>
                </a:solidFill>
                <a:latin typeface="Nunito"/>
              </a:rPr>
              <a:t> </a:t>
            </a:r>
            <a:r>
              <a:rPr lang="en-US" sz="2000" b="1" i="1" u="sng" dirty="0">
                <a:solidFill>
                  <a:srgbClr val="273239"/>
                </a:solidFill>
                <a:latin typeface="Nunito"/>
                <a:hlinkClick r:id="rId2"/>
              </a:rPr>
              <a:t>typecasting</a:t>
            </a:r>
            <a:r>
              <a:rPr lang="en-US" sz="2000" b="1" i="1" dirty="0">
                <a:solidFill>
                  <a:srgbClr val="273239"/>
                </a:solidFill>
                <a:latin typeface="Nunito"/>
              </a:rPr>
              <a:t>.</a:t>
            </a:r>
            <a:r>
              <a:rPr lang="en-US" dirty="0">
                <a:solidFill>
                  <a:srgbClr val="273239"/>
                </a:solidFill>
                <a:latin typeface="Nunito"/>
              </a:rPr>
              <a:t> 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Nunito"/>
              </a:rPr>
              <a:t> </a:t>
            </a:r>
            <a:endParaRPr lang="en-US" b="0" i="0" dirty="0">
              <a:solidFill>
                <a:srgbClr val="273239"/>
              </a:solidFill>
              <a:effectLst/>
              <a:latin typeface="Nunito"/>
            </a:endParaRPr>
          </a:p>
        </p:txBody>
      </p:sp>
    </p:spTree>
    <p:extLst>
      <p:ext uri="{BB962C8B-B14F-4D97-AF65-F5344CB8AC3E}">
        <p14:creationId xmlns:p14="http://schemas.microsoft.com/office/powerpoint/2010/main" val="33253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Typecasting 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1- </a:t>
            </a:r>
            <a:r>
              <a:rPr lang="en-US" b="1" dirty="0"/>
              <a:t>Typecasting the input to Integer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GB" b="1" dirty="0" smtClean="0"/>
              <a:t>Example </a:t>
            </a:r>
          </a:p>
          <a:p>
            <a:pPr marL="0" indent="0">
              <a:buNone/>
            </a:pPr>
            <a:r>
              <a:rPr lang="en-GB" dirty="0" smtClean="0"/>
              <a:t>           Var1 =  </a:t>
            </a:r>
            <a:r>
              <a:rPr lang="en-GB" b="1" dirty="0" err="1" smtClean="0">
                <a:solidFill>
                  <a:srgbClr val="FF0000"/>
                </a:solidFill>
              </a:rPr>
              <a:t>int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(input(‘give a number’))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b="1" dirty="0" smtClean="0"/>
              <a:t>2- Typecasting </a:t>
            </a:r>
            <a:r>
              <a:rPr lang="en-US" b="1" dirty="0"/>
              <a:t>the input to Float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GB" b="1" dirty="0"/>
              <a:t>Example </a:t>
            </a:r>
          </a:p>
          <a:p>
            <a:pPr marL="0" indent="0">
              <a:buNone/>
            </a:pPr>
            <a:r>
              <a:rPr lang="en-GB" dirty="0"/>
              <a:t>           Var1 =  </a:t>
            </a:r>
            <a:r>
              <a:rPr lang="en-GB" b="1" dirty="0" smtClean="0">
                <a:solidFill>
                  <a:srgbClr val="FF0000"/>
                </a:solidFill>
              </a:rPr>
              <a:t>Float</a:t>
            </a:r>
            <a:r>
              <a:rPr lang="en-GB" dirty="0" smtClean="0"/>
              <a:t>(input</a:t>
            </a:r>
            <a:r>
              <a:rPr lang="en-GB" dirty="0"/>
              <a:t>(‘give a number’))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064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7949" y="-24702"/>
            <a:ext cx="10515600" cy="1325563"/>
          </a:xfrm>
        </p:spPr>
        <p:txBody>
          <a:bodyPr/>
          <a:lstStyle/>
          <a:p>
            <a:r>
              <a:rPr lang="en-GB" b="1" dirty="0"/>
              <a:t>Typecasting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61031" y="3610307"/>
            <a:ext cx="10515600" cy="3005682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Example 2</a:t>
            </a:r>
          </a:p>
          <a:p>
            <a:pPr marL="0" indent="0">
              <a:buNone/>
            </a:pPr>
            <a:r>
              <a:rPr lang="en-GB" dirty="0" smtClean="0"/>
              <a:t>        &gt;&gt;&gt; Var1 </a:t>
            </a:r>
            <a:r>
              <a:rPr lang="en-GB" dirty="0"/>
              <a:t>=  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input</a:t>
            </a:r>
            <a:r>
              <a:rPr lang="en-GB" dirty="0"/>
              <a:t>(‘give </a:t>
            </a:r>
            <a:r>
              <a:rPr lang="en-GB" dirty="0" smtClean="0"/>
              <a:t>1st number   ’)</a:t>
            </a:r>
          </a:p>
          <a:p>
            <a:pPr marL="0" indent="0">
              <a:buNone/>
            </a:pPr>
            <a:r>
              <a:rPr lang="en-GB" dirty="0" smtClean="0"/>
              <a:t>                       give </a:t>
            </a:r>
            <a:r>
              <a:rPr lang="en-GB" dirty="0"/>
              <a:t>1st </a:t>
            </a:r>
            <a:r>
              <a:rPr lang="en-GB" dirty="0" smtClean="0"/>
              <a:t>number   </a:t>
            </a:r>
            <a:r>
              <a:rPr lang="en-GB" dirty="0" smtClean="0">
                <a:solidFill>
                  <a:schemeClr val="accent1"/>
                </a:solidFill>
              </a:rPr>
              <a:t>17</a:t>
            </a:r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dirty="0" smtClean="0"/>
              <a:t>         &gt;&gt;&gt; Var2 </a:t>
            </a:r>
            <a:r>
              <a:rPr lang="en-GB" dirty="0"/>
              <a:t>=  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dirty="0"/>
              <a:t>input(‘give </a:t>
            </a:r>
            <a:r>
              <a:rPr lang="en-GB" dirty="0" smtClean="0"/>
              <a:t>2nd </a:t>
            </a:r>
            <a:r>
              <a:rPr lang="en-GB" dirty="0"/>
              <a:t>number</a:t>
            </a:r>
            <a:r>
              <a:rPr lang="en-GB" dirty="0" smtClean="0"/>
              <a:t>’)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give </a:t>
            </a:r>
            <a:r>
              <a:rPr lang="en-GB" dirty="0"/>
              <a:t>1st number   </a:t>
            </a:r>
            <a:r>
              <a:rPr lang="en-GB" dirty="0" smtClean="0">
                <a:solidFill>
                  <a:schemeClr val="accent1"/>
                </a:solidFill>
              </a:rPr>
              <a:t>20</a:t>
            </a:r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dirty="0" smtClean="0"/>
              <a:t>          &gt;&gt;&gt;  print(Var1 + Var2)    </a:t>
            </a:r>
            <a:r>
              <a:rPr lang="en-GB" b="1" dirty="0" smtClean="0">
                <a:solidFill>
                  <a:srgbClr val="FF0000"/>
                </a:solidFill>
              </a:rPr>
              <a:t>? </a:t>
            </a:r>
            <a:r>
              <a:rPr lang="en-GB" dirty="0">
                <a:solidFill>
                  <a:schemeClr val="accent1"/>
                </a:solidFill>
              </a:rPr>
              <a:t>1720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35759" y="1311334"/>
            <a:ext cx="10515600" cy="228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/>
              <a:t>Example 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        &gt;&gt;&gt; Var1 =  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input(‘give 1st number   ’)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                       give 1st number   </a:t>
            </a:r>
            <a:r>
              <a:rPr lang="en-GB" dirty="0" smtClean="0">
                <a:solidFill>
                  <a:schemeClr val="accent1"/>
                </a:solidFill>
              </a:rPr>
              <a:t>17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         &gt;&gt;&gt;  print(var1 + 20)    </a:t>
            </a:r>
            <a:r>
              <a:rPr lang="en-GB" b="1" dirty="0" smtClean="0">
                <a:solidFill>
                  <a:srgbClr val="FF0000"/>
                </a:solidFill>
              </a:rPr>
              <a:t>?Error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573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</a:t>
            </a:r>
            <a:r>
              <a:rPr lang="en-GB" b="1" dirty="0" smtClean="0"/>
              <a:t>xercises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Create a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script </a:t>
            </a: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that takes two inputs, multiplies them, and then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print the result.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                 A,B = input(“give two numbers”).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spilit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(); print(“a*b=   “,A*B)</a:t>
            </a: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Ask for their year of birth, and compute their age </a:t>
            </a:r>
            <a:r>
              <a:rPr lang="en-GB" dirty="0" smtClean="0">
                <a:solidFill>
                  <a:schemeClr val="accent1"/>
                </a:solidFill>
              </a:rPr>
              <a:t>example :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your age is 25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                       A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= input(“give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your birth date”);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print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(“your age is   “,2023-A)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Read five numbers in. after then print out their sum and mean</a:t>
            </a: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GB" dirty="0">
                <a:solidFill>
                  <a:schemeClr val="accent2">
                    <a:lumMod val="50000"/>
                  </a:schemeClr>
                </a:solidFill>
              </a:rPr>
            </a:br>
            <a:endParaRPr lang="en-GB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76625" y="36972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476625" y="37734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82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Conditionals and iterative statement</a:t>
            </a:r>
            <a:endParaRPr lang="en-GB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sz="3600" dirty="0" smtClean="0">
              <a:cs typeface="Times New Roman" panose="02020603050405020304" pitchFamily="18" charset="0"/>
            </a:endParaRPr>
          </a:p>
          <a:p>
            <a:r>
              <a:rPr lang="en-IN" sz="3600" dirty="0" smtClean="0">
                <a:cs typeface="Times New Roman" panose="02020603050405020304" pitchFamily="18" charset="0"/>
              </a:rPr>
              <a:t>Programs </a:t>
            </a:r>
            <a:r>
              <a:rPr lang="en-IN" sz="3600" dirty="0">
                <a:cs typeface="Times New Roman" panose="02020603050405020304" pitchFamily="18" charset="0"/>
              </a:rPr>
              <a:t>are written for the solution to the real world problems. </a:t>
            </a:r>
            <a:endParaRPr lang="en-IN" sz="3600" dirty="0" smtClean="0">
              <a:cs typeface="Times New Roman" panose="02020603050405020304" pitchFamily="18" charset="0"/>
            </a:endParaRPr>
          </a:p>
          <a:p>
            <a:r>
              <a:rPr lang="en-IN" sz="3600" dirty="0" smtClean="0">
                <a:cs typeface="Times New Roman" panose="02020603050405020304" pitchFamily="18" charset="0"/>
              </a:rPr>
              <a:t>A </a:t>
            </a:r>
            <a:r>
              <a:rPr lang="en-IN" sz="3600" dirty="0">
                <a:cs typeface="Times New Roman" panose="02020603050405020304" pitchFamily="18" charset="0"/>
              </a:rPr>
              <a:t>language should have the ability to control the flow of execution </a:t>
            </a:r>
            <a:r>
              <a:rPr lang="en-IN" sz="3600" dirty="0" smtClean="0">
                <a:cs typeface="Times New Roman" panose="02020603050405020304" pitchFamily="18" charset="0"/>
              </a:rPr>
              <a:t>(</a:t>
            </a:r>
            <a:r>
              <a:rPr lang="en-IN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called as structured programming </a:t>
            </a:r>
            <a:r>
              <a:rPr lang="en-IN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</a:t>
            </a:r>
            <a:r>
              <a:rPr lang="en-IN" sz="3600" dirty="0" smtClean="0">
                <a:cs typeface="Times New Roman" panose="02020603050405020304" pitchFamily="18" charset="0"/>
              </a:rPr>
              <a:t>)</a:t>
            </a:r>
            <a:endParaRPr lang="en-GB" sz="3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44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Type Conditionals 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and iterative statement</a:t>
            </a:r>
            <a:endParaRPr lang="en-GB" dirty="0"/>
          </a:p>
        </p:txBody>
      </p:sp>
      <p:grpSp>
        <p:nvGrpSpPr>
          <p:cNvPr id="4" name="Group 14"/>
          <p:cNvGrpSpPr/>
          <p:nvPr/>
        </p:nvGrpSpPr>
        <p:grpSpPr>
          <a:xfrm>
            <a:off x="859488" y="1483160"/>
            <a:ext cx="2428892" cy="4075355"/>
            <a:chOff x="1357290" y="857232"/>
            <a:chExt cx="2428892" cy="4075355"/>
          </a:xfrm>
        </p:grpSpPr>
        <p:sp>
          <p:nvSpPr>
            <p:cNvPr id="5" name="Rectangle 4"/>
            <p:cNvSpPr/>
            <p:nvPr/>
          </p:nvSpPr>
          <p:spPr>
            <a:xfrm>
              <a:off x="1571604" y="1357298"/>
              <a:ext cx="1928826" cy="42862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571604" y="2285992"/>
              <a:ext cx="1928826" cy="428628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571604" y="3214686"/>
              <a:ext cx="1928826" cy="428628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" name="Down Arrow 8"/>
            <p:cNvSpPr/>
            <p:nvPr/>
          </p:nvSpPr>
          <p:spPr>
            <a:xfrm>
              <a:off x="2357422" y="1785926"/>
              <a:ext cx="285752" cy="500066"/>
            </a:xfrm>
            <a:prstGeom prst="downArrow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16200000" scaled="0"/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" name="Down Arrow 10"/>
            <p:cNvSpPr/>
            <p:nvPr/>
          </p:nvSpPr>
          <p:spPr>
            <a:xfrm>
              <a:off x="2357422" y="2714620"/>
              <a:ext cx="285752" cy="500066"/>
            </a:xfrm>
            <a:prstGeom prst="downArrow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6200000" scaled="0"/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" name="Down Arrow 11"/>
            <p:cNvSpPr/>
            <p:nvPr/>
          </p:nvSpPr>
          <p:spPr>
            <a:xfrm>
              <a:off x="2357422" y="857232"/>
              <a:ext cx="285752" cy="500066"/>
            </a:xfrm>
            <a:prstGeom prst="downArrow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16200000" scaled="0"/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" name="Down Arrow 12"/>
            <p:cNvSpPr/>
            <p:nvPr/>
          </p:nvSpPr>
          <p:spPr>
            <a:xfrm>
              <a:off x="2357422" y="3643314"/>
              <a:ext cx="285752" cy="500066"/>
            </a:xfrm>
            <a:prstGeom prst="downArrow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6200000" scaled="0"/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" name="TextBox 13"/>
            <p:cNvSpPr txBox="1"/>
            <p:nvPr/>
          </p:nvSpPr>
          <p:spPr>
            <a:xfrm>
              <a:off x="1357290" y="4286256"/>
              <a:ext cx="2428892" cy="646331"/>
            </a:xfrm>
            <a:prstGeom prst="rect">
              <a:avLst/>
            </a:prstGeom>
            <a:noFill/>
            <a:scene3d>
              <a:camera prst="obliqueTopLeft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u="sng" dirty="0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SEQUENCE</a:t>
              </a:r>
              <a:endParaRPr lang="en-IN" sz="3600" b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 76"/>
          <p:cNvGrpSpPr/>
          <p:nvPr/>
        </p:nvGrpSpPr>
        <p:grpSpPr>
          <a:xfrm>
            <a:off x="4338385" y="2542427"/>
            <a:ext cx="3214710" cy="3832013"/>
            <a:chOff x="2928926" y="600508"/>
            <a:chExt cx="3214710" cy="3832013"/>
          </a:xfrm>
        </p:grpSpPr>
        <p:sp>
          <p:nvSpPr>
            <p:cNvPr id="14" name="Flowchart: Decision 15"/>
            <p:cNvSpPr/>
            <p:nvPr/>
          </p:nvSpPr>
          <p:spPr>
            <a:xfrm>
              <a:off x="3914544" y="600508"/>
              <a:ext cx="1285884" cy="928694"/>
            </a:xfrm>
            <a:prstGeom prst="flowChartDecisi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b="1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928926" y="1714488"/>
              <a:ext cx="1143008" cy="571504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000628" y="1714488"/>
              <a:ext cx="1143008" cy="571504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7" name="Flowchart: Connector 20"/>
            <p:cNvSpPr/>
            <p:nvPr/>
          </p:nvSpPr>
          <p:spPr>
            <a:xfrm>
              <a:off x="4143372" y="2500306"/>
              <a:ext cx="642942" cy="642942"/>
            </a:xfrm>
            <a:prstGeom prst="flowChartConnector">
              <a:avLst/>
            </a:prstGeom>
            <a:solidFill>
              <a:srgbClr val="FFFF00"/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bliqueTopLeft"/>
              <a:lightRig rig="threePt" dir="t">
                <a:rot lat="0" lon="0" rev="1200000"/>
              </a:lightRig>
            </a:scene3d>
            <a:sp3d>
              <a:bevelT w="63500" h="25400" prst="divot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18" name="Straight Connector 28"/>
            <p:cNvCxnSpPr/>
            <p:nvPr/>
          </p:nvCxnSpPr>
          <p:spPr>
            <a:xfrm rot="16200000" flipH="1">
              <a:off x="3222332" y="2564090"/>
              <a:ext cx="570710" cy="14514"/>
            </a:xfrm>
            <a:prstGeom prst="line">
              <a:avLst/>
            </a:prstGeom>
            <a:ln w="114300">
              <a:solidFill>
                <a:srgbClr val="FF00FF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9" name="Left Arrow 29"/>
            <p:cNvSpPr/>
            <p:nvPr/>
          </p:nvSpPr>
          <p:spPr>
            <a:xfrm flipH="1">
              <a:off x="3471402" y="2786058"/>
              <a:ext cx="600532" cy="142876"/>
            </a:xfrm>
            <a:prstGeom prst="leftArrow">
              <a:avLst/>
            </a:prstGeom>
            <a:solidFill>
              <a:srgbClr val="FF00FF"/>
            </a:solidFill>
            <a:ln>
              <a:solidFill>
                <a:srgbClr val="FF00FF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20" name="Straight Connector 37"/>
            <p:cNvCxnSpPr/>
            <p:nvPr/>
          </p:nvCxnSpPr>
          <p:spPr>
            <a:xfrm rot="5400000">
              <a:off x="3180150" y="1391826"/>
              <a:ext cx="642148" cy="1588"/>
            </a:xfrm>
            <a:prstGeom prst="line">
              <a:avLst/>
            </a:prstGeom>
            <a:ln w="114300">
              <a:solidFill>
                <a:srgbClr val="FF00FF"/>
              </a:solidFill>
              <a:headEnd type="none"/>
              <a:tailEnd type="triangle"/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" name="Straight Connector 38"/>
            <p:cNvCxnSpPr/>
            <p:nvPr/>
          </p:nvCxnSpPr>
          <p:spPr>
            <a:xfrm rot="5400000">
              <a:off x="5251852" y="1392620"/>
              <a:ext cx="642148" cy="1588"/>
            </a:xfrm>
            <a:prstGeom prst="line">
              <a:avLst/>
            </a:prstGeom>
            <a:ln w="114300">
              <a:solidFill>
                <a:srgbClr val="FF00FF"/>
              </a:solidFill>
              <a:headEnd type="none"/>
              <a:tailEnd type="triangle"/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2" name="Straight Connector 39"/>
            <p:cNvCxnSpPr/>
            <p:nvPr/>
          </p:nvCxnSpPr>
          <p:spPr>
            <a:xfrm>
              <a:off x="3443506" y="1069958"/>
              <a:ext cx="490542" cy="1588"/>
            </a:xfrm>
            <a:prstGeom prst="line">
              <a:avLst/>
            </a:prstGeom>
            <a:ln w="114300">
              <a:solidFill>
                <a:srgbClr val="FF00FF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3" name="Straight Connector 42"/>
            <p:cNvCxnSpPr/>
            <p:nvPr/>
          </p:nvCxnSpPr>
          <p:spPr>
            <a:xfrm>
              <a:off x="5200428" y="1071546"/>
              <a:ext cx="428628" cy="1588"/>
            </a:xfrm>
            <a:prstGeom prst="line">
              <a:avLst/>
            </a:prstGeom>
            <a:ln w="114300">
              <a:solidFill>
                <a:srgbClr val="FF00FF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4" name="Left Arrow 45"/>
            <p:cNvSpPr/>
            <p:nvPr/>
          </p:nvSpPr>
          <p:spPr>
            <a:xfrm rot="16200000">
              <a:off x="4179091" y="3321843"/>
              <a:ext cx="571504" cy="214314"/>
            </a:xfrm>
            <a:prstGeom prst="leftArrow">
              <a:avLst/>
            </a:prstGeom>
            <a:solidFill>
              <a:srgbClr val="FF00FF"/>
            </a:solidFill>
            <a:ln>
              <a:solidFill>
                <a:srgbClr val="FF00FF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25" name="Straight Connector 49"/>
            <p:cNvCxnSpPr/>
            <p:nvPr/>
          </p:nvCxnSpPr>
          <p:spPr>
            <a:xfrm rot="16200000" flipH="1">
              <a:off x="5308548" y="2564884"/>
              <a:ext cx="570710" cy="14514"/>
            </a:xfrm>
            <a:prstGeom prst="line">
              <a:avLst/>
            </a:prstGeom>
            <a:ln w="114300">
              <a:solidFill>
                <a:srgbClr val="FF00FF"/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6" name="Left Arrow 27"/>
            <p:cNvSpPr/>
            <p:nvPr/>
          </p:nvSpPr>
          <p:spPr>
            <a:xfrm>
              <a:off x="4786314" y="2786058"/>
              <a:ext cx="857256" cy="214314"/>
            </a:xfrm>
            <a:prstGeom prst="leftArrow">
              <a:avLst/>
            </a:prstGeom>
            <a:solidFill>
              <a:srgbClr val="FF00FF"/>
            </a:solidFill>
            <a:ln>
              <a:solidFill>
                <a:srgbClr val="FF00FF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7" name="TextBox 51"/>
            <p:cNvSpPr txBox="1"/>
            <p:nvPr/>
          </p:nvSpPr>
          <p:spPr>
            <a:xfrm>
              <a:off x="3143240" y="3786190"/>
              <a:ext cx="27146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u="sng" dirty="0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SELECTION</a:t>
              </a:r>
              <a:endParaRPr lang="en-IN" sz="3600" b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8" name="Group 77"/>
          <p:cNvGrpSpPr/>
          <p:nvPr/>
        </p:nvGrpSpPr>
        <p:grpSpPr>
          <a:xfrm>
            <a:off x="8424842" y="1520718"/>
            <a:ext cx="2500330" cy="3775089"/>
            <a:chOff x="6429388" y="657432"/>
            <a:chExt cx="2500330" cy="3775089"/>
          </a:xfrm>
        </p:grpSpPr>
        <p:sp>
          <p:nvSpPr>
            <p:cNvPr id="29" name="TextBox 60"/>
            <p:cNvSpPr txBox="1"/>
            <p:nvPr/>
          </p:nvSpPr>
          <p:spPr>
            <a:xfrm>
              <a:off x="6429388" y="3786190"/>
              <a:ext cx="25003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u="sng" dirty="0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ITERATION</a:t>
              </a:r>
              <a:endParaRPr lang="en-IN" sz="3600" b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30" name="Group 75"/>
            <p:cNvGrpSpPr/>
            <p:nvPr/>
          </p:nvGrpSpPr>
          <p:grpSpPr>
            <a:xfrm>
              <a:off x="6701758" y="657432"/>
              <a:ext cx="2213446" cy="2628692"/>
              <a:chOff x="6701758" y="657432"/>
              <a:chExt cx="2213446" cy="2628692"/>
            </a:xfrm>
          </p:grpSpPr>
          <p:cxnSp>
            <p:nvCxnSpPr>
              <p:cNvPr id="31" name="Straight Connector 69"/>
              <p:cNvCxnSpPr/>
              <p:nvPr/>
            </p:nvCxnSpPr>
            <p:spPr>
              <a:xfrm flipV="1">
                <a:off x="6701758" y="1113956"/>
                <a:ext cx="560392" cy="10318"/>
              </a:xfrm>
              <a:prstGeom prst="line">
                <a:avLst/>
              </a:prstGeom>
              <a:ln w="114300">
                <a:solidFill>
                  <a:srgbClr val="FF00FF"/>
                </a:solidFill>
                <a:headEnd type="none"/>
                <a:tailEnd type="triangle"/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32" name="Flowchart: Decision 16"/>
              <p:cNvSpPr/>
              <p:nvPr/>
            </p:nvSpPr>
            <p:spPr>
              <a:xfrm>
                <a:off x="7215206" y="657432"/>
                <a:ext cx="1285884" cy="928694"/>
              </a:xfrm>
              <a:prstGeom prst="flowChartDecision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b="1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7286644" y="1857364"/>
                <a:ext cx="1143008" cy="571504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34" name="Straight Connector 53"/>
              <p:cNvCxnSpPr/>
              <p:nvPr/>
            </p:nvCxnSpPr>
            <p:spPr>
              <a:xfrm>
                <a:off x="8486576" y="1112368"/>
                <a:ext cx="428628" cy="1588"/>
              </a:xfrm>
              <a:prstGeom prst="line">
                <a:avLst/>
              </a:prstGeom>
              <a:ln w="114300">
                <a:solidFill>
                  <a:srgbClr val="FF00FF"/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54"/>
              <p:cNvCxnSpPr/>
              <p:nvPr/>
            </p:nvCxnSpPr>
            <p:spPr>
              <a:xfrm rot="16200000" flipH="1">
                <a:off x="7744528" y="2172372"/>
                <a:ext cx="2215710" cy="11794"/>
              </a:xfrm>
              <a:prstGeom prst="line">
                <a:avLst/>
              </a:prstGeom>
              <a:ln w="114300">
                <a:solidFill>
                  <a:srgbClr val="FF00FF"/>
                </a:solidFill>
                <a:headEnd type="none"/>
                <a:tailEnd type="triangle"/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58"/>
              <p:cNvCxnSpPr/>
              <p:nvPr/>
            </p:nvCxnSpPr>
            <p:spPr>
              <a:xfrm rot="5400000">
                <a:off x="7727860" y="1699180"/>
                <a:ext cx="285752" cy="1588"/>
              </a:xfrm>
              <a:prstGeom prst="line">
                <a:avLst/>
              </a:prstGeom>
              <a:ln w="114300">
                <a:solidFill>
                  <a:srgbClr val="FF00FF"/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63"/>
              <p:cNvCxnSpPr/>
              <p:nvPr/>
            </p:nvCxnSpPr>
            <p:spPr>
              <a:xfrm rot="10800000">
                <a:off x="6715140" y="3000372"/>
                <a:ext cx="1214446" cy="1588"/>
              </a:xfrm>
              <a:prstGeom prst="line">
                <a:avLst/>
              </a:prstGeom>
              <a:ln w="114300">
                <a:solidFill>
                  <a:srgbClr val="FF00FF"/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61"/>
              <p:cNvCxnSpPr/>
              <p:nvPr/>
            </p:nvCxnSpPr>
            <p:spPr>
              <a:xfrm rot="16200000" flipH="1">
                <a:off x="5749933" y="2036753"/>
                <a:ext cx="1987676" cy="57262"/>
              </a:xfrm>
              <a:prstGeom prst="line">
                <a:avLst/>
              </a:prstGeom>
              <a:ln w="114300">
                <a:solidFill>
                  <a:srgbClr val="FF00FF"/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57"/>
              <p:cNvCxnSpPr/>
              <p:nvPr/>
            </p:nvCxnSpPr>
            <p:spPr>
              <a:xfrm rot="5400000">
                <a:off x="7565705" y="2750339"/>
                <a:ext cx="642942" cy="1588"/>
              </a:xfrm>
              <a:prstGeom prst="line">
                <a:avLst/>
              </a:prstGeom>
              <a:ln w="114300">
                <a:solidFill>
                  <a:srgbClr val="FF00FF"/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85949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5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Sequence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en-IN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Sequence is the default control structure; instructions are executed one after another. 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endParaRPr lang="en-IN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en-IN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 1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en-IN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 2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en-IN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 3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en-IN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……..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en-IN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……..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en-IN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……..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745707" y="2970242"/>
            <a:ext cx="593563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Example: 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	num1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= 1.5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	num2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= 6.3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	sum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=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num1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+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num2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Arial" pitchFamily="34" charset="0"/>
            </a:endParaRP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	print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('The sum is =‘, sum)</a:t>
            </a:r>
          </a:p>
        </p:txBody>
      </p:sp>
    </p:spTree>
    <p:extLst>
      <p:ext uri="{BB962C8B-B14F-4D97-AF65-F5344CB8AC3E}">
        <p14:creationId xmlns:p14="http://schemas.microsoft.com/office/powerpoint/2010/main" val="166581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" pitchFamily="18" charset="-127"/>
                <a:cs typeface="Arial" pitchFamily="34" charset="0"/>
              </a:rPr>
              <a:t>SELECTION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55594"/>
            <a:ext cx="10515600" cy="5418161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n-IN" sz="5900" b="1" dirty="0"/>
              <a:t>A selection statement causes the program control to be transferred to a specific flow based upon whether a certain condition is true or not.</a:t>
            </a:r>
            <a:endParaRPr lang="en-US" sz="5900" b="1" dirty="0">
              <a:ea typeface="Calibri" pitchFamily="34" charset="0"/>
              <a:cs typeface="Arial" pitchFamily="34" charset="0"/>
            </a:endParaRPr>
          </a:p>
          <a:p>
            <a:r>
              <a:rPr lang="en-GB" sz="5100" b="1" dirty="0"/>
              <a:t>Condition</a:t>
            </a:r>
            <a:r>
              <a:rPr lang="en-GB" sz="5100" dirty="0" smtClean="0"/>
              <a:t> </a:t>
            </a:r>
            <a:r>
              <a:rPr lang="en-GB" sz="5100" b="1" dirty="0" smtClean="0"/>
              <a:t>:    - </a:t>
            </a:r>
            <a:r>
              <a:rPr lang="fr-FR" sz="5100" b="1" dirty="0" smtClean="0"/>
              <a:t> </a:t>
            </a:r>
            <a:r>
              <a:rPr lang="en-IN" sz="5100" b="1" dirty="0"/>
              <a:t>is a Boolean expression</a:t>
            </a:r>
            <a:endParaRPr lang="en-GB" sz="5100" b="1" dirty="0"/>
          </a:p>
          <a:p>
            <a:r>
              <a:rPr lang="en-GB" sz="3800" dirty="0"/>
              <a:t> </a:t>
            </a:r>
            <a:r>
              <a:rPr lang="en-GB" sz="3800" dirty="0" smtClean="0"/>
              <a:t>                              </a:t>
            </a:r>
            <a:r>
              <a:rPr lang="en-GB" sz="5100" b="1" dirty="0"/>
              <a:t>-  takes a value true or false</a:t>
            </a:r>
          </a:p>
          <a:p>
            <a:pPr marL="914400" lvl="2" indent="0">
              <a:buNone/>
            </a:pPr>
            <a:endParaRPr lang="en-US" sz="3800" dirty="0" smtClean="0"/>
          </a:p>
          <a:p>
            <a:pPr marL="914400" lvl="2" indent="0">
              <a:buNone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Equals</a:t>
            </a: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3800" dirty="0"/>
              <a:t> </a:t>
            </a:r>
            <a:r>
              <a:rPr lang="en-US" sz="3800" dirty="0" smtClean="0"/>
              <a:t>                                         </a:t>
            </a:r>
            <a:r>
              <a:rPr lang="en-US" sz="5900" b="1" dirty="0" smtClean="0">
                <a:solidFill>
                  <a:srgbClr val="FF0000"/>
                </a:solidFill>
              </a:rPr>
              <a:t>a </a:t>
            </a:r>
            <a:r>
              <a:rPr lang="en-US" sz="5900" b="1" dirty="0">
                <a:solidFill>
                  <a:srgbClr val="FF0000"/>
                </a:solidFill>
              </a:rPr>
              <a:t>== b</a:t>
            </a:r>
          </a:p>
          <a:p>
            <a:pPr marL="914400" lvl="2" indent="0">
              <a:buNone/>
            </a:pP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Equals:</a:t>
            </a:r>
            <a:r>
              <a:rPr lang="en-US" sz="3800" dirty="0"/>
              <a:t> </a:t>
            </a:r>
            <a:r>
              <a:rPr lang="en-US" sz="3800" dirty="0" smtClean="0"/>
              <a:t>                                  </a:t>
            </a:r>
            <a:r>
              <a:rPr lang="en-US" sz="5900" b="1" dirty="0" smtClean="0">
                <a:solidFill>
                  <a:srgbClr val="FF0000"/>
                </a:solidFill>
              </a:rPr>
              <a:t>a </a:t>
            </a:r>
            <a:r>
              <a:rPr lang="en-US" sz="5900" b="1" dirty="0">
                <a:solidFill>
                  <a:srgbClr val="FF0000"/>
                </a:solidFill>
              </a:rPr>
              <a:t>!= b</a:t>
            </a:r>
          </a:p>
          <a:p>
            <a:pPr marL="914400" lvl="2" indent="0">
              <a:buNone/>
            </a:pP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than</a:t>
            </a:r>
            <a:r>
              <a:rPr lang="en-US" sz="3800" dirty="0" smtClean="0"/>
              <a:t>:                                     </a:t>
            </a:r>
            <a:r>
              <a:rPr lang="en-US" sz="3800" dirty="0"/>
              <a:t> </a:t>
            </a:r>
            <a:r>
              <a:rPr lang="en-US" sz="5900" b="1" dirty="0">
                <a:solidFill>
                  <a:srgbClr val="FF0000"/>
                </a:solidFill>
              </a:rPr>
              <a:t>a &lt; b</a:t>
            </a:r>
          </a:p>
          <a:p>
            <a:pPr marL="914400" lvl="2" indent="0">
              <a:buNone/>
            </a:pP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than or equal to</a:t>
            </a:r>
            <a:r>
              <a:rPr lang="en-US" sz="3800" dirty="0"/>
              <a:t>: </a:t>
            </a:r>
            <a:r>
              <a:rPr lang="en-US" sz="3800" dirty="0" smtClean="0"/>
              <a:t>                 </a:t>
            </a:r>
            <a:r>
              <a:rPr lang="en-US" sz="5900" b="1" dirty="0" smtClean="0">
                <a:solidFill>
                  <a:srgbClr val="FF0000"/>
                </a:solidFill>
              </a:rPr>
              <a:t>a </a:t>
            </a:r>
            <a:r>
              <a:rPr lang="en-US" sz="5900" b="1" dirty="0">
                <a:solidFill>
                  <a:srgbClr val="FF0000"/>
                </a:solidFill>
              </a:rPr>
              <a:t>&lt;= b</a:t>
            </a:r>
          </a:p>
          <a:p>
            <a:pPr marL="914400" lvl="2" indent="0">
              <a:buNone/>
            </a:pP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Greater than:</a:t>
            </a:r>
            <a:r>
              <a:rPr lang="en-US" sz="3800" dirty="0"/>
              <a:t> </a:t>
            </a:r>
            <a:r>
              <a:rPr lang="en-US" sz="3800" dirty="0" smtClean="0"/>
              <a:t>                                </a:t>
            </a:r>
            <a:r>
              <a:rPr lang="en-US" sz="5900" b="1" dirty="0" smtClean="0">
                <a:solidFill>
                  <a:srgbClr val="FF0000"/>
                </a:solidFill>
              </a:rPr>
              <a:t>a </a:t>
            </a:r>
            <a:r>
              <a:rPr lang="en-US" sz="5900" b="1" dirty="0">
                <a:solidFill>
                  <a:srgbClr val="FF0000"/>
                </a:solidFill>
              </a:rPr>
              <a:t>&gt; b</a:t>
            </a:r>
          </a:p>
          <a:p>
            <a:pPr marL="914400" lvl="2" indent="0">
              <a:buNone/>
            </a:pP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Greater than or equal to:</a:t>
            </a:r>
            <a:r>
              <a:rPr lang="en-US" sz="3800" dirty="0"/>
              <a:t> </a:t>
            </a:r>
            <a:r>
              <a:rPr lang="en-US" sz="3800" dirty="0" smtClean="0"/>
              <a:t>            </a:t>
            </a:r>
            <a:r>
              <a:rPr lang="en-US" sz="5900" b="1" dirty="0" smtClean="0">
                <a:solidFill>
                  <a:srgbClr val="FF0000"/>
                </a:solidFill>
              </a:rPr>
              <a:t>a </a:t>
            </a:r>
            <a:r>
              <a:rPr lang="en-US" sz="5900" b="1" dirty="0">
                <a:solidFill>
                  <a:srgbClr val="FF0000"/>
                </a:solidFill>
              </a:rPr>
              <a:t>&gt;= b</a:t>
            </a:r>
          </a:p>
          <a:p>
            <a:pPr marL="0" indent="0">
              <a:buNone/>
            </a:pPr>
            <a:endParaRPr lang="en-GB" sz="4200" dirty="0"/>
          </a:p>
          <a:p>
            <a:r>
              <a:rPr lang="en-GB" sz="5900" b="1" dirty="0" smtClean="0"/>
              <a:t>Complex condition : using ( ) , and logical operator (or , and)</a:t>
            </a:r>
            <a:endParaRPr lang="en-GB" sz="5900" b="1" dirty="0"/>
          </a:p>
        </p:txBody>
      </p:sp>
    </p:spTree>
    <p:extLst>
      <p:ext uri="{BB962C8B-B14F-4D97-AF65-F5344CB8AC3E}">
        <p14:creationId xmlns:p14="http://schemas.microsoft.com/office/powerpoint/2010/main" val="125531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 table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Lightbox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201" y="1690688"/>
            <a:ext cx="9910945" cy="3193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237957" y="5219114"/>
            <a:ext cx="931281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Example</a:t>
            </a:r>
            <a:endParaRPr lang="fr-FR" b="1" dirty="0" smtClean="0"/>
          </a:p>
          <a:p>
            <a:r>
              <a:rPr lang="fr-FR" sz="4000" b="1" dirty="0" smtClean="0"/>
              <a:t>               ( (a &gt; b) and ( not ( b&gt;=a ) )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42443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Primitive (basic) data type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Python 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3600" dirty="0"/>
              <a:t>Primitive Data </a:t>
            </a:r>
            <a:r>
              <a:rPr lang="en-US" sz="3600" dirty="0" smtClean="0"/>
              <a:t>type</a:t>
            </a:r>
            <a:endParaRPr lang="en-US" sz="3600" dirty="0"/>
          </a:p>
          <a:p>
            <a:pPr lvl="1"/>
            <a:r>
              <a:rPr lang="en-US" sz="3200" dirty="0"/>
              <a:t>Integers</a:t>
            </a:r>
          </a:p>
          <a:p>
            <a:pPr lvl="1"/>
            <a:r>
              <a:rPr lang="en-US" sz="3200" dirty="0"/>
              <a:t>Float</a:t>
            </a:r>
          </a:p>
          <a:p>
            <a:pPr lvl="1"/>
            <a:r>
              <a:rPr lang="en-US" sz="3200" dirty="0"/>
              <a:t>Strings</a:t>
            </a:r>
          </a:p>
          <a:p>
            <a:pPr lvl="1"/>
            <a:r>
              <a:rPr lang="en-US" sz="3200" dirty="0"/>
              <a:t>Boolean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97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sz="3000" b="1" dirty="0"/>
              <a:t>Conditional constructs (also known as if statements) provide a way to execute a chosen block of code based on the run-time evaluation of one or more Boolean expressions (condition). </a:t>
            </a:r>
          </a:p>
          <a:p>
            <a:r>
              <a:rPr lang="fr-FR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Pseudo-code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condition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ints1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Inst2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…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end if</a:t>
            </a:r>
          </a:p>
          <a:p>
            <a:pPr marL="0" indent="0">
              <a:buNone/>
            </a:pP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77133" y="3691321"/>
            <a:ext cx="283229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a=0 </a:t>
            </a:r>
            <a:r>
              <a:rPr lang="fr-F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(‘a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null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’)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Inst2</a:t>
            </a:r>
          </a:p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…</a:t>
            </a:r>
          </a:p>
          <a:p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if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108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Conditional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python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Python, the most general form of a conditional is written as follows:</a:t>
            </a:r>
          </a:p>
          <a:p>
            <a:endParaRPr lang="en-GB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2359588" y="2936538"/>
            <a:ext cx="8994212" cy="2554545"/>
            <a:chOff x="2349373" y="3318570"/>
            <a:chExt cx="8217994" cy="2893506"/>
          </a:xfrm>
        </p:grpSpPr>
        <p:sp>
          <p:nvSpPr>
            <p:cNvPr id="4" name="Rectangle 3"/>
            <p:cNvSpPr/>
            <p:nvPr/>
          </p:nvSpPr>
          <p:spPr>
            <a:xfrm>
              <a:off x="2349373" y="3318570"/>
              <a:ext cx="5582573" cy="289350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IN" sz="2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if</a:t>
              </a:r>
              <a:r>
                <a:rPr lang="en-IN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first condition</a:t>
              </a:r>
              <a:r>
                <a:rPr lang="en-IN" sz="20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</a:t>
              </a:r>
            </a:p>
            <a:p>
              <a:r>
                <a:rPr lang="en-IN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 first body</a:t>
              </a:r>
            </a:p>
            <a:p>
              <a:r>
                <a:rPr lang="en-IN" sz="2000" b="1" dirty="0" err="1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elif</a:t>
              </a:r>
              <a:r>
                <a:rPr lang="en-IN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second condition</a:t>
              </a:r>
              <a:r>
                <a:rPr lang="en-IN" sz="20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</a:t>
              </a:r>
            </a:p>
            <a:p>
              <a:r>
                <a:rPr lang="en-IN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 second body</a:t>
              </a:r>
            </a:p>
            <a:p>
              <a:r>
                <a:rPr lang="en-IN" sz="2000" b="1" dirty="0" err="1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elif</a:t>
              </a:r>
              <a:r>
                <a:rPr lang="en-IN" sz="20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IN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third condition</a:t>
              </a:r>
              <a:r>
                <a:rPr lang="en-IN" sz="20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</a:t>
              </a:r>
            </a:p>
            <a:p>
              <a:r>
                <a:rPr lang="en-IN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  third body</a:t>
              </a:r>
            </a:p>
            <a:p>
              <a:r>
                <a:rPr lang="en-IN" sz="20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else:</a:t>
              </a:r>
            </a:p>
            <a:p>
              <a:r>
                <a:rPr lang="en-IN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  fourth body</a:t>
              </a:r>
              <a:endParaRPr lang="en-I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8209913" y="4238241"/>
              <a:ext cx="2357454" cy="7493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Colon Must</a:t>
              </a:r>
              <a:endParaRPr lang="en-I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6" name="Straight Arrow Connector 8"/>
            <p:cNvCxnSpPr/>
            <p:nvPr/>
          </p:nvCxnSpPr>
          <p:spPr>
            <a:xfrm rot="10800000">
              <a:off x="5087416" y="3604322"/>
              <a:ext cx="321471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17"/>
            <p:cNvCxnSpPr/>
            <p:nvPr/>
          </p:nvCxnSpPr>
          <p:spPr>
            <a:xfrm flipH="1">
              <a:off x="8301333" y="3590607"/>
              <a:ext cx="793" cy="258627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" name="Straight Arrow Connector 21"/>
            <p:cNvCxnSpPr/>
            <p:nvPr/>
          </p:nvCxnSpPr>
          <p:spPr>
            <a:xfrm rot="10800000">
              <a:off x="5589999" y="4258497"/>
              <a:ext cx="264320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" name="Straight Arrow Connector 23"/>
            <p:cNvCxnSpPr/>
            <p:nvPr/>
          </p:nvCxnSpPr>
          <p:spPr>
            <a:xfrm rot="10800000">
              <a:off x="5266873" y="4973299"/>
              <a:ext cx="300039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0" name="Straight Arrow Connector 27"/>
            <p:cNvCxnSpPr/>
            <p:nvPr/>
          </p:nvCxnSpPr>
          <p:spPr>
            <a:xfrm rot="10800000">
              <a:off x="3372904" y="6161576"/>
              <a:ext cx="492922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12" name="Forme libre 11"/>
          <p:cNvSpPr/>
          <p:nvPr/>
        </p:nvSpPr>
        <p:spPr>
          <a:xfrm>
            <a:off x="982706" y="3511297"/>
            <a:ext cx="1569492" cy="926203"/>
          </a:xfrm>
          <a:custGeom>
            <a:avLst/>
            <a:gdLst>
              <a:gd name="connsiteX0" fmla="*/ 0 w 1569492"/>
              <a:gd name="connsiteY0" fmla="*/ 232012 h 232012"/>
              <a:gd name="connsiteX1" fmla="*/ 1091821 w 1569492"/>
              <a:gd name="connsiteY1" fmla="*/ 136478 h 232012"/>
              <a:gd name="connsiteX2" fmla="*/ 1569492 w 1569492"/>
              <a:gd name="connsiteY2" fmla="*/ 0 h 232012"/>
              <a:gd name="connsiteX3" fmla="*/ 1569492 w 1569492"/>
              <a:gd name="connsiteY3" fmla="*/ 0 h 232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9492" h="232012">
                <a:moveTo>
                  <a:pt x="0" y="232012"/>
                </a:moveTo>
                <a:cubicBezTo>
                  <a:pt x="415119" y="203579"/>
                  <a:pt x="830239" y="175147"/>
                  <a:pt x="1091821" y="136478"/>
                </a:cubicBezTo>
                <a:cubicBezTo>
                  <a:pt x="1353403" y="97809"/>
                  <a:pt x="1569492" y="0"/>
                  <a:pt x="1569492" y="0"/>
                </a:cubicBezTo>
                <a:lnTo>
                  <a:pt x="1569492" y="0"/>
                </a:lnTo>
              </a:path>
            </a:pathLst>
          </a:custGeom>
          <a:ln w="31750">
            <a:headEnd type="oval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-144067" y="4466431"/>
            <a:ext cx="2487721" cy="545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indentation</a:t>
            </a:r>
            <a:endParaRPr lang="en-IN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351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Python if statement</a:t>
            </a:r>
            <a:endParaRPr lang="en-GB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3714" y="1690688"/>
            <a:ext cx="6985594" cy="4068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67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26100"/>
            <a:ext cx="10515600" cy="658457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latin typeface="+mn-lt"/>
              </a:rPr>
              <a:t>If </a:t>
            </a:r>
            <a:r>
              <a:rPr lang="fr-FR" b="1" dirty="0" err="1" smtClean="0">
                <a:latin typeface="+mn-lt"/>
              </a:rPr>
              <a:t>Statement</a:t>
            </a:r>
            <a:endParaRPr lang="en-GB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en-GB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5750"/>
              </p:ext>
            </p:extLst>
          </p:nvPr>
        </p:nvGraphicFramePr>
        <p:xfrm>
          <a:off x="838200" y="791569"/>
          <a:ext cx="10181230" cy="588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90615"/>
                <a:gridCol w="5090615"/>
              </a:tblGrid>
              <a:tr h="5568287">
                <a:tc>
                  <a:txBody>
                    <a:bodyPr/>
                    <a:lstStyle/>
                    <a:p>
                      <a:r>
                        <a:rPr lang="en-GB" sz="2800" b="1" u="sng" dirty="0" smtClean="0">
                          <a:solidFill>
                            <a:srgbClr val="00B050"/>
                          </a:solidFill>
                        </a:rPr>
                        <a:t>Pseudo</a:t>
                      </a:r>
                      <a:r>
                        <a:rPr lang="en-GB" sz="2800" b="1" u="sng" baseline="0" dirty="0" smtClean="0">
                          <a:solidFill>
                            <a:srgbClr val="00B050"/>
                          </a:solidFill>
                        </a:rPr>
                        <a:t> code</a:t>
                      </a:r>
                      <a:endParaRPr lang="en-GB" sz="2800" b="1" u="sng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en-GB" sz="2400" b="1" dirty="0" smtClean="0">
                          <a:solidFill>
                            <a:srgbClr val="FF0000"/>
                          </a:solidFill>
                        </a:rPr>
                        <a:t>If</a:t>
                      </a:r>
                      <a:r>
                        <a:rPr lang="en-GB" sz="2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400" dirty="0" smtClean="0"/>
                        <a:t>(condition) </a:t>
                      </a:r>
                      <a:r>
                        <a:rPr lang="en-GB" sz="2400" b="1" dirty="0" smtClean="0">
                          <a:solidFill>
                            <a:srgbClr val="FF0000"/>
                          </a:solidFill>
                        </a:rPr>
                        <a:t>then </a:t>
                      </a:r>
                    </a:p>
                    <a:p>
                      <a:endParaRPr lang="en-GB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GB" sz="2400" dirty="0" smtClean="0"/>
                        <a:t>      inst1</a:t>
                      </a:r>
                    </a:p>
                    <a:p>
                      <a:r>
                        <a:rPr lang="en-GB" sz="2400" dirty="0" smtClean="0"/>
                        <a:t>      Inst2</a:t>
                      </a:r>
                    </a:p>
                    <a:p>
                      <a:r>
                        <a:rPr lang="en-GB" sz="2400" dirty="0" smtClean="0"/>
                        <a:t>       ….</a:t>
                      </a:r>
                    </a:p>
                    <a:p>
                      <a:r>
                        <a:rPr lang="en-GB" sz="2400" b="1" dirty="0" smtClean="0">
                          <a:solidFill>
                            <a:srgbClr val="FF0000"/>
                          </a:solidFill>
                        </a:rPr>
                        <a:t>End if</a:t>
                      </a:r>
                    </a:p>
                    <a:p>
                      <a:r>
                        <a:rPr lang="en-GB" dirty="0" smtClean="0"/>
                        <a:t> </a:t>
                      </a:r>
                      <a:r>
                        <a:rPr lang="en-GB" sz="3200" b="1" u="sng" dirty="0" smtClean="0"/>
                        <a:t>example:</a:t>
                      </a:r>
                    </a:p>
                    <a:p>
                      <a:endParaRPr lang="en-GB" sz="200" b="1" u="none" baseline="0" dirty="0" smtClean="0">
                        <a:solidFill>
                          <a:srgbClr val="00B050"/>
                        </a:solidFill>
                        <a:sym typeface="Wingdings" panose="05000000000000000000" pitchFamily="2" charset="2"/>
                      </a:endParaRPr>
                    </a:p>
                    <a:p>
                      <a:endParaRPr lang="en-GB" sz="200" b="1" u="none" baseline="0" dirty="0" smtClean="0">
                        <a:solidFill>
                          <a:srgbClr val="00B050"/>
                        </a:solidFill>
                        <a:sym typeface="Wingdings" panose="05000000000000000000" pitchFamily="2" charset="2"/>
                      </a:endParaRPr>
                    </a:p>
                    <a:p>
                      <a:endParaRPr lang="en-GB" sz="200" b="1" u="none" baseline="0" dirty="0" smtClean="0">
                        <a:solidFill>
                          <a:srgbClr val="00B050"/>
                        </a:solidFill>
                        <a:sym typeface="Wingdings" panose="05000000000000000000" pitchFamily="2" charset="2"/>
                      </a:endParaRPr>
                    </a:p>
                    <a:p>
                      <a:endParaRPr lang="en-GB" sz="200" b="1" u="none" baseline="0" dirty="0" smtClean="0">
                        <a:solidFill>
                          <a:srgbClr val="00B050"/>
                        </a:solidFill>
                        <a:sym typeface="Wingdings" panose="05000000000000000000" pitchFamily="2" charset="2"/>
                      </a:endParaRPr>
                    </a:p>
                    <a:p>
                      <a:endParaRPr lang="en-GB" sz="200" b="1" u="none" baseline="0" dirty="0" smtClean="0">
                        <a:solidFill>
                          <a:srgbClr val="00B050"/>
                        </a:solidFill>
                        <a:sym typeface="Wingdings" panose="05000000000000000000" pitchFamily="2" charset="2"/>
                      </a:endParaRPr>
                    </a:p>
                    <a:p>
                      <a:r>
                        <a:rPr lang="en-GB" sz="2200" b="1" u="none" baseline="0" dirty="0" smtClean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             Read(a)</a:t>
                      </a:r>
                    </a:p>
                    <a:p>
                      <a:r>
                        <a:rPr lang="en-GB" sz="2200" b="1" u="none" baseline="0" dirty="0" smtClean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             </a:t>
                      </a:r>
                      <a:r>
                        <a:rPr lang="en-GB" sz="2200" b="1" u="none" baseline="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If</a:t>
                      </a:r>
                      <a:r>
                        <a:rPr lang="en-GB" sz="2200" b="1" u="none" baseline="0" dirty="0" smtClean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 (a&gt;0) </a:t>
                      </a:r>
                      <a:r>
                        <a:rPr lang="en-GB" sz="2200" b="1" u="none" baseline="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then </a:t>
                      </a:r>
                    </a:p>
                    <a:p>
                      <a:r>
                        <a:rPr lang="en-GB" sz="2200" b="1" u="none" baseline="0" dirty="0" smtClean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             write(‘this number is positive’)</a:t>
                      </a:r>
                    </a:p>
                    <a:p>
                      <a:r>
                        <a:rPr lang="en-GB" sz="2200" b="1" u="none" baseline="0" dirty="0" smtClean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            </a:t>
                      </a:r>
                      <a:r>
                        <a:rPr lang="en-GB" sz="2200" b="1" u="none" baseline="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end if </a:t>
                      </a:r>
                    </a:p>
                    <a:p>
                      <a:r>
                        <a:rPr lang="en-GB" sz="2200" b="1" u="none" baseline="0" dirty="0" smtClean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            write(‘ok’)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u="sng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Python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baseline="0" dirty="0" smtClean="0"/>
                        <a:t>                                       </a:t>
                      </a:r>
                      <a:r>
                        <a:rPr lang="en-GB" sz="2400" baseline="0" dirty="0" smtClean="0"/>
                        <a:t>…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sz="2800" b="1" u="sng" dirty="0" smtClean="0"/>
                        <a:t>example:</a:t>
                      </a:r>
                    </a:p>
                    <a:p>
                      <a:r>
                        <a:rPr lang="en-GB" sz="2400" b="1" u="none" baseline="0" dirty="0" smtClean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a= </a:t>
                      </a:r>
                      <a:r>
                        <a:rPr lang="en-GB" sz="2400" b="1" u="none" baseline="0" dirty="0" err="1" smtClean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int</a:t>
                      </a:r>
                      <a:r>
                        <a:rPr lang="en-GB" sz="2400" b="1" u="none" baseline="0" dirty="0" smtClean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 (input(‘ ‘))</a:t>
                      </a:r>
                    </a:p>
                    <a:p>
                      <a:r>
                        <a:rPr lang="en-GB" sz="2400" b="1" u="none" baseline="0" dirty="0" smtClean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   If (a&gt;0) : </a:t>
                      </a:r>
                    </a:p>
                    <a:p>
                      <a:r>
                        <a:rPr lang="en-GB" sz="2400" b="1" u="none" baseline="0" dirty="0" smtClean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        print(‘this number is positive’)</a:t>
                      </a:r>
                    </a:p>
                    <a:p>
                      <a:r>
                        <a:rPr lang="en-GB" sz="2400" b="1" u="none" baseline="0" dirty="0" smtClean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   print(‘ok’)</a:t>
                      </a:r>
                      <a:endParaRPr lang="en-GB" sz="2400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en-GB" sz="1800" b="1" u="none" baseline="0" dirty="0" smtClean="0">
                        <a:solidFill>
                          <a:srgbClr val="00B050"/>
                        </a:solidFill>
                        <a:sym typeface="Wingdings" panose="05000000000000000000" pitchFamily="2" charset="2"/>
                      </a:endParaRPr>
                    </a:p>
                    <a:p>
                      <a:r>
                        <a:rPr lang="en-GB" sz="1800" b="1" u="none" baseline="0" dirty="0" smtClean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en-GB" sz="2400" b="1" u="none" baseline="0" dirty="0" smtClean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5" name="Groupe 4"/>
          <p:cNvGrpSpPr/>
          <p:nvPr/>
        </p:nvGrpSpPr>
        <p:grpSpPr>
          <a:xfrm>
            <a:off x="7006664" y="1278453"/>
            <a:ext cx="3798276" cy="1661694"/>
            <a:chOff x="7006664" y="1278453"/>
            <a:chExt cx="3798276" cy="1661694"/>
          </a:xfrm>
        </p:grpSpPr>
        <p:pic>
          <p:nvPicPr>
            <p:cNvPr id="6" name="Image 5"/>
            <p:cNvPicPr>
              <a:picLocks noChangeAspect="1"/>
            </p:cNvPicPr>
            <p:nvPr/>
          </p:nvPicPr>
          <p:blipFill rotWithShape="1">
            <a:blip r:embed="rId2"/>
            <a:srcRect r="758" b="50669"/>
            <a:stretch/>
          </p:blipFill>
          <p:spPr>
            <a:xfrm>
              <a:off x="7006664" y="1278453"/>
              <a:ext cx="3684782" cy="1183393"/>
            </a:xfrm>
            <a:prstGeom prst="rect">
              <a:avLst/>
            </a:prstGeom>
          </p:spPr>
        </p:pic>
        <p:pic>
          <p:nvPicPr>
            <p:cNvPr id="9" name="Image 8"/>
            <p:cNvPicPr>
              <a:picLocks noChangeAspect="1"/>
            </p:cNvPicPr>
            <p:nvPr/>
          </p:nvPicPr>
          <p:blipFill rotWithShape="1">
            <a:blip r:embed="rId2"/>
            <a:srcRect l="353" t="73187" r="-2653" b="6874"/>
            <a:stretch/>
          </p:blipFill>
          <p:spPr>
            <a:xfrm>
              <a:off x="7006664" y="2461846"/>
              <a:ext cx="3798276" cy="4783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5519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10403" y="130565"/>
            <a:ext cx="10515600" cy="658457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latin typeface="+mn-lt"/>
              </a:rPr>
              <a:t>If </a:t>
            </a:r>
            <a:r>
              <a:rPr lang="fr-FR" b="1" dirty="0" err="1" smtClean="0">
                <a:latin typeface="+mn-lt"/>
              </a:rPr>
              <a:t>else</a:t>
            </a:r>
            <a:r>
              <a:rPr lang="fr-FR" b="1" dirty="0" smtClean="0">
                <a:latin typeface="+mn-lt"/>
              </a:rPr>
              <a:t> </a:t>
            </a:r>
            <a:r>
              <a:rPr lang="fr-FR" b="1" dirty="0" err="1" smtClean="0">
                <a:latin typeface="+mn-lt"/>
              </a:rPr>
              <a:t>Statement</a:t>
            </a:r>
            <a:endParaRPr lang="en-GB" b="1" dirty="0">
              <a:latin typeface="+mn-lt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850361"/>
              </p:ext>
            </p:extLst>
          </p:nvPr>
        </p:nvGraphicFramePr>
        <p:xfrm>
          <a:off x="506436" y="697381"/>
          <a:ext cx="11268222" cy="58722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4111"/>
                <a:gridCol w="5634111"/>
              </a:tblGrid>
              <a:tr h="5872232">
                <a:tc>
                  <a:txBody>
                    <a:bodyPr/>
                    <a:lstStyle/>
                    <a:p>
                      <a:r>
                        <a:rPr lang="en-GB" sz="2800" b="1" u="sng" dirty="0" smtClean="0">
                          <a:solidFill>
                            <a:srgbClr val="00B050"/>
                          </a:solidFill>
                        </a:rPr>
                        <a:t>Pseudo</a:t>
                      </a:r>
                      <a:r>
                        <a:rPr lang="en-GB" sz="2800" b="1" u="sng" baseline="0" dirty="0" smtClean="0">
                          <a:solidFill>
                            <a:srgbClr val="00B050"/>
                          </a:solidFill>
                        </a:rPr>
                        <a:t> code</a:t>
                      </a:r>
                      <a:endParaRPr lang="en-GB" sz="2800" b="1" u="sng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en-GB" sz="2400" b="1" dirty="0" smtClean="0">
                          <a:solidFill>
                            <a:srgbClr val="FF0000"/>
                          </a:solidFill>
                        </a:rPr>
                        <a:t>If</a:t>
                      </a:r>
                      <a:r>
                        <a:rPr lang="en-GB" sz="2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400" dirty="0" smtClean="0"/>
                        <a:t>(condition) </a:t>
                      </a:r>
                      <a:r>
                        <a:rPr lang="en-GB" sz="2400" b="1" dirty="0" smtClean="0">
                          <a:solidFill>
                            <a:srgbClr val="FF0000"/>
                          </a:solidFill>
                        </a:rPr>
                        <a:t>then </a:t>
                      </a:r>
                    </a:p>
                    <a:p>
                      <a:endParaRPr lang="en-GB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GB" sz="2400" dirty="0" smtClean="0"/>
                        <a:t>      inst1</a:t>
                      </a:r>
                    </a:p>
                    <a:p>
                      <a:r>
                        <a:rPr lang="en-GB" sz="2400" dirty="0" smtClean="0"/>
                        <a:t>      Inst2</a:t>
                      </a:r>
                    </a:p>
                    <a:p>
                      <a:r>
                        <a:rPr lang="en-GB" sz="2400" dirty="0" smtClean="0"/>
                        <a:t>       ….</a:t>
                      </a:r>
                    </a:p>
                    <a:p>
                      <a:r>
                        <a:rPr lang="en-GB" sz="2400" b="1" dirty="0" smtClean="0">
                          <a:solidFill>
                            <a:srgbClr val="FF0000"/>
                          </a:solidFill>
                        </a:rPr>
                        <a:t>Else </a:t>
                      </a:r>
                    </a:p>
                    <a:p>
                      <a:endParaRPr lang="en-GB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GB" sz="2400" dirty="0" smtClean="0"/>
                        <a:t>      inst1a</a:t>
                      </a:r>
                    </a:p>
                    <a:p>
                      <a:r>
                        <a:rPr lang="en-GB" sz="2400" dirty="0" smtClean="0"/>
                        <a:t>      Inst2a</a:t>
                      </a:r>
                    </a:p>
                    <a:p>
                      <a:r>
                        <a:rPr lang="en-GB" sz="2400" dirty="0" smtClean="0"/>
                        <a:t>       ….</a:t>
                      </a:r>
                    </a:p>
                    <a:p>
                      <a:r>
                        <a:rPr lang="en-GB" sz="2400" b="1" dirty="0" smtClean="0">
                          <a:solidFill>
                            <a:srgbClr val="FF0000"/>
                          </a:solidFill>
                        </a:rPr>
                        <a:t>End if</a:t>
                      </a:r>
                    </a:p>
                    <a:p>
                      <a:endParaRPr lang="en-GB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GB" dirty="0" smtClean="0"/>
                        <a:t> </a:t>
                      </a:r>
                      <a:endParaRPr lang="en-GB" sz="2200" b="1" u="none" baseline="0" dirty="0" smtClean="0">
                        <a:solidFill>
                          <a:srgbClr val="0070C0"/>
                        </a:solidFill>
                        <a:sym typeface="Wingdings" panose="05000000000000000000" pitchFamily="2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u="sng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Python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sz="2400" b="1" u="sng" dirty="0" smtClean="0"/>
                        <a:t>Example:</a:t>
                      </a:r>
                    </a:p>
                    <a:p>
                      <a:r>
                        <a:rPr lang="en-GB" sz="2400" b="1" u="none" baseline="0" dirty="0" smtClean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a= </a:t>
                      </a:r>
                      <a:r>
                        <a:rPr lang="en-GB" sz="2400" b="1" u="none" baseline="0" dirty="0" err="1" smtClean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int</a:t>
                      </a:r>
                      <a:r>
                        <a:rPr lang="en-GB" sz="2400" b="1" u="none" baseline="0" dirty="0" smtClean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 (input(‘ give a number ?! ‘))</a:t>
                      </a:r>
                    </a:p>
                    <a:p>
                      <a:r>
                        <a:rPr lang="en-GB" sz="2400" b="1" u="none" baseline="0" dirty="0" smtClean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   </a:t>
                      </a:r>
                      <a:r>
                        <a:rPr lang="en-GB" sz="2400" b="1" u="none" baseline="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If</a:t>
                      </a:r>
                      <a:r>
                        <a:rPr lang="en-GB" sz="2400" b="1" u="none" baseline="0" dirty="0" smtClean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 (a&gt;0) </a:t>
                      </a:r>
                      <a:r>
                        <a:rPr lang="en-GB" sz="2400" b="1" u="none" baseline="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: </a:t>
                      </a:r>
                    </a:p>
                    <a:p>
                      <a:r>
                        <a:rPr lang="en-GB" sz="2400" b="1" u="none" baseline="0" dirty="0" smtClean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        print(‘this number is positive’)</a:t>
                      </a:r>
                    </a:p>
                    <a:p>
                      <a:r>
                        <a:rPr lang="en-GB" sz="2400" b="1" u="none" baseline="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   else:</a:t>
                      </a:r>
                    </a:p>
                    <a:p>
                      <a:r>
                        <a:rPr lang="en-GB" sz="2400" b="1" u="none" baseline="0" dirty="0" smtClean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         print(‘ this number is &lt;= 0 ’)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2504049" y="1842868"/>
            <a:ext cx="3573194" cy="32316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u="sng" dirty="0" smtClean="0">
                <a:solidFill>
                  <a:srgbClr val="FF0000"/>
                </a:solidFill>
              </a:rPr>
              <a:t>Example</a:t>
            </a:r>
          </a:p>
          <a:p>
            <a:r>
              <a:rPr lang="en-GB" sz="2000" b="1" dirty="0">
                <a:solidFill>
                  <a:srgbClr val="0070C0"/>
                </a:solidFill>
                <a:sym typeface="Wingdings" panose="05000000000000000000" pitchFamily="2" charset="2"/>
              </a:rPr>
              <a:t>Read(a</a:t>
            </a:r>
            <a:r>
              <a:rPr lang="en-GB" sz="20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)</a:t>
            </a:r>
          </a:p>
          <a:p>
            <a:r>
              <a:rPr lang="en-GB" sz="2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If</a:t>
            </a:r>
            <a:r>
              <a:rPr lang="en-GB" sz="20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 (a&gt;0 ) hen </a:t>
            </a:r>
            <a:endParaRPr lang="en-GB" sz="2000" b="1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r>
              <a:rPr lang="en-GB" sz="20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 write</a:t>
            </a:r>
            <a:r>
              <a:rPr lang="en-GB" sz="2000" b="1" dirty="0">
                <a:solidFill>
                  <a:srgbClr val="0070C0"/>
                </a:solidFill>
                <a:sym typeface="Wingdings" panose="05000000000000000000" pitchFamily="2" charset="2"/>
              </a:rPr>
              <a:t>(‘this number is positive’)</a:t>
            </a:r>
          </a:p>
          <a:p>
            <a:r>
              <a:rPr lang="en-GB" sz="2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else </a:t>
            </a:r>
          </a:p>
          <a:p>
            <a:r>
              <a:rPr lang="en-GB" sz="20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  </a:t>
            </a:r>
            <a:r>
              <a:rPr lang="en-GB" sz="2000" b="1" dirty="0">
                <a:solidFill>
                  <a:srgbClr val="0070C0"/>
                </a:solidFill>
                <a:sym typeface="Wingdings" panose="05000000000000000000" pitchFamily="2" charset="2"/>
              </a:rPr>
              <a:t>write</a:t>
            </a:r>
            <a:r>
              <a:rPr lang="en-GB" sz="20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(‘</a:t>
            </a:r>
            <a:r>
              <a:rPr lang="en-GB" sz="2000" b="1" dirty="0">
                <a:solidFill>
                  <a:srgbClr val="0070C0"/>
                </a:solidFill>
                <a:sym typeface="Wingdings" panose="05000000000000000000" pitchFamily="2" charset="2"/>
              </a:rPr>
              <a:t>this number is </a:t>
            </a:r>
            <a:r>
              <a:rPr lang="en-GB" sz="20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&lt;=</a:t>
            </a:r>
            <a:r>
              <a:rPr lang="en-GB" sz="2000" b="1" dirty="0">
                <a:solidFill>
                  <a:srgbClr val="0070C0"/>
                </a:solidFill>
                <a:sym typeface="Wingdings" panose="05000000000000000000" pitchFamily="2" charset="2"/>
              </a:rPr>
              <a:t>0</a:t>
            </a:r>
            <a:r>
              <a:rPr lang="en-GB" sz="20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’)</a:t>
            </a:r>
          </a:p>
          <a:p>
            <a:r>
              <a:rPr lang="en-GB" sz="2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End if</a:t>
            </a:r>
            <a:endParaRPr lang="en-GB" sz="20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rgbClr val="0070C0"/>
                </a:solidFill>
                <a:sym typeface="Wingdings" panose="05000000000000000000" pitchFamily="2" charset="2"/>
              </a:rPr>
              <a:t>            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2929" y="776515"/>
            <a:ext cx="3712918" cy="239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96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370774"/>
              </p:ext>
            </p:extLst>
          </p:nvPr>
        </p:nvGraphicFramePr>
        <p:xfrm>
          <a:off x="323556" y="789022"/>
          <a:ext cx="11268222" cy="58722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4111"/>
                <a:gridCol w="5634111"/>
              </a:tblGrid>
              <a:tr h="5872232">
                <a:tc>
                  <a:txBody>
                    <a:bodyPr/>
                    <a:lstStyle/>
                    <a:p>
                      <a:r>
                        <a:rPr lang="en-GB" sz="2800" b="1" u="sng" dirty="0" smtClean="0">
                          <a:solidFill>
                            <a:srgbClr val="00B050"/>
                          </a:solidFill>
                        </a:rPr>
                        <a:t>Pseudo</a:t>
                      </a:r>
                      <a:r>
                        <a:rPr lang="en-GB" sz="2800" b="1" u="sng" baseline="0" dirty="0" smtClean="0">
                          <a:solidFill>
                            <a:srgbClr val="00B050"/>
                          </a:solidFill>
                        </a:rPr>
                        <a:t> code</a:t>
                      </a:r>
                      <a:endParaRPr lang="en-GB" sz="2800" b="1" u="sng" dirty="0" smtClean="0">
                        <a:solidFill>
                          <a:srgbClr val="00B05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</a:rPr>
                        <a:t>If</a:t>
                      </a:r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000" dirty="0" smtClean="0"/>
                        <a:t>(condition) </a:t>
                      </a:r>
                      <a:r>
                        <a:rPr lang="en-GB" sz="2000" b="1" dirty="0" smtClean="0">
                          <a:solidFill>
                            <a:srgbClr val="FF0000"/>
                          </a:solidFill>
                        </a:rPr>
                        <a:t>then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dirty="0" smtClean="0"/>
                        <a:t>       inst1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dirty="0" smtClean="0"/>
                        <a:t>      Inst2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dirty="0" smtClean="0"/>
                        <a:t>       ….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</a:rPr>
                        <a:t>Else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</a:rPr>
                        <a:t>   if (</a:t>
                      </a:r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condition2</a:t>
                      </a:r>
                      <a:r>
                        <a:rPr lang="en-GB" sz="2000" b="1" dirty="0" smtClean="0">
                          <a:solidFill>
                            <a:srgbClr val="FF0000"/>
                          </a:solidFill>
                        </a:rPr>
                        <a:t>) then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dirty="0" smtClean="0"/>
                        <a:t>        inst1a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dirty="0" smtClean="0"/>
                        <a:t>        Inst2a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dirty="0" smtClean="0"/>
                        <a:t>        ….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</a:rPr>
                        <a:t>   Else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</a:rPr>
                        <a:t>          if (</a:t>
                      </a:r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condition3</a:t>
                      </a:r>
                      <a:r>
                        <a:rPr lang="en-GB" sz="2000" b="1" dirty="0" smtClean="0">
                          <a:solidFill>
                            <a:srgbClr val="FF0000"/>
                          </a:solidFill>
                        </a:rPr>
                        <a:t>) ….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600" dirty="0" smtClean="0"/>
                        <a:t>       </a:t>
                      </a:r>
                      <a:r>
                        <a:rPr lang="en-GB" sz="1600" baseline="0" dirty="0" smtClean="0"/>
                        <a:t>    </a:t>
                      </a:r>
                      <a:r>
                        <a:rPr lang="en-GB" sz="1600" dirty="0" smtClean="0"/>
                        <a:t>     …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       End if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End if 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End if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u="sng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Python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sz="2400" b="1" u="sng" dirty="0" smtClean="0"/>
                        <a:t>Example:</a:t>
                      </a:r>
                    </a:p>
                    <a:p>
                      <a:r>
                        <a:rPr lang="en-GB" sz="2400" b="1" u="none" baseline="0" dirty="0" smtClean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   a= </a:t>
                      </a:r>
                      <a:r>
                        <a:rPr lang="en-GB" sz="2400" b="1" u="none" baseline="0" dirty="0" err="1" smtClean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int</a:t>
                      </a:r>
                      <a:r>
                        <a:rPr lang="en-GB" sz="2400" b="1" u="none" baseline="0" dirty="0" smtClean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 (input(‘ give a number ?! ‘))</a:t>
                      </a:r>
                    </a:p>
                    <a:p>
                      <a:r>
                        <a:rPr lang="en-GB" sz="2400" b="1" u="none" baseline="0" dirty="0" smtClean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   </a:t>
                      </a:r>
                      <a:r>
                        <a:rPr lang="en-GB" sz="2400" b="1" u="none" baseline="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If</a:t>
                      </a:r>
                      <a:r>
                        <a:rPr lang="en-GB" sz="2400" b="1" u="none" baseline="0" dirty="0" smtClean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GB" sz="2400" b="1" u="none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a&gt;0</a:t>
                      </a:r>
                      <a:r>
                        <a:rPr lang="en-GB" sz="2400" b="1" u="none" baseline="0" dirty="0" smtClean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GB" sz="2400" b="1" u="none" baseline="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: </a:t>
                      </a:r>
                    </a:p>
                    <a:p>
                      <a:r>
                        <a:rPr lang="en-GB" sz="2400" b="1" u="none" baseline="0" dirty="0" smtClean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        print(‘this number is positive’)</a:t>
                      </a:r>
                    </a:p>
                    <a:p>
                      <a:r>
                        <a:rPr lang="en-GB" sz="2400" b="1" u="none" baseline="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   </a:t>
                      </a:r>
                      <a:r>
                        <a:rPr lang="en-GB" sz="2400" b="1" u="none" baseline="0" dirty="0" err="1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elif</a:t>
                      </a:r>
                      <a:r>
                        <a:rPr lang="en-GB" sz="2400" b="1" u="none" baseline="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GB" sz="2400" b="1" u="none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a=0</a:t>
                      </a:r>
                      <a:r>
                        <a:rPr lang="en-GB" sz="2400" b="1" u="none" baseline="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:</a:t>
                      </a:r>
                    </a:p>
                    <a:p>
                      <a:r>
                        <a:rPr lang="en-GB" sz="2400" b="1" u="none" baseline="0" dirty="0" smtClean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         print(‘this number is null’) </a:t>
                      </a:r>
                    </a:p>
                    <a:p>
                      <a:r>
                        <a:rPr lang="en-GB" sz="2400" b="1" u="none" baseline="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   else 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u="none" baseline="0" dirty="0" smtClean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          print(‘this number is negative’)</a:t>
                      </a:r>
                    </a:p>
                    <a:p>
                      <a:endParaRPr lang="en-GB" sz="2400" b="1" u="none" baseline="0" dirty="0" smtClean="0">
                        <a:solidFill>
                          <a:srgbClr val="0070C0"/>
                        </a:solidFill>
                        <a:sym typeface="Wingdings" panose="05000000000000000000" pitchFamily="2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10403" y="130565"/>
            <a:ext cx="10515600" cy="658457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latin typeface="+mn-lt"/>
              </a:rPr>
              <a:t>If </a:t>
            </a:r>
            <a:r>
              <a:rPr lang="fr-FR" b="1" dirty="0" err="1" smtClean="0">
                <a:latin typeface="+mn-lt"/>
              </a:rPr>
              <a:t>elif</a:t>
            </a:r>
            <a:r>
              <a:rPr lang="fr-FR" b="1" dirty="0" smtClean="0">
                <a:latin typeface="+mn-lt"/>
              </a:rPr>
              <a:t> </a:t>
            </a:r>
            <a:r>
              <a:rPr lang="fr-FR" b="1" dirty="0" err="1" smtClean="0">
                <a:latin typeface="+mn-lt"/>
              </a:rPr>
              <a:t>else</a:t>
            </a:r>
            <a:r>
              <a:rPr lang="fr-FR" b="1" dirty="0" smtClean="0">
                <a:latin typeface="+mn-lt"/>
              </a:rPr>
              <a:t> </a:t>
            </a:r>
            <a:r>
              <a:rPr lang="fr-FR" b="1" dirty="0" err="1" smtClean="0">
                <a:latin typeface="+mn-lt"/>
              </a:rPr>
              <a:t>Statement</a:t>
            </a:r>
            <a:endParaRPr lang="en-GB" b="1" dirty="0">
              <a:latin typeface="+mn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6631" y="1055078"/>
            <a:ext cx="3842605" cy="206940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024554" y="1234818"/>
            <a:ext cx="2672862" cy="41242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u="sng" dirty="0" smtClean="0">
                <a:solidFill>
                  <a:srgbClr val="FF0000"/>
                </a:solidFill>
              </a:rPr>
              <a:t>Example</a:t>
            </a:r>
          </a:p>
          <a:p>
            <a:endParaRPr lang="en-GB" b="1" dirty="0" smtClean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r>
              <a:rPr lang="en-GB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Write(‘give a number’)</a:t>
            </a:r>
          </a:p>
          <a:p>
            <a:r>
              <a:rPr lang="en-GB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Read(a)</a:t>
            </a:r>
          </a:p>
          <a:p>
            <a:r>
              <a:rPr lang="en-GB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If</a:t>
            </a:r>
            <a:r>
              <a:rPr lang="en-GB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 (a&gt;0 ) </a:t>
            </a:r>
            <a:r>
              <a:rPr lang="en-GB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then </a:t>
            </a:r>
            <a:endParaRPr lang="en-GB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GB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write</a:t>
            </a:r>
            <a:r>
              <a:rPr lang="en-GB" b="1" dirty="0">
                <a:solidFill>
                  <a:srgbClr val="0070C0"/>
                </a:solidFill>
                <a:sym typeface="Wingdings" panose="05000000000000000000" pitchFamily="2" charset="2"/>
              </a:rPr>
              <a:t>(‘this </a:t>
            </a:r>
            <a:r>
              <a:rPr lang="en-GB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is </a:t>
            </a:r>
            <a:r>
              <a:rPr lang="en-GB" b="1" dirty="0">
                <a:solidFill>
                  <a:srgbClr val="0070C0"/>
                </a:solidFill>
                <a:sym typeface="Wingdings" panose="05000000000000000000" pitchFamily="2" charset="2"/>
              </a:rPr>
              <a:t>positive’)</a:t>
            </a:r>
          </a:p>
          <a:p>
            <a:r>
              <a:rPr lang="en-GB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Else </a:t>
            </a:r>
          </a:p>
          <a:p>
            <a:r>
              <a:rPr lang="en-GB" b="1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GB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 if a=0 then </a:t>
            </a:r>
          </a:p>
          <a:p>
            <a:r>
              <a:rPr lang="en-GB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           write(‘</a:t>
            </a:r>
            <a:r>
              <a:rPr lang="en-GB" b="1" dirty="0">
                <a:solidFill>
                  <a:srgbClr val="0070C0"/>
                </a:solidFill>
                <a:sym typeface="Wingdings" panose="05000000000000000000" pitchFamily="2" charset="2"/>
              </a:rPr>
              <a:t>this </a:t>
            </a:r>
            <a:r>
              <a:rPr lang="en-GB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is null’)</a:t>
            </a:r>
          </a:p>
          <a:p>
            <a:r>
              <a:rPr lang="en-GB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    </a:t>
            </a:r>
            <a:r>
              <a:rPr lang="en-GB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Else </a:t>
            </a:r>
            <a:endParaRPr lang="en-GB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GB" b="1" dirty="0">
                <a:solidFill>
                  <a:srgbClr val="0070C0"/>
                </a:solidFill>
                <a:sym typeface="Wingdings" panose="05000000000000000000" pitchFamily="2" charset="2"/>
              </a:rPr>
              <a:t>  </a:t>
            </a:r>
            <a:r>
              <a:rPr lang="en-GB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    write</a:t>
            </a:r>
            <a:r>
              <a:rPr lang="en-GB" b="1" dirty="0">
                <a:solidFill>
                  <a:srgbClr val="0070C0"/>
                </a:solidFill>
                <a:sym typeface="Wingdings" panose="05000000000000000000" pitchFamily="2" charset="2"/>
              </a:rPr>
              <a:t>(‘this is </a:t>
            </a:r>
            <a:r>
              <a:rPr lang="en-GB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negative’)</a:t>
            </a:r>
            <a:endParaRPr lang="en-GB" b="1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r>
              <a:rPr lang="en-GB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      </a:t>
            </a:r>
            <a:r>
              <a:rPr lang="en-GB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end if   </a:t>
            </a:r>
            <a:endParaRPr lang="en-GB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End if</a:t>
            </a:r>
            <a:endParaRPr lang="en-GB" b="1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cxnSp>
        <p:nvCxnSpPr>
          <p:cNvPr id="3" name="Connecteur droit 2"/>
          <p:cNvCxnSpPr/>
          <p:nvPr/>
        </p:nvCxnSpPr>
        <p:spPr>
          <a:xfrm flipH="1">
            <a:off x="436098" y="1575582"/>
            <a:ext cx="14068" cy="928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>
            <a:off x="436098" y="2757268"/>
            <a:ext cx="0" cy="2757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647114" y="3124480"/>
            <a:ext cx="0" cy="898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675249" y="4304714"/>
            <a:ext cx="0" cy="88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1041009" y="4586068"/>
            <a:ext cx="14068" cy="2954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8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Exercises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 algn="just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 smtClean="0">
                <a:ea typeface="Times New Roman" pitchFamily="18" charset="0"/>
                <a:cs typeface="Times New Roman" pitchFamily="18" charset="0"/>
              </a:rPr>
              <a:t>Write </a:t>
            </a:r>
            <a:r>
              <a:rPr lang="en-US" b="1" dirty="0">
                <a:ea typeface="Times New Roman" pitchFamily="18" charset="0"/>
                <a:cs typeface="Times New Roman" pitchFamily="18" charset="0"/>
              </a:rPr>
              <a:t>a PYTHON program that reads a value of n and check the number is zero or non zero value.</a:t>
            </a:r>
            <a:endParaRPr lang="en-US" b="1" dirty="0">
              <a:cs typeface="Arial" pitchFamily="34" charset="0"/>
            </a:endParaRPr>
          </a:p>
          <a:p>
            <a:pPr marL="514350" lvl="0" indent="-514350" algn="just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 smtClean="0">
                <a:ea typeface="Times New Roman" pitchFamily="18" charset="0"/>
                <a:cs typeface="Times New Roman" pitchFamily="18" charset="0"/>
              </a:rPr>
              <a:t>Write </a:t>
            </a:r>
            <a:r>
              <a:rPr lang="en-US" b="1" dirty="0">
                <a:ea typeface="Times New Roman" pitchFamily="18" charset="0"/>
                <a:cs typeface="Times New Roman" pitchFamily="18" charset="0"/>
              </a:rPr>
              <a:t>a PYTHON program to find </a:t>
            </a:r>
            <a:r>
              <a:rPr lang="en-US" b="1" dirty="0" smtClean="0">
                <a:ea typeface="Times New Roman" pitchFamily="18" charset="0"/>
                <a:cs typeface="Times New Roman" pitchFamily="18" charset="0"/>
              </a:rPr>
              <a:t>the biggest </a:t>
            </a:r>
            <a:r>
              <a:rPr lang="en-US" b="1" dirty="0">
                <a:ea typeface="Times New Roman" pitchFamily="18" charset="0"/>
                <a:cs typeface="Times New Roman" pitchFamily="18" charset="0"/>
              </a:rPr>
              <a:t>of two numbers.</a:t>
            </a:r>
            <a:endParaRPr lang="en-US" b="1" dirty="0">
              <a:cs typeface="Arial" pitchFamily="34" charset="0"/>
            </a:endParaRPr>
          </a:p>
          <a:p>
            <a:pPr marL="514350" lvl="0" indent="-514350" algn="just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 smtClean="0">
                <a:ea typeface="Times New Roman" pitchFamily="18" charset="0"/>
                <a:cs typeface="Times New Roman" pitchFamily="18" charset="0"/>
              </a:rPr>
              <a:t>Write </a:t>
            </a:r>
            <a:r>
              <a:rPr lang="en-US" b="1" dirty="0">
                <a:ea typeface="Times New Roman" pitchFamily="18" charset="0"/>
                <a:cs typeface="Times New Roman" pitchFamily="18" charset="0"/>
              </a:rPr>
              <a:t>a PYTHON program that reads the number and check </a:t>
            </a:r>
            <a:r>
              <a:rPr lang="en-US" b="1" dirty="0" smtClean="0">
                <a:ea typeface="Times New Roman" pitchFamily="18" charset="0"/>
                <a:cs typeface="Times New Roman" pitchFamily="18" charset="0"/>
              </a:rPr>
              <a:t>it positive </a:t>
            </a:r>
            <a:r>
              <a:rPr lang="en-US" b="1" dirty="0">
                <a:ea typeface="Times New Roman" pitchFamily="18" charset="0"/>
                <a:cs typeface="Times New Roman" pitchFamily="18" charset="0"/>
              </a:rPr>
              <a:t>or negative.</a:t>
            </a:r>
          </a:p>
          <a:p>
            <a:pPr marL="514350" indent="-514350" algn="just" eaLnBrk="0" fontAlgn="base" hangingPunct="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 smtClean="0">
                <a:ea typeface="Times New Roman" pitchFamily="18" charset="0"/>
                <a:cs typeface="Times New Roman" pitchFamily="18" charset="0"/>
              </a:rPr>
              <a:t>Write </a:t>
            </a:r>
            <a:r>
              <a:rPr lang="en-US" b="1" dirty="0">
                <a:ea typeface="Times New Roman" pitchFamily="18" charset="0"/>
                <a:cs typeface="Times New Roman" pitchFamily="18" charset="0"/>
              </a:rPr>
              <a:t>a PYTHON program to check entered character is vowel or consonant</a:t>
            </a:r>
            <a:r>
              <a:rPr lang="en-US" b="1" dirty="0" smtClean="0"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514350" lvl="0" indent="-514350" algn="just" eaLnBrk="0" fontAlgn="base" hangingPunct="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IN" b="1" dirty="0" smtClean="0"/>
              <a:t>Write </a:t>
            </a:r>
            <a:r>
              <a:rPr lang="en-IN" b="1" dirty="0"/>
              <a:t>a PYTHON program to check weather number is even or odd</a:t>
            </a:r>
            <a:r>
              <a:rPr lang="en-IN" b="1" dirty="0" smtClean="0"/>
              <a:t>.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04302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Match-case  </a:t>
            </a:r>
            <a:r>
              <a:rPr lang="en-GB" b="1" dirty="0" smtClean="0">
                <a:latin typeface="+mn-lt"/>
              </a:rPr>
              <a:t>statement</a:t>
            </a:r>
            <a:endParaRPr lang="en-GB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380615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ct val="20000"/>
              </a:spcBef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 in many programming language (c, 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c++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java , 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pascal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….) </a:t>
            </a:r>
          </a:p>
          <a:p>
            <a:pPr marL="342900" indent="-342900" algn="just">
              <a:spcBef>
                <a:spcPct val="20000"/>
              </a:spcBef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Python didn’t 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 until python  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3.10</a:t>
            </a:r>
            <a:endParaRPr lang="en-GB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n-GB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   </a:t>
            </a:r>
            <a:r>
              <a:rPr lang="en-GB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… </a:t>
            </a:r>
            <a:r>
              <a:rPr lang="en-GB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elif</a:t>
            </a:r>
            <a:r>
              <a:rPr lang="en-GB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  <a:r>
              <a:rPr lang="en-GB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elif</a:t>
            </a:r>
            <a:r>
              <a:rPr lang="en-GB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r>
              <a:rPr lang="en-GB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elif</a:t>
            </a:r>
            <a:r>
              <a:rPr lang="en-GB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… ….. </a:t>
            </a:r>
            <a:r>
              <a:rPr lang="en-GB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statements </a:t>
            </a:r>
          </a:p>
          <a:p>
            <a:pPr marL="342900" indent="-342900" algn="just">
              <a:spcBef>
                <a:spcPct val="20000"/>
              </a:spcBef>
            </a:pPr>
            <a:r>
              <a:rPr lang="en-GB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Used for multiple choices </a:t>
            </a:r>
          </a:p>
          <a:p>
            <a:pPr marL="342900" indent="-342900" algn="just">
              <a:spcBef>
                <a:spcPct val="20000"/>
              </a:spcBef>
            </a:pPr>
            <a:endParaRPr lang="en-GB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105486" y="4206239"/>
            <a:ext cx="10515600" cy="8018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ct val="20000"/>
              </a:spcBef>
              <a:buNone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most cases : When </a:t>
            </a:r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if … </a:t>
            </a:r>
            <a:r>
              <a:rPr lang="en-GB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elif</a:t>
            </a:r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  <a:r>
              <a:rPr lang="en-GB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elif</a:t>
            </a:r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r>
              <a:rPr lang="en-GB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elif</a:t>
            </a:r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… …..   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 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 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use the 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match-case </a:t>
            </a:r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 </a:t>
            </a:r>
          </a:p>
          <a:p>
            <a:pPr marL="0" indent="0" algn="just">
              <a:spcBef>
                <a:spcPct val="20000"/>
              </a:spcBef>
              <a:buNone/>
            </a:pPr>
            <a:r>
              <a:rPr lang="en-GB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Python syntax :</a:t>
            </a:r>
          </a:p>
          <a:p>
            <a:pPr marL="0" indent="0" algn="just">
              <a:spcBef>
                <a:spcPct val="20000"/>
              </a:spcBef>
              <a:buNone/>
            </a:pPr>
            <a:r>
              <a:rPr lang="en-GB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endParaRPr lang="en-GB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953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0237" y="675249"/>
            <a:ext cx="3522785" cy="589560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ct val="20000"/>
              </a:spcBef>
              <a:buNone/>
            </a:pP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Match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variable:</a:t>
            </a:r>
          </a:p>
          <a:p>
            <a:pPr marL="0" indent="0" algn="just">
              <a:spcBef>
                <a:spcPct val="20000"/>
              </a:spcBef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value1 :</a:t>
            </a:r>
          </a:p>
          <a:p>
            <a:pPr marL="0" indent="0" algn="just">
              <a:spcBef>
                <a:spcPct val="20000"/>
              </a:spcBef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statement</a:t>
            </a:r>
          </a:p>
          <a:p>
            <a:pPr marL="0" indent="0" algn="just">
              <a:spcBef>
                <a:spcPct val="20000"/>
              </a:spcBef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</a:t>
            </a:r>
          </a:p>
          <a:p>
            <a:pPr marL="0" indent="0" algn="just">
              <a:spcBef>
                <a:spcPct val="20000"/>
              </a:spcBef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….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value2 :</a:t>
            </a:r>
          </a:p>
          <a:p>
            <a:pPr marL="0" indent="0" algn="just">
              <a:spcBef>
                <a:spcPct val="20000"/>
              </a:spcBef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statement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spcBef>
                <a:spcPct val="20000"/>
              </a:spcBef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statement</a:t>
            </a:r>
          </a:p>
          <a:p>
            <a:pPr marL="0" indent="0" algn="just">
              <a:spcBef>
                <a:spcPct val="20000"/>
              </a:spcBef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…</a:t>
            </a:r>
          </a:p>
          <a:p>
            <a:pPr marL="0" indent="0" algn="just">
              <a:spcBef>
                <a:spcPct val="20000"/>
              </a:spcBef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…  :</a:t>
            </a:r>
          </a:p>
          <a:p>
            <a:pPr marL="0" indent="0" algn="just">
              <a:spcBef>
                <a:spcPct val="20000"/>
              </a:spcBef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…..</a:t>
            </a:r>
          </a:p>
          <a:p>
            <a:pPr marL="0" indent="0" algn="just">
              <a:spcBef>
                <a:spcPct val="20000"/>
              </a:spcBef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 </a:t>
            </a:r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</a:p>
          <a:p>
            <a:pPr marL="0" indent="0" algn="just">
              <a:spcBef>
                <a:spcPct val="20000"/>
              </a:spcBef>
              <a:buNone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</a:t>
            </a:r>
          </a:p>
          <a:p>
            <a:pPr marL="0" indent="0" algn="just">
              <a:spcBef>
                <a:spcPct val="20000"/>
              </a:spcBef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</a:t>
            </a:r>
          </a:p>
          <a:p>
            <a:pPr marL="0" indent="0" algn="just">
              <a:spcBef>
                <a:spcPct val="20000"/>
              </a:spcBef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en-GB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656405" y="689316"/>
            <a:ext cx="7202659" cy="5895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N=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imput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(‘enter a month number? ’))</a:t>
            </a:r>
          </a:p>
          <a:p>
            <a:pPr marL="0" indent="0" algn="just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Match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N:</a:t>
            </a:r>
          </a:p>
          <a:p>
            <a:pPr marL="0" indent="0" algn="just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1:</a:t>
            </a:r>
          </a:p>
          <a:p>
            <a:pPr marL="0" indent="0" algn="just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print(‘January’)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:</a:t>
            </a:r>
          </a:p>
          <a:p>
            <a:pPr marL="0" indent="0" algn="just">
              <a:spcBef>
                <a:spcPct val="20000"/>
              </a:spcBef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print(‘February’)</a:t>
            </a:r>
          </a:p>
          <a:p>
            <a:pPr marL="0" indent="0" algn="just">
              <a:spcBef>
                <a:spcPct val="20000"/>
              </a:spcBef>
              <a:buNone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…  :</a:t>
            </a:r>
          </a:p>
          <a:p>
            <a:pPr marL="0" indent="0" algn="just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…..</a:t>
            </a:r>
          </a:p>
          <a:p>
            <a:pPr marL="0" indent="0" algn="just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 </a:t>
            </a:r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</a:p>
          <a:p>
            <a:pPr marL="0" indent="0" algn="just">
              <a:spcBef>
                <a:spcPct val="20000"/>
              </a:spcBef>
              <a:buNone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print(‘your value is invalid !!! ’)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029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Batang" pitchFamily="18" charset="-127"/>
                <a:cs typeface="Arial" pitchFamily="34" charset="0"/>
              </a:rPr>
              <a:t>ITERATION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Batang" pitchFamily="18" charset="-127"/>
                <a:cs typeface="Arial" pitchFamily="34" charset="0"/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Batang" pitchFamily="18" charset="-127"/>
                <a:cs typeface="Arial" pitchFamily="34" charset="0"/>
              </a:rPr>
              <a:t>OR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Batang" pitchFamily="18" charset="-127"/>
                <a:cs typeface="Arial" pitchFamily="34" charset="0"/>
              </a:rPr>
              <a:t>LOOPING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Batang" pitchFamily="18" charset="-127"/>
                <a:cs typeface="Arial" pitchFamily="34" charset="0"/>
              </a:rPr>
              <a:t> statements (Loops)</a:t>
            </a:r>
            <a:endParaRPr lang="en-GB" dirty="0">
              <a:latin typeface="+mn-lt"/>
            </a:endParaRPr>
          </a:p>
        </p:txBody>
      </p:sp>
      <p:grpSp>
        <p:nvGrpSpPr>
          <p:cNvPr id="4" name="Group 77"/>
          <p:cNvGrpSpPr/>
          <p:nvPr/>
        </p:nvGrpSpPr>
        <p:grpSpPr>
          <a:xfrm>
            <a:off x="3571868" y="2571744"/>
            <a:ext cx="2500330" cy="3775089"/>
            <a:chOff x="6429388" y="657432"/>
            <a:chExt cx="2500330" cy="3775089"/>
          </a:xfrm>
        </p:grpSpPr>
        <p:sp>
          <p:nvSpPr>
            <p:cNvPr id="5" name="TextBox 9"/>
            <p:cNvSpPr txBox="1"/>
            <p:nvPr/>
          </p:nvSpPr>
          <p:spPr>
            <a:xfrm>
              <a:off x="6429388" y="3786190"/>
              <a:ext cx="25003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ITERATION</a:t>
              </a:r>
              <a:endParaRPr lang="en-IN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" name="Group 75"/>
            <p:cNvGrpSpPr/>
            <p:nvPr/>
          </p:nvGrpSpPr>
          <p:grpSpPr>
            <a:xfrm>
              <a:off x="6701758" y="657432"/>
              <a:ext cx="2213446" cy="2628692"/>
              <a:chOff x="6701758" y="657432"/>
              <a:chExt cx="2213446" cy="2628692"/>
            </a:xfrm>
          </p:grpSpPr>
          <p:cxnSp>
            <p:nvCxnSpPr>
              <p:cNvPr id="7" name="Straight Connector 11"/>
              <p:cNvCxnSpPr/>
              <p:nvPr/>
            </p:nvCxnSpPr>
            <p:spPr>
              <a:xfrm flipV="1">
                <a:off x="6701758" y="1113956"/>
                <a:ext cx="560392" cy="10318"/>
              </a:xfrm>
              <a:prstGeom prst="line">
                <a:avLst/>
              </a:prstGeom>
              <a:ln w="114300">
                <a:solidFill>
                  <a:srgbClr val="FF00FF"/>
                </a:solidFill>
                <a:headEnd type="none"/>
                <a:tailEnd type="triangle"/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8" name="Flowchart: Decision 12"/>
              <p:cNvSpPr/>
              <p:nvPr/>
            </p:nvSpPr>
            <p:spPr>
              <a:xfrm>
                <a:off x="7215206" y="657432"/>
                <a:ext cx="1285884" cy="928694"/>
              </a:xfrm>
              <a:prstGeom prst="flowChartDecision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b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7286644" y="1857364"/>
                <a:ext cx="1143008" cy="571504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10" name="Straight Connector 14"/>
              <p:cNvCxnSpPr/>
              <p:nvPr/>
            </p:nvCxnSpPr>
            <p:spPr>
              <a:xfrm>
                <a:off x="8486576" y="1112368"/>
                <a:ext cx="428628" cy="1588"/>
              </a:xfrm>
              <a:prstGeom prst="line">
                <a:avLst/>
              </a:prstGeom>
              <a:ln w="114300">
                <a:solidFill>
                  <a:srgbClr val="FF00FF"/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5"/>
              <p:cNvCxnSpPr/>
              <p:nvPr/>
            </p:nvCxnSpPr>
            <p:spPr>
              <a:xfrm rot="16200000" flipH="1">
                <a:off x="7744528" y="2172372"/>
                <a:ext cx="2215710" cy="11794"/>
              </a:xfrm>
              <a:prstGeom prst="line">
                <a:avLst/>
              </a:prstGeom>
              <a:ln w="114300">
                <a:solidFill>
                  <a:srgbClr val="FF00FF"/>
                </a:solidFill>
                <a:headEnd type="none"/>
                <a:tailEnd type="triangle"/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6"/>
              <p:cNvCxnSpPr/>
              <p:nvPr/>
            </p:nvCxnSpPr>
            <p:spPr>
              <a:xfrm rot="5400000">
                <a:off x="7727860" y="1699180"/>
                <a:ext cx="285752" cy="1588"/>
              </a:xfrm>
              <a:prstGeom prst="line">
                <a:avLst/>
              </a:prstGeom>
              <a:ln w="114300">
                <a:solidFill>
                  <a:srgbClr val="FF00FF"/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7"/>
              <p:cNvCxnSpPr/>
              <p:nvPr/>
            </p:nvCxnSpPr>
            <p:spPr>
              <a:xfrm rot="10800000">
                <a:off x="6715140" y="3000372"/>
                <a:ext cx="1214446" cy="1588"/>
              </a:xfrm>
              <a:prstGeom prst="line">
                <a:avLst/>
              </a:prstGeom>
              <a:ln w="114300">
                <a:solidFill>
                  <a:srgbClr val="FF00FF"/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8"/>
              <p:cNvCxnSpPr/>
              <p:nvPr/>
            </p:nvCxnSpPr>
            <p:spPr>
              <a:xfrm rot="16200000" flipH="1">
                <a:off x="5749933" y="2036753"/>
                <a:ext cx="1987676" cy="57262"/>
              </a:xfrm>
              <a:prstGeom prst="line">
                <a:avLst/>
              </a:prstGeom>
              <a:ln w="114300">
                <a:solidFill>
                  <a:srgbClr val="FF00FF"/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9"/>
              <p:cNvCxnSpPr/>
              <p:nvPr/>
            </p:nvCxnSpPr>
            <p:spPr>
              <a:xfrm rot="5400000">
                <a:off x="7565705" y="2750339"/>
                <a:ext cx="642942" cy="1588"/>
              </a:xfrm>
              <a:prstGeom prst="line">
                <a:avLst/>
              </a:prstGeom>
              <a:ln w="114300">
                <a:solidFill>
                  <a:srgbClr val="FF00FF"/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907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Integers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r>
              <a:rPr lang="en-US" dirty="0"/>
              <a:t>You can use an integer to represent numeric data and, more specifically, whole numbers from negative infinity to infinity, like 4, 5, or -1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Integers are used when you want to represent numeric data, whole number specifically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43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0" indent="0" algn="just">
              <a:lnSpc>
                <a:spcPct val="90000"/>
              </a:lnSpc>
              <a:spcBef>
                <a:spcPct val="20000"/>
              </a:spcBef>
              <a:buNone/>
              <a:defRPr/>
            </a:pP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loop or iteration?</a:t>
            </a:r>
          </a:p>
          <a:p>
            <a:pPr marL="342900" lvl="0" indent="-342900" algn="just">
              <a:lnSpc>
                <a:spcPct val="90000"/>
              </a:lnSpc>
              <a:spcBef>
                <a:spcPct val="20000"/>
              </a:spcBef>
            </a:pPr>
            <a:r>
              <a:rPr lang="en-I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Loops can execute a block of code number of times until a certain condition is met.</a:t>
            </a:r>
          </a:p>
          <a:p>
            <a:pPr marL="0" lvl="0" indent="0" algn="just">
              <a:lnSpc>
                <a:spcPct val="90000"/>
              </a:lnSpc>
              <a:spcBef>
                <a:spcPct val="20000"/>
              </a:spcBef>
              <a:buNone/>
            </a:pPr>
            <a:r>
              <a:rPr lang="en-I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 </a:t>
            </a:r>
          </a:p>
          <a:p>
            <a:pPr marL="342900" lvl="0" indent="-342900"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iteration statement allows instructions to be executed until a certain condition is  met.</a:t>
            </a:r>
          </a:p>
          <a:p>
            <a:pPr marL="342900" lvl="0" indent="-342900" algn="just">
              <a:lnSpc>
                <a:spcPct val="90000"/>
              </a:lnSpc>
              <a:spcBef>
                <a:spcPct val="20000"/>
              </a:spcBef>
              <a:defRPr/>
            </a:pPr>
            <a:endParaRPr lang="en-US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iteration statements are also called as 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loops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Looping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statements.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Batang" pitchFamily="18" charset="-127"/>
                <a:cs typeface="Arial" pitchFamily="34" charset="0"/>
              </a:rPr>
              <a:t>ITERATION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Batang" pitchFamily="18" charset="-127"/>
                <a:cs typeface="Arial" pitchFamily="34" charset="0"/>
              </a:rPr>
              <a:t>OR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Batang" pitchFamily="18" charset="-127"/>
                <a:cs typeface="Arial" pitchFamily="34" charset="0"/>
              </a:rPr>
              <a:t>LOOPING (Loops)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690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285852" y="1981200"/>
            <a:ext cx="7643866" cy="94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two kinds of loops in Python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Batang" pitchFamily="18" charset="-127"/>
                <a:cs typeface="Arial" pitchFamily="34" charset="0"/>
              </a:rPr>
              <a:t>ITERATION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Batang" pitchFamily="18" charset="-127"/>
                <a:cs typeface="Arial" pitchFamily="34" charset="0"/>
              </a:rPr>
              <a:t>OR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Batang" pitchFamily="18" charset="-127"/>
                <a:cs typeface="Arial" pitchFamily="34" charset="0"/>
              </a:rPr>
              <a:t>LOOPING (Loops)</a:t>
            </a:r>
            <a:endParaRPr lang="en-GB" dirty="0"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785824" y="4178112"/>
            <a:ext cx="6357982" cy="57150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 eaLnBrk="0" fontAlgn="base" hangingPunct="0">
              <a:spcBef>
                <a:spcPts val="120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" pitchFamily="18" charset="-127"/>
                <a:cs typeface="Arial" pitchFamily="34" charset="0"/>
              </a:rPr>
              <a:t>for loop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785824" y="3106542"/>
            <a:ext cx="6357982" cy="57150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 eaLnBrk="0" fontAlgn="base" hangingPunct="0">
              <a:spcBef>
                <a:spcPts val="120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" pitchFamily="18" charset="-127"/>
                <a:cs typeface="Arial" pitchFamily="34" charset="0"/>
              </a:rPr>
              <a:t>while loop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00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785824" y="1983545"/>
            <a:ext cx="6357982" cy="169450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 eaLnBrk="0" fontAlgn="base" hangingPunct="0">
              <a:spcBef>
                <a:spcPts val="1200"/>
              </a:spcBef>
              <a:spcAft>
                <a:spcPct val="0"/>
              </a:spcAft>
            </a:pP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" pitchFamily="18" charset="-127"/>
                <a:cs typeface="Arial" pitchFamily="34" charset="0"/>
              </a:rPr>
              <a:t>while</a:t>
            </a:r>
            <a:r>
              <a:rPr lang="en-US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" pitchFamily="18" charset="-127"/>
                <a:cs typeface="Arial" pitchFamily="34" charset="0"/>
              </a:rPr>
              <a:t> loop</a:t>
            </a:r>
            <a:endParaRPr lang="en-US" sz="8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0370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Batang" pitchFamily="18" charset="-127"/>
                <a:cs typeface="Arial" pitchFamily="34" charset="0"/>
              </a:rPr>
              <a:t>The While Loop</a:t>
            </a:r>
            <a:endParaRPr lang="en-GB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3905" y="1570512"/>
            <a:ext cx="10804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 while loop allows general repetition based upon the repeated testing of a Boolean condition</a:t>
            </a:r>
            <a:endParaRPr lang="en-I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5830" y="2524619"/>
            <a:ext cx="1060024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syntax for a while loop in Python is as follows:</a:t>
            </a:r>
          </a:p>
          <a:p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r>
              <a:rPr lang="en-I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while 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condition:</a:t>
            </a:r>
          </a:p>
          <a:p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         statements</a:t>
            </a:r>
          </a:p>
          <a:p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en-I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Else :</a:t>
            </a:r>
          </a:p>
          <a:p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statements</a:t>
            </a:r>
          </a:p>
          <a:p>
            <a:endParaRPr lang="en-I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Where, loop body contain the single statement or set of statements.</a:t>
            </a:r>
            <a:endParaRPr lang="en-I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963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/>
          <p:cNvGrpSpPr/>
          <p:nvPr/>
        </p:nvGrpSpPr>
        <p:grpSpPr>
          <a:xfrm>
            <a:off x="9088416" y="1970993"/>
            <a:ext cx="2500330" cy="3775089"/>
            <a:chOff x="6429388" y="657432"/>
            <a:chExt cx="2500330" cy="3775089"/>
          </a:xfrm>
        </p:grpSpPr>
        <p:sp>
          <p:nvSpPr>
            <p:cNvPr id="5" name="TextBox 8"/>
            <p:cNvSpPr txBox="1"/>
            <p:nvPr/>
          </p:nvSpPr>
          <p:spPr>
            <a:xfrm>
              <a:off x="6429388" y="3786190"/>
              <a:ext cx="25003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while Loop</a:t>
              </a:r>
              <a:endParaRPr lang="en-IN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" name="Group 75"/>
            <p:cNvGrpSpPr/>
            <p:nvPr/>
          </p:nvGrpSpPr>
          <p:grpSpPr>
            <a:xfrm>
              <a:off x="6701758" y="657432"/>
              <a:ext cx="2213446" cy="2628692"/>
              <a:chOff x="6701758" y="657432"/>
              <a:chExt cx="2213446" cy="2628692"/>
            </a:xfrm>
          </p:grpSpPr>
          <p:cxnSp>
            <p:nvCxnSpPr>
              <p:cNvPr id="7" name="Straight Connector 10"/>
              <p:cNvCxnSpPr/>
              <p:nvPr/>
            </p:nvCxnSpPr>
            <p:spPr>
              <a:xfrm flipV="1">
                <a:off x="6701758" y="1113956"/>
                <a:ext cx="560392" cy="10318"/>
              </a:xfrm>
              <a:prstGeom prst="line">
                <a:avLst/>
              </a:prstGeom>
              <a:ln w="114300">
                <a:solidFill>
                  <a:srgbClr val="FF00FF"/>
                </a:solidFill>
                <a:headEnd type="none"/>
                <a:tailEnd type="triangle"/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8" name="Flowchart: Decision 11"/>
              <p:cNvSpPr/>
              <p:nvPr/>
            </p:nvSpPr>
            <p:spPr>
              <a:xfrm>
                <a:off x="7215206" y="657432"/>
                <a:ext cx="1285884" cy="928694"/>
              </a:xfrm>
              <a:prstGeom prst="flowChartDecision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7286644" y="1857364"/>
                <a:ext cx="1143008" cy="571504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" name="Straight Connector 13"/>
              <p:cNvCxnSpPr/>
              <p:nvPr/>
            </p:nvCxnSpPr>
            <p:spPr>
              <a:xfrm>
                <a:off x="8486576" y="1112368"/>
                <a:ext cx="428628" cy="1588"/>
              </a:xfrm>
              <a:prstGeom prst="line">
                <a:avLst/>
              </a:prstGeom>
              <a:ln w="114300">
                <a:solidFill>
                  <a:srgbClr val="FF00FF"/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4"/>
              <p:cNvCxnSpPr/>
              <p:nvPr/>
            </p:nvCxnSpPr>
            <p:spPr>
              <a:xfrm rot="16200000" flipH="1">
                <a:off x="7744528" y="2172372"/>
                <a:ext cx="2215710" cy="11794"/>
              </a:xfrm>
              <a:prstGeom prst="line">
                <a:avLst/>
              </a:prstGeom>
              <a:ln w="114300">
                <a:solidFill>
                  <a:srgbClr val="FF00FF"/>
                </a:solidFill>
                <a:headEnd type="none"/>
                <a:tailEnd type="triangle"/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5"/>
              <p:cNvCxnSpPr/>
              <p:nvPr/>
            </p:nvCxnSpPr>
            <p:spPr>
              <a:xfrm rot="5400000">
                <a:off x="7727860" y="1699180"/>
                <a:ext cx="285752" cy="1588"/>
              </a:xfrm>
              <a:prstGeom prst="line">
                <a:avLst/>
              </a:prstGeom>
              <a:ln w="114300">
                <a:solidFill>
                  <a:srgbClr val="FF00FF"/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6"/>
              <p:cNvCxnSpPr/>
              <p:nvPr/>
            </p:nvCxnSpPr>
            <p:spPr>
              <a:xfrm rot="10800000">
                <a:off x="6715140" y="3000372"/>
                <a:ext cx="1214446" cy="1588"/>
              </a:xfrm>
              <a:prstGeom prst="line">
                <a:avLst/>
              </a:prstGeom>
              <a:ln w="114300">
                <a:solidFill>
                  <a:srgbClr val="FF00FF"/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7"/>
              <p:cNvCxnSpPr/>
              <p:nvPr/>
            </p:nvCxnSpPr>
            <p:spPr>
              <a:xfrm rot="16200000" flipH="1">
                <a:off x="5749933" y="2036753"/>
                <a:ext cx="1987676" cy="57262"/>
              </a:xfrm>
              <a:prstGeom prst="line">
                <a:avLst/>
              </a:prstGeom>
              <a:ln w="114300">
                <a:solidFill>
                  <a:srgbClr val="FF00FF"/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8"/>
              <p:cNvCxnSpPr/>
              <p:nvPr/>
            </p:nvCxnSpPr>
            <p:spPr>
              <a:xfrm rot="5400000">
                <a:off x="7565705" y="2750339"/>
                <a:ext cx="642942" cy="1588"/>
              </a:xfrm>
              <a:prstGeom prst="line">
                <a:avLst/>
              </a:prstGeom>
              <a:ln w="114300">
                <a:solidFill>
                  <a:srgbClr val="FF00FF"/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</p:grpSp>
      <p:sp>
        <p:nvSpPr>
          <p:cNvPr id="16" name="Titr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Batang" pitchFamily="18" charset="-127"/>
                <a:cs typeface="Arial" pitchFamily="34" charset="0"/>
              </a:rPr>
              <a:t>The While Loop</a:t>
            </a:r>
            <a:endParaRPr lang="en-GB" dirty="0">
              <a:latin typeface="+mn-lt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47948" y="2065307"/>
            <a:ext cx="377236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Pseudo-code</a:t>
            </a:r>
          </a:p>
          <a:p>
            <a:pPr algn="just"/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(condition) </a:t>
            </a:r>
            <a:r>
              <a:rPr 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</a:p>
          <a:p>
            <a:pPr algn="just"/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Statement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Statement 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….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 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4801814" y="2572018"/>
            <a:ext cx="37723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GB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 0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 &lt; 5) </a:t>
            </a:r>
            <a:r>
              <a:rPr 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</a:p>
          <a:p>
            <a:pPr algn="just"/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write(‘ok’)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a 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 a +1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GB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 </a:t>
            </a:r>
          </a:p>
        </p:txBody>
      </p:sp>
    </p:spTree>
    <p:extLst>
      <p:ext uri="{BB962C8B-B14F-4D97-AF65-F5344CB8AC3E}">
        <p14:creationId xmlns:p14="http://schemas.microsoft.com/office/powerpoint/2010/main" val="191937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Batang" pitchFamily="18" charset="-127"/>
                <a:cs typeface="Arial" pitchFamily="34" charset="0"/>
              </a:rPr>
              <a:t>The While Loop</a:t>
            </a:r>
            <a:endParaRPr lang="en-GB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2541628"/>
            <a:ext cx="41159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b= 0</a:t>
            </a:r>
          </a:p>
          <a:p>
            <a:r>
              <a:rPr lang="en-IN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 </a:t>
            </a:r>
            <a:r>
              <a:rPr lang="en-IN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(b&lt; 5):</a:t>
            </a:r>
          </a:p>
          <a:p>
            <a:r>
              <a:rPr lang="en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print(‘ok’)</a:t>
            </a:r>
          </a:p>
          <a:p>
            <a:r>
              <a:rPr lang="en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b+1</a:t>
            </a:r>
          </a:p>
          <a:p>
            <a:r>
              <a:rPr lang="e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Print(b)</a:t>
            </a:r>
            <a:endParaRPr lang="en-IN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90600" y="1843088"/>
            <a:ext cx="46704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GB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74524" y="1829021"/>
            <a:ext cx="3868615" cy="447352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&gt;&gt;&gt; </a:t>
            </a:r>
          </a:p>
          <a:p>
            <a:r>
              <a:rPr lang="en-GB" sz="2800" b="1" dirty="0" smtClean="0">
                <a:solidFill>
                  <a:schemeClr val="bg1"/>
                </a:solidFill>
              </a:rPr>
              <a:t>Ok</a:t>
            </a:r>
          </a:p>
          <a:p>
            <a:r>
              <a:rPr lang="en-GB" sz="2800" b="1" dirty="0" smtClean="0">
                <a:solidFill>
                  <a:schemeClr val="bg1"/>
                </a:solidFill>
              </a:rPr>
              <a:t>Ok</a:t>
            </a:r>
          </a:p>
          <a:p>
            <a:r>
              <a:rPr lang="en-GB" sz="2800" b="1" dirty="0" smtClean="0">
                <a:solidFill>
                  <a:schemeClr val="bg1"/>
                </a:solidFill>
              </a:rPr>
              <a:t>Ok</a:t>
            </a:r>
          </a:p>
          <a:p>
            <a:r>
              <a:rPr lang="en-GB" sz="2800" b="1" dirty="0" smtClean="0">
                <a:solidFill>
                  <a:schemeClr val="bg1"/>
                </a:solidFill>
              </a:rPr>
              <a:t>Ok</a:t>
            </a:r>
          </a:p>
          <a:p>
            <a:r>
              <a:rPr lang="en-GB" sz="2800" b="1" dirty="0" smtClean="0">
                <a:solidFill>
                  <a:schemeClr val="bg1"/>
                </a:solidFill>
              </a:rPr>
              <a:t>Ok</a:t>
            </a:r>
          </a:p>
          <a:p>
            <a:r>
              <a:rPr lang="en-GB" sz="2800" b="1" dirty="0" smtClean="0">
                <a:solidFill>
                  <a:schemeClr val="bg1"/>
                </a:solidFill>
              </a:rPr>
              <a:t>&gt;&gt;&gt;</a:t>
            </a:r>
          </a:p>
          <a:p>
            <a:r>
              <a:rPr lang="en-GB" sz="2800" b="1" dirty="0">
                <a:solidFill>
                  <a:schemeClr val="bg1"/>
                </a:solidFill>
              </a:rPr>
              <a:t>5</a:t>
            </a:r>
            <a:endParaRPr lang="en-GB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50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9221" y="337796"/>
            <a:ext cx="10515600" cy="4351338"/>
          </a:xfrm>
        </p:spPr>
        <p:txBody>
          <a:bodyPr/>
          <a:lstStyle/>
          <a:p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Infinite</a:t>
            </a:r>
            <a:r>
              <a:rPr lang="en-GB" dirty="0" smtClean="0"/>
              <a:t> 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loop  (                                                       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GB" dirty="0" smtClean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219221" y="1536480"/>
            <a:ext cx="41159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b= 0</a:t>
            </a:r>
          </a:p>
          <a:p>
            <a:r>
              <a:rPr lang="en-I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 </a:t>
            </a:r>
            <a:r>
              <a:rPr lang="en-I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 &gt;= </a:t>
            </a:r>
            <a:r>
              <a:rPr lang="en-IN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I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</a:p>
          <a:p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print(‘ok’)</a:t>
            </a:r>
          </a:p>
          <a:p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b+1</a:t>
            </a:r>
          </a:p>
          <a:p>
            <a:endParaRPr lang="en-I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25372" y="1739679"/>
            <a:ext cx="1209821" cy="339053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&gt;&gt;&gt; </a:t>
            </a:r>
          </a:p>
          <a:p>
            <a:r>
              <a:rPr lang="en-GB" sz="2800" b="1" dirty="0" smtClean="0">
                <a:solidFill>
                  <a:schemeClr val="bg1"/>
                </a:solidFill>
              </a:rPr>
              <a:t>Ok</a:t>
            </a:r>
          </a:p>
          <a:p>
            <a:r>
              <a:rPr lang="en-GB" sz="2800" b="1" dirty="0" smtClean="0">
                <a:solidFill>
                  <a:schemeClr val="bg1"/>
                </a:solidFill>
              </a:rPr>
              <a:t>Ok</a:t>
            </a:r>
          </a:p>
          <a:p>
            <a:r>
              <a:rPr lang="en-GB" sz="2800" b="1" dirty="0" smtClean="0">
                <a:solidFill>
                  <a:schemeClr val="bg1"/>
                </a:solidFill>
              </a:rPr>
              <a:t>Ok</a:t>
            </a:r>
          </a:p>
          <a:p>
            <a:r>
              <a:rPr lang="en-GB" sz="2800" b="1" dirty="0" smtClean="0">
                <a:solidFill>
                  <a:schemeClr val="bg1"/>
                </a:solidFill>
              </a:rPr>
              <a:t>Ok</a:t>
            </a:r>
          </a:p>
          <a:p>
            <a:r>
              <a:rPr lang="en-GB" sz="2800" b="1" dirty="0" smtClean="0">
                <a:solidFill>
                  <a:schemeClr val="bg1"/>
                </a:solidFill>
              </a:rPr>
              <a:t>Ok</a:t>
            </a:r>
          </a:p>
          <a:p>
            <a:r>
              <a:rPr lang="en-GB" sz="2800" b="1" dirty="0" smtClean="0">
                <a:solidFill>
                  <a:schemeClr val="bg1"/>
                </a:solidFill>
              </a:rPr>
              <a:t>Ok</a:t>
            </a:r>
          </a:p>
          <a:p>
            <a:r>
              <a:rPr lang="en-GB" sz="2800" b="1" dirty="0" smtClean="0">
                <a:solidFill>
                  <a:schemeClr val="bg1"/>
                </a:solidFill>
              </a:rPr>
              <a:t>Ok</a:t>
            </a:r>
          </a:p>
          <a:p>
            <a:r>
              <a:rPr lang="en-GB" sz="2800" b="1" dirty="0" smtClean="0">
                <a:solidFill>
                  <a:schemeClr val="bg1"/>
                </a:solidFill>
              </a:rPr>
              <a:t>ok</a:t>
            </a:r>
          </a:p>
          <a:p>
            <a:r>
              <a:rPr lang="en-GB" sz="2800" b="1" dirty="0">
                <a:solidFill>
                  <a:schemeClr val="bg1"/>
                </a:solidFill>
              </a:rPr>
              <a:t>5</a:t>
            </a:r>
            <a:endParaRPr lang="en-GB" sz="2800" b="1" dirty="0" smtClean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83488" y="3434946"/>
            <a:ext cx="41159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= 0</a:t>
            </a:r>
          </a:p>
          <a:p>
            <a:r>
              <a:rPr lang="en-I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 </a:t>
            </a:r>
            <a:r>
              <a:rPr lang="en-I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 </a:t>
            </a:r>
            <a:r>
              <a:rPr lang="en-IN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I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0):</a:t>
            </a:r>
          </a:p>
          <a:p>
            <a:r>
              <a:rPr lang="en-I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b = b+1</a:t>
            </a:r>
          </a:p>
          <a:p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print(b)</a:t>
            </a:r>
          </a:p>
          <a:p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Print(‘ok’)</a:t>
            </a:r>
            <a:endParaRPr lang="en-I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</a:p>
          <a:p>
            <a:endParaRPr lang="en-I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196439" y="3137095"/>
            <a:ext cx="1625403" cy="256031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&gt;&gt;&gt;</a:t>
            </a:r>
          </a:p>
          <a:p>
            <a:r>
              <a:rPr lang="en-GB" sz="2800" b="1" dirty="0" smtClean="0">
                <a:solidFill>
                  <a:schemeClr val="bg1"/>
                </a:solidFill>
              </a:rPr>
              <a:t>ok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125372" y="5069938"/>
            <a:ext cx="661182" cy="439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∞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66842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785824" y="1983545"/>
            <a:ext cx="6357982" cy="169450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 eaLnBrk="0" fontAlgn="base" hangingPunct="0">
              <a:spcBef>
                <a:spcPts val="1200"/>
              </a:spcBef>
              <a:spcAft>
                <a:spcPct val="0"/>
              </a:spcAft>
            </a:pP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" pitchFamily="18" charset="-127"/>
                <a:cs typeface="Arial" pitchFamily="34" charset="0"/>
              </a:rPr>
              <a:t>for</a:t>
            </a:r>
            <a:r>
              <a:rPr lang="en-US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" pitchFamily="18" charset="-127"/>
                <a:cs typeface="Arial" pitchFamily="34" charset="0"/>
              </a:rPr>
              <a:t> loop</a:t>
            </a:r>
            <a:endParaRPr lang="en-US" sz="8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3563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29583" y="9489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Batang" pitchFamily="18" charset="-127"/>
                <a:cs typeface="Arial" pitchFamily="34" charset="0"/>
              </a:rPr>
              <a:t>The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Batang" pitchFamily="18" charset="-127"/>
                <a:cs typeface="Arial" pitchFamily="34" charset="0"/>
              </a:rPr>
              <a:t>for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Batang" pitchFamily="18" charset="-127"/>
                <a:cs typeface="Arial" pitchFamily="34" charset="0"/>
              </a:rPr>
              <a:t> Loop</a:t>
            </a:r>
            <a:endParaRPr lang="en-GB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2031" y="1420458"/>
            <a:ext cx="112400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5F6368"/>
                </a:solidFill>
                <a:latin typeface="Helvetica Neue"/>
              </a:rPr>
              <a:t>a for-loop</a:t>
            </a:r>
            <a:r>
              <a:rPr lang="en-US" sz="3200" b="1" dirty="0">
                <a:solidFill>
                  <a:srgbClr val="4D5156"/>
                </a:solidFill>
                <a:latin typeface="Helvetica Neue"/>
              </a:rPr>
              <a:t> or for </a:t>
            </a:r>
            <a:r>
              <a:rPr lang="en-US" sz="3200" b="1" dirty="0">
                <a:solidFill>
                  <a:srgbClr val="5F6368"/>
                </a:solidFill>
                <a:latin typeface="Helvetica Neue"/>
              </a:rPr>
              <a:t>loop</a:t>
            </a:r>
            <a:r>
              <a:rPr lang="en-US" sz="3200" b="1" dirty="0">
                <a:solidFill>
                  <a:srgbClr val="4D5156"/>
                </a:solidFill>
                <a:latin typeface="Helvetica Neue"/>
              </a:rPr>
              <a:t> is a control flow statement for specifying </a:t>
            </a:r>
            <a:r>
              <a:rPr lang="en-US" sz="3200" b="1" dirty="0" smtClean="0">
                <a:solidFill>
                  <a:srgbClr val="4D5156"/>
                </a:solidFill>
                <a:latin typeface="Helvetica Neue"/>
              </a:rPr>
              <a:t>iteration</a:t>
            </a:r>
          </a:p>
          <a:p>
            <a:endParaRPr lang="en-US" sz="3200" b="1" dirty="0" smtClean="0">
              <a:solidFill>
                <a:srgbClr val="4D5156"/>
              </a:solidFill>
              <a:latin typeface="Helvetica Neue"/>
            </a:endParaRPr>
          </a:p>
          <a:p>
            <a:endParaRPr lang="en-US" sz="3200" b="1" dirty="0">
              <a:solidFill>
                <a:srgbClr val="4D5156"/>
              </a:solidFill>
              <a:latin typeface="Helvetica Neue"/>
            </a:endParaRPr>
          </a:p>
          <a:p>
            <a:r>
              <a:rPr lang="en-US" sz="3200" b="1" dirty="0"/>
              <a:t>A for loop is used for iterating over a sequence (that is either a list, a tuple, a dictionary, a set, or a string).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8745883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29583" y="9489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Batang" pitchFamily="18" charset="-127"/>
                <a:cs typeface="Arial" pitchFamily="34" charset="0"/>
              </a:rPr>
              <a:t>The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Batang" pitchFamily="18" charset="-127"/>
                <a:cs typeface="Arial" pitchFamily="34" charset="0"/>
              </a:rPr>
              <a:t>for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Batang" pitchFamily="18" charset="-127"/>
                <a:cs typeface="Arial" pitchFamily="34" charset="0"/>
              </a:rPr>
              <a:t> Loop</a:t>
            </a:r>
            <a:endParaRPr lang="en-GB" dirty="0">
              <a:latin typeface="+mn-lt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4817" y="4608904"/>
            <a:ext cx="6349559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python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kumimoji="0" lang="en-US" altLang="fr-FR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looping variable </a:t>
            </a:r>
            <a:r>
              <a:rPr kumimoji="0" lang="en-US" altLang="fr-FR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in</a:t>
            </a:r>
            <a:r>
              <a:rPr kumimoji="0" lang="en-US" altLang="fr-FR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sequence:</a:t>
            </a:r>
            <a:endParaRPr kumimoji="0" lang="en-US" altLang="fr-FR" sz="3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code bloc</a:t>
            </a:r>
            <a:r>
              <a:rPr kumimoji="0" lang="fr-FR" altLang="fr-FR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" name="Group 77"/>
          <p:cNvGrpSpPr/>
          <p:nvPr/>
        </p:nvGrpSpPr>
        <p:grpSpPr>
          <a:xfrm>
            <a:off x="8975874" y="1042525"/>
            <a:ext cx="2500330" cy="3775089"/>
            <a:chOff x="6429388" y="657432"/>
            <a:chExt cx="2500330" cy="3775089"/>
          </a:xfrm>
        </p:grpSpPr>
        <p:sp>
          <p:nvSpPr>
            <p:cNvPr id="6" name="TextBox 8"/>
            <p:cNvSpPr txBox="1"/>
            <p:nvPr/>
          </p:nvSpPr>
          <p:spPr>
            <a:xfrm>
              <a:off x="6429388" y="3786190"/>
              <a:ext cx="25003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u="sng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</a:t>
              </a:r>
              <a:r>
                <a:rPr lang="en-US" sz="36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Loop</a:t>
              </a:r>
              <a:endParaRPr lang="en-IN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7" name="Group 75"/>
            <p:cNvGrpSpPr/>
            <p:nvPr/>
          </p:nvGrpSpPr>
          <p:grpSpPr>
            <a:xfrm>
              <a:off x="6701758" y="657432"/>
              <a:ext cx="2213446" cy="2628692"/>
              <a:chOff x="6701758" y="657432"/>
              <a:chExt cx="2213446" cy="2628692"/>
            </a:xfrm>
          </p:grpSpPr>
          <p:cxnSp>
            <p:nvCxnSpPr>
              <p:cNvPr id="8" name="Straight Connector 10"/>
              <p:cNvCxnSpPr/>
              <p:nvPr/>
            </p:nvCxnSpPr>
            <p:spPr>
              <a:xfrm flipV="1">
                <a:off x="6701758" y="1113956"/>
                <a:ext cx="560392" cy="10318"/>
              </a:xfrm>
              <a:prstGeom prst="line">
                <a:avLst/>
              </a:prstGeom>
              <a:ln w="114300">
                <a:solidFill>
                  <a:srgbClr val="FF00FF"/>
                </a:solidFill>
                <a:headEnd type="none"/>
                <a:tailEnd type="triangle"/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9" name="Flowchart: Decision 11"/>
              <p:cNvSpPr/>
              <p:nvPr/>
            </p:nvSpPr>
            <p:spPr>
              <a:xfrm>
                <a:off x="7215206" y="657432"/>
                <a:ext cx="1285884" cy="928694"/>
              </a:xfrm>
              <a:prstGeom prst="flowChartDecision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286644" y="1857364"/>
                <a:ext cx="1143008" cy="571504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" name="Straight Connector 13"/>
              <p:cNvCxnSpPr/>
              <p:nvPr/>
            </p:nvCxnSpPr>
            <p:spPr>
              <a:xfrm>
                <a:off x="8486576" y="1112368"/>
                <a:ext cx="428628" cy="1588"/>
              </a:xfrm>
              <a:prstGeom prst="line">
                <a:avLst/>
              </a:prstGeom>
              <a:ln w="114300">
                <a:solidFill>
                  <a:srgbClr val="FF00FF"/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4"/>
              <p:cNvCxnSpPr/>
              <p:nvPr/>
            </p:nvCxnSpPr>
            <p:spPr>
              <a:xfrm rot="16200000" flipH="1">
                <a:off x="7744528" y="2172372"/>
                <a:ext cx="2215710" cy="11794"/>
              </a:xfrm>
              <a:prstGeom prst="line">
                <a:avLst/>
              </a:prstGeom>
              <a:ln w="114300">
                <a:solidFill>
                  <a:srgbClr val="FF00FF"/>
                </a:solidFill>
                <a:headEnd type="none"/>
                <a:tailEnd type="triangle"/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5"/>
              <p:cNvCxnSpPr/>
              <p:nvPr/>
            </p:nvCxnSpPr>
            <p:spPr>
              <a:xfrm rot="5400000">
                <a:off x="7727860" y="1699180"/>
                <a:ext cx="285752" cy="1588"/>
              </a:xfrm>
              <a:prstGeom prst="line">
                <a:avLst/>
              </a:prstGeom>
              <a:ln w="114300">
                <a:solidFill>
                  <a:srgbClr val="FF00FF"/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6"/>
              <p:cNvCxnSpPr/>
              <p:nvPr/>
            </p:nvCxnSpPr>
            <p:spPr>
              <a:xfrm rot="10800000">
                <a:off x="6715140" y="3000372"/>
                <a:ext cx="1214446" cy="1588"/>
              </a:xfrm>
              <a:prstGeom prst="line">
                <a:avLst/>
              </a:prstGeom>
              <a:ln w="114300">
                <a:solidFill>
                  <a:srgbClr val="FF00FF"/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7"/>
              <p:cNvCxnSpPr/>
              <p:nvPr/>
            </p:nvCxnSpPr>
            <p:spPr>
              <a:xfrm rot="16200000" flipH="1">
                <a:off x="5749933" y="2036753"/>
                <a:ext cx="1987676" cy="57262"/>
              </a:xfrm>
              <a:prstGeom prst="line">
                <a:avLst/>
              </a:prstGeom>
              <a:ln w="114300">
                <a:solidFill>
                  <a:srgbClr val="FF00FF"/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8"/>
              <p:cNvCxnSpPr/>
              <p:nvPr/>
            </p:nvCxnSpPr>
            <p:spPr>
              <a:xfrm rot="5400000">
                <a:off x="7565705" y="2750339"/>
                <a:ext cx="642942" cy="1588"/>
              </a:xfrm>
              <a:prstGeom prst="line">
                <a:avLst/>
              </a:prstGeom>
              <a:ln w="114300">
                <a:solidFill>
                  <a:srgbClr val="FF00FF"/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29583" y="1420458"/>
            <a:ext cx="6337761" cy="2262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Pseudo-code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kumimoji="0" lang="en-US" alt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   variable   </a:t>
            </a:r>
            <a:r>
              <a:rPr kumimoji="0" lang="en-US" alt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  <a:sym typeface="Wingdings" panose="05000000000000000000" pitchFamily="2" charset="2"/>
              </a:rPr>
              <a:t>   </a:t>
            </a:r>
            <a:r>
              <a:rPr kumimoji="0" lang="en-US" alt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  <a:sym typeface="Wingdings" panose="05000000000000000000" pitchFamily="2" charset="2"/>
              </a:rPr>
              <a:t>start</a:t>
            </a:r>
            <a:r>
              <a:rPr kumimoji="0" lang="en-US" alt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  <a:sym typeface="Wingdings" panose="05000000000000000000" pitchFamily="2" charset="2"/>
              </a:rPr>
              <a:t>  </a:t>
            </a:r>
            <a:r>
              <a:rPr kumimoji="0" lang="en-US" alt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  <a:sym typeface="Wingdings" panose="05000000000000000000" pitchFamily="2" charset="2"/>
              </a:rPr>
              <a:t>to</a:t>
            </a:r>
            <a:r>
              <a:rPr kumimoji="0" lang="en-US" alt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  <a:sym typeface="Wingdings" panose="05000000000000000000" pitchFamily="2" charset="2"/>
              </a:rPr>
              <a:t>  </a:t>
            </a:r>
            <a:r>
              <a:rPr kumimoji="0" lang="en-US" alt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  <a:sym typeface="Wingdings" panose="05000000000000000000" pitchFamily="2" charset="2"/>
              </a:rPr>
              <a:t>end</a:t>
            </a:r>
            <a:r>
              <a:rPr kumimoji="0" lang="en-US" alt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kumimoji="0" lang="en-US" alt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  <a:sym typeface="Wingdings" panose="05000000000000000000" pitchFamily="2" charset="2"/>
              </a:rPr>
              <a:t>  </a:t>
            </a:r>
            <a:r>
              <a:rPr kumimoji="0" lang="en-US" alt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  <a:sym typeface="Wingdings" panose="05000000000000000000" pitchFamily="2" charset="2"/>
              </a:rPr>
              <a:t>by  </a:t>
            </a:r>
            <a:r>
              <a:rPr kumimoji="0" lang="en-US" alt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  <a:sym typeface="Wingdings" panose="05000000000000000000" pitchFamily="2" charset="2"/>
              </a:rPr>
              <a:t>step</a:t>
            </a:r>
            <a:r>
              <a:rPr kumimoji="0" lang="en-US" alt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  <a:sym typeface="Wingdings" panose="05000000000000000000" pitchFamily="2" charset="2"/>
              </a:rPr>
              <a:t>   </a:t>
            </a:r>
            <a:r>
              <a:rPr kumimoji="0" lang="en-US" alt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  <a:sym typeface="Wingdings" panose="05000000000000000000" pitchFamily="2" charset="2"/>
              </a:rPr>
              <a:t>do</a:t>
            </a:r>
            <a:endParaRPr kumimoji="0" lang="en-US" altLang="fr-FR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</a:t>
            </a: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statement_1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2400" b="1" dirty="0" smtClean="0">
                <a:solidFill>
                  <a:srgbClr val="0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       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cs typeface="Arial" panose="020B0604020202020204" pitchFamily="34" charset="0"/>
              </a:rPr>
              <a:t>      </a:t>
            </a:r>
            <a:r>
              <a:rPr kumimoji="0" lang="fr-FR" altLang="fr-FR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cs typeface="Arial" panose="020B0604020202020204" pitchFamily="34" charset="0"/>
              </a:rPr>
              <a:t>statement_n</a:t>
            </a:r>
            <a:endParaRPr kumimoji="0" lang="fr-FR" altLang="fr-FR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2400" b="1" dirty="0" smtClean="0">
                <a:solidFill>
                  <a:srgbClr val="0070C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End for</a:t>
            </a:r>
            <a:endParaRPr kumimoji="0" lang="fr-FR" altLang="fr-FR" sz="6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29583" y="3672513"/>
            <a:ext cx="81306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Variable is incremented automatically from </a:t>
            </a:r>
            <a:r>
              <a:rPr lang="en-GB" sz="2400" b="1" dirty="0" smtClean="0">
                <a:solidFill>
                  <a:srgbClr val="FF0000"/>
                </a:solidFill>
              </a:rPr>
              <a:t>start</a:t>
            </a:r>
            <a:r>
              <a:rPr lang="en-GB" sz="2400" b="1" dirty="0" smtClean="0"/>
              <a:t> to </a:t>
            </a:r>
            <a:r>
              <a:rPr lang="en-GB" sz="2400" b="1" dirty="0" smtClean="0">
                <a:solidFill>
                  <a:srgbClr val="FF0000"/>
                </a:solidFill>
              </a:rPr>
              <a:t>end </a:t>
            </a:r>
            <a:r>
              <a:rPr lang="en-GB" sz="2400" b="1" dirty="0" smtClean="0"/>
              <a:t>adding</a:t>
            </a:r>
            <a:r>
              <a:rPr lang="en-GB" sz="2400" b="1" dirty="0" smtClean="0">
                <a:solidFill>
                  <a:srgbClr val="FF0000"/>
                </a:solidFill>
              </a:rPr>
              <a:t> step </a:t>
            </a:r>
            <a:r>
              <a:rPr lang="en-GB" sz="2400" b="1" dirty="0" smtClean="0"/>
              <a:t>in each iteration 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401139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Float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stands </a:t>
            </a:r>
            <a:r>
              <a:rPr lang="en-US" dirty="0"/>
              <a:t>for 'floating point number'. You can use it for rational numbers, usually ending with a decimal figure, such as 1.11 or 3.14.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02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815" y="517231"/>
            <a:ext cx="10515600" cy="647749"/>
          </a:xfrm>
        </p:spPr>
        <p:txBody>
          <a:bodyPr>
            <a:normAutofit fontScale="90000"/>
          </a:bodyPr>
          <a:lstStyle/>
          <a:p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" pitchFamily="18" charset="-127"/>
                <a:cs typeface="Arial" pitchFamily="34" charset="0"/>
              </a:rPr>
              <a:t>The </a:t>
            </a:r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" pitchFamily="18" charset="-127"/>
                <a:cs typeface="Arial" pitchFamily="34" charset="0"/>
              </a:rPr>
              <a:t>for</a:t>
            </a:r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" pitchFamily="18" charset="-127"/>
                <a:cs typeface="Arial" pitchFamily="34" charset="0"/>
              </a:rPr>
              <a:t> Loop</a:t>
            </a:r>
            <a:r>
              <a:rPr lang="en-GB" sz="8800" dirty="0"/>
              <a:t/>
            </a:r>
            <a:br>
              <a:rPr lang="en-GB" sz="8800" dirty="0"/>
            </a:b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5831" y="1316808"/>
            <a:ext cx="10515600" cy="636221"/>
          </a:xfrm>
        </p:spPr>
        <p:txBody>
          <a:bodyPr>
            <a:normAutofit lnSpcReduction="10000"/>
          </a:bodyPr>
          <a:lstStyle/>
          <a:p>
            <a:r>
              <a:rPr lang="en-GB" sz="4000" b="1" dirty="0" smtClean="0"/>
              <a:t>General syntax</a:t>
            </a:r>
            <a:endParaRPr lang="en-GB" sz="4000" b="1" dirty="0"/>
          </a:p>
          <a:p>
            <a:endParaRPr lang="en-GB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5831" y="2258801"/>
            <a:ext cx="7673319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kumimoji="0" lang="en-US" altLang="fr-FR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variable </a:t>
            </a:r>
            <a:r>
              <a:rPr kumimoji="0" lang="en-US" altLang="fr-FR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in</a:t>
            </a:r>
            <a:r>
              <a:rPr kumimoji="0" lang="en-US" altLang="fr-FR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range(n, m, p) :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fr-FR" sz="40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fr-FR" sz="4000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 </a:t>
            </a:r>
            <a:r>
              <a:rPr kumimoji="0" lang="en-US" altLang="fr-FR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statements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fr-FR" sz="9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840479" y="3965831"/>
            <a:ext cx="46564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n: start value</a:t>
            </a:r>
          </a:p>
          <a:p>
            <a:r>
              <a:rPr lang="en-GB" sz="4000" b="1" dirty="0" smtClean="0"/>
              <a:t>m: end value</a:t>
            </a:r>
          </a:p>
          <a:p>
            <a:r>
              <a:rPr lang="en-GB" sz="4000" b="1" dirty="0" smtClean="0"/>
              <a:t>p: step value</a:t>
            </a:r>
          </a:p>
          <a:p>
            <a:endParaRPr lang="en-GB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391014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55697" y="2706045"/>
            <a:ext cx="38451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fr-FR" sz="2800" b="1" dirty="0">
                <a:solidFill>
                  <a:srgbClr val="0070C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n-US" altLang="fr-FR" sz="28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fr-FR" sz="2800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k </a:t>
            </a:r>
            <a:r>
              <a:rPr lang="en-US" altLang="fr-FR" sz="2800" b="1" dirty="0" smtClean="0">
                <a:solidFill>
                  <a:srgbClr val="0070C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in</a:t>
            </a:r>
            <a:r>
              <a:rPr lang="en-US" altLang="fr-FR" sz="2800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range(1, 10, 2) </a:t>
            </a:r>
            <a:r>
              <a:rPr lang="en-US" altLang="fr-FR" sz="28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: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fr-FR" sz="28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  </a:t>
            </a:r>
            <a:r>
              <a:rPr lang="en-US" altLang="fr-FR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print(“ok”)</a:t>
            </a:r>
            <a:endParaRPr lang="en-US" altLang="fr-FR" sz="2800" b="1" dirty="0">
              <a:solidFill>
                <a:srgbClr val="000000"/>
              </a:solidFill>
              <a:latin typeface="Cambria" panose="02040503050406030204" pitchFamily="18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333" y="707082"/>
            <a:ext cx="35843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fr-FR" sz="2800" b="1" dirty="0">
                <a:solidFill>
                  <a:srgbClr val="0070C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n-US" altLang="fr-FR" sz="28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fr-FR" sz="2800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k </a:t>
            </a:r>
            <a:r>
              <a:rPr lang="en-US" altLang="fr-FR" sz="2800" b="1" dirty="0" smtClean="0">
                <a:solidFill>
                  <a:srgbClr val="0070C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in</a:t>
            </a:r>
            <a:r>
              <a:rPr lang="en-US" altLang="fr-FR" sz="2800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range(1, 10) </a:t>
            </a:r>
            <a:r>
              <a:rPr lang="en-US" altLang="fr-FR" sz="28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: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fr-FR" sz="28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  </a:t>
            </a:r>
            <a:r>
              <a:rPr lang="en-US" altLang="fr-FR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print(“ok”)</a:t>
            </a:r>
            <a:endParaRPr lang="en-US" altLang="fr-FR" sz="2800" b="1" dirty="0">
              <a:solidFill>
                <a:srgbClr val="000000"/>
              </a:solidFill>
              <a:latin typeface="Cambria" panose="02040503050406030204" pitchFamily="18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333" y="4697871"/>
            <a:ext cx="35843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fr-FR" sz="2800" b="1" dirty="0">
                <a:solidFill>
                  <a:srgbClr val="0070C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n-US" altLang="fr-FR" sz="28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fr-FR" sz="2800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k </a:t>
            </a:r>
            <a:r>
              <a:rPr lang="en-US" altLang="fr-FR" sz="2800" b="1" dirty="0" smtClean="0">
                <a:solidFill>
                  <a:srgbClr val="0070C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in</a:t>
            </a:r>
            <a:r>
              <a:rPr lang="en-US" altLang="fr-FR" sz="2800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range(10) </a:t>
            </a:r>
            <a:r>
              <a:rPr lang="en-US" altLang="fr-FR" sz="28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: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fr-FR" sz="28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  </a:t>
            </a:r>
            <a:r>
              <a:rPr lang="en-US" altLang="fr-FR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print(“ok”)</a:t>
            </a:r>
            <a:endParaRPr lang="en-US" altLang="fr-FR" sz="2800" b="1" dirty="0">
              <a:solidFill>
                <a:srgbClr val="000000"/>
              </a:solidFill>
              <a:latin typeface="Cambria" panose="02040503050406030204" pitchFamily="18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5971" y="1833993"/>
            <a:ext cx="3399695" cy="65924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/>
              <a:t>K = 1,2,3,4,..,9</a:t>
            </a:r>
            <a:endParaRPr lang="en-GB" sz="3200" b="1" dirty="0"/>
          </a:p>
        </p:txBody>
      </p:sp>
      <p:sp>
        <p:nvSpPr>
          <p:cNvPr id="8" name="Rectangle 7"/>
          <p:cNvSpPr/>
          <p:nvPr/>
        </p:nvSpPr>
        <p:spPr>
          <a:xfrm>
            <a:off x="7516762" y="3660987"/>
            <a:ext cx="2966527" cy="64625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/>
              <a:t>K = 1,3,5,7,9</a:t>
            </a:r>
            <a:endParaRPr lang="en-GB" sz="3200" b="1" dirty="0"/>
          </a:p>
        </p:txBody>
      </p:sp>
      <p:sp>
        <p:nvSpPr>
          <p:cNvPr id="9" name="Rectangle 8"/>
          <p:cNvSpPr/>
          <p:nvPr/>
        </p:nvSpPr>
        <p:spPr>
          <a:xfrm>
            <a:off x="121333" y="5890293"/>
            <a:ext cx="3283049" cy="65924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/>
              <a:t>K = 0,1,…,9</a:t>
            </a:r>
            <a:endParaRPr lang="en-GB" sz="4000" b="1" dirty="0"/>
          </a:p>
        </p:txBody>
      </p:sp>
      <p:sp>
        <p:nvSpPr>
          <p:cNvPr id="10" name="Rectangle 9"/>
          <p:cNvSpPr/>
          <p:nvPr/>
        </p:nvSpPr>
        <p:spPr>
          <a:xfrm>
            <a:off x="3901587" y="174249"/>
            <a:ext cx="815926" cy="286980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Ok</a:t>
            </a:r>
          </a:p>
          <a:p>
            <a:pPr algn="ctr"/>
            <a:r>
              <a:rPr lang="en-GB" dirty="0" smtClean="0"/>
              <a:t>Ok</a:t>
            </a:r>
          </a:p>
          <a:p>
            <a:pPr algn="ctr"/>
            <a:r>
              <a:rPr lang="en-GB" dirty="0" smtClean="0"/>
              <a:t>Ok</a:t>
            </a:r>
          </a:p>
          <a:p>
            <a:pPr algn="ctr"/>
            <a:r>
              <a:rPr lang="en-GB" dirty="0" smtClean="0"/>
              <a:t>Ok</a:t>
            </a:r>
          </a:p>
          <a:p>
            <a:pPr algn="ctr"/>
            <a:r>
              <a:rPr lang="en-GB" dirty="0" smtClean="0"/>
              <a:t>Ok</a:t>
            </a:r>
          </a:p>
          <a:p>
            <a:pPr algn="ctr"/>
            <a:r>
              <a:rPr lang="en-GB" dirty="0" smtClean="0"/>
              <a:t>Ok</a:t>
            </a:r>
          </a:p>
          <a:p>
            <a:pPr algn="ctr"/>
            <a:r>
              <a:rPr lang="en-GB" dirty="0" smtClean="0"/>
              <a:t>Ok</a:t>
            </a:r>
          </a:p>
          <a:p>
            <a:pPr algn="ctr"/>
            <a:r>
              <a:rPr lang="en-GB" dirty="0" smtClean="0"/>
              <a:t>Ok</a:t>
            </a:r>
          </a:p>
          <a:p>
            <a:pPr algn="ctr"/>
            <a:r>
              <a:rPr lang="en-GB" dirty="0" smtClean="0"/>
              <a:t>Ok</a:t>
            </a:r>
          </a:p>
          <a:p>
            <a:pPr algn="ctr"/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10953969" y="2631314"/>
            <a:ext cx="815926" cy="195918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Ok</a:t>
            </a:r>
          </a:p>
          <a:p>
            <a:pPr algn="ctr"/>
            <a:r>
              <a:rPr lang="en-GB" dirty="0" smtClean="0"/>
              <a:t>Ok</a:t>
            </a:r>
          </a:p>
          <a:p>
            <a:pPr algn="ctr"/>
            <a:r>
              <a:rPr lang="en-GB" dirty="0" smtClean="0"/>
              <a:t>Ok</a:t>
            </a:r>
          </a:p>
          <a:p>
            <a:pPr algn="ctr"/>
            <a:r>
              <a:rPr lang="en-GB" dirty="0" smtClean="0"/>
              <a:t>Ok</a:t>
            </a:r>
          </a:p>
          <a:p>
            <a:pPr algn="ctr"/>
            <a:r>
              <a:rPr lang="en-GB" dirty="0" smtClean="0"/>
              <a:t>Ok</a:t>
            </a:r>
          </a:p>
          <a:p>
            <a:pPr algn="ctr"/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630933" y="3573892"/>
            <a:ext cx="815926" cy="32020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Ok</a:t>
            </a:r>
          </a:p>
          <a:p>
            <a:pPr algn="ctr"/>
            <a:r>
              <a:rPr lang="en-GB" dirty="0" smtClean="0"/>
              <a:t>Ok</a:t>
            </a:r>
          </a:p>
          <a:p>
            <a:pPr algn="ctr"/>
            <a:r>
              <a:rPr lang="en-GB" dirty="0" smtClean="0"/>
              <a:t>Ok</a:t>
            </a:r>
          </a:p>
          <a:p>
            <a:pPr algn="ctr"/>
            <a:r>
              <a:rPr lang="en-GB" dirty="0" smtClean="0"/>
              <a:t>Ok</a:t>
            </a:r>
          </a:p>
          <a:p>
            <a:pPr algn="ctr"/>
            <a:r>
              <a:rPr lang="en-GB" dirty="0" smtClean="0"/>
              <a:t>Ok</a:t>
            </a:r>
          </a:p>
          <a:p>
            <a:pPr algn="ctr"/>
            <a:r>
              <a:rPr lang="en-GB" dirty="0" smtClean="0"/>
              <a:t>Ok</a:t>
            </a:r>
          </a:p>
          <a:p>
            <a:pPr algn="ctr"/>
            <a:r>
              <a:rPr lang="en-GB" dirty="0" smtClean="0"/>
              <a:t>Ok</a:t>
            </a:r>
          </a:p>
          <a:p>
            <a:pPr algn="ctr"/>
            <a:r>
              <a:rPr lang="en-GB" dirty="0" smtClean="0"/>
              <a:t>Ok</a:t>
            </a:r>
          </a:p>
          <a:p>
            <a:pPr algn="ctr"/>
            <a:r>
              <a:rPr lang="en-GB" dirty="0" smtClean="0"/>
              <a:t>Ok</a:t>
            </a:r>
          </a:p>
          <a:p>
            <a:pPr algn="ctr"/>
            <a:r>
              <a:rPr lang="en-GB" dirty="0" smtClean="0"/>
              <a:t>ok</a:t>
            </a:r>
          </a:p>
          <a:p>
            <a:pPr algn="ctr"/>
            <a:endParaRPr lang="en-GB" dirty="0"/>
          </a:p>
        </p:txBody>
      </p:sp>
      <p:sp>
        <p:nvSpPr>
          <p:cNvPr id="2" name="ZoneTexte 1"/>
          <p:cNvSpPr txBox="1"/>
          <p:nvPr/>
        </p:nvSpPr>
        <p:spPr>
          <a:xfrm>
            <a:off x="4801697" y="495610"/>
            <a:ext cx="2715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9 times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500201" y="5174924"/>
            <a:ext cx="2715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10 </a:t>
            </a:r>
            <a:r>
              <a:rPr lang="en-GB" sz="3600" b="1" dirty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times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0316012" y="1913946"/>
            <a:ext cx="1904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5 </a:t>
            </a:r>
            <a:r>
              <a:rPr lang="en-GB" sz="3600" b="1" dirty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times</a:t>
            </a:r>
          </a:p>
        </p:txBody>
      </p:sp>
    </p:spTree>
    <p:extLst>
      <p:ext uri="{BB962C8B-B14F-4D97-AF65-F5344CB8AC3E}">
        <p14:creationId xmlns:p14="http://schemas.microsoft.com/office/powerpoint/2010/main" val="116379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41009" y="2608181"/>
            <a:ext cx="5538247" cy="1677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kumimoji="0" lang="en-US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en-US" altLang="fr-FR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c </a:t>
            </a:r>
            <a:r>
              <a:rPr kumimoji="0" lang="en-US" altLang="fr-FR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in</a:t>
            </a:r>
            <a:r>
              <a:rPr kumimoji="0" lang="en-US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en-US" altLang="fr-FR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"hello world":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fr-FR" sz="4000" b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fr-FR" sz="4000" b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    </a:t>
            </a:r>
            <a:r>
              <a:rPr kumimoji="0" lang="en-US" altLang="fr-FR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print(c)</a:t>
            </a:r>
            <a:r>
              <a:rPr kumimoji="0" lang="fr-FR" altLang="fr-FR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9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53884" y="1280732"/>
            <a:ext cx="3042140" cy="48387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h</a:t>
            </a:r>
          </a:p>
          <a:p>
            <a:pPr algn="ctr"/>
            <a:r>
              <a:rPr lang="en-GB" sz="2400" b="1" dirty="0" smtClean="0"/>
              <a:t>e</a:t>
            </a:r>
          </a:p>
          <a:p>
            <a:pPr algn="ctr"/>
            <a:r>
              <a:rPr lang="en-GB" sz="2400" b="1" dirty="0" smtClean="0"/>
              <a:t>l</a:t>
            </a:r>
          </a:p>
          <a:p>
            <a:pPr algn="ctr"/>
            <a:r>
              <a:rPr lang="en-GB" sz="2400" b="1" dirty="0" smtClean="0"/>
              <a:t>l</a:t>
            </a:r>
          </a:p>
          <a:p>
            <a:pPr algn="ctr"/>
            <a:r>
              <a:rPr lang="en-GB" sz="2400" b="1" dirty="0" smtClean="0"/>
              <a:t>o</a:t>
            </a:r>
          </a:p>
          <a:p>
            <a:pPr algn="ctr"/>
            <a:r>
              <a:rPr lang="en-GB" sz="2400" b="1" dirty="0" smtClean="0"/>
              <a:t> </a:t>
            </a:r>
          </a:p>
          <a:p>
            <a:pPr algn="ctr"/>
            <a:r>
              <a:rPr lang="en-GB" sz="2400" b="1" dirty="0" smtClean="0"/>
              <a:t>w</a:t>
            </a:r>
          </a:p>
          <a:p>
            <a:pPr algn="ctr"/>
            <a:r>
              <a:rPr lang="en-GB" sz="2400" b="1" dirty="0" smtClean="0"/>
              <a:t>o</a:t>
            </a:r>
          </a:p>
          <a:p>
            <a:pPr algn="ctr"/>
            <a:r>
              <a:rPr lang="en-GB" sz="2400" b="1" dirty="0" smtClean="0"/>
              <a:t>r</a:t>
            </a:r>
          </a:p>
          <a:p>
            <a:pPr algn="ctr"/>
            <a:r>
              <a:rPr lang="en-GB" sz="2400" b="1" dirty="0" smtClean="0"/>
              <a:t>l</a:t>
            </a:r>
          </a:p>
          <a:p>
            <a:pPr algn="ctr"/>
            <a:r>
              <a:rPr lang="en-GB" sz="2400" b="1" dirty="0" smtClean="0"/>
              <a:t>d</a:t>
            </a:r>
          </a:p>
          <a:p>
            <a:pPr algn="ctr"/>
            <a:endParaRPr lang="en-GB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557724" y="1528075"/>
            <a:ext cx="38032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sequence                                                        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078971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Exercises</a:t>
            </a:r>
            <a:endParaRPr lang="en-GB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41838" y="2271891"/>
            <a:ext cx="1090832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1. Write a PYTHON program to print the natural numbers up to n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2. Write a PYTHON program to print even numbers up to n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3. Write a PYTHON program to print odd numbers up to n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4. Write a PYTHON program to print sum of natural numbers up to n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84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Strings</a:t>
            </a:r>
            <a:endParaRPr lang="en-GB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Strings are collections of alphabets, words, or other characters. you can create strings by enclosing a sequence of characters within a pair of single or double quotes. For example: ‘hello', “python code",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07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Boolean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built-in data type can take up the values: True and False, which often makes them interchangeable with the integers 1 and 0. Booleans are useful in conditional and comparison expressions, just like in the following examples: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813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Algorithms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A set of finite rules or instructions to be followed </a:t>
            </a:r>
            <a:r>
              <a:rPr lang="en-US" i="1" dirty="0" smtClean="0"/>
              <a:t>for problem-solving operations</a:t>
            </a:r>
          </a:p>
          <a:p>
            <a:r>
              <a:rPr lang="en-US" i="1" dirty="0" smtClean="0"/>
              <a:t>Structure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algorithm name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   Start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             instr1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             ……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              </a:t>
            </a:r>
            <a:r>
              <a:rPr lang="en-US" b="1" i="1" dirty="0" err="1" smtClean="0">
                <a:solidFill>
                  <a:schemeClr val="accent1">
                    <a:lumMod val="75000"/>
                  </a:schemeClr>
                </a:solidFill>
              </a:rPr>
              <a:t>instr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 n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    end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45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Algorithms forms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5119" y="1879984"/>
            <a:ext cx="6845490" cy="1949740"/>
          </a:xfrm>
        </p:spPr>
        <p:txBody>
          <a:bodyPr>
            <a:noAutofit/>
          </a:bodyPr>
          <a:lstStyle/>
          <a:p>
            <a:r>
              <a:rPr lang="en-US" b="1" i="1" dirty="0" smtClean="0"/>
              <a:t>Organigram </a:t>
            </a:r>
          </a:p>
          <a:p>
            <a:pPr marL="0" indent="0">
              <a:buNone/>
            </a:pPr>
            <a:r>
              <a:rPr lang="en-US" i="1" dirty="0" smtClean="0"/>
              <a:t>Graphic form use geometric form</a:t>
            </a:r>
          </a:p>
          <a:p>
            <a:endParaRPr lang="en-US" b="1" i="1" dirty="0" smtClean="0"/>
          </a:p>
          <a:p>
            <a:endParaRPr lang="en-US" b="1" i="1" dirty="0"/>
          </a:p>
          <a:p>
            <a:pPr marL="0" indent="0">
              <a:buNone/>
            </a:pPr>
            <a:endParaRPr lang="en-US" b="1" i="1" dirty="0" smtClean="0"/>
          </a:p>
        </p:txBody>
      </p:sp>
      <p:pic>
        <p:nvPicPr>
          <p:cNvPr id="3074" name="Picture 2" descr="2. Organigramme de l'algorithme proposé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758" y="614150"/>
            <a:ext cx="3889612" cy="5363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083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2213</Words>
  <Application>Microsoft Office PowerPoint</Application>
  <PresentationFormat>Grand écran</PresentationFormat>
  <Paragraphs>588</Paragraphs>
  <Slides>53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53</vt:i4>
      </vt:variant>
    </vt:vector>
  </HeadingPairs>
  <TitlesOfParts>
    <vt:vector size="66" baseType="lpstr">
      <vt:lpstr>Batang</vt:lpstr>
      <vt:lpstr>Agency FB</vt:lpstr>
      <vt:lpstr>Arial</vt:lpstr>
      <vt:lpstr>Calibri</vt:lpstr>
      <vt:lpstr>Calibri Light</vt:lpstr>
      <vt:lpstr>Cambria</vt:lpstr>
      <vt:lpstr>Consolas</vt:lpstr>
      <vt:lpstr>Courier New</vt:lpstr>
      <vt:lpstr>Helvetica Neue</vt:lpstr>
      <vt:lpstr>Nunito</vt:lpstr>
      <vt:lpstr>Times New Roman</vt:lpstr>
      <vt:lpstr>Wingdings</vt:lpstr>
      <vt:lpstr>Thème Office</vt:lpstr>
      <vt:lpstr>Data type </vt:lpstr>
      <vt:lpstr>Data type in computer programming</vt:lpstr>
      <vt:lpstr>Primitive (basic) data type Python </vt:lpstr>
      <vt:lpstr>Integers</vt:lpstr>
      <vt:lpstr>Float</vt:lpstr>
      <vt:lpstr>Strings</vt:lpstr>
      <vt:lpstr>Boolean</vt:lpstr>
      <vt:lpstr>Algorithms</vt:lpstr>
      <vt:lpstr>Algorithms forms</vt:lpstr>
      <vt:lpstr>Algorithms forms</vt:lpstr>
      <vt:lpstr>Print command Example</vt:lpstr>
      <vt:lpstr>Variables </vt:lpstr>
      <vt:lpstr>Declaring Variables</vt:lpstr>
      <vt:lpstr>Declaring Variables</vt:lpstr>
      <vt:lpstr>Variables names</vt:lpstr>
      <vt:lpstr>Variables Type</vt:lpstr>
      <vt:lpstr>Présentation PowerPoint</vt:lpstr>
      <vt:lpstr>Assignment</vt:lpstr>
      <vt:lpstr>Basic input and output</vt:lpstr>
      <vt:lpstr>Basic input and output</vt:lpstr>
      <vt:lpstr>input</vt:lpstr>
      <vt:lpstr>Typecasting </vt:lpstr>
      <vt:lpstr>Typecasting</vt:lpstr>
      <vt:lpstr>Exercises</vt:lpstr>
      <vt:lpstr>Conditionals and iterative statement</vt:lpstr>
      <vt:lpstr>Type Conditionals and iterative statement</vt:lpstr>
      <vt:lpstr>Sequence</vt:lpstr>
      <vt:lpstr>SELECTION</vt:lpstr>
      <vt:lpstr>Truth table</vt:lpstr>
      <vt:lpstr>If statement</vt:lpstr>
      <vt:lpstr>Conditional statement in python</vt:lpstr>
      <vt:lpstr>Python if statement</vt:lpstr>
      <vt:lpstr>If Statement</vt:lpstr>
      <vt:lpstr>If else Statement</vt:lpstr>
      <vt:lpstr>If elif else Statement</vt:lpstr>
      <vt:lpstr>Exercises</vt:lpstr>
      <vt:lpstr>Match-case  statement</vt:lpstr>
      <vt:lpstr>Présentation PowerPoint</vt:lpstr>
      <vt:lpstr>ITERATION OR LOOPING statements (Loops)</vt:lpstr>
      <vt:lpstr>ITERATION OR LOOPING (Loops)</vt:lpstr>
      <vt:lpstr>ITERATION OR LOOPING (Loops)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The for Loop </vt:lpstr>
      <vt:lpstr>Présentation PowerPoint</vt:lpstr>
      <vt:lpstr>Présentation PowerPoint</vt:lpstr>
      <vt:lpstr>Exercises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Primitive data type</dc:title>
  <dc:creator>Utilisateur Windows</dc:creator>
  <cp:lastModifiedBy>pp</cp:lastModifiedBy>
  <cp:revision>115</cp:revision>
  <dcterms:created xsi:type="dcterms:W3CDTF">2023-10-23T19:57:52Z</dcterms:created>
  <dcterms:modified xsi:type="dcterms:W3CDTF">2023-12-17T16:28:44Z</dcterms:modified>
</cp:coreProperties>
</file>