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3649" r:id="rId1"/>
    <p:sldMasterId id="2147483676" r:id="rId2"/>
    <p:sldMasterId id="2147483700" r:id="rId3"/>
  </p:sldMasterIdLst>
  <p:sldIdLst>
    <p:sldId id="269" r:id="rId4"/>
    <p:sldId id="385" r:id="rId5"/>
    <p:sldId id="417" r:id="rId6"/>
    <p:sldId id="416" r:id="rId7"/>
    <p:sldId id="418" r:id="rId8"/>
    <p:sldId id="419" r:id="rId9"/>
    <p:sldId id="420" r:id="rId10"/>
    <p:sldId id="421" r:id="rId11"/>
    <p:sldId id="427" r:id="rId12"/>
    <p:sldId id="422" r:id="rId13"/>
    <p:sldId id="423" r:id="rId14"/>
    <p:sldId id="424" r:id="rId15"/>
    <p:sldId id="426" r:id="rId16"/>
    <p:sldId id="425" r:id="rId17"/>
    <p:sldId id="283" r:id="rId18"/>
  </p:sldIdLst>
  <p:sldSz cx="9144000" cy="6858000" type="screen4x3"/>
  <p:notesSz cx="6858000" cy="9144000"/>
  <p:defaultTextStyle>
    <a:defPPr>
      <a:defRPr lang="ar-SA"/>
    </a:defPPr>
    <a:lvl1pPr algn="l" rtl="1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1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1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1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1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  <a:srgbClr val="FFFF00"/>
    <a:srgbClr val="00CC00"/>
    <a:srgbClr val="66FFFF"/>
    <a:srgbClr val="FFFF99"/>
    <a:srgbClr val="FF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381" autoAdjust="0"/>
    <p:restoredTop sz="94714" autoAdjust="0"/>
  </p:normalViewPr>
  <p:slideViewPr>
    <p:cSldViewPr>
      <p:cViewPr>
        <p:scale>
          <a:sx n="77" d="100"/>
          <a:sy n="77" d="100"/>
        </p:scale>
        <p:origin x="-105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1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36A90027-0AF5-A5F4-9A9C-9B3D2D51AF1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E06C35A5-F462-1099-D43F-3686AB5672A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xmlns="" id="{132A04EF-AD50-619C-6932-DCC72D2C66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7C005CD0-8CB0-ED52-B841-9BCFC86C40E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xmlns="" id="{B966BC5D-1081-1306-D176-1423E3CBAA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xmlns="" id="{A4ACF66D-2E14-6265-365F-D3008C8891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xmlns="" id="{B72B896C-5B33-EE83-3174-A5D60BFF119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xmlns="" id="{97289C9A-6234-26C7-3921-B27CB5DA464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xmlns="" id="{A5207EBE-529F-E8D5-2D81-FB94C440139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xmlns="" id="{36679F72-4988-B660-9655-E03409B73D8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xmlns="" id="{40259DB3-4B51-5B8D-7B59-2AECA5138B7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xmlns="" id="{00F6731D-E9A4-67A8-77C5-07E9272B65A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xmlns="" id="{5D718919-BB22-2349-70D0-AF5628ADB6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xmlns="" id="{647A6D16-E2FE-E0D8-1F64-B1451D9B7A4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xmlns="" id="{5C701D24-D14E-FA3F-41EC-73F7787B4D4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xmlns="" id="{0D8D63B4-7041-72A0-6FA1-824F0323FCE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xmlns="" id="{2719D466-3758-A895-1D75-E221A4C7645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xmlns="" id="{6960C9E5-1DDC-10A5-732B-C703D4683B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</p:grp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xmlns="" id="{3E4231BC-3310-E25A-2ACA-F34AC9CCDD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xmlns="" id="{B4DD7A99-82A4-D6A9-3816-FDDD18EC87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xmlns="" id="{EE61E053-ACCA-0562-A00C-6C0F660702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xmlns="" id="{2C9EE7CC-2CF4-D94C-898A-5524CD25AC5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xmlns="" id="{03F83F43-5B98-4914-CB88-63992AC136E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xmlns="" id="{14DED8CC-C169-1BDB-642A-C22D76D33EB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xmlns="" id="{EFBE2DDD-B761-493D-FE6D-C234EC45FB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xmlns="" id="{2263D7FB-7095-8C64-2986-D60D35DC70F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5" name="Line 28">
              <a:extLst>
                <a:ext uri="{FF2B5EF4-FFF2-40B4-BE49-F238E27FC236}">
                  <a16:creationId xmlns:a16="http://schemas.microsoft.com/office/drawing/2014/main" xmlns="" id="{60675E7F-2779-6DD9-B8CA-E2350091F49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6" name="Line 29">
              <a:extLst>
                <a:ext uri="{FF2B5EF4-FFF2-40B4-BE49-F238E27FC236}">
                  <a16:creationId xmlns:a16="http://schemas.microsoft.com/office/drawing/2014/main" xmlns="" id="{AEE98A44-C108-271F-8484-B7F1AD46605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7" name="Line 30">
              <a:extLst>
                <a:ext uri="{FF2B5EF4-FFF2-40B4-BE49-F238E27FC236}">
                  <a16:creationId xmlns:a16="http://schemas.microsoft.com/office/drawing/2014/main" xmlns="" id="{1C9EB5AC-4C97-04F2-78AD-A9DA26E53D2C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xmlns="" id="{28706DC1-D5E1-04B2-30F0-E874B34CBB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1" name="Line 32">
                <a:extLst>
                  <a:ext uri="{FF2B5EF4-FFF2-40B4-BE49-F238E27FC236}">
                    <a16:creationId xmlns:a16="http://schemas.microsoft.com/office/drawing/2014/main" xmlns="" id="{8279A059-65AF-652A-F60C-587ABF347E4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22" name="Line 33">
                <a:extLst>
                  <a:ext uri="{FF2B5EF4-FFF2-40B4-BE49-F238E27FC236}">
                    <a16:creationId xmlns:a16="http://schemas.microsoft.com/office/drawing/2014/main" xmlns="" id="{7F0DEB24-6E23-A7AD-0D3D-A92A62B21C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23" name="Line 34">
                <a:extLst>
                  <a:ext uri="{FF2B5EF4-FFF2-40B4-BE49-F238E27FC236}">
                    <a16:creationId xmlns:a16="http://schemas.microsoft.com/office/drawing/2014/main" xmlns="" id="{70B9F2EB-6AD4-478F-A93F-899462DB5C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24" name="Line 35">
                <a:extLst>
                  <a:ext uri="{FF2B5EF4-FFF2-40B4-BE49-F238E27FC236}">
                    <a16:creationId xmlns:a16="http://schemas.microsoft.com/office/drawing/2014/main" xmlns="" id="{EC488B16-9229-075F-686B-6B700F79EB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xmlns="" id="{0119974C-6F1C-5B33-0239-F21F7F81EF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</p:grpSp>
        <p:sp>
          <p:nvSpPr>
            <p:cNvPr id="19" name="Line 37">
              <a:extLst>
                <a:ext uri="{FF2B5EF4-FFF2-40B4-BE49-F238E27FC236}">
                  <a16:creationId xmlns:a16="http://schemas.microsoft.com/office/drawing/2014/main" xmlns="" id="{03E673AC-1745-6B54-7699-2B4710A7BF0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20" name="Line 38">
              <a:extLst>
                <a:ext uri="{FF2B5EF4-FFF2-40B4-BE49-F238E27FC236}">
                  <a16:creationId xmlns:a16="http://schemas.microsoft.com/office/drawing/2014/main" xmlns="" id="{A6CBE1AA-137D-8CF6-C1C1-9B0F1F36A2E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</p:grpSp>
      <p:sp>
        <p:nvSpPr>
          <p:cNvPr id="4509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Cliquez pour modifier le style du titre</a:t>
            </a:r>
          </a:p>
        </p:txBody>
      </p:sp>
      <p:sp>
        <p:nvSpPr>
          <p:cNvPr id="4509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Cliquez pour modifier le style des sous-titres du masque</a:t>
            </a:r>
          </a:p>
        </p:txBody>
      </p:sp>
      <p:sp>
        <p:nvSpPr>
          <p:cNvPr id="39" name="Rectangle 41">
            <a:extLst>
              <a:ext uri="{FF2B5EF4-FFF2-40B4-BE49-F238E27FC236}">
                <a16:creationId xmlns:a16="http://schemas.microsoft.com/office/drawing/2014/main" xmlns="" id="{2E9BCBDD-D056-F4E6-B501-611D78B69DC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42">
            <a:extLst>
              <a:ext uri="{FF2B5EF4-FFF2-40B4-BE49-F238E27FC236}">
                <a16:creationId xmlns:a16="http://schemas.microsoft.com/office/drawing/2014/main" xmlns="" id="{63838923-6231-A331-42BC-90760AFA5C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xmlns="" id="{55830AC3-DBD8-5746-4A57-C4EDAF634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F9113-0D77-47D0-94F5-82612857C4CE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98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xmlns="" id="{32FD364D-B68C-8E5F-CC2F-778A9B4352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xmlns="" id="{8E68416E-8A71-2279-AD5B-5E32C111F9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xmlns="" id="{83F221BF-D430-CC4C-3BC9-1E661E29C2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53A86-E270-4FC5-B48C-C0D866D252FC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40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xmlns="" id="{6647893E-8C58-6454-C77F-BBBCB8B013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xmlns="" id="{9B32098F-1575-4EC3-8B53-61DE107D6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xmlns="" id="{785C6646-E8B4-FF14-8E30-8DB9831BA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13D5E-4F52-4AC5-942E-DFD6E1EFE6C7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979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994C765-C104-CA8F-4912-2EBC9DA81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E1E5B34-455C-0C4B-2B6D-F464DA2BC3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AFB90AB-4533-14BB-4327-F4DB5DB6EC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533C5-0323-4155-A581-5D1F18D3E84F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78695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7FE0A7E-7328-67E3-C8E0-951B4C0A7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337BDA9-32D3-B6F7-63A4-40879DD223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0E30D2-D507-C418-23D2-637888E487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6BB25-D277-476A-9E88-2EF505904D0E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9905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95A40D2-445A-7999-523A-9A41089878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64B4FB4-B530-864D-4497-20EC26A4A5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8BCB6C8-8E48-611E-0879-BDEF2B77B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F0E50-E187-40AD-81C7-5C7764725950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51998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DAFFA4C-7FFB-25C5-0E96-3E56C8210E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AF1EAA3-E92C-1D19-1373-888F6A9C9F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08CD337-3E2F-6820-A8CA-DFC8FAE98F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8A5AE-895A-4CFA-8850-A96BC5C028B1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62726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415DC1D8-FC74-F0B1-44EC-385D4F769F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649694E-BD0B-022C-EB10-D101BCE6CF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EB84F87-D1C9-D5BC-EE64-3867626055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E8BA1-9899-4292-A101-A25496961596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62348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08E0B91-6919-1494-D2B3-C1F8C76A05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14EA70E-D29F-15CF-6CEE-FD0B2278A6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3869C4F-B024-BAD9-2580-62F99BC6B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BA6CFD-3179-4D1E-A50B-0710FB5765A8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19736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6685EA7E-AE5F-7C55-07A7-0DCA05904A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9A9E557-F4F1-8EEF-E905-8B0E274E6B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1668C3A-B9AF-BC1B-758B-918E8E4FEA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BEE81-DCB7-438C-A8F9-97C757051807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0901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920EADD-8FB1-C898-392E-D471D654E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CE826EC-CDB3-6DED-4F48-D9B211611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6521560-1E2C-CD62-72B6-008E2CAE78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F37E9-4C7F-4890-819A-746198C176B1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233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xmlns="" id="{11069F5C-8FD5-A944-A612-90A2E2DBE7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xmlns="" id="{F7572A73-D0B7-886A-B986-3299C3A6E4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xmlns="" id="{CB2C3E6B-F118-21C2-F7AB-2FD1876AA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F4B21-A016-4E06-9B36-93B6C7AFCECD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749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81314B-B153-A6A4-4868-BA33F940DA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94F4671-D2E8-DB6D-61BD-C7CA02FEDE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582494-0120-1E0D-6D7A-63135441B7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EE03F-A00E-44C6-B9AD-F2DCA112652A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92391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2A88240-C28C-D9BD-4641-E743794B71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725D296-70B8-3A44-2F24-8D61CB8E3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8FFB4E4-CE31-5F62-0359-D91D532D2F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20334-43C7-4CC7-99B1-C8EAFA869E8F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31577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1889227-9710-F931-D658-71C902FBC7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6B0A775-0573-5C43-C228-BB88226F3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E781CFE-BB3E-DAA6-65E9-CD10C4B387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12396-9512-49A5-85CF-8C040601B3E5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86798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6E88549E-E53E-B050-A54D-EF7FB0B508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1A8EADA-2CB3-86F7-C6AF-AAB3B5D015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B4843A0A-0DC8-59C2-279D-DBA9893BF7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D54AB-90FF-4C8B-90FE-227B90BA2606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14609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5763ECD1-E09B-7C58-7492-F30C413864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056EBDB-11B4-1C06-B2B6-6EC47A09CD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FB4664B-AF78-5BF7-56EB-DA6C58847C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51245-FD13-466A-841F-87A9BEF6D628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36992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ACE619D-7A16-F2CE-782C-0FF034F5EB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F3FAE540-40CA-B8FD-62FD-CE250B2492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4E642F9-7ACA-6A5C-E1D0-D28E357926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58F0C-B6DC-4F13-85B3-1F22F90CBA1F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58772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7C5E0FF0-7A1B-F300-C850-05B829D3E738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xmlns="" id="{544B024E-04DD-5727-CA72-46BD9315BD08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xmlns="" id="{CC6920E7-002C-D59D-05E7-474779AACD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xmlns="" id="{3A9380D4-0CE5-3175-5975-31269345CA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xmlns="" id="{6CA529B1-035C-BF6D-03CD-195C6F6D79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grpSp>
          <p:nvGrpSpPr>
            <p:cNvPr id="7" name="Group 12">
              <a:extLst>
                <a:ext uri="{FF2B5EF4-FFF2-40B4-BE49-F238E27FC236}">
                  <a16:creationId xmlns:a16="http://schemas.microsoft.com/office/drawing/2014/main" xmlns="" id="{5EF2F276-B709-91A6-15CE-7394F476160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8" name="Freeform 13">
                <a:extLst>
                  <a:ext uri="{FF2B5EF4-FFF2-40B4-BE49-F238E27FC236}">
                    <a16:creationId xmlns:a16="http://schemas.microsoft.com/office/drawing/2014/main" xmlns="" id="{A7F4410F-9275-A61E-27A8-D8626E7D67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9" name="Freeform 14">
                <a:extLst>
                  <a:ext uri="{FF2B5EF4-FFF2-40B4-BE49-F238E27FC236}">
                    <a16:creationId xmlns:a16="http://schemas.microsoft.com/office/drawing/2014/main" xmlns="" id="{F745AF3E-A346-04FF-B85A-C63AC0CD07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0" name="Freeform 15">
                <a:extLst>
                  <a:ext uri="{FF2B5EF4-FFF2-40B4-BE49-F238E27FC236}">
                    <a16:creationId xmlns:a16="http://schemas.microsoft.com/office/drawing/2014/main" xmlns="" id="{D9EC56F9-2E61-FBAC-C9EC-FC6592A600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1" name="Freeform 16">
                <a:extLst>
                  <a:ext uri="{FF2B5EF4-FFF2-40B4-BE49-F238E27FC236}">
                    <a16:creationId xmlns:a16="http://schemas.microsoft.com/office/drawing/2014/main" xmlns="" id="{BAE162EE-A876-D109-1D1B-E69965935F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xmlns="" id="{95E525BC-FC86-7B5C-677D-04EEC60BE8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</p:grpSp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xmlns="" id="{E213DA98-A198-46A7-518E-F9F00B44C2FB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xmlns="" id="{0F0A5368-28C7-A213-C865-7846D066B03D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xmlns="" id="{A0F6CDB6-899F-1FF9-073C-63EB684EF7E9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xmlns="" id="{6065F206-27E5-313E-64AF-1E5996391C1E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grpSp>
          <p:nvGrpSpPr>
            <p:cNvPr id="17" name="Group 22">
              <a:extLst>
                <a:ext uri="{FF2B5EF4-FFF2-40B4-BE49-F238E27FC236}">
                  <a16:creationId xmlns:a16="http://schemas.microsoft.com/office/drawing/2014/main" xmlns="" id="{932D3798-C9F8-199F-6FD4-3AE756FD6B2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70" cy="667"/>
              <a:chOff x="4986" y="2752"/>
              <a:chExt cx="470" cy="667"/>
            </a:xfrm>
          </p:grpSpPr>
          <p:sp>
            <p:nvSpPr>
              <p:cNvPr id="18" name="Freeform 23">
                <a:extLst>
                  <a:ext uri="{FF2B5EF4-FFF2-40B4-BE49-F238E27FC236}">
                    <a16:creationId xmlns:a16="http://schemas.microsoft.com/office/drawing/2014/main" xmlns="" id="{F866F006-CB44-D68B-E7AA-971992E7EA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9" name="Freeform 24">
                <a:extLst>
                  <a:ext uri="{FF2B5EF4-FFF2-40B4-BE49-F238E27FC236}">
                    <a16:creationId xmlns:a16="http://schemas.microsoft.com/office/drawing/2014/main" xmlns="" id="{E46011C5-4A5F-6E23-68BF-60DF0AB526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20" name="Freeform 25">
                <a:extLst>
                  <a:ext uri="{FF2B5EF4-FFF2-40B4-BE49-F238E27FC236}">
                    <a16:creationId xmlns:a16="http://schemas.microsoft.com/office/drawing/2014/main" xmlns="" id="{ED016829-EA26-7FE1-7D06-38A5CE2047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21" name="Freeform 26">
                <a:extLst>
                  <a:ext uri="{FF2B5EF4-FFF2-40B4-BE49-F238E27FC236}">
                    <a16:creationId xmlns:a16="http://schemas.microsoft.com/office/drawing/2014/main" xmlns="" id="{CE34EFE8-4092-04C8-D242-BAED5EF67D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22" name="Freeform 27">
                <a:extLst>
                  <a:ext uri="{FF2B5EF4-FFF2-40B4-BE49-F238E27FC236}">
                    <a16:creationId xmlns:a16="http://schemas.microsoft.com/office/drawing/2014/main" xmlns="" id="{1978639F-7E8B-940B-031F-6458CF2B52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</p:grpSp>
      </p:grpSp>
      <p:sp>
        <p:nvSpPr>
          <p:cNvPr id="23" name="Freeform 28">
            <a:extLst>
              <a:ext uri="{FF2B5EF4-FFF2-40B4-BE49-F238E27FC236}">
                <a16:creationId xmlns:a16="http://schemas.microsoft.com/office/drawing/2014/main" xmlns="" id="{65EEEDBB-A879-E15D-AD7B-3A4DF1519D7B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  <p:sp>
        <p:nvSpPr>
          <p:cNvPr id="24" name="Freeform 29">
            <a:extLst>
              <a:ext uri="{FF2B5EF4-FFF2-40B4-BE49-F238E27FC236}">
                <a16:creationId xmlns:a16="http://schemas.microsoft.com/office/drawing/2014/main" xmlns="" id="{87D8B9A9-DFFC-8B35-2BDF-581ED32F6CF4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xmlns="" id="{38A3C932-F4FB-0C16-FA3F-C11741BDBD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xmlns="" id="{52A1E613-E139-57B9-4817-F076D2AD65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xmlns="" id="{7D51262D-04B5-6855-6DEF-58E07DC3BB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2FAA18-AEFC-443E-AF00-B56D9DBEAA8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33795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E2B97A2-B26A-1F2B-3EB7-B31CB69E27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57E9A43-306F-770A-5EDD-6CDAEDA512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97E37602-A9D2-F086-B8A0-573D5B9077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8B200-0C86-4614-A5E8-50E69DB70E8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80979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EF52401-AF60-8971-D43E-0495AF47D1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F6EB6C8-ECB6-A381-CA2C-C5A394433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216F4EC9-9F40-93F5-DBA3-3F31752701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4F7DC-CE57-4930-9D1B-A05DA42E8FD5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75595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2D53A53-CA31-AF60-A60E-8777769EDB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E7FB8B2-DBC3-6B6D-44C5-C7EE34BF8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23E56981-B1B0-3613-C026-CA1E5B92D7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C67F1-5ED3-4405-969C-C529FE9C095F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6878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xmlns="" id="{2858829C-C473-47CD-5B71-38643DB01D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xmlns="" id="{30184235-9109-57DC-E1AC-2A4F3F17C1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xmlns="" id="{6C0A8C51-C161-78EC-770D-D03DD6FBF7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19501-7124-4FAF-B979-5F48D30995E0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999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5C954685-558C-1E75-66E8-67741378D8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ED5BD587-2875-B7AF-E5C7-1909D00317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5D3E1BFE-3379-6BC8-D851-31D00194C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8C9C1-BC3C-4319-887C-C1C90AA81E8F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10695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C5860E0F-F35B-B8B7-43B5-D59F3CBF9D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61E3844-10BC-631C-5B61-FFADF62494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CB610190-CEFC-B27C-C24C-B77E98D73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B59D49-31C2-4A7F-AB98-6878D6F75D79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811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C437A784-FE9F-4A3C-E380-3E66FCB02C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D8AE256E-D91D-DA99-4456-FC125E1E21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F27EF398-3EA8-A0B7-4D49-72EED4BD9F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0BEEB6-45FF-43E7-8721-53116E42A87F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20965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1FEBFBF-2A31-EC96-F6D2-50AD2C0F23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0BC68B8-D567-B82C-84F0-6541D90FCF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45D7314-25A2-32B4-4EDF-B64D736F7E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E7FFF-79CE-4B30-A8E9-2DA54F8BE135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55953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3AF48BC-6484-52E1-4122-97D67E62D1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7A6348E-772D-C424-FDBE-3DFC0EBDE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5A875563-2072-F775-F1D5-9B39C0C6C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1CC93-1DC0-4168-B8D3-E3C89FD221B9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476069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C7D70B6-94A6-72FD-8BF6-7E3EACFB03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2F57061-6D08-4299-73A9-9D40F7F24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98F7A3E2-988D-E0F1-2CC0-121F1FE70E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3B0960-A2EC-4E16-BC6E-0DCFA44040F2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86452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08E5EE9-7F63-E651-C455-D9356501A0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2791830-11A4-14E6-32BC-80A75B8119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CBAAD317-F561-4978-852F-E11D298471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27A31-1528-46FA-8523-FE21DD90DC47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3817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xmlns="" id="{9747935A-1824-B8CB-9B6D-B1D3D18C67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xmlns="" id="{AF948F09-A2C5-357F-9532-AADE69BD2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xmlns="" id="{08CC9E9B-132D-6670-DF11-36D8B65C7F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D1B7A-5369-4FC7-8A70-FB499BA1F99C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75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xmlns="" id="{3E1D6F95-C09E-B6BF-C946-1CC3D82A77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xmlns="" id="{29621450-87D1-C577-6972-F7D5286929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xmlns="" id="{7A13C2C3-7DF7-6FD3-25BB-3038007381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F83CD-7C41-4914-B9AE-024B65F41563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54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xmlns="" id="{138D85AC-D385-D4F7-EA7C-242C732B5C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xmlns="" id="{19E417B4-B08B-9EEB-374E-8A3D03EAE0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xmlns="" id="{AC00049F-D4D4-62EC-4795-434E673189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67486-A038-42DD-A78C-575552D3E0D1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86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xmlns="" id="{13B4FE43-9C14-D726-0D27-0997758BB7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xmlns="" id="{71271839-36C3-0F3B-74A2-42A1E19486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xmlns="" id="{46E24EB8-8F63-345E-8D5E-BC37995541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57A2F-83EA-454E-97E8-CF8CB1E0A213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89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xmlns="" id="{E2484517-651E-EEA3-AC91-5B2AC9E2F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xmlns="" id="{75F36FD3-F2F5-2BA1-294B-0745BF29E8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xmlns="" id="{AAF17854-CF74-8AD2-54EF-8409B22D0D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CF823-4444-404B-B30E-7850FAD5F1EE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88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xmlns="" id="{1A69A3F9-F00B-8153-E05F-12EFC85A63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xmlns="" id="{2AB043C4-A349-72FC-8CA1-5C6A80F87C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xmlns="" id="{0F6C7D5F-F3EC-FA43-C81A-BBEC9EC573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6846C-BB3D-4549-A78F-715B63C4641A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32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xmlns="" id="{26A0C923-87BE-F9FE-3F40-E4D15A5E2764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4035" name="Freeform 3">
              <a:extLst>
                <a:ext uri="{FF2B5EF4-FFF2-40B4-BE49-F238E27FC236}">
                  <a16:creationId xmlns:a16="http://schemas.microsoft.com/office/drawing/2014/main" xmlns="" id="{E5CE1F21-4C76-3334-DE7C-FC613A320F6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036" name="Freeform 4">
              <a:extLst>
                <a:ext uri="{FF2B5EF4-FFF2-40B4-BE49-F238E27FC236}">
                  <a16:creationId xmlns:a16="http://schemas.microsoft.com/office/drawing/2014/main" xmlns="" id="{D9DCF91A-923A-23AA-F499-BFEBFF103F0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037" name="Freeform 5">
              <a:extLst>
                <a:ext uri="{FF2B5EF4-FFF2-40B4-BE49-F238E27FC236}">
                  <a16:creationId xmlns:a16="http://schemas.microsoft.com/office/drawing/2014/main" xmlns="" id="{E817DF7B-11F9-E93C-5BC5-B276021B8F1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:a16="http://schemas.microsoft.com/office/drawing/2014/main" xmlns="" id="{2992C960-8C0B-8F3F-B2ED-77164DF227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4039" name="Freeform 7">
                <a:extLst>
                  <a:ext uri="{FF2B5EF4-FFF2-40B4-BE49-F238E27FC236}">
                    <a16:creationId xmlns:a16="http://schemas.microsoft.com/office/drawing/2014/main" xmlns="" id="{5CB9AA49-5804-F0CA-345C-C7FF1B93DC9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0" name="Freeform 8">
                <a:extLst>
                  <a:ext uri="{FF2B5EF4-FFF2-40B4-BE49-F238E27FC236}">
                    <a16:creationId xmlns:a16="http://schemas.microsoft.com/office/drawing/2014/main" xmlns="" id="{5BE79D9D-BA1F-99BF-62EB-EB0C4F74024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1" name="Freeform 9">
                <a:extLst>
                  <a:ext uri="{FF2B5EF4-FFF2-40B4-BE49-F238E27FC236}">
                    <a16:creationId xmlns:a16="http://schemas.microsoft.com/office/drawing/2014/main" xmlns="" id="{B5599E17-BAD2-8820-AD91-A208D7F7B5E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2" name="Freeform 10">
                <a:extLst>
                  <a:ext uri="{FF2B5EF4-FFF2-40B4-BE49-F238E27FC236}">
                    <a16:creationId xmlns:a16="http://schemas.microsoft.com/office/drawing/2014/main" xmlns="" id="{3DCAF844-0BEF-11E7-86AD-3D30A08E49C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3" name="Freeform 11">
                <a:extLst>
                  <a:ext uri="{FF2B5EF4-FFF2-40B4-BE49-F238E27FC236}">
                    <a16:creationId xmlns:a16="http://schemas.microsoft.com/office/drawing/2014/main" xmlns="" id="{C9D4ABB5-73B7-166F-B4F5-2CA22AEAB2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4" name="Freeform 12">
                <a:extLst>
                  <a:ext uri="{FF2B5EF4-FFF2-40B4-BE49-F238E27FC236}">
                    <a16:creationId xmlns:a16="http://schemas.microsoft.com/office/drawing/2014/main" xmlns="" id="{EC823B5E-4342-2F1F-6AD4-12CE24B7ACF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5" name="Freeform 13">
                <a:extLst>
                  <a:ext uri="{FF2B5EF4-FFF2-40B4-BE49-F238E27FC236}">
                    <a16:creationId xmlns:a16="http://schemas.microsoft.com/office/drawing/2014/main" xmlns="" id="{513AFE0C-9DDB-1C13-9151-E950E77E3B4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6" name="Freeform 14">
                <a:extLst>
                  <a:ext uri="{FF2B5EF4-FFF2-40B4-BE49-F238E27FC236}">
                    <a16:creationId xmlns:a16="http://schemas.microsoft.com/office/drawing/2014/main" xmlns="" id="{977F8679-1DC5-8B08-0997-7160B04F9AE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7" name="Freeform 15">
                <a:extLst>
                  <a:ext uri="{FF2B5EF4-FFF2-40B4-BE49-F238E27FC236}">
                    <a16:creationId xmlns:a16="http://schemas.microsoft.com/office/drawing/2014/main" xmlns="" id="{E1A3B4C0-A375-63A2-8F93-B696153F66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8" name="Freeform 16">
                <a:extLst>
                  <a:ext uri="{FF2B5EF4-FFF2-40B4-BE49-F238E27FC236}">
                    <a16:creationId xmlns:a16="http://schemas.microsoft.com/office/drawing/2014/main" xmlns="" id="{4A366179-5347-9CC2-00F2-24AD1E0CE37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9" name="Freeform 17">
                <a:extLst>
                  <a:ext uri="{FF2B5EF4-FFF2-40B4-BE49-F238E27FC236}">
                    <a16:creationId xmlns:a16="http://schemas.microsoft.com/office/drawing/2014/main" xmlns="" id="{AD8B5F01-00CA-74EF-C306-75185A1A6F5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50" name="Freeform 18">
                <a:extLst>
                  <a:ext uri="{FF2B5EF4-FFF2-40B4-BE49-F238E27FC236}">
                    <a16:creationId xmlns:a16="http://schemas.microsoft.com/office/drawing/2014/main" xmlns="" id="{B150385B-2EB2-AC3F-3907-AB59C958999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51" name="Freeform 19">
                <a:extLst>
                  <a:ext uri="{FF2B5EF4-FFF2-40B4-BE49-F238E27FC236}">
                    <a16:creationId xmlns:a16="http://schemas.microsoft.com/office/drawing/2014/main" xmlns="" id="{466D3320-DC35-341E-5A65-03B5B7A7FB1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</p:grpSp>
        <p:sp>
          <p:nvSpPr>
            <p:cNvPr id="44052" name="Freeform 20">
              <a:extLst>
                <a:ext uri="{FF2B5EF4-FFF2-40B4-BE49-F238E27FC236}">
                  <a16:creationId xmlns:a16="http://schemas.microsoft.com/office/drawing/2014/main" xmlns="" id="{A72C70BA-6BA2-12B7-CF26-ADF2368888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053" name="Freeform 21">
              <a:extLst>
                <a:ext uri="{FF2B5EF4-FFF2-40B4-BE49-F238E27FC236}">
                  <a16:creationId xmlns:a16="http://schemas.microsoft.com/office/drawing/2014/main" xmlns="" id="{B00A8B8A-1895-8F3A-33AD-BEE7714F2D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054" name="Freeform 22">
              <a:extLst>
                <a:ext uri="{FF2B5EF4-FFF2-40B4-BE49-F238E27FC236}">
                  <a16:creationId xmlns:a16="http://schemas.microsoft.com/office/drawing/2014/main" xmlns="" id="{1140374C-A6B0-8CA1-00B4-8248E68ED5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039" name="Freeform 23">
              <a:extLst>
                <a:ext uri="{FF2B5EF4-FFF2-40B4-BE49-F238E27FC236}">
                  <a16:creationId xmlns:a16="http://schemas.microsoft.com/office/drawing/2014/main" xmlns="" id="{A14FFF98-9CC8-925E-C44F-24BCD39251F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040" name="Freeform 24">
              <a:extLst>
                <a:ext uri="{FF2B5EF4-FFF2-40B4-BE49-F238E27FC236}">
                  <a16:creationId xmlns:a16="http://schemas.microsoft.com/office/drawing/2014/main" xmlns="" id="{C32D2A7F-2CF5-0128-F235-893C39153F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44057" name="Freeform 25">
              <a:extLst>
                <a:ext uri="{FF2B5EF4-FFF2-40B4-BE49-F238E27FC236}">
                  <a16:creationId xmlns:a16="http://schemas.microsoft.com/office/drawing/2014/main" xmlns="" id="{7EB64DC9-0E91-BBF0-3FC5-CD57B2D49B9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042" name="Freeform 26">
              <a:extLst>
                <a:ext uri="{FF2B5EF4-FFF2-40B4-BE49-F238E27FC236}">
                  <a16:creationId xmlns:a16="http://schemas.microsoft.com/office/drawing/2014/main" xmlns="" id="{DE0323BE-9E85-64F6-7A76-DB10C52741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043" name="Freeform 27">
              <a:extLst>
                <a:ext uri="{FF2B5EF4-FFF2-40B4-BE49-F238E27FC236}">
                  <a16:creationId xmlns:a16="http://schemas.microsoft.com/office/drawing/2014/main" xmlns="" id="{ECA59048-2701-2830-BC3A-D7B3E7C5B5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044" name="Line 28">
              <a:extLst>
                <a:ext uri="{FF2B5EF4-FFF2-40B4-BE49-F238E27FC236}">
                  <a16:creationId xmlns:a16="http://schemas.microsoft.com/office/drawing/2014/main" xmlns="" id="{03A46083-C752-3641-176C-63F2DC62AD7C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045" name="Line 29">
              <a:extLst>
                <a:ext uri="{FF2B5EF4-FFF2-40B4-BE49-F238E27FC236}">
                  <a16:creationId xmlns:a16="http://schemas.microsoft.com/office/drawing/2014/main" xmlns="" id="{096303B4-8489-04FB-F094-0A0B8375F41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046" name="Line 30">
              <a:extLst>
                <a:ext uri="{FF2B5EF4-FFF2-40B4-BE49-F238E27FC236}">
                  <a16:creationId xmlns:a16="http://schemas.microsoft.com/office/drawing/2014/main" xmlns="" id="{CE34DE44-327F-AB89-2D82-E9BD9D732BD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grpSp>
          <p:nvGrpSpPr>
            <p:cNvPr id="1047" name="Group 31">
              <a:extLst>
                <a:ext uri="{FF2B5EF4-FFF2-40B4-BE49-F238E27FC236}">
                  <a16:creationId xmlns:a16="http://schemas.microsoft.com/office/drawing/2014/main" xmlns="" id="{B97756A1-8714-2209-F0A3-B183FF8262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>
                <a:extLst>
                  <a:ext uri="{FF2B5EF4-FFF2-40B4-BE49-F238E27FC236}">
                    <a16:creationId xmlns:a16="http://schemas.microsoft.com/office/drawing/2014/main" xmlns="" id="{CA6A6DEA-408F-EA59-A4FA-8EFB04B33E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051" name="Line 33">
                <a:extLst>
                  <a:ext uri="{FF2B5EF4-FFF2-40B4-BE49-F238E27FC236}">
                    <a16:creationId xmlns:a16="http://schemas.microsoft.com/office/drawing/2014/main" xmlns="" id="{27D5EA28-61DC-9FA2-05C3-39F25757C32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052" name="Line 34">
                <a:extLst>
                  <a:ext uri="{FF2B5EF4-FFF2-40B4-BE49-F238E27FC236}">
                    <a16:creationId xmlns:a16="http://schemas.microsoft.com/office/drawing/2014/main" xmlns="" id="{AE5F5E99-1CC0-FB25-0DD9-91277CED3DB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053" name="Line 35">
                <a:extLst>
                  <a:ext uri="{FF2B5EF4-FFF2-40B4-BE49-F238E27FC236}">
                    <a16:creationId xmlns:a16="http://schemas.microsoft.com/office/drawing/2014/main" xmlns="" id="{BA0A5C47-716C-192D-4591-115EBCDADD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054" name="Line 36">
                <a:extLst>
                  <a:ext uri="{FF2B5EF4-FFF2-40B4-BE49-F238E27FC236}">
                    <a16:creationId xmlns:a16="http://schemas.microsoft.com/office/drawing/2014/main" xmlns="" id="{459D10EF-3FEA-1DBB-3FA1-2A6E9E86F6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</p:grpSp>
        <p:sp>
          <p:nvSpPr>
            <p:cNvPr id="1048" name="Line 37">
              <a:extLst>
                <a:ext uri="{FF2B5EF4-FFF2-40B4-BE49-F238E27FC236}">
                  <a16:creationId xmlns:a16="http://schemas.microsoft.com/office/drawing/2014/main" xmlns="" id="{F403748C-F33F-713D-D934-A391EEEF067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049" name="Line 38">
              <a:extLst>
                <a:ext uri="{FF2B5EF4-FFF2-40B4-BE49-F238E27FC236}">
                  <a16:creationId xmlns:a16="http://schemas.microsoft.com/office/drawing/2014/main" xmlns="" id="{20116F6F-6522-F8A8-929A-B9DAEBB2577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</p:grpSp>
      <p:sp>
        <p:nvSpPr>
          <p:cNvPr id="44071" name="Rectangle 39">
            <a:extLst>
              <a:ext uri="{FF2B5EF4-FFF2-40B4-BE49-F238E27FC236}">
                <a16:creationId xmlns:a16="http://schemas.microsoft.com/office/drawing/2014/main" xmlns="" id="{3D0B359C-4DF5-4841-BC59-9139771AD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</a:t>
            </a:r>
          </a:p>
        </p:txBody>
      </p:sp>
      <p:sp>
        <p:nvSpPr>
          <p:cNvPr id="44072" name="Rectangle 40">
            <a:extLst>
              <a:ext uri="{FF2B5EF4-FFF2-40B4-BE49-F238E27FC236}">
                <a16:creationId xmlns:a16="http://schemas.microsoft.com/office/drawing/2014/main" xmlns="" id="{7C62CAA0-574F-2125-2FD5-0498C78265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 eaLnBrk="1" hangingPunct="1">
              <a:defRPr sz="1000" b="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73" name="Rectangle 41">
            <a:extLst>
              <a:ext uri="{FF2B5EF4-FFF2-40B4-BE49-F238E27FC236}">
                <a16:creationId xmlns:a16="http://schemas.microsoft.com/office/drawing/2014/main" xmlns="" id="{475759A8-A29B-6437-80EC-41A950340D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 b="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74" name="Rectangle 42">
            <a:extLst>
              <a:ext uri="{FF2B5EF4-FFF2-40B4-BE49-F238E27FC236}">
                <a16:creationId xmlns:a16="http://schemas.microsoft.com/office/drawing/2014/main" xmlns="" id="{94871BEE-724A-D2D0-42B2-B53D9F3A66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000" b="0" u="none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92CDF00C-ACFA-48A0-9350-6C5E39B176A2}" type="slidenum">
              <a:rPr lang="en-US" altLang="en-US"/>
              <a:pPr/>
              <a:t>‹N°›</a:t>
            </a:fld>
            <a:endParaRPr lang="en-US" altLang="en-US"/>
          </a:p>
        </p:txBody>
      </p:sp>
      <p:sp>
        <p:nvSpPr>
          <p:cNvPr id="44075" name="Rectangle 43">
            <a:extLst>
              <a:ext uri="{FF2B5EF4-FFF2-40B4-BE49-F238E27FC236}">
                <a16:creationId xmlns:a16="http://schemas.microsoft.com/office/drawing/2014/main" xmlns="" id="{75E2D455-790C-BC9F-74BA-204813138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70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12196B9F-F222-FA27-D62B-AFE0165D7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266A1EAA-EE57-7A04-E5D9-10B2AD6480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209924" name="Rectangle 4">
            <a:extLst>
              <a:ext uri="{FF2B5EF4-FFF2-40B4-BE49-F238E27FC236}">
                <a16:creationId xmlns:a16="http://schemas.microsoft.com/office/drawing/2014/main" xmlns="" id="{B4243695-8202-275A-3AB3-90C7514829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 eaLnBrk="1" hangingPunct="1">
              <a:defRPr sz="14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9925" name="Rectangle 5">
            <a:extLst>
              <a:ext uri="{FF2B5EF4-FFF2-40B4-BE49-F238E27FC236}">
                <a16:creationId xmlns:a16="http://schemas.microsoft.com/office/drawing/2014/main" xmlns="" id="{306BCC39-7C25-D797-5DB0-858C9F3242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9926" name="Rectangle 6">
            <a:extLst>
              <a:ext uri="{FF2B5EF4-FFF2-40B4-BE49-F238E27FC236}">
                <a16:creationId xmlns:a16="http://schemas.microsoft.com/office/drawing/2014/main" xmlns="" id="{20F3ED82-8398-2E02-193E-A4C0BDED28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 b="0" u="none">
                <a:latin typeface="Arial" panose="020B0604020202020204" pitchFamily="34" charset="0"/>
              </a:defRPr>
            </a:lvl1pPr>
          </a:lstStyle>
          <a:p>
            <a:fld id="{E63DDE7E-9751-4D0B-A21C-C3236DEF9B13}" type="slidenum">
              <a:rPr lang="fr-FR" altLang="en-US"/>
              <a:pPr/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  <p:sldLayoutId id="2147484557" r:id="rId12"/>
    <p:sldLayoutId id="2147484558" r:id="rId13"/>
    <p:sldLayoutId id="214748455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xmlns="" id="{36D1493A-3495-37EA-5E03-3C43EEA389F8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E1D945F5-3451-8A70-DCA2-4FDAD97937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29F6A0EF-832C-BF8F-3657-F0F01D6CE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311301" name="Rectangle 5">
            <a:extLst>
              <a:ext uri="{FF2B5EF4-FFF2-40B4-BE49-F238E27FC236}">
                <a16:creationId xmlns:a16="http://schemas.microsoft.com/office/drawing/2014/main" xmlns="" id="{0A3BD5D7-B6F1-9DE9-4A59-CD9CC8DCB2E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 eaLnBrk="1" hangingPunct="1">
              <a:defRPr sz="14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1302" name="Rectangle 6">
            <a:extLst>
              <a:ext uri="{FF2B5EF4-FFF2-40B4-BE49-F238E27FC236}">
                <a16:creationId xmlns:a16="http://schemas.microsoft.com/office/drawing/2014/main" xmlns="" id="{BBA494A1-8CFA-1F90-AD55-24A31F57EC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1303" name="Rectangle 7">
            <a:extLst>
              <a:ext uri="{FF2B5EF4-FFF2-40B4-BE49-F238E27FC236}">
                <a16:creationId xmlns:a16="http://schemas.microsoft.com/office/drawing/2014/main" xmlns="" id="{D8A818A3-C661-4098-8C5C-35DC3D3CB6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 b="0" u="none">
                <a:latin typeface="Comic Sans MS" panose="030F0702030302020204" pitchFamily="66" charset="0"/>
              </a:defRPr>
            </a:lvl1pPr>
          </a:lstStyle>
          <a:p>
            <a:fld id="{602540B6-79EC-4A15-88BF-8AA65CB71E42}" type="slidenum">
              <a:rPr lang="fr-FR" altLang="en-US"/>
              <a:pPr/>
              <a:t>‹N°›</a:t>
            </a:fld>
            <a:endParaRPr lang="fr-FR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xmlns="" id="{8BB391DC-CDB8-5821-EC8C-6F12972D463E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xmlns="" id="{694F1A56-5EB4-93A5-A9DC-97431F170483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  <p:grpSp>
        <p:nvGrpSpPr>
          <p:cNvPr id="3082" name="Group 10">
            <a:extLst>
              <a:ext uri="{FF2B5EF4-FFF2-40B4-BE49-F238E27FC236}">
                <a16:creationId xmlns:a16="http://schemas.microsoft.com/office/drawing/2014/main" xmlns="" id="{C5FDAD05-357D-D35B-3C64-C26539BB44D5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099" name="Freeform 11">
              <a:extLst>
                <a:ext uri="{FF2B5EF4-FFF2-40B4-BE49-F238E27FC236}">
                  <a16:creationId xmlns:a16="http://schemas.microsoft.com/office/drawing/2014/main" xmlns="" id="{E1AE2311-7F9E-C0F5-2274-3F8D9AC21C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100" name="Freeform 12">
              <a:extLst>
                <a:ext uri="{FF2B5EF4-FFF2-40B4-BE49-F238E27FC236}">
                  <a16:creationId xmlns:a16="http://schemas.microsoft.com/office/drawing/2014/main" xmlns="" id="{6A14EF4A-127F-2CD3-0486-3320EF1ADD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101" name="Freeform 13">
              <a:extLst>
                <a:ext uri="{FF2B5EF4-FFF2-40B4-BE49-F238E27FC236}">
                  <a16:creationId xmlns:a16="http://schemas.microsoft.com/office/drawing/2014/main" xmlns="" id="{D3F584ED-B837-D320-B39D-C6738D6016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102" name="Freeform 14">
              <a:extLst>
                <a:ext uri="{FF2B5EF4-FFF2-40B4-BE49-F238E27FC236}">
                  <a16:creationId xmlns:a16="http://schemas.microsoft.com/office/drawing/2014/main" xmlns="" id="{7BE97EED-5A51-A482-2DBC-841EE7ED55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103" name="Freeform 15">
              <a:extLst>
                <a:ext uri="{FF2B5EF4-FFF2-40B4-BE49-F238E27FC236}">
                  <a16:creationId xmlns:a16="http://schemas.microsoft.com/office/drawing/2014/main" xmlns="" id="{9732BAE5-974B-666D-4E3F-2114A75312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104" name="Freeform 16">
              <a:extLst>
                <a:ext uri="{FF2B5EF4-FFF2-40B4-BE49-F238E27FC236}">
                  <a16:creationId xmlns:a16="http://schemas.microsoft.com/office/drawing/2014/main" xmlns="" id="{B097704B-A842-BD3C-4EE1-FCB9D0C68C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105" name="Freeform 17">
              <a:extLst>
                <a:ext uri="{FF2B5EF4-FFF2-40B4-BE49-F238E27FC236}">
                  <a16:creationId xmlns:a16="http://schemas.microsoft.com/office/drawing/2014/main" xmlns="" id="{CEB3CB87-8EE2-1868-7BF4-42F225FA5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106" name="Freeform 18">
              <a:extLst>
                <a:ext uri="{FF2B5EF4-FFF2-40B4-BE49-F238E27FC236}">
                  <a16:creationId xmlns:a16="http://schemas.microsoft.com/office/drawing/2014/main" xmlns="" id="{18F9FBE3-2FC7-2575-4840-E51C8233C6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107" name="Freeform 19">
              <a:extLst>
                <a:ext uri="{FF2B5EF4-FFF2-40B4-BE49-F238E27FC236}">
                  <a16:creationId xmlns:a16="http://schemas.microsoft.com/office/drawing/2014/main" xmlns="" id="{EEFF6DA3-CFA5-1D9C-DF7A-FF9686F008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grpSp>
          <p:nvGrpSpPr>
            <p:cNvPr id="3108" name="Group 20">
              <a:extLst>
                <a:ext uri="{FF2B5EF4-FFF2-40B4-BE49-F238E27FC236}">
                  <a16:creationId xmlns:a16="http://schemas.microsoft.com/office/drawing/2014/main" xmlns="" id="{B1EE6181-EEAE-4046-5FF0-0896094424D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>
                <a:extLst>
                  <a:ext uri="{FF2B5EF4-FFF2-40B4-BE49-F238E27FC236}">
                    <a16:creationId xmlns:a16="http://schemas.microsoft.com/office/drawing/2014/main" xmlns="" id="{AB6FF5E3-88B9-622E-2D2A-F26F512EA32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122" name="Freeform 22">
                  <a:extLst>
                    <a:ext uri="{FF2B5EF4-FFF2-40B4-BE49-F238E27FC236}">
                      <a16:creationId xmlns:a16="http://schemas.microsoft.com/office/drawing/2014/main" xmlns="" id="{33F97BF4-55F2-B670-C478-DA2137C9201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123" name="Freeform 23">
                  <a:extLst>
                    <a:ext uri="{FF2B5EF4-FFF2-40B4-BE49-F238E27FC236}">
                      <a16:creationId xmlns:a16="http://schemas.microsoft.com/office/drawing/2014/main" xmlns="" id="{5F9ECE0A-26DA-3CBD-7900-67B8C697929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124" name="Freeform 24">
                  <a:extLst>
                    <a:ext uri="{FF2B5EF4-FFF2-40B4-BE49-F238E27FC236}">
                      <a16:creationId xmlns:a16="http://schemas.microsoft.com/office/drawing/2014/main" xmlns="" id="{A68CD666-C95B-513F-A07F-0FAA5002271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</p:grpSp>
          <p:sp>
            <p:nvSpPr>
              <p:cNvPr id="3110" name="Freeform 25">
                <a:extLst>
                  <a:ext uri="{FF2B5EF4-FFF2-40B4-BE49-F238E27FC236}">
                    <a16:creationId xmlns:a16="http://schemas.microsoft.com/office/drawing/2014/main" xmlns="" id="{FF42C127-6456-C4D1-2022-A6B5F9410E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3111" name="Freeform 26">
                <a:extLst>
                  <a:ext uri="{FF2B5EF4-FFF2-40B4-BE49-F238E27FC236}">
                    <a16:creationId xmlns:a16="http://schemas.microsoft.com/office/drawing/2014/main" xmlns="" id="{A7F7A2B1-6A6C-C37D-39AF-1D44EBC91B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3112" name="Freeform 27">
                <a:extLst>
                  <a:ext uri="{FF2B5EF4-FFF2-40B4-BE49-F238E27FC236}">
                    <a16:creationId xmlns:a16="http://schemas.microsoft.com/office/drawing/2014/main" xmlns="" id="{9E5288A2-F7D7-2B5C-3541-D541081FAC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grpSp>
            <p:nvGrpSpPr>
              <p:cNvPr id="3113" name="Group 28">
                <a:extLst>
                  <a:ext uri="{FF2B5EF4-FFF2-40B4-BE49-F238E27FC236}">
                    <a16:creationId xmlns:a16="http://schemas.microsoft.com/office/drawing/2014/main" xmlns="" id="{6DA7346F-7A67-7311-567F-1B3208C58D3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114" name="Freeform 29">
                  <a:extLst>
                    <a:ext uri="{FF2B5EF4-FFF2-40B4-BE49-F238E27FC236}">
                      <a16:creationId xmlns:a16="http://schemas.microsoft.com/office/drawing/2014/main" xmlns="" id="{DC5A5C7D-DD1C-9FAD-2588-3D5DB1362FC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115" name="Freeform 30">
                  <a:extLst>
                    <a:ext uri="{FF2B5EF4-FFF2-40B4-BE49-F238E27FC236}">
                      <a16:creationId xmlns:a16="http://schemas.microsoft.com/office/drawing/2014/main" xmlns="" id="{ED8E6653-3E00-24A5-65C1-9D4E4DA376F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116" name="Freeform 31">
                  <a:extLst>
                    <a:ext uri="{FF2B5EF4-FFF2-40B4-BE49-F238E27FC236}">
                      <a16:creationId xmlns:a16="http://schemas.microsoft.com/office/drawing/2014/main" xmlns="" id="{79CD2A1E-EC1D-7812-0212-2D5D1719313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117" name="Freeform 32">
                  <a:extLst>
                    <a:ext uri="{FF2B5EF4-FFF2-40B4-BE49-F238E27FC236}">
                      <a16:creationId xmlns:a16="http://schemas.microsoft.com/office/drawing/2014/main" xmlns="" id="{CCD18CAA-308E-13D4-6DA0-3C06A17FAE3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118" name="Freeform 33">
                  <a:extLst>
                    <a:ext uri="{FF2B5EF4-FFF2-40B4-BE49-F238E27FC236}">
                      <a16:creationId xmlns:a16="http://schemas.microsoft.com/office/drawing/2014/main" xmlns="" id="{E6FFBD2C-CCF1-C5D5-09A1-69DD9FFC7EF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119" name="Freeform 34">
                  <a:extLst>
                    <a:ext uri="{FF2B5EF4-FFF2-40B4-BE49-F238E27FC236}">
                      <a16:creationId xmlns:a16="http://schemas.microsoft.com/office/drawing/2014/main" xmlns="" id="{4D4F06DD-F334-B853-4B84-7D35CA8F853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120" name="Freeform 35">
                  <a:extLst>
                    <a:ext uri="{FF2B5EF4-FFF2-40B4-BE49-F238E27FC236}">
                      <a16:creationId xmlns:a16="http://schemas.microsoft.com/office/drawing/2014/main" xmlns="" id="{0D13268D-85B1-0C15-70FB-FE0FA17425E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121" name="Freeform 36">
                  <a:extLst>
                    <a:ext uri="{FF2B5EF4-FFF2-40B4-BE49-F238E27FC236}">
                      <a16:creationId xmlns:a16="http://schemas.microsoft.com/office/drawing/2014/main" xmlns="" id="{1F8828B3-CF78-73D9-7C9F-E6D4F19422F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3083" name="Group 37">
            <a:extLst>
              <a:ext uri="{FF2B5EF4-FFF2-40B4-BE49-F238E27FC236}">
                <a16:creationId xmlns:a16="http://schemas.microsoft.com/office/drawing/2014/main" xmlns="" id="{C57A1CBF-DDCA-52BB-9A96-68548F8951B7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097" name="Freeform 38">
              <a:extLst>
                <a:ext uri="{FF2B5EF4-FFF2-40B4-BE49-F238E27FC236}">
                  <a16:creationId xmlns:a16="http://schemas.microsoft.com/office/drawing/2014/main" xmlns="" id="{86F40B43-4DF6-924B-32D0-F008EF854D5A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098" name="Freeform 39">
              <a:extLst>
                <a:ext uri="{FF2B5EF4-FFF2-40B4-BE49-F238E27FC236}">
                  <a16:creationId xmlns:a16="http://schemas.microsoft.com/office/drawing/2014/main" xmlns="" id="{E576412C-2A5F-4C20-B39C-34BAAC4A31C5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</p:grpSp>
      <p:grpSp>
        <p:nvGrpSpPr>
          <p:cNvPr id="3084" name="Group 40">
            <a:extLst>
              <a:ext uri="{FF2B5EF4-FFF2-40B4-BE49-F238E27FC236}">
                <a16:creationId xmlns:a16="http://schemas.microsoft.com/office/drawing/2014/main" xmlns="" id="{01E0F964-E02B-F65A-7B6B-49958A76D896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085" name="Group 41">
              <a:extLst>
                <a:ext uri="{FF2B5EF4-FFF2-40B4-BE49-F238E27FC236}">
                  <a16:creationId xmlns:a16="http://schemas.microsoft.com/office/drawing/2014/main" xmlns="" id="{9F0709EE-899B-45AD-5C80-055C19C59EB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087" name="Freeform 42">
                <a:extLst>
                  <a:ext uri="{FF2B5EF4-FFF2-40B4-BE49-F238E27FC236}">
                    <a16:creationId xmlns:a16="http://schemas.microsoft.com/office/drawing/2014/main" xmlns="" id="{057D8FE8-73E9-126C-CB28-D54B811412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grpSp>
            <p:nvGrpSpPr>
              <p:cNvPr id="3088" name="Group 43">
                <a:extLst>
                  <a:ext uri="{FF2B5EF4-FFF2-40B4-BE49-F238E27FC236}">
                    <a16:creationId xmlns:a16="http://schemas.microsoft.com/office/drawing/2014/main" xmlns="" id="{F0DD6530-78BF-0610-00E2-8FF92AB0DC3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089" name="Freeform 44">
                  <a:extLst>
                    <a:ext uri="{FF2B5EF4-FFF2-40B4-BE49-F238E27FC236}">
                      <a16:creationId xmlns:a16="http://schemas.microsoft.com/office/drawing/2014/main" xmlns="" id="{B1B4361D-A299-497E-2D8D-3AFF210F38B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090" name="Freeform 45">
                  <a:extLst>
                    <a:ext uri="{FF2B5EF4-FFF2-40B4-BE49-F238E27FC236}">
                      <a16:creationId xmlns:a16="http://schemas.microsoft.com/office/drawing/2014/main" xmlns="" id="{33487A17-E438-69E7-03AE-CA460068448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69" y="311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091" name="Freeform 46">
                  <a:extLst>
                    <a:ext uri="{FF2B5EF4-FFF2-40B4-BE49-F238E27FC236}">
                      <a16:creationId xmlns:a16="http://schemas.microsoft.com/office/drawing/2014/main" xmlns="" id="{4BC725E9-21A7-7F4C-CD26-9F15DD48012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79" y="161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092" name="Freeform 47">
                  <a:extLst>
                    <a:ext uri="{FF2B5EF4-FFF2-40B4-BE49-F238E27FC236}">
                      <a16:creationId xmlns:a16="http://schemas.microsoft.com/office/drawing/2014/main" xmlns="" id="{3C3C4CA2-7C80-D1DA-5D5C-547E028AF64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093" name="Freeform 48">
                  <a:extLst>
                    <a:ext uri="{FF2B5EF4-FFF2-40B4-BE49-F238E27FC236}">
                      <a16:creationId xmlns:a16="http://schemas.microsoft.com/office/drawing/2014/main" xmlns="" id="{0475FBBE-13B8-53D2-75DD-7892B463DC7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318" y="876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094" name="Freeform 49">
                  <a:extLst>
                    <a:ext uri="{FF2B5EF4-FFF2-40B4-BE49-F238E27FC236}">
                      <a16:creationId xmlns:a16="http://schemas.microsoft.com/office/drawing/2014/main" xmlns="" id="{45D7535F-5C3D-55D2-F728-C38BD8DB168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785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095" name="Freeform 50">
                  <a:extLst>
                    <a:ext uri="{FF2B5EF4-FFF2-40B4-BE49-F238E27FC236}">
                      <a16:creationId xmlns:a16="http://schemas.microsoft.com/office/drawing/2014/main" xmlns="" id="{AC0B5C88-4D09-6F39-9BBA-C23757BA86C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096" name="Freeform 51">
                  <a:extLst>
                    <a:ext uri="{FF2B5EF4-FFF2-40B4-BE49-F238E27FC236}">
                      <a16:creationId xmlns:a16="http://schemas.microsoft.com/office/drawing/2014/main" xmlns="" id="{C24967A4-04D6-077C-D712-0F89A559D6A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8" y="121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</p:grpSp>
        </p:grpSp>
        <p:sp>
          <p:nvSpPr>
            <p:cNvPr id="3086" name="Line 52">
              <a:extLst>
                <a:ext uri="{FF2B5EF4-FFF2-40B4-BE49-F238E27FC236}">
                  <a16:creationId xmlns:a16="http://schemas.microsoft.com/office/drawing/2014/main" xmlns="" id="{B888634E-DEB4-6FD2-8AE5-45B67DEC94A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1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D967D0F5-8082-0C89-47B9-F8F648AF6E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1500" y="3429000"/>
            <a:ext cx="8353425" cy="1150938"/>
          </a:xfrm>
        </p:spPr>
        <p:txBody>
          <a:bodyPr/>
          <a:lstStyle/>
          <a:p>
            <a:pPr rtl="0" eaLnBrk="1" hangingPunct="1">
              <a:defRPr/>
            </a:pPr>
            <a:r>
              <a:rPr lang="fr-FR" sz="3200" b="1" u="sng" dirty="0">
                <a:solidFill>
                  <a:schemeClr val="tx1"/>
                </a:solidFill>
              </a:rPr>
              <a:t>Course n03 :</a:t>
            </a:r>
            <a:r>
              <a:rPr lang="fr-FR" sz="3200" b="1" u="sng" dirty="0">
                <a:solidFill>
                  <a:srgbClr val="FF0000"/>
                </a:solidFill>
              </a:rPr>
              <a:t/>
            </a:r>
            <a:br>
              <a:rPr lang="fr-FR" sz="3200" b="1" u="sng" dirty="0">
                <a:solidFill>
                  <a:srgbClr val="FF0000"/>
                </a:solidFill>
              </a:rPr>
            </a:br>
            <a:r>
              <a:rPr lang="fr-FR" sz="3200" b="1" u="sng" dirty="0">
                <a:solidFill>
                  <a:srgbClr val="FF0000"/>
                </a:solidFill>
              </a:rPr>
              <a:t> </a:t>
            </a:r>
            <a:r>
              <a:rPr lang="fr-FR" sz="3200" b="1" u="sng" dirty="0" err="1">
                <a:solidFill>
                  <a:srgbClr val="FF0000"/>
                </a:solidFill>
              </a:rPr>
              <a:t>Volumetric</a:t>
            </a:r>
            <a:r>
              <a:rPr lang="fr-FR" sz="3200" b="1" u="sng" dirty="0">
                <a:solidFill>
                  <a:srgbClr val="FF0000"/>
                </a:solidFill>
              </a:rPr>
              <a:t> Composition</a:t>
            </a:r>
            <a:endParaRPr lang="en-US" altLang="ar-DZ" sz="3200" b="1" u="sng" dirty="0">
              <a:solidFill>
                <a:srgbClr val="FF0000"/>
              </a:solidFill>
            </a:endParaRP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xmlns="" id="{2CD571D4-1D89-75CD-2431-5E77B0706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572125"/>
            <a:ext cx="4033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Prepared by </a:t>
            </a:r>
          </a:p>
          <a:p>
            <a:pPr eaLnBrk="1" hangingPunct="1">
              <a:defRPr/>
            </a:pPr>
            <a:r>
              <a:rPr lang="en-US" sz="1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Professor </a:t>
            </a:r>
            <a:r>
              <a:rPr lang="en-US" sz="1800" u="none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Boutabba</a:t>
            </a:r>
            <a:r>
              <a:rPr lang="en-US" sz="1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- Mili </a:t>
            </a:r>
            <a:r>
              <a:rPr lang="en-US" sz="1800" u="none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Hynda</a:t>
            </a:r>
            <a:endParaRPr lang="fr-FR" altLang="ar-DZ" sz="1800" b="0" u="none" dirty="0">
              <a:latin typeface="Arial" charset="0"/>
              <a:cs typeface="Arial" charset="0"/>
            </a:endParaRPr>
          </a:p>
        </p:txBody>
      </p:sp>
      <p:sp>
        <p:nvSpPr>
          <p:cNvPr id="6148" name="Text Box 6">
            <a:extLst>
              <a:ext uri="{FF2B5EF4-FFF2-40B4-BE49-F238E27FC236}">
                <a16:creationId xmlns:a16="http://schemas.microsoft.com/office/drawing/2014/main" xmlns="" id="{11503F50-6918-0CB6-AFBD-71F43D069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6092825"/>
            <a:ext cx="324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altLang="ar-DZ" i="1" u="none">
                <a:solidFill>
                  <a:srgbClr val="FF0000"/>
                </a:solidFill>
              </a:rPr>
              <a:t>1st year architecture course</a:t>
            </a:r>
            <a:endParaRPr lang="en-US" altLang="ar-DZ" i="1" u="none">
              <a:solidFill>
                <a:srgbClr val="FF0000"/>
              </a:solidFill>
            </a:endParaRPr>
          </a:p>
        </p:txBody>
      </p:sp>
      <p:sp>
        <p:nvSpPr>
          <p:cNvPr id="6149" name="Text Box 7">
            <a:extLst>
              <a:ext uri="{FF2B5EF4-FFF2-40B4-BE49-F238E27FC236}">
                <a16:creationId xmlns:a16="http://schemas.microsoft.com/office/drawing/2014/main" xmlns="" id="{BAC41D7C-98CC-E439-3B12-98712E15C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357188"/>
            <a:ext cx="7058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en-US" sz="2800"/>
              <a:t>Urban Technology Management Institute</a:t>
            </a:r>
            <a:endParaRPr lang="en-US" altLang="en-US" sz="2800"/>
          </a:p>
        </p:txBody>
      </p:sp>
      <p:sp>
        <p:nvSpPr>
          <p:cNvPr id="6150" name="Text Box 8">
            <a:extLst>
              <a:ext uri="{FF2B5EF4-FFF2-40B4-BE49-F238E27FC236}">
                <a16:creationId xmlns:a16="http://schemas.microsoft.com/office/drawing/2014/main" xmlns="" id="{12408968-26B2-2DE0-7E95-3244A895D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4929188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en-US"/>
              <a:t>Academic year 2023 / 2024</a:t>
            </a:r>
            <a:endParaRPr lang="en-US" altLang="en-US"/>
          </a:p>
        </p:txBody>
      </p:sp>
      <p:pic>
        <p:nvPicPr>
          <p:cNvPr id="6151" name="Picture 9" descr="Photo 031">
            <a:extLst>
              <a:ext uri="{FF2B5EF4-FFF2-40B4-BE49-F238E27FC236}">
                <a16:creationId xmlns:a16="http://schemas.microsoft.com/office/drawing/2014/main" xmlns="" id="{6786F02B-59CE-F506-1F9C-34145AACA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714500"/>
            <a:ext cx="219551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hoto 028">
            <a:extLst>
              <a:ext uri="{FF2B5EF4-FFF2-40B4-BE49-F238E27FC236}">
                <a16:creationId xmlns:a16="http://schemas.microsoft.com/office/drawing/2014/main" xmlns="" id="{EB7A8665-2D98-AD39-9EA1-1BAEF41F6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643063"/>
            <a:ext cx="2303463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1" descr="Photo 108">
            <a:extLst>
              <a:ext uri="{FF2B5EF4-FFF2-40B4-BE49-F238E27FC236}">
                <a16:creationId xmlns:a16="http://schemas.microsoft.com/office/drawing/2014/main" xmlns="" id="{DA833AAC-A0ED-ED1A-DFC3-F257422AF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643063"/>
            <a:ext cx="243046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9">
            <a:extLst>
              <a:ext uri="{FF2B5EF4-FFF2-40B4-BE49-F238E27FC236}">
                <a16:creationId xmlns:a16="http://schemas.microsoft.com/office/drawing/2014/main" xmlns="" id="{5337E9D8-F177-B46D-5FA9-53A11A53F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928688"/>
            <a:ext cx="4440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800"/>
              <a:t>Department of Architecture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9AB5FFE3-B788-BEAC-460A-F9E700EDE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0"/>
            <a:ext cx="6357938" cy="500063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Solid papercraft Method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xmlns="" id="{643BD4A7-A4F6-339A-6F79-62A6B4D93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28750"/>
            <a:ext cx="1933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1452062F-2DD8-10E3-BD9D-C78F9CAC8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2000250"/>
            <a:ext cx="2771775" cy="64293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1. The parallelepiped</a:t>
            </a:r>
          </a:p>
        </p:txBody>
      </p:sp>
      <p:sp>
        <p:nvSpPr>
          <p:cNvPr id="14341" name="ZoneTexte 8">
            <a:extLst>
              <a:ext uri="{FF2B5EF4-FFF2-40B4-BE49-F238E27FC236}">
                <a16:creationId xmlns:a16="http://schemas.microsoft.com/office/drawing/2014/main" xmlns="" id="{6240DBBA-F7C6-0A7C-F19B-8D8BB1D0E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500063"/>
            <a:ext cx="90011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The papercraft method for building a solid is based on the drawing of its </a:t>
            </a:r>
            <a:r>
              <a:rPr lang="en-US" altLang="en-US" u="none" dirty="0">
                <a:solidFill>
                  <a:srgbClr val="FF0000"/>
                </a:solidFill>
              </a:rPr>
              <a:t>pattern</a:t>
            </a:r>
            <a:r>
              <a:rPr lang="en-US" altLang="en-US" b="0" u="none" dirty="0"/>
              <a:t>. The pattern of a solid is a geometrical figure that allows the solid to be reconstructed after </a:t>
            </a:r>
            <a:r>
              <a:rPr lang="en-US" altLang="en-US" b="0" u="none" dirty="0">
                <a:solidFill>
                  <a:srgbClr val="FF0000"/>
                </a:solidFill>
              </a:rPr>
              <a:t>FOLDING</a:t>
            </a:r>
            <a:endParaRPr lang="fr-FR" altLang="en-US" dirty="0">
              <a:solidFill>
                <a:srgbClr val="FF0000"/>
              </a:solidFill>
            </a:endParaRPr>
          </a:p>
        </p:txBody>
      </p:sp>
      <p:sp>
        <p:nvSpPr>
          <p:cNvPr id="14342" name="ZoneTexte 10">
            <a:extLst>
              <a:ext uri="{FF2B5EF4-FFF2-40B4-BE49-F238E27FC236}">
                <a16:creationId xmlns:a16="http://schemas.microsoft.com/office/drawing/2014/main" xmlns="" id="{4735AD64-E9A7-3B64-93BA-A3FB7F93D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81325"/>
            <a:ext cx="6500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The parallelepiped is a solid that has 6 rectangular faces</a:t>
            </a:r>
            <a:endParaRPr lang="fr-FR" altLang="en-US" b="0" u="none" dirty="0"/>
          </a:p>
        </p:txBody>
      </p:sp>
      <p:grpSp>
        <p:nvGrpSpPr>
          <p:cNvPr id="2" name="Groupe 14">
            <a:extLst>
              <a:ext uri="{FF2B5EF4-FFF2-40B4-BE49-F238E27FC236}">
                <a16:creationId xmlns:a16="http://schemas.microsoft.com/office/drawing/2014/main" xmlns="" id="{480626D9-DF49-8F4C-915A-9F4213025F29}"/>
              </a:ext>
            </a:extLst>
          </p:cNvPr>
          <p:cNvGrpSpPr>
            <a:grpSpLocks/>
          </p:cNvGrpSpPr>
          <p:nvPr/>
        </p:nvGrpSpPr>
        <p:grpSpPr bwMode="auto">
          <a:xfrm>
            <a:off x="6432550" y="1701800"/>
            <a:ext cx="2544763" cy="669925"/>
            <a:chOff x="6432550" y="1701800"/>
            <a:chExt cx="2544763" cy="669925"/>
          </a:xfrm>
        </p:grpSpPr>
        <p:sp>
          <p:nvSpPr>
            <p:cNvPr id="15373" name="Flèche courbée vers le bas 11">
              <a:extLst>
                <a:ext uri="{FF2B5EF4-FFF2-40B4-BE49-F238E27FC236}">
                  <a16:creationId xmlns:a16="http://schemas.microsoft.com/office/drawing/2014/main" xmlns="" id="{21F115A6-E44C-4FDA-E165-03CFBAD403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1342">
              <a:off x="8437563" y="2025650"/>
              <a:ext cx="539750" cy="346075"/>
            </a:xfrm>
            <a:prstGeom prst="curvedDownArrow">
              <a:avLst>
                <a:gd name="adj1" fmla="val 25070"/>
                <a:gd name="adj2" fmla="val 50154"/>
                <a:gd name="adj3" fmla="val 25000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5374" name="Flèche courbée vers le bas 12">
              <a:extLst>
                <a:ext uri="{FF2B5EF4-FFF2-40B4-BE49-F238E27FC236}">
                  <a16:creationId xmlns:a16="http://schemas.microsoft.com/office/drawing/2014/main" xmlns="" id="{4FE3AF21-F66B-1CC5-D795-23329AF350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1342" flipH="1">
              <a:off x="6432550" y="1701800"/>
              <a:ext cx="747713" cy="382588"/>
            </a:xfrm>
            <a:prstGeom prst="curvedDownArrow">
              <a:avLst>
                <a:gd name="adj1" fmla="val 25117"/>
                <a:gd name="adj2" fmla="val 50234"/>
                <a:gd name="adj3" fmla="val 25000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sp>
        <p:nvSpPr>
          <p:cNvPr id="14345" name="Flèche courbée vers le haut 13">
            <a:extLst>
              <a:ext uri="{FF2B5EF4-FFF2-40B4-BE49-F238E27FC236}">
                <a16:creationId xmlns:a16="http://schemas.microsoft.com/office/drawing/2014/main" xmlns="" id="{C06C6C80-B013-C807-8A81-6D21EE5C6E69}"/>
              </a:ext>
            </a:extLst>
          </p:cNvPr>
          <p:cNvSpPr>
            <a:spLocks noChangeArrowheads="1"/>
          </p:cNvSpPr>
          <p:nvPr/>
        </p:nvSpPr>
        <p:spPr bwMode="auto">
          <a:xfrm rot="-1634302">
            <a:off x="7929563" y="1357313"/>
            <a:ext cx="500062" cy="285750"/>
          </a:xfrm>
          <a:prstGeom prst="curvedUpArrow">
            <a:avLst>
              <a:gd name="adj1" fmla="val 24994"/>
              <a:gd name="adj2" fmla="val 49996"/>
              <a:gd name="adj3" fmla="val 25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pic>
        <p:nvPicPr>
          <p:cNvPr id="14346" name="Picture 5">
            <a:extLst>
              <a:ext uri="{FF2B5EF4-FFF2-40B4-BE49-F238E27FC236}">
                <a16:creationId xmlns:a16="http://schemas.microsoft.com/office/drawing/2014/main" xmlns="" id="{39C06FF2-D34D-86EC-BE18-0892EDE77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072063"/>
            <a:ext cx="36480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ZoneTexte 16">
            <a:extLst>
              <a:ext uri="{FF2B5EF4-FFF2-40B4-BE49-F238E27FC236}">
                <a16:creationId xmlns:a16="http://schemas.microsoft.com/office/drawing/2014/main" xmlns="" id="{BD682663-9264-9A50-2A93-17FC1706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552825"/>
            <a:ext cx="4071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The pattern is obtained after opening the solid into 6 rectangles</a:t>
            </a:r>
            <a:endParaRPr lang="fr-FR" altLang="en-US" b="0" u="none" dirty="0"/>
          </a:p>
        </p:txBody>
      </p:sp>
      <p:pic>
        <p:nvPicPr>
          <p:cNvPr id="14348" name="Picture 7">
            <a:extLst>
              <a:ext uri="{FF2B5EF4-FFF2-40B4-BE49-F238E27FC236}">
                <a16:creationId xmlns:a16="http://schemas.microsoft.com/office/drawing/2014/main" xmlns="" id="{15BBE740-CEA8-FAA7-2F2D-B132E00A7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071813"/>
            <a:ext cx="18573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8">
            <a:extLst>
              <a:ext uri="{FF2B5EF4-FFF2-40B4-BE49-F238E27FC236}">
                <a16:creationId xmlns:a16="http://schemas.microsoft.com/office/drawing/2014/main" xmlns="" id="{295C0ADB-B044-4789-E2B7-C30D7AD69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481513"/>
            <a:ext cx="30575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6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9" dur="5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4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4341" grpId="0"/>
      <p:bldP spid="14342" grpId="0"/>
      <p:bldP spid="14345" grpId="0" animBg="1"/>
      <p:bldP spid="143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16778F2E-AE3F-B09F-C1FA-00D6639C1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14313"/>
            <a:ext cx="2500313" cy="642937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2. The Pyramid</a:t>
            </a:r>
          </a:p>
        </p:txBody>
      </p:sp>
      <p:pic>
        <p:nvPicPr>
          <p:cNvPr id="15363" name="Picture 27">
            <a:extLst>
              <a:ext uri="{FF2B5EF4-FFF2-40B4-BE49-F238E27FC236}">
                <a16:creationId xmlns:a16="http://schemas.microsoft.com/office/drawing/2014/main" xmlns="" id="{BD360A8F-9464-31C7-8697-426AFB23B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0"/>
            <a:ext cx="11430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ZoneTexte 5">
            <a:extLst>
              <a:ext uri="{FF2B5EF4-FFF2-40B4-BE49-F238E27FC236}">
                <a16:creationId xmlns:a16="http://schemas.microsoft.com/office/drawing/2014/main" xmlns="" id="{042282A6-98E4-0020-DC9A-32CAFAE29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999759"/>
            <a:ext cx="5000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The pyramid is a solid that has 5 faces. 
A rectangular base and 4 triangular faces</a:t>
            </a:r>
            <a:endParaRPr lang="fr-FR" altLang="en-US" b="0" u="none" dirty="0"/>
          </a:p>
        </p:txBody>
      </p:sp>
      <p:grpSp>
        <p:nvGrpSpPr>
          <p:cNvPr id="2" name="Groupe 22">
            <a:extLst>
              <a:ext uri="{FF2B5EF4-FFF2-40B4-BE49-F238E27FC236}">
                <a16:creationId xmlns:a16="http://schemas.microsoft.com/office/drawing/2014/main" xmlns="" id="{2315AD39-FEE7-3D9F-FD39-EC0ADF1E4F83}"/>
              </a:ext>
            </a:extLst>
          </p:cNvPr>
          <p:cNvGrpSpPr>
            <a:grpSpLocks/>
          </p:cNvGrpSpPr>
          <p:nvPr/>
        </p:nvGrpSpPr>
        <p:grpSpPr bwMode="auto">
          <a:xfrm>
            <a:off x="7143750" y="214313"/>
            <a:ext cx="2000250" cy="1857375"/>
            <a:chOff x="5857884" y="214290"/>
            <a:chExt cx="2928958" cy="2928958"/>
          </a:xfrm>
        </p:grpSpPr>
        <p:sp>
          <p:nvSpPr>
            <p:cNvPr id="16417" name="Rectangle 6">
              <a:extLst>
                <a:ext uri="{FF2B5EF4-FFF2-40B4-BE49-F238E27FC236}">
                  <a16:creationId xmlns:a16="http://schemas.microsoft.com/office/drawing/2014/main" xmlns="" id="{30676B49-4C7B-C408-DFCC-7BC0B0D3F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6578" y="1142984"/>
              <a:ext cx="1071570" cy="107157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6418" name="Triangle isocèle 7">
              <a:extLst>
                <a:ext uri="{FF2B5EF4-FFF2-40B4-BE49-F238E27FC236}">
                  <a16:creationId xmlns:a16="http://schemas.microsoft.com/office/drawing/2014/main" xmlns="" id="{F4A9F6F0-93A1-D3A2-0774-F29EB0E79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6578" y="214290"/>
              <a:ext cx="1071570" cy="928694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6419" name="Triangle isocèle 9">
              <a:extLst>
                <a:ext uri="{FF2B5EF4-FFF2-40B4-BE49-F238E27FC236}">
                  <a16:creationId xmlns:a16="http://schemas.microsoft.com/office/drawing/2014/main" xmlns="" id="{145D9C04-C543-64FB-C6D8-CE4A56DF2C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786446" y="1214422"/>
              <a:ext cx="1071570" cy="928694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6420" name="Triangle isocèle 10">
              <a:extLst>
                <a:ext uri="{FF2B5EF4-FFF2-40B4-BE49-F238E27FC236}">
                  <a16:creationId xmlns:a16="http://schemas.microsoft.com/office/drawing/2014/main" xmlns="" id="{C70A2CF1-82DB-C96D-1B67-357E66F672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86578" y="2214554"/>
              <a:ext cx="1071570" cy="928694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6421" name="Triangle isocèle 11">
              <a:extLst>
                <a:ext uri="{FF2B5EF4-FFF2-40B4-BE49-F238E27FC236}">
                  <a16:creationId xmlns:a16="http://schemas.microsoft.com/office/drawing/2014/main" xmlns="" id="{E3F1BD8C-030E-B23B-A1BA-38C85B5ED8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786710" y="1214422"/>
              <a:ext cx="1071570" cy="928694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A6465AFF-CA82-D9B7-93AE-C50B15517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2214563"/>
            <a:ext cx="2500313" cy="642937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3. The Cylinder</a:t>
            </a:r>
          </a:p>
        </p:txBody>
      </p:sp>
      <p:pic>
        <p:nvPicPr>
          <p:cNvPr id="15367" name="Picture 2">
            <a:extLst>
              <a:ext uri="{FF2B5EF4-FFF2-40B4-BE49-F238E27FC236}">
                <a16:creationId xmlns:a16="http://schemas.microsoft.com/office/drawing/2014/main" xmlns="" id="{5A1EB77A-29EF-A488-F42C-E7E6CA56E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071563"/>
            <a:ext cx="2233613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ZoneTexte 14">
            <a:extLst>
              <a:ext uri="{FF2B5EF4-FFF2-40B4-BE49-F238E27FC236}">
                <a16:creationId xmlns:a16="http://schemas.microsoft.com/office/drawing/2014/main" xmlns="" id="{001EBC09-F516-2F0F-1FD5-2B34A59BD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785937"/>
            <a:ext cx="3929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And don't forget the borders for gluing</a:t>
            </a:r>
            <a:endParaRPr lang="fr-FR" altLang="en-US" b="0" u="none" dirty="0"/>
          </a:p>
        </p:txBody>
      </p:sp>
      <p:grpSp>
        <p:nvGrpSpPr>
          <p:cNvPr id="3" name="Groupe 21">
            <a:extLst>
              <a:ext uri="{FF2B5EF4-FFF2-40B4-BE49-F238E27FC236}">
                <a16:creationId xmlns:a16="http://schemas.microsoft.com/office/drawing/2014/main" xmlns="" id="{F631494A-C9DE-C928-0637-2EBF46D3C6CB}"/>
              </a:ext>
            </a:extLst>
          </p:cNvPr>
          <p:cNvGrpSpPr>
            <a:grpSpLocks/>
          </p:cNvGrpSpPr>
          <p:nvPr/>
        </p:nvGrpSpPr>
        <p:grpSpPr bwMode="auto">
          <a:xfrm>
            <a:off x="5929313" y="3500438"/>
            <a:ext cx="3214687" cy="1285875"/>
            <a:chOff x="4786314" y="4857760"/>
            <a:chExt cx="4000528" cy="1500198"/>
          </a:xfrm>
        </p:grpSpPr>
        <p:sp>
          <p:nvSpPr>
            <p:cNvPr id="16415" name="Ellipse 15">
              <a:extLst>
                <a:ext uri="{FF2B5EF4-FFF2-40B4-BE49-F238E27FC236}">
                  <a16:creationId xmlns:a16="http://schemas.microsoft.com/office/drawing/2014/main" xmlns="" id="{3E376AB3-2F7C-EA30-023A-5F602FE74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314" y="5072074"/>
              <a:ext cx="1071570" cy="100013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6416" name="Rectangle 16">
              <a:extLst>
                <a:ext uri="{FF2B5EF4-FFF2-40B4-BE49-F238E27FC236}">
                  <a16:creationId xmlns:a16="http://schemas.microsoft.com/office/drawing/2014/main" xmlns="" id="{0D0F3313-A891-4222-C9DB-C51AF244F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7884" y="4857760"/>
              <a:ext cx="2928958" cy="1500198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sp>
        <p:nvSpPr>
          <p:cNvPr id="15370" name="ZoneTexte 17">
            <a:extLst>
              <a:ext uri="{FF2B5EF4-FFF2-40B4-BE49-F238E27FC236}">
                <a16:creationId xmlns:a16="http://schemas.microsoft.com/office/drawing/2014/main" xmlns="" id="{F3CFD09F-97E5-F1E7-AFFB-8240E5F55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25" y="2992072"/>
            <a:ext cx="6500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The pattern of a cylinder consists of a circle forming the base and a rectangle whose width is equal to the perimeter of the circle</a:t>
            </a:r>
            <a:endParaRPr lang="fr-FR" altLang="en-US" b="0" u="none" dirty="0"/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xmlns="" id="{7DB4E0AB-90DE-B63F-8B1E-491CEF95C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4286250"/>
            <a:ext cx="2500312" cy="64293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4. The Cone</a:t>
            </a:r>
          </a:p>
        </p:txBody>
      </p:sp>
      <p:sp>
        <p:nvSpPr>
          <p:cNvPr id="15373" name="ZoneTexte 27">
            <a:extLst>
              <a:ext uri="{FF2B5EF4-FFF2-40B4-BE49-F238E27FC236}">
                <a16:creationId xmlns:a16="http://schemas.microsoft.com/office/drawing/2014/main" xmlns="" id="{4B536B1E-6374-5960-4D53-B5A32E5C0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25" y="5095948"/>
            <a:ext cx="43576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The pattern of a cone consists of the juxtaposition of a circle "A" forming the base and an arc whose radius is equal to the perimeter of the circle</a:t>
            </a:r>
            <a:endParaRPr lang="fr-FR" altLang="en-US" b="0" u="none" dirty="0"/>
          </a:p>
        </p:txBody>
      </p:sp>
      <p:pic>
        <p:nvPicPr>
          <p:cNvPr id="21" name="Picture 26">
            <a:extLst>
              <a:ext uri="{FF2B5EF4-FFF2-40B4-BE49-F238E27FC236}">
                <a16:creationId xmlns:a16="http://schemas.microsoft.com/office/drawing/2014/main" xmlns="" id="{600683B2-815E-29BB-7529-00B6FC2FC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643313"/>
            <a:ext cx="762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39">
            <a:extLst>
              <a:ext uri="{FF2B5EF4-FFF2-40B4-BE49-F238E27FC236}">
                <a16:creationId xmlns:a16="http://schemas.microsoft.com/office/drawing/2014/main" xmlns="" id="{6B7B8E06-FF53-95AA-A9F5-E85C3C7F6A28}"/>
              </a:ext>
            </a:extLst>
          </p:cNvPr>
          <p:cNvGrpSpPr>
            <a:grpSpLocks/>
          </p:cNvGrpSpPr>
          <p:nvPr/>
        </p:nvGrpSpPr>
        <p:grpSpPr bwMode="auto">
          <a:xfrm>
            <a:off x="4214813" y="3994150"/>
            <a:ext cx="963612" cy="935038"/>
            <a:chOff x="4214810" y="3993650"/>
            <a:chExt cx="963855" cy="935548"/>
          </a:xfrm>
        </p:grpSpPr>
        <p:sp>
          <p:nvSpPr>
            <p:cNvPr id="16413" name="Flèche courbée vers le haut 13">
              <a:extLst>
                <a:ext uri="{FF2B5EF4-FFF2-40B4-BE49-F238E27FC236}">
                  <a16:creationId xmlns:a16="http://schemas.microsoft.com/office/drawing/2014/main" xmlns="" id="{5E01AF91-D047-3CC3-3051-C55F29B15F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634302">
              <a:off x="4536838" y="3993650"/>
              <a:ext cx="641827" cy="314021"/>
            </a:xfrm>
            <a:prstGeom prst="curvedUpArrow">
              <a:avLst>
                <a:gd name="adj1" fmla="val 25000"/>
                <a:gd name="adj2" fmla="val 50000"/>
                <a:gd name="adj3" fmla="val 25000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6414" name="Flèche vers le bas 24">
              <a:extLst>
                <a:ext uri="{FF2B5EF4-FFF2-40B4-BE49-F238E27FC236}">
                  <a16:creationId xmlns:a16="http://schemas.microsoft.com/office/drawing/2014/main" xmlns="" id="{C8E930BA-703C-BE6D-BCD2-C6E3AC2E0E6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14810" y="4500570"/>
              <a:ext cx="188594" cy="428628"/>
            </a:xfrm>
            <a:prstGeom prst="downArrow">
              <a:avLst>
                <a:gd name="adj1" fmla="val 50000"/>
                <a:gd name="adj2" fmla="val 50001"/>
              </a:avLst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grpSp>
        <p:nvGrpSpPr>
          <p:cNvPr id="6" name="Groupe 40">
            <a:extLst>
              <a:ext uri="{FF2B5EF4-FFF2-40B4-BE49-F238E27FC236}">
                <a16:creationId xmlns:a16="http://schemas.microsoft.com/office/drawing/2014/main" xmlns="" id="{25CE040B-DBB7-A82D-D35E-62188E5C9B2D}"/>
              </a:ext>
            </a:extLst>
          </p:cNvPr>
          <p:cNvGrpSpPr>
            <a:grpSpLocks/>
          </p:cNvGrpSpPr>
          <p:nvPr/>
        </p:nvGrpSpPr>
        <p:grpSpPr bwMode="auto">
          <a:xfrm>
            <a:off x="5786438" y="3429000"/>
            <a:ext cx="3357562" cy="1428750"/>
            <a:chOff x="5786446" y="3429000"/>
            <a:chExt cx="3357554" cy="1428760"/>
          </a:xfrm>
        </p:grpSpPr>
        <p:grpSp>
          <p:nvGrpSpPr>
            <p:cNvPr id="16404" name="Groupe 31">
              <a:extLst>
                <a:ext uri="{FF2B5EF4-FFF2-40B4-BE49-F238E27FC236}">
                  <a16:creationId xmlns:a16="http://schemas.microsoft.com/office/drawing/2014/main" xmlns="" id="{2155D788-FABF-F6B4-2AE3-87BFF005CC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86578" y="3429000"/>
              <a:ext cx="2357422" cy="71438"/>
              <a:chOff x="6786578" y="3429000"/>
              <a:chExt cx="2357422" cy="71438"/>
            </a:xfrm>
          </p:grpSpPr>
          <p:cxnSp>
            <p:nvCxnSpPr>
              <p:cNvPr id="16410" name="Connecteur droit 26">
                <a:extLst>
                  <a:ext uri="{FF2B5EF4-FFF2-40B4-BE49-F238E27FC236}">
                    <a16:creationId xmlns:a16="http://schemas.microsoft.com/office/drawing/2014/main" xmlns="" id="{66254CD5-49E2-31A4-D747-AEF7912A524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786578" y="3429000"/>
                <a:ext cx="214314" cy="71438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1" name="Connecteur droit 28">
                <a:extLst>
                  <a:ext uri="{FF2B5EF4-FFF2-40B4-BE49-F238E27FC236}">
                    <a16:creationId xmlns:a16="http://schemas.microsoft.com/office/drawing/2014/main" xmlns="" id="{1673B20D-6CC7-514F-41E4-A11EBC57F7F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8929718" y="3429000"/>
                <a:ext cx="214282" cy="71438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2" name="Connecteur droit 30">
                <a:extLst>
                  <a:ext uri="{FF2B5EF4-FFF2-40B4-BE49-F238E27FC236}">
                    <a16:creationId xmlns:a16="http://schemas.microsoft.com/office/drawing/2014/main" xmlns="" id="{0FCE9AB1-491A-5F65-79B8-CA3B72A57A1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00892" y="3429000"/>
                <a:ext cx="1928826" cy="1588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6405" name="Groupe 33">
              <a:extLst>
                <a:ext uri="{FF2B5EF4-FFF2-40B4-BE49-F238E27FC236}">
                  <a16:creationId xmlns:a16="http://schemas.microsoft.com/office/drawing/2014/main" xmlns="" id="{B174CBDA-D93D-A51E-D8BB-E4B6126A270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786578" y="4786322"/>
              <a:ext cx="2357422" cy="71438"/>
              <a:chOff x="6786578" y="3429000"/>
              <a:chExt cx="2357422" cy="71438"/>
            </a:xfrm>
          </p:grpSpPr>
          <p:cxnSp>
            <p:nvCxnSpPr>
              <p:cNvPr id="16407" name="Connecteur droit 34">
                <a:extLst>
                  <a:ext uri="{FF2B5EF4-FFF2-40B4-BE49-F238E27FC236}">
                    <a16:creationId xmlns:a16="http://schemas.microsoft.com/office/drawing/2014/main" xmlns="" id="{65F3A788-8295-F933-344D-65E7CDA7E83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786578" y="3429000"/>
                <a:ext cx="214314" cy="71438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08" name="Connecteur droit 35">
                <a:extLst>
                  <a:ext uri="{FF2B5EF4-FFF2-40B4-BE49-F238E27FC236}">
                    <a16:creationId xmlns:a16="http://schemas.microsoft.com/office/drawing/2014/main" xmlns="" id="{1B3F5E4F-1B8F-19D4-9634-E40FC8F93CB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8929718" y="3429000"/>
                <a:ext cx="214282" cy="71438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09" name="Connecteur droit 36">
                <a:extLst>
                  <a:ext uri="{FF2B5EF4-FFF2-40B4-BE49-F238E27FC236}">
                    <a16:creationId xmlns:a16="http://schemas.microsoft.com/office/drawing/2014/main" xmlns="" id="{514F2C3C-AD13-C3C2-02FA-4704C046080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00892" y="3429000"/>
                <a:ext cx="1928826" cy="1588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6406" name="Ellipse 37">
              <a:extLst>
                <a:ext uri="{FF2B5EF4-FFF2-40B4-BE49-F238E27FC236}">
                  <a16:creationId xmlns:a16="http://schemas.microsoft.com/office/drawing/2014/main" xmlns="" id="{A3CF8864-8770-EB17-AA90-C53012648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46" y="3571876"/>
              <a:ext cx="1000132" cy="107157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grpSp>
        <p:nvGrpSpPr>
          <p:cNvPr id="9" name="Groupe 42">
            <a:extLst>
              <a:ext uri="{FF2B5EF4-FFF2-40B4-BE49-F238E27FC236}">
                <a16:creationId xmlns:a16="http://schemas.microsoft.com/office/drawing/2014/main" xmlns="" id="{9D6D5636-1AA4-D9CF-9C47-06C2269331A3}"/>
              </a:ext>
            </a:extLst>
          </p:cNvPr>
          <p:cNvGrpSpPr>
            <a:grpSpLocks/>
          </p:cNvGrpSpPr>
          <p:nvPr/>
        </p:nvGrpSpPr>
        <p:grpSpPr bwMode="auto">
          <a:xfrm>
            <a:off x="4357688" y="4676775"/>
            <a:ext cx="2352675" cy="2181225"/>
            <a:chOff x="4357688" y="4676775"/>
            <a:chExt cx="2352675" cy="2181225"/>
          </a:xfrm>
        </p:grpSpPr>
        <p:pic>
          <p:nvPicPr>
            <p:cNvPr id="16402" name="Picture 4">
              <a:extLst>
                <a:ext uri="{FF2B5EF4-FFF2-40B4-BE49-F238E27FC236}">
                  <a16:creationId xmlns:a16="http://schemas.microsoft.com/office/drawing/2014/main" xmlns="" id="{47571C11-6684-769D-BBA3-49293EC9F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688" y="4676775"/>
              <a:ext cx="2352675" cy="218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3" name="Rectangle 38">
              <a:extLst>
                <a:ext uri="{FF2B5EF4-FFF2-40B4-BE49-F238E27FC236}">
                  <a16:creationId xmlns:a16="http://schemas.microsoft.com/office/drawing/2014/main" xmlns="" id="{C6F9FFAC-C35D-3EEF-988E-2A7854E6C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2198" y="5357826"/>
              <a:ext cx="3706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b="0" u="none"/>
                <a:t>A</a:t>
              </a:r>
              <a:endParaRPr lang="fr-FR" altLang="en-US"/>
            </a:p>
          </p:txBody>
        </p:sp>
      </p:grpSp>
      <p:pic>
        <p:nvPicPr>
          <p:cNvPr id="42" name="Picture 30">
            <a:extLst>
              <a:ext uri="{FF2B5EF4-FFF2-40B4-BE49-F238E27FC236}">
                <a16:creationId xmlns:a16="http://schemas.microsoft.com/office/drawing/2014/main" xmlns="" id="{4BDD9BF2-0F03-0AAF-BB8F-B30248D66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86375"/>
            <a:ext cx="130016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364" grpId="0"/>
      <p:bldP spid="13" grpId="0" animBg="1"/>
      <p:bldP spid="15368" grpId="0"/>
      <p:bldP spid="15370" grpId="0"/>
      <p:bldP spid="24" grpId="0" animBg="1"/>
      <p:bldP spid="153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6EFB956B-A2DC-35D7-023E-6ADCF78210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0063" y="3143250"/>
            <a:ext cx="8353425" cy="1150938"/>
          </a:xfrm>
        </p:spPr>
        <p:txBody>
          <a:bodyPr/>
          <a:lstStyle/>
          <a:p>
            <a:pPr eaLnBrk="1" hangingPunct="1"/>
            <a:r>
              <a:rPr lang="fr-FR" altLang="en-US" sz="3200" b="1" u="sng" dirty="0">
                <a:solidFill>
                  <a:schemeClr val="tx1"/>
                </a:solidFill>
              </a:rPr>
              <a:t>Exo n03 .</a:t>
            </a:r>
            <a:r>
              <a:rPr lang="fr-FR" altLang="en-US" sz="3200" b="1" u="sng" dirty="0">
                <a:solidFill>
                  <a:srgbClr val="FF0000"/>
                </a:solidFill>
              </a:rPr>
              <a:t> </a:t>
            </a:r>
            <a:r>
              <a:rPr lang="fr-FR" altLang="en-US" sz="3200" b="1" u="sng" dirty="0" err="1">
                <a:solidFill>
                  <a:srgbClr val="FF0000"/>
                </a:solidFill>
              </a:rPr>
              <a:t>Volumetric</a:t>
            </a:r>
            <a:r>
              <a:rPr lang="fr-FR" altLang="en-US" sz="3200" b="1" u="sng" dirty="0">
                <a:solidFill>
                  <a:srgbClr val="FF0000"/>
                </a:solidFill>
              </a:rPr>
              <a:t> Composition</a:t>
            </a:r>
            <a:endParaRPr lang="en-US" altLang="ar-DZ" sz="3200" b="1" u="sng" dirty="0">
              <a:solidFill>
                <a:srgbClr val="FF0000"/>
              </a:solidFill>
            </a:endParaRP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xmlns="" id="{27FD93FF-152A-97EA-32FE-653FC86CD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5286375"/>
            <a:ext cx="40338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prepared by </a:t>
            </a:r>
          </a:p>
          <a:p>
            <a:pPr eaLnBrk="1" hangingPunct="1">
              <a:defRPr/>
            </a:pPr>
            <a:r>
              <a:rPr lang="en-US" sz="1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professor </a:t>
            </a:r>
            <a:r>
              <a:rPr lang="en-US" sz="1800" u="none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Boutabba</a:t>
            </a:r>
            <a:r>
              <a:rPr lang="en-US" sz="1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800" u="none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Hynda</a:t>
            </a:r>
            <a:endParaRPr lang="fr-FR" altLang="ar-DZ" sz="1800" b="0" u="none" dirty="0">
              <a:latin typeface="Arial" charset="0"/>
              <a:cs typeface="Arial" charset="0"/>
            </a:endParaRPr>
          </a:p>
        </p:txBody>
      </p:sp>
      <p:sp>
        <p:nvSpPr>
          <p:cNvPr id="17412" name="Text Box 6">
            <a:extLst>
              <a:ext uri="{FF2B5EF4-FFF2-40B4-BE49-F238E27FC236}">
                <a16:creationId xmlns:a16="http://schemas.microsoft.com/office/drawing/2014/main" xmlns="" id="{D6C72ADF-369B-A7BE-7C0D-1E85C2048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6092825"/>
            <a:ext cx="324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altLang="ar-DZ" i="1" u="none">
                <a:solidFill>
                  <a:srgbClr val="FF0000"/>
                </a:solidFill>
              </a:rPr>
              <a:t>1st year architecture course</a:t>
            </a:r>
            <a:endParaRPr lang="en-US" altLang="ar-DZ" i="1" u="none">
              <a:solidFill>
                <a:srgbClr val="FF0000"/>
              </a:solidFill>
            </a:endParaRPr>
          </a:p>
        </p:txBody>
      </p:sp>
      <p:sp>
        <p:nvSpPr>
          <p:cNvPr id="17413" name="Text Box 7">
            <a:extLst>
              <a:ext uri="{FF2B5EF4-FFF2-40B4-BE49-F238E27FC236}">
                <a16:creationId xmlns:a16="http://schemas.microsoft.com/office/drawing/2014/main" xmlns="" id="{D6A967DA-37C1-0D00-59B8-D296D525B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357188"/>
            <a:ext cx="7058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en-US" sz="2800"/>
              <a:t>Urban Technology Management Institute</a:t>
            </a:r>
            <a:endParaRPr lang="en-US" altLang="en-US" sz="2800"/>
          </a:p>
        </p:txBody>
      </p:sp>
      <p:sp>
        <p:nvSpPr>
          <p:cNvPr id="17414" name="Text Box 8">
            <a:extLst>
              <a:ext uri="{FF2B5EF4-FFF2-40B4-BE49-F238E27FC236}">
                <a16:creationId xmlns:a16="http://schemas.microsoft.com/office/drawing/2014/main" xmlns="" id="{1C5FBFE7-BD5A-722D-7FC7-BE1D656A5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572000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en-US"/>
              <a:t>Academic year 2023 / 2024</a:t>
            </a:r>
            <a:endParaRPr lang="en-US" altLang="en-US"/>
          </a:p>
        </p:txBody>
      </p:sp>
      <p:pic>
        <p:nvPicPr>
          <p:cNvPr id="17415" name="Picture 9" descr="Photo 031">
            <a:extLst>
              <a:ext uri="{FF2B5EF4-FFF2-40B4-BE49-F238E27FC236}">
                <a16:creationId xmlns:a16="http://schemas.microsoft.com/office/drawing/2014/main" xmlns="" id="{E4AF4127-F82B-D81C-60F5-A9A66C716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714500"/>
            <a:ext cx="219551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Photo 028">
            <a:extLst>
              <a:ext uri="{FF2B5EF4-FFF2-40B4-BE49-F238E27FC236}">
                <a16:creationId xmlns:a16="http://schemas.microsoft.com/office/drawing/2014/main" xmlns="" id="{69949687-EF4B-9A2F-775D-CF2D5FEA4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643063"/>
            <a:ext cx="2303463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Photo 108">
            <a:extLst>
              <a:ext uri="{FF2B5EF4-FFF2-40B4-BE49-F238E27FC236}">
                <a16:creationId xmlns:a16="http://schemas.microsoft.com/office/drawing/2014/main" xmlns="" id="{ABD92026-45A3-7F42-3DEF-05895D1B5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643063"/>
            <a:ext cx="243046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9">
            <a:extLst>
              <a:ext uri="{FF2B5EF4-FFF2-40B4-BE49-F238E27FC236}">
                <a16:creationId xmlns:a16="http://schemas.microsoft.com/office/drawing/2014/main" xmlns="" id="{E7DA4626-90C7-B587-285C-C0C919664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928688"/>
            <a:ext cx="4440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800"/>
              <a:t>Department of Architecture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F19A83-661E-3284-4309-AAC2BB7BE200}"/>
              </a:ext>
            </a:extLst>
          </p:cNvPr>
          <p:cNvSpPr/>
          <p:nvPr/>
        </p:nvSpPr>
        <p:spPr bwMode="auto">
          <a:xfrm>
            <a:off x="1928794" y="0"/>
            <a:ext cx="4857784" cy="42860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>
              <a:defRPr/>
            </a:pPr>
            <a:r>
              <a:rPr lang="fr-FR" u="none" dirty="0">
                <a:cs typeface="Arial" charset="0"/>
              </a:rPr>
              <a:t>Work </a:t>
            </a:r>
            <a:r>
              <a:rPr lang="fr-FR" u="none" dirty="0" err="1">
                <a:cs typeface="Arial" charset="0"/>
              </a:rPr>
              <a:t>Required</a:t>
            </a:r>
            <a:endParaRPr lang="fr-FR" u="none" dirty="0">
              <a:cs typeface="Arial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1D9FD65-B5B1-372E-E801-4D891DC58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8625"/>
            <a:ext cx="914400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900" b="0" u="none" dirty="0"/>
              <a:t>Let be the following solids: Cylinder (R=2.5cm, H= 10cm), Pyramid (square base 5*5, height 5cm), Cone (R=2.5cm, H= 5cm), Cube (5*5cm), Parallelepiped (base 5*5, height 10cm)</a:t>
            </a:r>
            <a:endParaRPr lang="fr-FR" altLang="en-US" sz="1900" b="0" u="non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3928B70-EAF4-2D31-5529-A883DB257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7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900" b="0" u="none" dirty="0"/>
              <a:t>Using thick </a:t>
            </a:r>
            <a:r>
              <a:rPr lang="en-US" altLang="en-US" sz="1900" b="0" u="none" dirty="0" err="1"/>
              <a:t>Canson</a:t>
            </a:r>
            <a:r>
              <a:rPr lang="en-US" altLang="en-US" sz="1900" b="0" u="none" dirty="0"/>
              <a:t> paper, of different colors, make on 1 hard base 
a Volumetric Composition by adopting one of the following variants:</a:t>
            </a:r>
            <a:endParaRPr lang="fr-FR" altLang="en-US" b="0" u="non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E7EB4FF-0520-C83D-403E-2DFF97DB7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2088"/>
            <a:ext cx="5072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800" u="none" dirty="0">
                <a:solidFill>
                  <a:srgbClr val="FF0000"/>
                </a:solidFill>
              </a:rPr>
              <a:t>1: 2 </a:t>
            </a:r>
            <a:r>
              <a:rPr lang="fr-FR" altLang="en-US" sz="1800" u="none" dirty="0" err="1">
                <a:solidFill>
                  <a:srgbClr val="FF0000"/>
                </a:solidFill>
              </a:rPr>
              <a:t>cylinders</a:t>
            </a:r>
            <a:r>
              <a:rPr lang="fr-FR" altLang="en-US" sz="1800" u="none" dirty="0">
                <a:solidFill>
                  <a:srgbClr val="FF0000"/>
                </a:solidFill>
              </a:rPr>
              <a:t>, 2 cubes , 2 </a:t>
            </a:r>
            <a:r>
              <a:rPr lang="fr-FR" altLang="en-US" sz="1800" u="none" dirty="0" err="1">
                <a:solidFill>
                  <a:srgbClr val="FF0000"/>
                </a:solidFill>
              </a:rPr>
              <a:t>pyramids</a:t>
            </a:r>
            <a:r>
              <a:rPr lang="fr-FR" altLang="en-US" sz="1800" u="none" dirty="0">
                <a:solidFill>
                  <a:srgbClr val="FF0000"/>
                </a:solidFill>
              </a:rPr>
              <a:t>, 2 </a:t>
            </a:r>
            <a:r>
              <a:rPr lang="fr-FR" altLang="en-US" sz="1800" u="none" dirty="0" err="1">
                <a:solidFill>
                  <a:srgbClr val="FF0000"/>
                </a:solidFill>
              </a:rPr>
              <a:t>cones</a:t>
            </a:r>
            <a:endParaRPr lang="fr-FR" altLang="en-US" sz="1800" b="0" u="none" dirty="0"/>
          </a:p>
        </p:txBody>
      </p:sp>
      <p:pic>
        <p:nvPicPr>
          <p:cNvPr id="6" name="Picture 30">
            <a:extLst>
              <a:ext uri="{FF2B5EF4-FFF2-40B4-BE49-F238E27FC236}">
                <a16:creationId xmlns:a16="http://schemas.microsoft.com/office/drawing/2014/main" xmlns="" id="{B928A5D0-F62F-099C-B6EE-873B8408E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776538"/>
            <a:ext cx="5095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>
            <a:extLst>
              <a:ext uri="{FF2B5EF4-FFF2-40B4-BE49-F238E27FC236}">
                <a16:creationId xmlns:a16="http://schemas.microsoft.com/office/drawing/2014/main" xmlns="" id="{811A2B8D-FB1A-87C6-4628-A67EE598A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500313"/>
            <a:ext cx="571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">
            <a:extLst>
              <a:ext uri="{FF2B5EF4-FFF2-40B4-BE49-F238E27FC236}">
                <a16:creationId xmlns:a16="http://schemas.microsoft.com/office/drawing/2014/main" xmlns="" id="{378142B7-D828-D49F-EFB5-BA079E905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847975"/>
            <a:ext cx="5715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51">
            <a:extLst>
              <a:ext uri="{FF2B5EF4-FFF2-40B4-BE49-F238E27FC236}">
                <a16:creationId xmlns:a16="http://schemas.microsoft.com/office/drawing/2014/main" xmlns="" id="{1D5ECDBE-81D1-1DBD-363A-F9E6D6E4D360}"/>
              </a:ext>
            </a:extLst>
          </p:cNvPr>
          <p:cNvGrpSpPr>
            <a:grpSpLocks/>
          </p:cNvGrpSpPr>
          <p:nvPr/>
        </p:nvGrpSpPr>
        <p:grpSpPr bwMode="auto">
          <a:xfrm>
            <a:off x="1643063" y="2776538"/>
            <a:ext cx="1301750" cy="723900"/>
            <a:chOff x="1643042" y="2776535"/>
            <a:chExt cx="1301036" cy="723903"/>
          </a:xfrm>
        </p:grpSpPr>
        <p:pic>
          <p:nvPicPr>
            <p:cNvPr id="18483" name="Picture 25">
              <a:extLst>
                <a:ext uri="{FF2B5EF4-FFF2-40B4-BE49-F238E27FC236}">
                  <a16:creationId xmlns:a16="http://schemas.microsoft.com/office/drawing/2014/main" xmlns="" id="{4F3D3ACA-CE23-6610-FF98-5CF0FE438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042" y="2776535"/>
              <a:ext cx="658094" cy="723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4" name="Picture 25">
              <a:extLst>
                <a:ext uri="{FF2B5EF4-FFF2-40B4-BE49-F238E27FC236}">
                  <a16:creationId xmlns:a16="http://schemas.microsoft.com/office/drawing/2014/main" xmlns="" id="{0C43566B-3501-684F-4C6F-AACF472234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84" y="2776535"/>
              <a:ext cx="658094" cy="723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26">
            <a:extLst>
              <a:ext uri="{FF2B5EF4-FFF2-40B4-BE49-F238E27FC236}">
                <a16:creationId xmlns:a16="http://schemas.microsoft.com/office/drawing/2014/main" xmlns="" id="{175DF700-0C06-EDF5-A418-74937DCD8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500313"/>
            <a:ext cx="571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7">
            <a:extLst>
              <a:ext uri="{FF2B5EF4-FFF2-40B4-BE49-F238E27FC236}">
                <a16:creationId xmlns:a16="http://schemas.microsoft.com/office/drawing/2014/main" xmlns="" id="{EB80DD8B-2A30-6F4D-0685-CBE4361CA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847975"/>
            <a:ext cx="5715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0">
            <a:extLst>
              <a:ext uri="{FF2B5EF4-FFF2-40B4-BE49-F238E27FC236}">
                <a16:creationId xmlns:a16="http://schemas.microsoft.com/office/drawing/2014/main" xmlns="" id="{39AD2530-F110-2699-2690-9E37A1FC4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776538"/>
            <a:ext cx="5095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0712E5B-3DF0-676D-C91B-1569FF8D3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3704820"/>
            <a:ext cx="5572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800" u="none" dirty="0">
                <a:solidFill>
                  <a:srgbClr val="FF0000"/>
                </a:solidFill>
              </a:rPr>
              <a:t>2: 2 </a:t>
            </a:r>
            <a:r>
              <a:rPr lang="fr-FR" altLang="en-US" sz="1800" u="none" dirty="0" err="1">
                <a:solidFill>
                  <a:srgbClr val="FF0000"/>
                </a:solidFill>
              </a:rPr>
              <a:t>cylinders</a:t>
            </a:r>
            <a:r>
              <a:rPr lang="fr-FR" altLang="en-US" sz="1800" u="none" dirty="0">
                <a:solidFill>
                  <a:srgbClr val="FF0000"/>
                </a:solidFill>
              </a:rPr>
              <a:t>, 2 </a:t>
            </a:r>
            <a:r>
              <a:rPr lang="fr-FR" altLang="en-US" sz="1800" u="none" dirty="0" err="1">
                <a:solidFill>
                  <a:srgbClr val="FF0000"/>
                </a:solidFill>
              </a:rPr>
              <a:t>parallelepipeds</a:t>
            </a:r>
            <a:r>
              <a:rPr lang="fr-FR" altLang="en-US" sz="1800" u="none" dirty="0">
                <a:solidFill>
                  <a:srgbClr val="FF0000"/>
                </a:solidFill>
              </a:rPr>
              <a:t>, 2 </a:t>
            </a:r>
            <a:r>
              <a:rPr lang="fr-FR" altLang="en-US" sz="1800" u="none" dirty="0" err="1">
                <a:solidFill>
                  <a:srgbClr val="FF0000"/>
                </a:solidFill>
              </a:rPr>
              <a:t>pyramids</a:t>
            </a:r>
            <a:r>
              <a:rPr lang="fr-FR" altLang="en-US" sz="1800" u="none" dirty="0">
                <a:solidFill>
                  <a:srgbClr val="FF0000"/>
                </a:solidFill>
              </a:rPr>
              <a:t>, 2 </a:t>
            </a:r>
            <a:r>
              <a:rPr lang="fr-FR" altLang="en-US" sz="1800" u="none" dirty="0" err="1">
                <a:solidFill>
                  <a:srgbClr val="FF0000"/>
                </a:solidFill>
              </a:rPr>
              <a:t>cones</a:t>
            </a:r>
            <a:endParaRPr lang="fr-FR" altLang="en-US" sz="1800" b="0" u="none" dirty="0"/>
          </a:p>
        </p:txBody>
      </p:sp>
      <p:grpSp>
        <p:nvGrpSpPr>
          <p:cNvPr id="7" name="Groupe 52">
            <a:extLst>
              <a:ext uri="{FF2B5EF4-FFF2-40B4-BE49-F238E27FC236}">
                <a16:creationId xmlns:a16="http://schemas.microsoft.com/office/drawing/2014/main" xmlns="" id="{0D8D7877-F4D5-3B8B-D4D1-4F783D41E32A}"/>
              </a:ext>
            </a:extLst>
          </p:cNvPr>
          <p:cNvGrpSpPr>
            <a:grpSpLocks/>
          </p:cNvGrpSpPr>
          <p:nvPr/>
        </p:nvGrpSpPr>
        <p:grpSpPr bwMode="auto">
          <a:xfrm>
            <a:off x="285750" y="4143375"/>
            <a:ext cx="1143000" cy="1000125"/>
            <a:chOff x="285720" y="4143380"/>
            <a:chExt cx="1143014" cy="1000132"/>
          </a:xfrm>
        </p:grpSpPr>
        <p:pic>
          <p:nvPicPr>
            <p:cNvPr id="18481" name="Picture 26">
              <a:extLst>
                <a:ext uri="{FF2B5EF4-FFF2-40B4-BE49-F238E27FC236}">
                  <a16:creationId xmlns:a16="http://schemas.microsoft.com/office/drawing/2014/main" xmlns="" id="{1AB93EBE-8EAF-638E-81A4-6D5C0AD83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20" y="4143380"/>
              <a:ext cx="571510" cy="10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2" name="Picture 26">
              <a:extLst>
                <a:ext uri="{FF2B5EF4-FFF2-40B4-BE49-F238E27FC236}">
                  <a16:creationId xmlns:a16="http://schemas.microsoft.com/office/drawing/2014/main" xmlns="" id="{EADFD4FB-8A7A-6622-6B98-0D2A8C675E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24" y="4143380"/>
              <a:ext cx="571510" cy="10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e 53">
            <a:extLst>
              <a:ext uri="{FF2B5EF4-FFF2-40B4-BE49-F238E27FC236}">
                <a16:creationId xmlns:a16="http://schemas.microsoft.com/office/drawing/2014/main" xmlns="" id="{F974FB79-E2AD-4C59-28AB-89C7B57C766A}"/>
              </a:ext>
            </a:extLst>
          </p:cNvPr>
          <p:cNvGrpSpPr>
            <a:grpSpLocks/>
          </p:cNvGrpSpPr>
          <p:nvPr/>
        </p:nvGrpSpPr>
        <p:grpSpPr bwMode="auto">
          <a:xfrm>
            <a:off x="1571625" y="4071938"/>
            <a:ext cx="1143000" cy="1143000"/>
            <a:chOff x="1571604" y="4071942"/>
            <a:chExt cx="1143008" cy="1143008"/>
          </a:xfrm>
        </p:grpSpPr>
        <p:pic>
          <p:nvPicPr>
            <p:cNvPr id="18479" name="Picture 28">
              <a:extLst>
                <a:ext uri="{FF2B5EF4-FFF2-40B4-BE49-F238E27FC236}">
                  <a16:creationId xmlns:a16="http://schemas.microsoft.com/office/drawing/2014/main" xmlns="" id="{D4B34A57-DAB2-7FCE-9BAC-4507DD4C28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285852" y="4357694"/>
              <a:ext cx="1143008" cy="57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0" name="Picture 28">
              <a:extLst>
                <a:ext uri="{FF2B5EF4-FFF2-40B4-BE49-F238E27FC236}">
                  <a16:creationId xmlns:a16="http://schemas.microsoft.com/office/drawing/2014/main" xmlns="" id="{84F773C8-925C-35B6-A5D2-D07806C939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857356" y="4357694"/>
              <a:ext cx="1143008" cy="57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30">
            <a:extLst>
              <a:ext uri="{FF2B5EF4-FFF2-40B4-BE49-F238E27FC236}">
                <a16:creationId xmlns:a16="http://schemas.microsoft.com/office/drawing/2014/main" xmlns="" id="{2F40B4DC-5757-C3D1-C28B-5A29A7B9C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357688"/>
            <a:ext cx="5095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7">
            <a:extLst>
              <a:ext uri="{FF2B5EF4-FFF2-40B4-BE49-F238E27FC236}">
                <a16:creationId xmlns:a16="http://schemas.microsoft.com/office/drawing/2014/main" xmlns="" id="{91C66328-2E78-B778-1280-10F9CD110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429125"/>
            <a:ext cx="5715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7">
            <a:extLst>
              <a:ext uri="{FF2B5EF4-FFF2-40B4-BE49-F238E27FC236}">
                <a16:creationId xmlns:a16="http://schemas.microsoft.com/office/drawing/2014/main" xmlns="" id="{BB1B6E8F-0AFE-EEA2-C8CB-6B4E8976D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429125"/>
            <a:ext cx="5715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0">
            <a:extLst>
              <a:ext uri="{FF2B5EF4-FFF2-40B4-BE49-F238E27FC236}">
                <a16:creationId xmlns:a16="http://schemas.microsoft.com/office/drawing/2014/main" xmlns="" id="{98C3B1B0-0479-F907-A274-F1173D4CA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357688"/>
            <a:ext cx="5095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662643A3-91E1-163D-1F86-8A6B4D6F2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84925"/>
            <a:ext cx="5286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600" u="none" dirty="0">
                <a:solidFill>
                  <a:srgbClr val="FF0000"/>
                </a:solidFill>
              </a:rPr>
              <a:t>3: 2 </a:t>
            </a:r>
            <a:r>
              <a:rPr lang="en-US" altLang="en-US" sz="1600" u="none" dirty="0">
                <a:solidFill>
                  <a:srgbClr val="FF0000"/>
                </a:solidFill>
              </a:rPr>
              <a:t>cylinders</a:t>
            </a:r>
            <a:r>
              <a:rPr lang="fr-FR" altLang="en-US" sz="1600" u="none" dirty="0">
                <a:solidFill>
                  <a:srgbClr val="FF0000"/>
                </a:solidFill>
              </a:rPr>
              <a:t>, 1 </a:t>
            </a:r>
            <a:r>
              <a:rPr lang="en-US" altLang="en-US" sz="1600" u="none" dirty="0">
                <a:solidFill>
                  <a:srgbClr val="FF0000"/>
                </a:solidFill>
              </a:rPr>
              <a:t>parallelepiped</a:t>
            </a:r>
            <a:r>
              <a:rPr lang="fr-FR" altLang="en-US" sz="1600" u="none" dirty="0">
                <a:solidFill>
                  <a:srgbClr val="FF0000"/>
                </a:solidFill>
              </a:rPr>
              <a:t> 1 cube, 2 </a:t>
            </a:r>
            <a:r>
              <a:rPr lang="fr-FR" altLang="en-US" sz="1600" u="none" dirty="0" err="1">
                <a:solidFill>
                  <a:srgbClr val="FF0000"/>
                </a:solidFill>
              </a:rPr>
              <a:t>pyramids</a:t>
            </a:r>
            <a:r>
              <a:rPr lang="fr-FR" altLang="en-US" sz="1600" u="none" dirty="0">
                <a:solidFill>
                  <a:srgbClr val="FF0000"/>
                </a:solidFill>
              </a:rPr>
              <a:t>, 2 </a:t>
            </a:r>
            <a:r>
              <a:rPr lang="fr-FR" altLang="en-US" sz="1600" u="none" dirty="0" err="1">
                <a:solidFill>
                  <a:srgbClr val="FF0000"/>
                </a:solidFill>
              </a:rPr>
              <a:t>cones</a:t>
            </a:r>
            <a:endParaRPr lang="fr-FR" altLang="en-US" sz="1600" b="0" u="none" dirty="0"/>
          </a:p>
          <a:p>
            <a:endParaRPr lang="fr-FR" altLang="en-US" b="0" u="none" dirty="0"/>
          </a:p>
        </p:txBody>
      </p:sp>
      <p:grpSp>
        <p:nvGrpSpPr>
          <p:cNvPr id="11" name="Groupe 54">
            <a:extLst>
              <a:ext uri="{FF2B5EF4-FFF2-40B4-BE49-F238E27FC236}">
                <a16:creationId xmlns:a16="http://schemas.microsoft.com/office/drawing/2014/main" xmlns="" id="{47C160C5-5328-BC98-93B4-1C18B206CC2A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5786438"/>
            <a:ext cx="1143000" cy="1000125"/>
            <a:chOff x="357158" y="5786430"/>
            <a:chExt cx="1143014" cy="1000132"/>
          </a:xfrm>
        </p:grpSpPr>
        <p:pic>
          <p:nvPicPr>
            <p:cNvPr id="18477" name="Picture 26">
              <a:extLst>
                <a:ext uri="{FF2B5EF4-FFF2-40B4-BE49-F238E27FC236}">
                  <a16:creationId xmlns:a16="http://schemas.microsoft.com/office/drawing/2014/main" xmlns="" id="{43C89D2F-4E6B-AE04-5F4A-2FE474D7A6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5786430"/>
              <a:ext cx="571510" cy="10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8" name="Picture 26">
              <a:extLst>
                <a:ext uri="{FF2B5EF4-FFF2-40B4-BE49-F238E27FC236}">
                  <a16:creationId xmlns:a16="http://schemas.microsoft.com/office/drawing/2014/main" xmlns="" id="{1CDDD6C5-1C5A-E529-2410-6A4F4B1D1C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5786430"/>
              <a:ext cx="571510" cy="10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30">
            <a:extLst>
              <a:ext uri="{FF2B5EF4-FFF2-40B4-BE49-F238E27FC236}">
                <a16:creationId xmlns:a16="http://schemas.microsoft.com/office/drawing/2014/main" xmlns="" id="{76FEB54C-F698-9AFA-83CF-816407AFE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6000750"/>
            <a:ext cx="509587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7">
            <a:extLst>
              <a:ext uri="{FF2B5EF4-FFF2-40B4-BE49-F238E27FC236}">
                <a16:creationId xmlns:a16="http://schemas.microsoft.com/office/drawing/2014/main" xmlns="" id="{E6ACB9F6-CB0B-6707-D44A-C41EADD6C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6072188"/>
            <a:ext cx="5715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7">
            <a:extLst>
              <a:ext uri="{FF2B5EF4-FFF2-40B4-BE49-F238E27FC236}">
                <a16:creationId xmlns:a16="http://schemas.microsoft.com/office/drawing/2014/main" xmlns="" id="{9E66A11E-E119-0151-2E58-A2A625C5E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72188"/>
            <a:ext cx="5715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0">
            <a:extLst>
              <a:ext uri="{FF2B5EF4-FFF2-40B4-BE49-F238E27FC236}">
                <a16:creationId xmlns:a16="http://schemas.microsoft.com/office/drawing/2014/main" xmlns="" id="{752C9431-1A8D-CA57-103D-029941748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00750"/>
            <a:ext cx="5095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e 55">
            <a:extLst>
              <a:ext uri="{FF2B5EF4-FFF2-40B4-BE49-F238E27FC236}">
                <a16:creationId xmlns:a16="http://schemas.microsoft.com/office/drawing/2014/main" xmlns="" id="{6B5AAD2F-B0D2-6FD3-AD84-6E3253DFB33B}"/>
              </a:ext>
            </a:extLst>
          </p:cNvPr>
          <p:cNvGrpSpPr>
            <a:grpSpLocks/>
          </p:cNvGrpSpPr>
          <p:nvPr/>
        </p:nvGrpSpPr>
        <p:grpSpPr bwMode="auto">
          <a:xfrm>
            <a:off x="1643063" y="5715000"/>
            <a:ext cx="1230312" cy="1143000"/>
            <a:chOff x="1643042" y="5714992"/>
            <a:chExt cx="1229598" cy="1143008"/>
          </a:xfrm>
        </p:grpSpPr>
        <p:pic>
          <p:nvPicPr>
            <p:cNvPr id="18475" name="Picture 28">
              <a:extLst>
                <a:ext uri="{FF2B5EF4-FFF2-40B4-BE49-F238E27FC236}">
                  <a16:creationId xmlns:a16="http://schemas.microsoft.com/office/drawing/2014/main" xmlns="" id="{76144F56-C236-5103-CF7B-5C5DFAC3EB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357290" y="6000744"/>
              <a:ext cx="1143008" cy="57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6" name="Picture 25">
              <a:extLst>
                <a:ext uri="{FF2B5EF4-FFF2-40B4-BE49-F238E27FC236}">
                  <a16:creationId xmlns:a16="http://schemas.microsoft.com/office/drawing/2014/main" xmlns="" id="{7303162B-2E5D-D409-C4B6-AC554A6B9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546" y="6134097"/>
              <a:ext cx="658094" cy="723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" name="Picture 26">
            <a:extLst>
              <a:ext uri="{FF2B5EF4-FFF2-40B4-BE49-F238E27FC236}">
                <a16:creationId xmlns:a16="http://schemas.microsoft.com/office/drawing/2014/main" xmlns="" id="{18CFF535-EBF8-AE79-407C-CE43A21D6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357563"/>
            <a:ext cx="571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99654C80-CEA1-F1AF-AB69-6C3082203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999" y="2214563"/>
            <a:ext cx="33543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u="none" dirty="0">
                <a:solidFill>
                  <a:srgbClr val="FF0000"/>
                </a:solidFill>
              </a:rPr>
              <a:t>4: Two solids of the same shape and unequal dimensions: H and its half 1/2H</a:t>
            </a:r>
            <a:endParaRPr lang="fr-FR" altLang="en-US" b="0" u="none" dirty="0"/>
          </a:p>
        </p:txBody>
      </p:sp>
      <p:pic>
        <p:nvPicPr>
          <p:cNvPr id="36" name="Picture 26">
            <a:extLst>
              <a:ext uri="{FF2B5EF4-FFF2-40B4-BE49-F238E27FC236}">
                <a16:creationId xmlns:a16="http://schemas.microsoft.com/office/drawing/2014/main" xmlns="" id="{62C9C176-6D79-9737-8F74-53A4C8BBD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714750"/>
            <a:ext cx="5715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8">
            <a:extLst>
              <a:ext uri="{FF2B5EF4-FFF2-40B4-BE49-F238E27FC236}">
                <a16:creationId xmlns:a16="http://schemas.microsoft.com/office/drawing/2014/main" xmlns="" id="{DB65AF33-6972-5712-EFEF-03D238BD1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5286375"/>
            <a:ext cx="571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8">
            <a:extLst>
              <a:ext uri="{FF2B5EF4-FFF2-40B4-BE49-F238E27FC236}">
                <a16:creationId xmlns:a16="http://schemas.microsoft.com/office/drawing/2014/main" xmlns="" id="{9CF2E47C-9E04-E3AD-1EFA-C07E5EDB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072063"/>
            <a:ext cx="5715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xmlns="" id="{66BA4BBB-1991-6593-5FBB-AAA739E815F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930356" y="3929857"/>
            <a:ext cx="428625" cy="1588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06F6E442-CDB2-C249-D054-CB98A9420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5313" y="3714750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800" b="0" u="none"/>
              <a:t>H=5cm</a:t>
            </a: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xmlns="" id="{FDE48B58-E04D-68E3-ACDB-B790DD3B26C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94387" y="3821113"/>
            <a:ext cx="785813" cy="1588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6D25AFAD-40CF-A1B9-6EAE-AA97B0DD5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3786188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800" b="0" u="none"/>
              <a:t>H=10cm</a:t>
            </a: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xmlns="" id="{762B16F3-D6A7-DDE1-872B-D94AA3153DB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66013" y="5749925"/>
            <a:ext cx="1214438" cy="158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xmlns="" id="{43B21611-69AF-14FA-7250-2AC4FE4E3CA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22950" y="5749925"/>
            <a:ext cx="928688" cy="1588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xmlns="" id="{459933F0-DC18-C2F0-B898-8E7732274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5643563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800" b="0" u="none"/>
              <a:t>H=10cm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xmlns="" id="{6E45AED5-1EED-FEEA-2EC4-B03B5BF55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75" y="5643563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800" b="0" u="none"/>
              <a:t>H=15cm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xmlns="" id="{5A3E65C8-DC6B-02F7-1CB8-24A9FA236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3" y="4500563"/>
            <a:ext cx="35004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Parallelepiped: 1st H and 2nd 1.5 H</a:t>
            </a:r>
            <a:endParaRPr lang="fr-FR" altLang="en-US" b="0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5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8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1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4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24" grpId="0"/>
      <p:bldP spid="35" grpId="0"/>
      <p:bldP spid="41" grpId="0"/>
      <p:bldP spid="44" grpId="0"/>
      <p:bldP spid="49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D7C62EB-235E-78B6-2D65-F2C4CBB2C025}"/>
              </a:ext>
            </a:extLst>
          </p:cNvPr>
          <p:cNvSpPr/>
          <p:nvPr/>
        </p:nvSpPr>
        <p:spPr bwMode="auto">
          <a:xfrm>
            <a:off x="1928794" y="0"/>
            <a:ext cx="4857784" cy="42860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>
              <a:defRPr/>
            </a:pPr>
            <a:r>
              <a:rPr lang="fr-FR" u="none" dirty="0">
                <a:cs typeface="Arial" charset="0"/>
              </a:rPr>
              <a:t>Work </a:t>
            </a:r>
            <a:r>
              <a:rPr lang="fr-FR" u="none" dirty="0" err="1">
                <a:cs typeface="Arial" charset="0"/>
              </a:rPr>
              <a:t>Required</a:t>
            </a:r>
            <a:endParaRPr lang="fr-FR" u="none" dirty="0"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F8D5849-E81E-6A7B-D59F-1BFEDDBA2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714375"/>
            <a:ext cx="6033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u="none" dirty="0"/>
              <a:t>The Volumetric Composition must be:</a:t>
            </a:r>
            <a:endParaRPr lang="fr-F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287AC4-ED72-2DBE-9254-78ECDDC93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1428750"/>
            <a:ext cx="158569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800" b="0" u="none" dirty="0" err="1"/>
              <a:t>Obligatorily</a:t>
            </a:r>
            <a:r>
              <a:rPr lang="fr-FR" altLang="en-US" sz="1800" b="0" u="none" dirty="0"/>
              <a:t> </a:t>
            </a:r>
          </a:p>
          <a:p>
            <a:r>
              <a:rPr lang="fr-FR" altLang="en-US" u="none" dirty="0">
                <a:solidFill>
                  <a:srgbClr val="FF0000"/>
                </a:solidFill>
              </a:rPr>
              <a:t>ABSTRACT</a:t>
            </a:r>
            <a:endParaRPr lang="fr-F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B592106-8D36-2CF2-62E3-DE8AAFFDD572}"/>
              </a:ext>
            </a:extLst>
          </p:cNvPr>
          <p:cNvSpPr/>
          <p:nvPr/>
        </p:nvSpPr>
        <p:spPr bwMode="auto">
          <a:xfrm>
            <a:off x="714348" y="2643182"/>
            <a:ext cx="1785950" cy="52636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>
              <a:defRPr/>
            </a:pPr>
            <a:r>
              <a:rPr lang="fr-FR" u="none" dirty="0">
                <a:cs typeface="Arial" charset="0"/>
              </a:rPr>
              <a:t>Juxtaposition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2C7B097-B7F1-B705-61B4-085D8E8D9142}"/>
              </a:ext>
            </a:extLst>
          </p:cNvPr>
          <p:cNvSpPr/>
          <p:nvPr/>
        </p:nvSpPr>
        <p:spPr bwMode="auto">
          <a:xfrm>
            <a:off x="3071802" y="2786058"/>
            <a:ext cx="1857388" cy="52636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>
              <a:defRPr/>
            </a:pPr>
            <a:r>
              <a:rPr lang="fr-FR" u="none" dirty="0">
                <a:cs typeface="Arial" charset="0"/>
              </a:rPr>
              <a:t>Superposition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19D896F-D0EC-09C9-7C76-D96DE78CCA46}"/>
              </a:ext>
            </a:extLst>
          </p:cNvPr>
          <p:cNvSpPr/>
          <p:nvPr/>
        </p:nvSpPr>
        <p:spPr bwMode="auto">
          <a:xfrm>
            <a:off x="5572132" y="3000372"/>
            <a:ext cx="2000264" cy="52636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>
              <a:defRPr/>
            </a:pPr>
            <a:r>
              <a:rPr lang="fr-FR" u="none" dirty="0">
                <a:cs typeface="Arial" charset="0"/>
              </a:rPr>
              <a:t>PROPORTION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AC0F31CF-12B2-03A1-7F3D-32FDD9D77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1428750"/>
            <a:ext cx="25003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en-US" sz="1600" b="0" u="none" dirty="0" err="1"/>
              <a:t>Preferably</a:t>
            </a:r>
            <a:endParaRPr lang="fr-FR" altLang="en-US" sz="1600" b="0" u="none" dirty="0"/>
          </a:p>
          <a:p>
            <a:pPr algn="ctr"/>
            <a:r>
              <a:rPr lang="fr-FR" altLang="en-US" u="none" dirty="0">
                <a:solidFill>
                  <a:srgbClr val="FF0000"/>
                </a:solidFill>
              </a:rPr>
              <a:t>ASYMETRIC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E488C48A-7322-C6A9-576B-8AE9CBC85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1428750"/>
            <a:ext cx="3143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en-US" sz="1600" b="0" u="none" dirty="0"/>
              <a:t>More or </a:t>
            </a:r>
            <a:r>
              <a:rPr lang="fr-FR" altLang="en-US" sz="1600" b="0" u="none" dirty="0" err="1"/>
              <a:t>less</a:t>
            </a:r>
            <a:endParaRPr lang="fr-FR" altLang="en-US" sz="1600" b="0" u="none" dirty="0"/>
          </a:p>
          <a:p>
            <a:pPr algn="ctr"/>
            <a:r>
              <a:rPr lang="fr-FR" altLang="en-US" u="none" dirty="0">
                <a:solidFill>
                  <a:srgbClr val="FF0000"/>
                </a:solidFill>
              </a:rPr>
              <a:t>COMPACT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F8E77198-1F13-98E2-EA9F-37C36DEB8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143125"/>
            <a:ext cx="6215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/>
              <a:t>It must respect: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598A568-A779-C659-4BB6-687C0D94E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3786188"/>
            <a:ext cx="8929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rtl="0"/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Duration of the exercise is 3 sessions:</a:t>
            </a:r>
          </a:p>
          <a:p>
            <a:pPr rtl="0"/>
            <a:r>
              <a:rPr lang="en-US" altLang="en-US" b="0" u="none" dirty="0">
                <a:latin typeface="Calibri" panose="020F0502020204030204" pitchFamily="34" charset="0"/>
                <a:cs typeface="Times New Roman" panose="02020603050405020304" pitchFamily="18" charset="0"/>
              </a:rPr>
              <a:t>Preparation of the solids and preparation of the base: 1.5 sessions</a:t>
            </a:r>
            <a:endParaRPr lang="fr-FR" altLang="en-US" b="0" u="none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CF816F5-7512-5435-0003-9D38028C8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5000625"/>
            <a:ext cx="8643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rtl="0"/>
            <a:r>
              <a:rPr lang="en-US" altLang="en-US" b="0" u="none" dirty="0">
                <a:latin typeface="Calibri" panose="020F0502020204030204" pitchFamily="34" charset="0"/>
                <a:cs typeface="Times New Roman" panose="02020603050405020304" pitchFamily="18" charset="0"/>
              </a:rPr>
              <a:t>Realization of the volumetric composition: 1.5 sessions</a:t>
            </a:r>
            <a:endParaRPr lang="fr-FR" altLang="en-US" b="0" u="none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AA85F3E-315E-4AD5-980E-7C18EF037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6000750"/>
            <a:ext cx="857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rtl="0"/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NB: The student must take good care of his/her volumetric composition as it forms the basis of the next two exercises</a:t>
            </a:r>
            <a:endParaRPr lang="fr-FR" alt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7BCDDA8-4A38-8C5F-CB3D-E16BDBC44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3357563"/>
            <a:ext cx="11336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Calendar</a:t>
            </a:r>
            <a:endParaRPr lang="fr-F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xmlns="" id="{AF63ED74-43EA-1FDA-8B96-0287D9DD9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2205038"/>
            <a:ext cx="5257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altLang="en-US" sz="3200" u="none" dirty="0">
                <a:solidFill>
                  <a:srgbClr val="FF0000"/>
                </a:solidFill>
                <a:latin typeface="Arial" panose="020B0604020202020204" pitchFamily="34" charset="0"/>
              </a:rPr>
              <a:t>Thank you for your attention</a:t>
            </a:r>
            <a:endParaRPr lang="en-US" altLang="ar-DZ" sz="3200" u="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xmlns="" id="{442107C5-0353-C1CE-1E3F-5FA2EE39B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508500"/>
            <a:ext cx="3384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DZ" altLang="en-US" sz="4000" b="0" u="none">
                <a:solidFill>
                  <a:srgbClr val="000099"/>
                </a:solidFill>
                <a:latin typeface="Arial" panose="020B0604020202020204" pitchFamily="34" charset="0"/>
              </a:rPr>
              <a:t>و شـــكــــرا</a:t>
            </a:r>
            <a:endParaRPr lang="fr-FR" altLang="en-US" sz="4000" b="0" u="none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60273573-0BCB-9AC7-DB6F-13AB3947B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0"/>
            <a:ext cx="6530975" cy="64293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Forms &amp; Solids in Space</a:t>
            </a:r>
          </a:p>
        </p:txBody>
      </p:sp>
      <p:sp>
        <p:nvSpPr>
          <p:cNvPr id="44" name="ZoneTexte 5">
            <a:extLst>
              <a:ext uri="{FF2B5EF4-FFF2-40B4-BE49-F238E27FC236}">
                <a16:creationId xmlns:a16="http://schemas.microsoft.com/office/drawing/2014/main" xmlns="" id="{822979AB-8063-2B86-7A3F-3080025A9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4375"/>
            <a:ext cx="8215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600" u="none" dirty="0"/>
              <a:t> </a:t>
            </a:r>
            <a:r>
              <a:rPr lang="en-US" altLang="en-US" sz="1800" b="0" u="none" dirty="0"/>
              <a:t>In the previous course, we identified different categories of </a:t>
            </a:r>
            <a:r>
              <a:rPr lang="en-US" altLang="en-US" sz="1800" u="none" dirty="0">
                <a:solidFill>
                  <a:srgbClr val="C00000"/>
                </a:solidFill>
              </a:rPr>
              <a:t>SHAPES</a:t>
            </a:r>
            <a:r>
              <a:rPr lang="en-US" altLang="en-US" sz="1800" b="0" u="none" dirty="0"/>
              <a:t> 
 in the space around us</a:t>
            </a:r>
            <a:endParaRPr lang="fr-FR" altLang="en-US" sz="1800" b="0" u="none" dirty="0"/>
          </a:p>
        </p:txBody>
      </p:sp>
      <p:sp>
        <p:nvSpPr>
          <p:cNvPr id="45" name="ZoneTexte 6">
            <a:extLst>
              <a:ext uri="{FF2B5EF4-FFF2-40B4-BE49-F238E27FC236}">
                <a16:creationId xmlns:a16="http://schemas.microsoft.com/office/drawing/2014/main" xmlns="" id="{228D5597-14DE-08B0-08FC-EBF384DF5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1500188"/>
            <a:ext cx="2520950" cy="400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 err="1"/>
              <a:t>Geometric</a:t>
            </a:r>
            <a:r>
              <a:rPr lang="fr-FR" altLang="en-US" u="none" dirty="0"/>
              <a:t> Shape</a:t>
            </a:r>
          </a:p>
        </p:txBody>
      </p:sp>
      <p:sp>
        <p:nvSpPr>
          <p:cNvPr id="46" name="ZoneTexte 7">
            <a:extLst>
              <a:ext uri="{FF2B5EF4-FFF2-40B4-BE49-F238E27FC236}">
                <a16:creationId xmlns:a16="http://schemas.microsoft.com/office/drawing/2014/main" xmlns="" id="{B7F3DEA4-C62C-83B5-BD8F-04FA0F404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71625"/>
            <a:ext cx="2519363" cy="400050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 err="1"/>
              <a:t>Organic</a:t>
            </a:r>
            <a:r>
              <a:rPr lang="fr-FR" altLang="en-US" u="none" dirty="0"/>
              <a:t> Shape</a:t>
            </a:r>
          </a:p>
        </p:txBody>
      </p:sp>
      <p:pic>
        <p:nvPicPr>
          <p:cNvPr id="47" name="Picture 10">
            <a:extLst>
              <a:ext uri="{FF2B5EF4-FFF2-40B4-BE49-F238E27FC236}">
                <a16:creationId xmlns:a16="http://schemas.microsoft.com/office/drawing/2014/main" xmlns="" id="{27770020-D0AD-0525-A481-476332BD5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071688"/>
            <a:ext cx="3265487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1">
            <a:extLst>
              <a:ext uri="{FF2B5EF4-FFF2-40B4-BE49-F238E27FC236}">
                <a16:creationId xmlns:a16="http://schemas.microsoft.com/office/drawing/2014/main" xmlns="" id="{2997A55D-B8AF-CBDD-A8E1-B389B2D92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2071688"/>
            <a:ext cx="2930525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3">
            <a:extLst>
              <a:ext uri="{FF2B5EF4-FFF2-40B4-BE49-F238E27FC236}">
                <a16:creationId xmlns:a16="http://schemas.microsoft.com/office/drawing/2014/main" xmlns="" id="{BF418059-33C7-7387-113B-2E4E33D8D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25"/>
            <a:ext cx="1928812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Connecteur droit avec flèche 16">
            <a:extLst>
              <a:ext uri="{FF2B5EF4-FFF2-40B4-BE49-F238E27FC236}">
                <a16:creationId xmlns:a16="http://schemas.microsoft.com/office/drawing/2014/main" xmlns="" id="{13F9C885-E216-9E4E-008E-F2900188DE6E}"/>
              </a:ext>
            </a:extLst>
          </p:cNvPr>
          <p:cNvCxnSpPr>
            <a:cxnSpLocks noChangeShapeType="1"/>
            <a:endCxn id="46" idx="0"/>
          </p:cNvCxnSpPr>
          <p:nvPr/>
        </p:nvCxnSpPr>
        <p:spPr bwMode="auto">
          <a:xfrm rot="10800000" flipV="1">
            <a:off x="1260475" y="1357313"/>
            <a:ext cx="2597150" cy="214312"/>
          </a:xfrm>
          <a:prstGeom prst="straightConnector1">
            <a:avLst/>
          </a:prstGeom>
          <a:noFill/>
          <a:ln w="28575" algn="ctr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Connecteur droit avec flèche 16">
            <a:extLst>
              <a:ext uri="{FF2B5EF4-FFF2-40B4-BE49-F238E27FC236}">
                <a16:creationId xmlns:a16="http://schemas.microsoft.com/office/drawing/2014/main" xmlns="" id="{636EF9C9-1B70-5C0B-1260-9F31595385A6}"/>
              </a:ext>
            </a:extLst>
          </p:cNvPr>
          <p:cNvCxnSpPr>
            <a:cxnSpLocks noChangeShapeType="1"/>
            <a:endCxn id="45" idx="0"/>
          </p:cNvCxnSpPr>
          <p:nvPr/>
        </p:nvCxnSpPr>
        <p:spPr bwMode="auto">
          <a:xfrm>
            <a:off x="3786188" y="1357313"/>
            <a:ext cx="2403475" cy="142875"/>
          </a:xfrm>
          <a:prstGeom prst="straightConnector1">
            <a:avLst/>
          </a:prstGeom>
          <a:noFill/>
          <a:ln w="28575" algn="ctr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9" name="ZoneTexte 60">
            <a:extLst>
              <a:ext uri="{FF2B5EF4-FFF2-40B4-BE49-F238E27FC236}">
                <a16:creationId xmlns:a16="http://schemas.microsoft.com/office/drawing/2014/main" xmlns="" id="{82A4BB06-03DE-3632-DC45-5539276E6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4286250"/>
            <a:ext cx="892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But the space around us is also made up of </a:t>
            </a:r>
            <a:r>
              <a:rPr lang="en-US" altLang="en-US" u="none" dirty="0">
                <a:solidFill>
                  <a:srgbClr val="C00000"/>
                </a:solidFill>
              </a:rPr>
              <a:t>SOLIDS</a:t>
            </a:r>
            <a:endParaRPr lang="fr-FR" altLang="en-US" u="none" dirty="0">
              <a:solidFill>
                <a:srgbClr val="C00000"/>
              </a:solidFill>
            </a:endParaRPr>
          </a:p>
        </p:txBody>
      </p:sp>
      <p:pic>
        <p:nvPicPr>
          <p:cNvPr id="7180" name="Picture 31">
            <a:extLst>
              <a:ext uri="{FF2B5EF4-FFF2-40B4-BE49-F238E27FC236}">
                <a16:creationId xmlns:a16="http://schemas.microsoft.com/office/drawing/2014/main" xmlns="" id="{69F105BB-16BD-4F48-5D13-4ABB8AAF1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86313"/>
            <a:ext cx="1928813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32">
            <a:extLst>
              <a:ext uri="{FF2B5EF4-FFF2-40B4-BE49-F238E27FC236}">
                <a16:creationId xmlns:a16="http://schemas.microsoft.com/office/drawing/2014/main" xmlns="" id="{052A109C-EFBA-0CC4-0C1D-2CE6166E1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643438"/>
            <a:ext cx="2286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33">
            <a:extLst>
              <a:ext uri="{FF2B5EF4-FFF2-40B4-BE49-F238E27FC236}">
                <a16:creationId xmlns:a16="http://schemas.microsoft.com/office/drawing/2014/main" xmlns="" id="{DCA3A2A1-4B06-1DD0-50A3-C0B2B58C4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5143500"/>
            <a:ext cx="2411412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ZoneTexte 66">
            <a:extLst>
              <a:ext uri="{FF2B5EF4-FFF2-40B4-BE49-F238E27FC236}">
                <a16:creationId xmlns:a16="http://schemas.microsoft.com/office/drawing/2014/main" xmlns="" id="{A1939EB9-E13D-3234-A463-084CB9DE2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200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dirty="0" err="1"/>
              <a:t>Irregular</a:t>
            </a:r>
            <a:endParaRPr lang="fr-FR" altLang="en-US" dirty="0"/>
          </a:p>
        </p:txBody>
      </p:sp>
      <p:sp>
        <p:nvSpPr>
          <p:cNvPr id="7184" name="ZoneTexte 67">
            <a:extLst>
              <a:ext uri="{FF2B5EF4-FFF2-40B4-BE49-F238E27FC236}">
                <a16:creationId xmlns:a16="http://schemas.microsoft.com/office/drawing/2014/main" xmlns="" id="{213E4F88-B356-8151-290E-6784034DF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457950"/>
            <a:ext cx="200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dirty="0"/>
              <a:t>Regular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7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0" dur="3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9" dur="3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/>
      <p:bldP spid="45" grpId="0" animBg="1"/>
      <p:bldP spid="46" grpId="0" animBg="1"/>
      <p:bldP spid="7179" grpId="0"/>
      <p:bldP spid="7183" grpId="0"/>
      <p:bldP spid="71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FCC695D5-A918-8CED-AB7A-CCD7AC1D5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0"/>
            <a:ext cx="5072063" cy="64293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Solids in space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xmlns="" id="{F6A8AC1A-4E1D-18E3-3CB0-9B62FEEC2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4375"/>
            <a:ext cx="6143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A solid is a figure that has a thickness.  
This shape is therefore not flat and occupies a certain volume.</a:t>
            </a:r>
            <a:endParaRPr lang="fr-FR" altLang="en-US" dirty="0"/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xmlns="" id="{03964B2E-BFE4-57DD-4EA6-2FD7591C5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0"/>
            <a:ext cx="29813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ZoneTexte 7">
            <a:extLst>
              <a:ext uri="{FF2B5EF4-FFF2-40B4-BE49-F238E27FC236}">
                <a16:creationId xmlns:a16="http://schemas.microsoft.com/office/drawing/2014/main" xmlns="" id="{B7604BEC-FEB5-8385-ED02-4F7B53395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14500"/>
            <a:ext cx="6143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Solids can be classified into two categories:</a:t>
            </a:r>
            <a:endParaRPr lang="fr-FR" altLang="en-US" b="0" u="none" dirty="0"/>
          </a:p>
        </p:txBody>
      </p:sp>
      <p:sp>
        <p:nvSpPr>
          <p:cNvPr id="9" name="ZoneTexte 7">
            <a:extLst>
              <a:ext uri="{FF2B5EF4-FFF2-40B4-BE49-F238E27FC236}">
                <a16:creationId xmlns:a16="http://schemas.microsoft.com/office/drawing/2014/main" xmlns="" id="{C1C52EFD-135A-5D29-EA00-8406F95DE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071688"/>
            <a:ext cx="2519363" cy="400050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u="none" dirty="0"/>
              <a:t>POLYHEDRON</a:t>
            </a:r>
          </a:p>
        </p:txBody>
      </p:sp>
      <p:sp>
        <p:nvSpPr>
          <p:cNvPr id="10" name="ZoneTexte 6">
            <a:extLst>
              <a:ext uri="{FF2B5EF4-FFF2-40B4-BE49-F238E27FC236}">
                <a16:creationId xmlns:a16="http://schemas.microsoft.com/office/drawing/2014/main" xmlns="" id="{3A19E7F7-4BB5-E8A9-A0E3-452F38A31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4572000"/>
            <a:ext cx="3357562" cy="400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/>
              <a:t>NON-POLYHEDRA</a:t>
            </a:r>
          </a:p>
        </p:txBody>
      </p:sp>
      <p:sp>
        <p:nvSpPr>
          <p:cNvPr id="8200" name="ZoneTexte 10">
            <a:extLst>
              <a:ext uri="{FF2B5EF4-FFF2-40B4-BE49-F238E27FC236}">
                <a16:creationId xmlns:a16="http://schemas.microsoft.com/office/drawing/2014/main" xmlns="" id="{A633575F-3229-BEE9-EB5D-1188BD5DC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500313"/>
            <a:ext cx="5214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Formed of planar figures. (that don’t roll)</a:t>
            </a:r>
            <a:endParaRPr lang="fr-FR" altLang="en-US" b="0" u="none" dirty="0"/>
          </a:p>
        </p:txBody>
      </p:sp>
      <p:grpSp>
        <p:nvGrpSpPr>
          <p:cNvPr id="2" name="Groupe 25">
            <a:extLst>
              <a:ext uri="{FF2B5EF4-FFF2-40B4-BE49-F238E27FC236}">
                <a16:creationId xmlns:a16="http://schemas.microsoft.com/office/drawing/2014/main" xmlns="" id="{67C41A6C-0232-7642-B9D9-906911032F30}"/>
              </a:ext>
            </a:extLst>
          </p:cNvPr>
          <p:cNvGrpSpPr>
            <a:grpSpLocks/>
          </p:cNvGrpSpPr>
          <p:nvPr/>
        </p:nvGrpSpPr>
        <p:grpSpPr bwMode="auto">
          <a:xfrm>
            <a:off x="714375" y="2857500"/>
            <a:ext cx="1143000" cy="1543050"/>
            <a:chOff x="714375" y="2857500"/>
            <a:chExt cx="1143000" cy="1543050"/>
          </a:xfrm>
        </p:grpSpPr>
        <p:pic>
          <p:nvPicPr>
            <p:cNvPr id="8223" name="Picture 25">
              <a:extLst>
                <a:ext uri="{FF2B5EF4-FFF2-40B4-BE49-F238E27FC236}">
                  <a16:creationId xmlns:a16="http://schemas.microsoft.com/office/drawing/2014/main" xmlns="" id="{E4C1C178-BC85-21F5-7D7B-348F58479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3" y="2857500"/>
              <a:ext cx="1047750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4" name="ZoneTexte 14">
              <a:extLst>
                <a:ext uri="{FF2B5EF4-FFF2-40B4-BE49-F238E27FC236}">
                  <a16:creationId xmlns:a16="http://schemas.microsoft.com/office/drawing/2014/main" xmlns="" id="{00B88E70-3F1D-9161-CF7A-A189D16DB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375" y="4000500"/>
              <a:ext cx="1143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u="none" dirty="0"/>
                <a:t>Cube</a:t>
              </a:r>
            </a:p>
          </p:txBody>
        </p:sp>
      </p:grpSp>
      <p:grpSp>
        <p:nvGrpSpPr>
          <p:cNvPr id="3" name="Groupe 26">
            <a:extLst>
              <a:ext uri="{FF2B5EF4-FFF2-40B4-BE49-F238E27FC236}">
                <a16:creationId xmlns:a16="http://schemas.microsoft.com/office/drawing/2014/main" xmlns="" id="{22C13E85-09F6-7DB3-83B2-8A936E471300}"/>
              </a:ext>
            </a:extLst>
          </p:cNvPr>
          <p:cNvGrpSpPr>
            <a:grpSpLocks/>
          </p:cNvGrpSpPr>
          <p:nvPr/>
        </p:nvGrpSpPr>
        <p:grpSpPr bwMode="auto">
          <a:xfrm>
            <a:off x="3071813" y="2928938"/>
            <a:ext cx="2143125" cy="1471672"/>
            <a:chOff x="3071813" y="2928938"/>
            <a:chExt cx="2143125" cy="1471672"/>
          </a:xfrm>
        </p:grpSpPr>
        <p:pic>
          <p:nvPicPr>
            <p:cNvPr id="8221" name="Picture 28">
              <a:extLst>
                <a:ext uri="{FF2B5EF4-FFF2-40B4-BE49-F238E27FC236}">
                  <a16:creationId xmlns:a16="http://schemas.microsoft.com/office/drawing/2014/main" xmlns="" id="{5DD564D0-3D17-87C1-AE32-BB46586C90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813" y="2928938"/>
              <a:ext cx="214312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2" name="Rectangle 15">
              <a:extLst>
                <a:ext uri="{FF2B5EF4-FFF2-40B4-BE49-F238E27FC236}">
                  <a16:creationId xmlns:a16="http://schemas.microsoft.com/office/drawing/2014/main" xmlns="" id="{2217623D-286F-2366-CA35-5BCB1114D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4000500"/>
              <a:ext cx="163378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b="0" u="none" dirty="0"/>
                <a:t>parallelepiped</a:t>
              </a:r>
            </a:p>
          </p:txBody>
        </p:sp>
      </p:grpSp>
      <p:grpSp>
        <p:nvGrpSpPr>
          <p:cNvPr id="5" name="Groupe 27">
            <a:extLst>
              <a:ext uri="{FF2B5EF4-FFF2-40B4-BE49-F238E27FC236}">
                <a16:creationId xmlns:a16="http://schemas.microsoft.com/office/drawing/2014/main" xmlns="" id="{031DF869-6439-9315-9702-C79C822E5F9D}"/>
              </a:ext>
            </a:extLst>
          </p:cNvPr>
          <p:cNvGrpSpPr>
            <a:grpSpLocks/>
          </p:cNvGrpSpPr>
          <p:nvPr/>
        </p:nvGrpSpPr>
        <p:grpSpPr bwMode="auto">
          <a:xfrm>
            <a:off x="5857875" y="2857500"/>
            <a:ext cx="1214438" cy="1614548"/>
            <a:chOff x="5857875" y="2857500"/>
            <a:chExt cx="1214438" cy="1614548"/>
          </a:xfrm>
        </p:grpSpPr>
        <p:pic>
          <p:nvPicPr>
            <p:cNvPr id="8219" name="Picture 27">
              <a:extLst>
                <a:ext uri="{FF2B5EF4-FFF2-40B4-BE49-F238E27FC236}">
                  <a16:creationId xmlns:a16="http://schemas.microsoft.com/office/drawing/2014/main" xmlns="" id="{9A6FD9F9-12A4-A8A0-A213-34345EBE1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313" y="2857500"/>
              <a:ext cx="1143000" cy="102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0" name="Rectangle 16">
              <a:extLst>
                <a:ext uri="{FF2B5EF4-FFF2-40B4-BE49-F238E27FC236}">
                  <a16:creationId xmlns:a16="http://schemas.microsoft.com/office/drawing/2014/main" xmlns="" id="{3599873F-E75E-3273-2140-742F38C6E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7875" y="4071938"/>
              <a:ext cx="10518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b="0" u="none" dirty="0"/>
                <a:t>Pyramid</a:t>
              </a:r>
            </a:p>
          </p:txBody>
        </p:sp>
      </p:grpSp>
      <p:sp>
        <p:nvSpPr>
          <p:cNvPr id="8207" name="Rectangle 17">
            <a:extLst>
              <a:ext uri="{FF2B5EF4-FFF2-40B4-BE49-F238E27FC236}">
                <a16:creationId xmlns:a16="http://schemas.microsoft.com/office/drawing/2014/main" xmlns="" id="{51C86335-D42F-A621-1F02-4471A2043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5072063"/>
            <a:ext cx="72010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Formed by at least one rounded face (which roll in certain positions)</a:t>
            </a:r>
            <a:endParaRPr lang="fr-FR" altLang="en-US" b="0" u="none" dirty="0"/>
          </a:p>
        </p:txBody>
      </p:sp>
      <p:grpSp>
        <p:nvGrpSpPr>
          <p:cNvPr id="6" name="Groupe 28">
            <a:extLst>
              <a:ext uri="{FF2B5EF4-FFF2-40B4-BE49-F238E27FC236}">
                <a16:creationId xmlns:a16="http://schemas.microsoft.com/office/drawing/2014/main" xmlns="" id="{7D383B25-6C4C-60E7-1253-5722C3C752BB}"/>
              </a:ext>
            </a:extLst>
          </p:cNvPr>
          <p:cNvGrpSpPr>
            <a:grpSpLocks/>
          </p:cNvGrpSpPr>
          <p:nvPr/>
        </p:nvGrpSpPr>
        <p:grpSpPr bwMode="auto">
          <a:xfrm>
            <a:off x="285750" y="5529263"/>
            <a:ext cx="906463" cy="1328737"/>
            <a:chOff x="7715272" y="3214686"/>
            <a:chExt cx="906463" cy="1328744"/>
          </a:xfrm>
        </p:grpSpPr>
        <p:pic>
          <p:nvPicPr>
            <p:cNvPr id="8217" name="Picture 3">
              <a:extLst>
                <a:ext uri="{FF2B5EF4-FFF2-40B4-BE49-F238E27FC236}">
                  <a16:creationId xmlns:a16="http://schemas.microsoft.com/office/drawing/2014/main" xmlns="" id="{AE549B69-8062-1D85-280B-BD1B518BAB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6710" y="3214686"/>
              <a:ext cx="781050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8" name="Rectangle 21">
              <a:extLst>
                <a:ext uri="{FF2B5EF4-FFF2-40B4-BE49-F238E27FC236}">
                  <a16:creationId xmlns:a16="http://schemas.microsoft.com/office/drawing/2014/main" xmlns="" id="{C33D1416-1F1F-06EE-1653-8D08736D5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5272" y="4143380"/>
              <a:ext cx="9064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dirty="0" err="1"/>
                <a:t>sphere</a:t>
              </a:r>
              <a:endParaRPr lang="fr-FR" altLang="en-US" dirty="0"/>
            </a:p>
          </p:txBody>
        </p:sp>
      </p:grpSp>
      <p:grpSp>
        <p:nvGrpSpPr>
          <p:cNvPr id="7" name="Groupe 30">
            <a:extLst>
              <a:ext uri="{FF2B5EF4-FFF2-40B4-BE49-F238E27FC236}">
                <a16:creationId xmlns:a16="http://schemas.microsoft.com/office/drawing/2014/main" xmlns="" id="{D7670D14-5147-FEC9-572D-23D813071857}"/>
              </a:ext>
            </a:extLst>
          </p:cNvPr>
          <p:cNvGrpSpPr>
            <a:grpSpLocks/>
          </p:cNvGrpSpPr>
          <p:nvPr/>
        </p:nvGrpSpPr>
        <p:grpSpPr bwMode="auto">
          <a:xfrm>
            <a:off x="2357438" y="5500688"/>
            <a:ext cx="1076325" cy="1357312"/>
            <a:chOff x="2357438" y="5500688"/>
            <a:chExt cx="1076325" cy="1357312"/>
          </a:xfrm>
        </p:grpSpPr>
        <p:pic>
          <p:nvPicPr>
            <p:cNvPr id="8215" name="Picture 26">
              <a:extLst>
                <a:ext uri="{FF2B5EF4-FFF2-40B4-BE49-F238E27FC236}">
                  <a16:creationId xmlns:a16="http://schemas.microsoft.com/office/drawing/2014/main" xmlns="" id="{0031A6A3-034F-2AF9-E86B-C34A890F17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313" y="5500688"/>
              <a:ext cx="762000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6" name="Rectangle 22">
              <a:extLst>
                <a:ext uri="{FF2B5EF4-FFF2-40B4-BE49-F238E27FC236}">
                  <a16:creationId xmlns:a16="http://schemas.microsoft.com/office/drawing/2014/main" xmlns="" id="{73CEB44E-0B7C-54D9-E9AB-5C21CD614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6457950"/>
              <a:ext cx="1076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dirty="0" err="1"/>
                <a:t>cylinder</a:t>
              </a:r>
              <a:endParaRPr lang="fr-FR" altLang="en-US" dirty="0"/>
            </a:p>
          </p:txBody>
        </p:sp>
      </p:grpSp>
      <p:grpSp>
        <p:nvGrpSpPr>
          <p:cNvPr id="8" name="Groupe 31">
            <a:extLst>
              <a:ext uri="{FF2B5EF4-FFF2-40B4-BE49-F238E27FC236}">
                <a16:creationId xmlns:a16="http://schemas.microsoft.com/office/drawing/2014/main" xmlns="" id="{165DD30E-8031-30C8-F3E6-EBAA0A9298DF}"/>
              </a:ext>
            </a:extLst>
          </p:cNvPr>
          <p:cNvGrpSpPr>
            <a:grpSpLocks/>
          </p:cNvGrpSpPr>
          <p:nvPr/>
        </p:nvGrpSpPr>
        <p:grpSpPr bwMode="auto">
          <a:xfrm>
            <a:off x="5072063" y="5429250"/>
            <a:ext cx="866775" cy="1428750"/>
            <a:chOff x="5072063" y="5429250"/>
            <a:chExt cx="866775" cy="1428750"/>
          </a:xfrm>
        </p:grpSpPr>
        <p:pic>
          <p:nvPicPr>
            <p:cNvPr id="8213" name="Picture 30">
              <a:extLst>
                <a:ext uri="{FF2B5EF4-FFF2-40B4-BE49-F238E27FC236}">
                  <a16:creationId xmlns:a16="http://schemas.microsoft.com/office/drawing/2014/main" xmlns="" id="{F036AF6C-7785-951B-B925-B4D9F42F5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063" y="5429250"/>
              <a:ext cx="866775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4" name="Rectangle 23">
              <a:extLst>
                <a:ext uri="{FF2B5EF4-FFF2-40B4-BE49-F238E27FC236}">
                  <a16:creationId xmlns:a16="http://schemas.microsoft.com/office/drawing/2014/main" xmlns="" id="{5F530CB8-B217-74D7-16F6-E36A1F253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4938" y="6457950"/>
              <a:ext cx="682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dirty="0" err="1"/>
                <a:t>cone</a:t>
              </a:r>
              <a:endParaRPr lang="fr-FR" altLang="en-US" dirty="0"/>
            </a:p>
          </p:txBody>
        </p:sp>
      </p:grpSp>
      <p:sp>
        <p:nvSpPr>
          <p:cNvPr id="22" name="Ellipse 21">
            <a:extLst>
              <a:ext uri="{FF2B5EF4-FFF2-40B4-BE49-F238E27FC236}">
                <a16:creationId xmlns:a16="http://schemas.microsoft.com/office/drawing/2014/main" xmlns="" id="{0B80A5A9-8E36-B26F-18EA-025A977C6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5857875"/>
            <a:ext cx="1357312" cy="214313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xmlns="" id="{E3183AC0-F825-582E-D626-C70756C5F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5786438"/>
            <a:ext cx="1357313" cy="214312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grpSp>
        <p:nvGrpSpPr>
          <p:cNvPr id="11" name="Groupe 29">
            <a:extLst>
              <a:ext uri="{FF2B5EF4-FFF2-40B4-BE49-F238E27FC236}">
                <a16:creationId xmlns:a16="http://schemas.microsoft.com/office/drawing/2014/main" xmlns="" id="{F2DF53ED-6DF3-F04A-FCB2-566754EC6CCF}"/>
              </a:ext>
            </a:extLst>
          </p:cNvPr>
          <p:cNvGrpSpPr>
            <a:grpSpLocks/>
          </p:cNvGrpSpPr>
          <p:nvPr/>
        </p:nvGrpSpPr>
        <p:grpSpPr bwMode="auto">
          <a:xfrm>
            <a:off x="0" y="5357813"/>
            <a:ext cx="1357313" cy="1143000"/>
            <a:chOff x="0" y="5357826"/>
            <a:chExt cx="1357322" cy="1143008"/>
          </a:xfrm>
        </p:grpSpPr>
        <p:sp>
          <p:nvSpPr>
            <p:cNvPr id="8211" name="Ellipse 23">
              <a:extLst>
                <a:ext uri="{FF2B5EF4-FFF2-40B4-BE49-F238E27FC236}">
                  <a16:creationId xmlns:a16="http://schemas.microsoft.com/office/drawing/2014/main" xmlns="" id="{0187C155-CD26-F56C-2731-99EDFA109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786454"/>
              <a:ext cx="1357322" cy="214314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8212" name="Ellipse 24">
              <a:extLst>
                <a:ext uri="{FF2B5EF4-FFF2-40B4-BE49-F238E27FC236}">
                  <a16:creationId xmlns:a16="http://schemas.microsoft.com/office/drawing/2014/main" xmlns="" id="{AB40B25C-5E81-246E-1264-60378924C0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42844" y="5715016"/>
              <a:ext cx="1143008" cy="428628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195" grpId="0"/>
      <p:bldP spid="8197" grpId="0"/>
      <p:bldP spid="9" grpId="0" animBg="1"/>
      <p:bldP spid="10" grpId="0" animBg="1"/>
      <p:bldP spid="8200" grpId="0"/>
      <p:bldP spid="8207" grpId="0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0">
            <a:extLst>
              <a:ext uri="{FF2B5EF4-FFF2-40B4-BE49-F238E27FC236}">
                <a16:creationId xmlns:a16="http://schemas.microsoft.com/office/drawing/2014/main" xmlns="" id="{A170092D-18C2-DFBD-BA55-B79A19FC8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857500"/>
            <a:ext cx="8667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40003200-72F8-5B62-BCE4-9B853441D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0"/>
            <a:ext cx="6530975" cy="64293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What do we mean by volumetric composition?</a:t>
            </a:r>
          </a:p>
        </p:txBody>
      </p:sp>
      <p:sp>
        <p:nvSpPr>
          <p:cNvPr id="9220" name="ZoneTexte 26">
            <a:extLst>
              <a:ext uri="{FF2B5EF4-FFF2-40B4-BE49-F238E27FC236}">
                <a16:creationId xmlns:a16="http://schemas.microsoft.com/office/drawing/2014/main" xmlns="" id="{3914D70C-61F5-6E55-6ED0-417976191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2938"/>
            <a:ext cx="7572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Unlike the planar geometric composition, which is concerned with basic two-dimensional geometric shapes (XX and YY axes)</a:t>
            </a:r>
            <a:endParaRPr lang="fr-FR" altLang="en-US" b="0" u="none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06E8F8A-2360-A2B0-49E2-75650E7BEB4B}"/>
              </a:ext>
            </a:extLst>
          </p:cNvPr>
          <p:cNvSpPr/>
          <p:nvPr/>
        </p:nvSpPr>
        <p:spPr bwMode="auto">
          <a:xfrm>
            <a:off x="214282" y="4558816"/>
            <a:ext cx="1785950" cy="52636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>
              <a:defRPr/>
            </a:pPr>
            <a:r>
              <a:rPr lang="fr-FR" u="none" dirty="0">
                <a:cs typeface="Arial" charset="0"/>
              </a:rPr>
              <a:t>Juxtaposition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C260930-487F-DCE4-02F1-207F461927FE}"/>
              </a:ext>
            </a:extLst>
          </p:cNvPr>
          <p:cNvSpPr/>
          <p:nvPr/>
        </p:nvSpPr>
        <p:spPr bwMode="auto">
          <a:xfrm>
            <a:off x="1691680" y="5566928"/>
            <a:ext cx="1857388" cy="52636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>
              <a:defRPr/>
            </a:pPr>
            <a:r>
              <a:rPr lang="fr-FR" u="none" dirty="0">
                <a:cs typeface="Arial" charset="0"/>
              </a:rPr>
              <a:t>superposition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A1B444B-58A8-8069-6F71-29BA9EF6236C}"/>
              </a:ext>
            </a:extLst>
          </p:cNvPr>
          <p:cNvSpPr/>
          <p:nvPr/>
        </p:nvSpPr>
        <p:spPr bwMode="auto">
          <a:xfrm>
            <a:off x="4083904" y="5589240"/>
            <a:ext cx="2000264" cy="52636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>
              <a:defRPr/>
            </a:pPr>
            <a:r>
              <a:rPr lang="fr-FR" u="none" dirty="0">
                <a:cs typeface="Arial" charset="0"/>
              </a:rPr>
              <a:t>combination</a:t>
            </a:r>
          </a:p>
        </p:txBody>
      </p:sp>
      <p:pic>
        <p:nvPicPr>
          <p:cNvPr id="9230" name="Picture 25">
            <a:extLst>
              <a:ext uri="{FF2B5EF4-FFF2-40B4-BE49-F238E27FC236}">
                <a16:creationId xmlns:a16="http://schemas.microsoft.com/office/drawing/2014/main" xmlns="" id="{2D07E0C4-53B9-0118-43E3-3AD9BDF22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643188"/>
            <a:ext cx="10477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26">
            <a:extLst>
              <a:ext uri="{FF2B5EF4-FFF2-40B4-BE49-F238E27FC236}">
                <a16:creationId xmlns:a16="http://schemas.microsoft.com/office/drawing/2014/main" xmlns="" id="{CD1ED38C-EAD1-13EC-52D6-0A84CF6B4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643188"/>
            <a:ext cx="762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27">
            <a:extLst>
              <a:ext uri="{FF2B5EF4-FFF2-40B4-BE49-F238E27FC236}">
                <a16:creationId xmlns:a16="http://schemas.microsoft.com/office/drawing/2014/main" xmlns="" id="{F005E150-9FBD-4F18-3FFE-16D683A23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643188"/>
            <a:ext cx="9175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Rectangle 35">
            <a:extLst>
              <a:ext uri="{FF2B5EF4-FFF2-40B4-BE49-F238E27FC236}">
                <a16:creationId xmlns:a16="http://schemas.microsoft.com/office/drawing/2014/main" xmlns="" id="{E541D5BC-8B9B-3F59-145B-303B022FA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7500"/>
            <a:ext cx="4572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The volumetric composition is concerned with the manipulation of the volumes resulting from these basic geometric shapes, i.e. according to 3 dimensions (Axes XX, YY &amp; ZZ)</a:t>
            </a:r>
            <a:endParaRPr lang="fr-FR" altLang="en-US" dirty="0"/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xmlns="" id="{EF97A118-840F-CFE2-F67A-0DFD36D4A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1428750"/>
            <a:ext cx="857250" cy="85725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>
              <a:solidFill>
                <a:srgbClr val="FF0000"/>
              </a:solidFill>
            </a:endParaRPr>
          </a:p>
        </p:txBody>
      </p:sp>
      <p:sp>
        <p:nvSpPr>
          <p:cNvPr id="38" name="Ellipse 2">
            <a:extLst>
              <a:ext uri="{FF2B5EF4-FFF2-40B4-BE49-F238E27FC236}">
                <a16:creationId xmlns:a16="http://schemas.microsoft.com/office/drawing/2014/main" xmlns="" id="{2C7D33EF-3750-E017-BA02-1BC91D85B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1357313"/>
            <a:ext cx="903288" cy="885825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39" name="Triangle isocèle 4">
            <a:extLst>
              <a:ext uri="{FF2B5EF4-FFF2-40B4-BE49-F238E27FC236}">
                <a16:creationId xmlns:a16="http://schemas.microsoft.com/office/drawing/2014/main" xmlns="" id="{7FA0272B-31DA-E5C3-4E4D-71FF54009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8938" y="1357313"/>
            <a:ext cx="1000125" cy="866775"/>
          </a:xfrm>
          <a:prstGeom prst="triangle">
            <a:avLst>
              <a:gd name="adj" fmla="val 50000"/>
            </a:avLst>
          </a:prstGeom>
          <a:solidFill>
            <a:srgbClr val="00CC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pic>
        <p:nvPicPr>
          <p:cNvPr id="40" name="Picture 12">
            <a:extLst>
              <a:ext uri="{FF2B5EF4-FFF2-40B4-BE49-F238E27FC236}">
                <a16:creationId xmlns:a16="http://schemas.microsoft.com/office/drawing/2014/main" xmlns="" id="{0ACD4778-8E92-FEF9-203F-F08208736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0"/>
            <a:ext cx="17335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Rectangle 40">
            <a:extLst>
              <a:ext uri="{FF2B5EF4-FFF2-40B4-BE49-F238E27FC236}">
                <a16:creationId xmlns:a16="http://schemas.microsoft.com/office/drawing/2014/main" xmlns="" id="{DD38AC36-16BC-B772-70B8-145F165AD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1428750"/>
            <a:ext cx="1357313" cy="785813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pic>
        <p:nvPicPr>
          <p:cNvPr id="9239" name="Picture 28">
            <a:extLst>
              <a:ext uri="{FF2B5EF4-FFF2-40B4-BE49-F238E27FC236}">
                <a16:creationId xmlns:a16="http://schemas.microsoft.com/office/drawing/2014/main" xmlns="" id="{3F2D05F0-095F-F8A5-C1F8-0CE1FCA75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714625"/>
            <a:ext cx="13430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29">
            <a:extLst>
              <a:ext uri="{FF2B5EF4-FFF2-40B4-BE49-F238E27FC236}">
                <a16:creationId xmlns:a16="http://schemas.microsoft.com/office/drawing/2014/main" xmlns="" id="{0272541A-F23A-D9F7-E728-FA28E3D4E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000125"/>
            <a:ext cx="179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1" name="Double flèche horizontale 20">
            <a:extLst>
              <a:ext uri="{FF2B5EF4-FFF2-40B4-BE49-F238E27FC236}">
                <a16:creationId xmlns:a16="http://schemas.microsoft.com/office/drawing/2014/main" xmlns="" id="{BFC660A9-389C-0C11-3E78-CE91E7DA47EF}"/>
              </a:ext>
            </a:extLst>
          </p:cNvPr>
          <p:cNvSpPr>
            <a:spLocks noChangeArrowheads="1"/>
          </p:cNvSpPr>
          <p:nvPr/>
        </p:nvSpPr>
        <p:spPr bwMode="auto">
          <a:xfrm rot="1285775">
            <a:off x="1633538" y="2605088"/>
            <a:ext cx="2959100" cy="190500"/>
          </a:xfrm>
          <a:prstGeom prst="leftRightArrow">
            <a:avLst>
              <a:gd name="adj1" fmla="val 50000"/>
              <a:gd name="adj2" fmla="val 49692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9242" name="Double flèche horizontale 21">
            <a:extLst>
              <a:ext uri="{FF2B5EF4-FFF2-40B4-BE49-F238E27FC236}">
                <a16:creationId xmlns:a16="http://schemas.microsoft.com/office/drawing/2014/main" xmlns="" id="{15A11DCC-ECA1-48C5-1495-AB5E31588308}"/>
              </a:ext>
            </a:extLst>
          </p:cNvPr>
          <p:cNvSpPr>
            <a:spLocks noChangeArrowheads="1"/>
          </p:cNvSpPr>
          <p:nvPr/>
        </p:nvSpPr>
        <p:spPr bwMode="auto">
          <a:xfrm rot="1285775">
            <a:off x="4932363" y="2390775"/>
            <a:ext cx="2960687" cy="190500"/>
          </a:xfrm>
          <a:prstGeom prst="leftRightArrow">
            <a:avLst>
              <a:gd name="adj1" fmla="val 50000"/>
              <a:gd name="adj2" fmla="val 49719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23" name="Double flèche horizontale 22">
            <a:extLst>
              <a:ext uri="{FF2B5EF4-FFF2-40B4-BE49-F238E27FC236}">
                <a16:creationId xmlns:a16="http://schemas.microsoft.com/office/drawing/2014/main" xmlns="" id="{68E34B97-107E-039A-9AB2-18A28C967182}"/>
              </a:ext>
            </a:extLst>
          </p:cNvPr>
          <p:cNvSpPr/>
          <p:nvPr/>
        </p:nvSpPr>
        <p:spPr bwMode="auto">
          <a:xfrm rot="1285775">
            <a:off x="3646488" y="2533650"/>
            <a:ext cx="2960687" cy="190500"/>
          </a:xfrm>
          <a:prstGeom prst="leftRightArrow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  <p:pic>
        <p:nvPicPr>
          <p:cNvPr id="9244" name="Picture 2">
            <a:extLst>
              <a:ext uri="{FF2B5EF4-FFF2-40B4-BE49-F238E27FC236}">
                <a16:creationId xmlns:a16="http://schemas.microsoft.com/office/drawing/2014/main" xmlns="" id="{7B1DFD57-CA99-8A9D-BB12-1794179CC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201641"/>
            <a:ext cx="29241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5" name="ZoneTexte 24">
            <a:extLst>
              <a:ext uri="{FF2B5EF4-FFF2-40B4-BE49-F238E27FC236}">
                <a16:creationId xmlns:a16="http://schemas.microsoft.com/office/drawing/2014/main" xmlns="" id="{17EE7310-23AD-70E3-5912-3F7D20358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637" y="3645024"/>
            <a:ext cx="4714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u="none" dirty="0"/>
              <a:t>The volumetric composition is concerned with their:</a:t>
            </a:r>
            <a:endParaRPr lang="fr-FR" altLang="en-US" u="none" dirty="0"/>
          </a:p>
        </p:txBody>
      </p:sp>
      <p:pic>
        <p:nvPicPr>
          <p:cNvPr id="9246" name="Picture 3">
            <a:extLst>
              <a:ext uri="{FF2B5EF4-FFF2-40B4-BE49-F238E27FC236}">
                <a16:creationId xmlns:a16="http://schemas.microsoft.com/office/drawing/2014/main" xmlns="" id="{5B5DE49B-5525-6369-FA17-651E46DED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072063"/>
            <a:ext cx="8858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4">
            <a:extLst>
              <a:ext uri="{FF2B5EF4-FFF2-40B4-BE49-F238E27FC236}">
                <a16:creationId xmlns:a16="http://schemas.microsoft.com/office/drawing/2014/main" xmlns="" id="{2DB55942-9221-004B-4716-DCB276A23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752975"/>
            <a:ext cx="28860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3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4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1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8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1" dur="3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4" dur="5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0" dur="2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9" dur="20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8" dur="2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220" grpId="0"/>
      <p:bldP spid="9233" grpId="0"/>
      <p:bldP spid="37" grpId="0" animBg="1"/>
      <p:bldP spid="38" grpId="0" animBg="1"/>
      <p:bldP spid="39" grpId="0" animBg="1"/>
      <p:bldP spid="9238" grpId="0" animBg="1"/>
      <p:bldP spid="9241" grpId="0" animBg="1"/>
      <p:bldP spid="9242" grpId="0" animBg="1"/>
      <p:bldP spid="23" grpId="0" animBg="1"/>
      <p:bldP spid="92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xmlns="" id="{D248C325-FF86-BA7D-7E3D-C1A8F2605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4375"/>
            <a:ext cx="6215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u="none" dirty="0"/>
              <a:t>Volumetric composition can be done according to certain principles</a:t>
            </a:r>
            <a:endParaRPr lang="fr-FR" altLang="en-US" u="none" dirty="0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xmlns="" id="{35D9870C-9073-5C66-277C-F1E320DE7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0"/>
            <a:ext cx="4745038" cy="64293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Volumetric Composition</a:t>
            </a: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xmlns="" id="{FCC173DF-AF49-6317-D5E5-9FA162657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0"/>
            <a:ext cx="2786062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xmlns="" id="{DC0F8D74-2481-76AD-9E02-A1C1672E5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357563"/>
            <a:ext cx="35575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6">
            <a:extLst>
              <a:ext uri="{FF2B5EF4-FFF2-40B4-BE49-F238E27FC236}">
                <a16:creationId xmlns:a16="http://schemas.microsoft.com/office/drawing/2014/main" xmlns="" id="{D73905F7-2A80-EAF1-515F-30D61B2F7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3952" y="1372766"/>
            <a:ext cx="2286000" cy="400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/>
              <a:t>REGULARITY </a:t>
            </a:r>
          </a:p>
        </p:txBody>
      </p:sp>
      <p:sp>
        <p:nvSpPr>
          <p:cNvPr id="10" name="ZoneTexte 6">
            <a:extLst>
              <a:ext uri="{FF2B5EF4-FFF2-40B4-BE49-F238E27FC236}">
                <a16:creationId xmlns:a16="http://schemas.microsoft.com/office/drawing/2014/main" xmlns="" id="{D92DB8E7-D0B5-578B-D8F3-2A5048AF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542" y="2227242"/>
            <a:ext cx="2286000" cy="400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/>
              <a:t>HIERARCHY</a:t>
            </a:r>
          </a:p>
        </p:txBody>
      </p:sp>
      <p:sp>
        <p:nvSpPr>
          <p:cNvPr id="11" name="ZoneTexte 6">
            <a:extLst>
              <a:ext uri="{FF2B5EF4-FFF2-40B4-BE49-F238E27FC236}">
                <a16:creationId xmlns:a16="http://schemas.microsoft.com/office/drawing/2014/main" xmlns="" id="{572B7C50-7DF8-5190-A082-AE8510D89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643188"/>
            <a:ext cx="4429125" cy="400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en-US" u="none" dirty="0"/>
              <a:t>BALANCING</a:t>
            </a:r>
          </a:p>
        </p:txBody>
      </p:sp>
      <p:pic>
        <p:nvPicPr>
          <p:cNvPr id="10249" name="Picture 6">
            <a:extLst>
              <a:ext uri="{FF2B5EF4-FFF2-40B4-BE49-F238E27FC236}">
                <a16:creationId xmlns:a16="http://schemas.microsoft.com/office/drawing/2014/main" xmlns="" id="{105EB48B-FC8B-8472-F3D7-A6D570D62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267075"/>
            <a:ext cx="44481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Flèche droite 12">
            <a:extLst>
              <a:ext uri="{FF2B5EF4-FFF2-40B4-BE49-F238E27FC236}">
                <a16:creationId xmlns:a16="http://schemas.microsoft.com/office/drawing/2014/main" xmlns="" id="{984EFC69-A28A-5F6A-2087-E72602819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968" y="1486495"/>
            <a:ext cx="2000250" cy="214313"/>
          </a:xfrm>
          <a:prstGeom prst="rightArrow">
            <a:avLst>
              <a:gd name="adj1" fmla="val 50000"/>
              <a:gd name="adj2" fmla="val 49994"/>
            </a:avLst>
          </a:prstGeom>
          <a:solidFill>
            <a:schemeClr val="accent1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0251" name="Flèche droite 13">
            <a:extLst>
              <a:ext uri="{FF2B5EF4-FFF2-40B4-BE49-F238E27FC236}">
                <a16:creationId xmlns:a16="http://schemas.microsoft.com/office/drawing/2014/main" xmlns="" id="{65CE2A1A-697C-465E-D736-45F9346B928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860128" y="3348249"/>
            <a:ext cx="1682750" cy="272628"/>
          </a:xfrm>
          <a:prstGeom prst="rightArrow">
            <a:avLst>
              <a:gd name="adj1" fmla="val 50000"/>
              <a:gd name="adj2" fmla="val 49982"/>
            </a:avLst>
          </a:prstGeom>
          <a:solidFill>
            <a:schemeClr val="accent1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0252" name="Flèche droite 14">
            <a:extLst>
              <a:ext uri="{FF2B5EF4-FFF2-40B4-BE49-F238E27FC236}">
                <a16:creationId xmlns:a16="http://schemas.microsoft.com/office/drawing/2014/main" xmlns="" id="{3276A150-91CB-BBD0-A845-6872E4E194C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79617" y="3678449"/>
            <a:ext cx="1398389" cy="272627"/>
          </a:xfrm>
          <a:prstGeom prst="rightArrow">
            <a:avLst>
              <a:gd name="adj1" fmla="val 50000"/>
              <a:gd name="adj2" fmla="val 49821"/>
            </a:avLst>
          </a:prstGeom>
          <a:solidFill>
            <a:schemeClr val="accent1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9" grpId="0" animBg="1"/>
      <p:bldP spid="10" grpId="0" animBg="1"/>
      <p:bldP spid="11" grpId="0" animBg="1"/>
      <p:bldP spid="10250" grpId="0" animBg="1"/>
      <p:bldP spid="10251" grpId="0" animBg="1"/>
      <p:bldP spid="102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3A951D17-7831-C2CA-63AA-DAC2EA7D9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0"/>
            <a:ext cx="6357938" cy="64293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1st Example of Volumetric Composition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xmlns="" id="{B838106D-5E13-9687-6B8C-4870F98E3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5767"/>
            <a:ext cx="40862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ZoneTexte 6">
            <a:extLst>
              <a:ext uri="{FF2B5EF4-FFF2-40B4-BE49-F238E27FC236}">
                <a16:creationId xmlns:a16="http://schemas.microsoft.com/office/drawing/2014/main" xmlns="" id="{2A930AA9-CB0D-DF0A-CC27-C8A34F55B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4214813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h</a:t>
            </a:r>
          </a:p>
        </p:txBody>
      </p:sp>
      <p:sp>
        <p:nvSpPr>
          <p:cNvPr id="11269" name="ZoneTexte 7">
            <a:extLst>
              <a:ext uri="{FF2B5EF4-FFF2-40B4-BE49-F238E27FC236}">
                <a16:creationId xmlns:a16="http://schemas.microsoft.com/office/drawing/2014/main" xmlns="" id="{33C96405-A6A0-F882-4AEA-406446C57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3714750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H</a:t>
            </a:r>
          </a:p>
        </p:txBody>
      </p:sp>
      <p:sp>
        <p:nvSpPr>
          <p:cNvPr id="11270" name="ZoneTexte 8">
            <a:extLst>
              <a:ext uri="{FF2B5EF4-FFF2-40B4-BE49-F238E27FC236}">
                <a16:creationId xmlns:a16="http://schemas.microsoft.com/office/drawing/2014/main" xmlns="" id="{461CBABE-8936-EFE4-BA9A-74B7F0FEA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928688"/>
            <a:ext cx="51085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- Composition based on straight </a:t>
            </a:r>
            <a:r>
              <a:rPr lang="en-US" altLang="en-US" u="none" dirty="0">
                <a:solidFill>
                  <a:srgbClr val="FF0000"/>
                </a:solidFill>
              </a:rPr>
              <a:t>parallelepiped</a:t>
            </a:r>
            <a:endParaRPr lang="fr-FR" altLang="en-US" u="none" dirty="0">
              <a:solidFill>
                <a:srgbClr val="FF0000"/>
              </a:solidFill>
            </a:endParaRPr>
          </a:p>
        </p:txBody>
      </p:sp>
      <p:sp>
        <p:nvSpPr>
          <p:cNvPr id="11271" name="ZoneTexte 9">
            <a:extLst>
              <a:ext uri="{FF2B5EF4-FFF2-40B4-BE49-F238E27FC236}">
                <a16:creationId xmlns:a16="http://schemas.microsoft.com/office/drawing/2014/main" xmlns="" id="{1435FEDD-C216-312B-493A-387A34163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3357563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h  =  ½ H</a:t>
            </a:r>
          </a:p>
        </p:txBody>
      </p:sp>
      <p:sp>
        <p:nvSpPr>
          <p:cNvPr id="11272" name="ZoneTexte 10">
            <a:extLst>
              <a:ext uri="{FF2B5EF4-FFF2-40B4-BE49-F238E27FC236}">
                <a16:creationId xmlns:a16="http://schemas.microsoft.com/office/drawing/2014/main" xmlns="" id="{29B1370C-544A-D43F-B28F-D8338F2CD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2928938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h</a:t>
            </a:r>
          </a:p>
        </p:txBody>
      </p:sp>
      <p:sp>
        <p:nvSpPr>
          <p:cNvPr id="11273" name="ZoneTexte 11">
            <a:extLst>
              <a:ext uri="{FF2B5EF4-FFF2-40B4-BE49-F238E27FC236}">
                <a16:creationId xmlns:a16="http://schemas.microsoft.com/office/drawing/2014/main" xmlns="" id="{DBC8A5A3-A19A-75FA-0B15-6BA2AE11B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4357688"/>
            <a:ext cx="1357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L  =   ¼ D</a:t>
            </a:r>
          </a:p>
        </p:txBody>
      </p:sp>
      <p:sp>
        <p:nvSpPr>
          <p:cNvPr id="11274" name="Rectangle 13">
            <a:extLst>
              <a:ext uri="{FF2B5EF4-FFF2-40B4-BE49-F238E27FC236}">
                <a16:creationId xmlns:a16="http://schemas.microsoft.com/office/drawing/2014/main" xmlns="" id="{3861B7BF-D263-02F8-C124-239F27F2C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3857625"/>
            <a:ext cx="255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l</a:t>
            </a:r>
            <a:endParaRPr lang="fr-FR" altLang="en-US"/>
          </a:p>
        </p:txBody>
      </p:sp>
      <p:sp>
        <p:nvSpPr>
          <p:cNvPr id="11275" name="Rectangle 14">
            <a:extLst>
              <a:ext uri="{FF2B5EF4-FFF2-40B4-BE49-F238E27FC236}">
                <a16:creationId xmlns:a16="http://schemas.microsoft.com/office/drawing/2014/main" xmlns="" id="{5C267BF3-3B28-A547-2427-2F759C7C6701}"/>
              </a:ext>
            </a:extLst>
          </p:cNvPr>
          <p:cNvSpPr>
            <a:spLocks noChangeArrowheads="1"/>
          </p:cNvSpPr>
          <p:nvPr/>
        </p:nvSpPr>
        <p:spPr bwMode="auto">
          <a:xfrm rot="1766343">
            <a:off x="5786438" y="3214688"/>
            <a:ext cx="38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2l</a:t>
            </a:r>
            <a:endParaRPr lang="fr-FR" altLang="en-US"/>
          </a:p>
        </p:txBody>
      </p:sp>
      <p:sp>
        <p:nvSpPr>
          <p:cNvPr id="11276" name="Rectangle 15">
            <a:extLst>
              <a:ext uri="{FF2B5EF4-FFF2-40B4-BE49-F238E27FC236}">
                <a16:creationId xmlns:a16="http://schemas.microsoft.com/office/drawing/2014/main" xmlns="" id="{81B6BCB5-A4D6-F559-A92E-F9CA3A4F7296}"/>
              </a:ext>
            </a:extLst>
          </p:cNvPr>
          <p:cNvSpPr>
            <a:spLocks noChangeArrowheads="1"/>
          </p:cNvSpPr>
          <p:nvPr/>
        </p:nvSpPr>
        <p:spPr bwMode="auto">
          <a:xfrm rot="1534748">
            <a:off x="5135563" y="2870200"/>
            <a:ext cx="476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l</a:t>
            </a:r>
            <a:endParaRPr lang="fr-FR" altLang="en-US"/>
          </a:p>
        </p:txBody>
      </p:sp>
      <p:sp>
        <p:nvSpPr>
          <p:cNvPr id="11277" name="ZoneTexte 16">
            <a:extLst>
              <a:ext uri="{FF2B5EF4-FFF2-40B4-BE49-F238E27FC236}">
                <a16:creationId xmlns:a16="http://schemas.microsoft.com/office/drawing/2014/main" xmlns="" id="{6A90B18F-67D1-875D-5B43-E4E592F82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2286000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k</a:t>
            </a:r>
          </a:p>
        </p:txBody>
      </p:sp>
      <p:sp>
        <p:nvSpPr>
          <p:cNvPr id="11278" name="ZoneTexte 17">
            <a:extLst>
              <a:ext uri="{FF2B5EF4-FFF2-40B4-BE49-F238E27FC236}">
                <a16:creationId xmlns:a16="http://schemas.microsoft.com/office/drawing/2014/main" xmlns="" id="{4383337D-19D9-3CBF-B7B3-18CA60D30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3857625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K = ¼ H</a:t>
            </a:r>
          </a:p>
        </p:txBody>
      </p:sp>
      <p:cxnSp>
        <p:nvCxnSpPr>
          <p:cNvPr id="11279" name="Connecteur droit 19">
            <a:extLst>
              <a:ext uri="{FF2B5EF4-FFF2-40B4-BE49-F238E27FC236}">
                <a16:creationId xmlns:a16="http://schemas.microsoft.com/office/drawing/2014/main" xmlns="" id="{9D026D1D-9E98-37F2-8B10-398A479CA0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86375" y="2500313"/>
            <a:ext cx="1143000" cy="642937"/>
          </a:xfrm>
          <a:prstGeom prst="line">
            <a:avLst/>
          </a:prstGeom>
          <a:noFill/>
          <a:ln w="9525" algn="ctr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0" name="ZoneTexte 20">
            <a:extLst>
              <a:ext uri="{FF2B5EF4-FFF2-40B4-BE49-F238E27FC236}">
                <a16:creationId xmlns:a16="http://schemas.microsoft.com/office/drawing/2014/main" xmlns="" id="{17798340-5F61-339C-9A3C-81DB5E9ABEE8}"/>
              </a:ext>
            </a:extLst>
          </p:cNvPr>
          <p:cNvSpPr txBox="1">
            <a:spLocks noChangeArrowheads="1"/>
          </p:cNvSpPr>
          <p:nvPr/>
        </p:nvSpPr>
        <p:spPr bwMode="auto">
          <a:xfrm rot="2303076">
            <a:off x="5943600" y="2568575"/>
            <a:ext cx="357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D</a:t>
            </a:r>
          </a:p>
        </p:txBody>
      </p:sp>
      <p:sp>
        <p:nvSpPr>
          <p:cNvPr id="11281" name="ZoneTexte 27">
            <a:extLst>
              <a:ext uri="{FF2B5EF4-FFF2-40B4-BE49-F238E27FC236}">
                <a16:creationId xmlns:a16="http://schemas.microsoft.com/office/drawing/2014/main" xmlns="" id="{49B774A9-3CB6-136C-1291-D195180F2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428750"/>
            <a:ext cx="3857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- Composition by </a:t>
            </a:r>
            <a:r>
              <a:rPr lang="en-US" altLang="en-US" u="none" dirty="0">
                <a:solidFill>
                  <a:srgbClr val="FF0000"/>
                </a:solidFill>
              </a:rPr>
              <a:t>juxtaposition</a:t>
            </a:r>
            <a:r>
              <a:rPr lang="en-US" altLang="en-US" b="0" u="none" dirty="0"/>
              <a:t> and </a:t>
            </a:r>
            <a:r>
              <a:rPr lang="en-US" altLang="en-US" u="none" dirty="0">
                <a:solidFill>
                  <a:srgbClr val="FF0000"/>
                </a:solidFill>
              </a:rPr>
              <a:t>superposition</a:t>
            </a:r>
            <a:endParaRPr lang="fr-FR" altLang="en-US" u="none" dirty="0">
              <a:solidFill>
                <a:srgbClr val="FF0000"/>
              </a:solidFill>
            </a:endParaRPr>
          </a:p>
        </p:txBody>
      </p:sp>
      <p:sp>
        <p:nvSpPr>
          <p:cNvPr id="11282" name="ZoneTexte 28">
            <a:extLst>
              <a:ext uri="{FF2B5EF4-FFF2-40B4-BE49-F238E27FC236}">
                <a16:creationId xmlns:a16="http://schemas.microsoft.com/office/drawing/2014/main" xmlns="" id="{F50F1364-EF85-A94D-2B12-C831AA845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214563"/>
            <a:ext cx="3500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b="0" u="none" dirty="0"/>
              <a:t>- Respect </a:t>
            </a:r>
            <a:r>
              <a:rPr lang="fr-FR" altLang="en-US" u="none" dirty="0" err="1">
                <a:solidFill>
                  <a:srgbClr val="FF0000"/>
                </a:solidFill>
              </a:rPr>
              <a:t>hierarchy</a:t>
            </a:r>
            <a:endParaRPr lang="fr-FR" altLang="en-US" u="none" dirty="0">
              <a:solidFill>
                <a:srgbClr val="FF0000"/>
              </a:solidFill>
            </a:endParaRPr>
          </a:p>
        </p:txBody>
      </p:sp>
      <p:sp>
        <p:nvSpPr>
          <p:cNvPr id="11283" name="ZoneTexte 29">
            <a:extLst>
              <a:ext uri="{FF2B5EF4-FFF2-40B4-BE49-F238E27FC236}">
                <a16:creationId xmlns:a16="http://schemas.microsoft.com/office/drawing/2014/main" xmlns="" id="{A1DAD385-89D7-E119-CB95-6243D89F4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786063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b="0" u="none" dirty="0"/>
              <a:t>- Respect </a:t>
            </a:r>
            <a:r>
              <a:rPr lang="fr-FR" altLang="en-US" u="none" dirty="0">
                <a:solidFill>
                  <a:srgbClr val="FF0000"/>
                </a:solidFill>
              </a:rPr>
              <a:t>proportion</a:t>
            </a:r>
          </a:p>
        </p:txBody>
      </p:sp>
      <p:sp>
        <p:nvSpPr>
          <p:cNvPr id="11284" name="ZoneTexte 30">
            <a:extLst>
              <a:ext uri="{FF2B5EF4-FFF2-40B4-BE49-F238E27FC236}">
                <a16:creationId xmlns:a16="http://schemas.microsoft.com/office/drawing/2014/main" xmlns="" id="{C09EE2E5-1D9D-6605-A2B6-A19AE0A45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5429250"/>
            <a:ext cx="6357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u="none" dirty="0"/>
              <a:t>Compact composition with </a:t>
            </a:r>
            <a:r>
              <a:rPr lang="en-US" altLang="en-US" u="none" dirty="0">
                <a:solidFill>
                  <a:srgbClr val="FF0000"/>
                </a:solidFill>
              </a:rPr>
              <a:t>horizontal dominance</a:t>
            </a:r>
            <a:endParaRPr lang="fr-FR" altLang="en-US" u="none" dirty="0">
              <a:solidFill>
                <a:srgbClr val="FF0000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2CA8A935-D99F-355D-8943-6C35B3995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4857750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l =  1/1 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268" grpId="0"/>
      <p:bldP spid="11269" grpId="0"/>
      <p:bldP spid="11269" grpId="1"/>
      <p:bldP spid="11270" grpId="0"/>
      <p:bldP spid="11271" grpId="0"/>
      <p:bldP spid="11272" grpId="0"/>
      <p:bldP spid="11273" grpId="0"/>
      <p:bldP spid="11275" grpId="0"/>
      <p:bldP spid="11276" grpId="0"/>
      <p:bldP spid="11277" grpId="0"/>
      <p:bldP spid="11278" grpId="0"/>
      <p:bldP spid="11280" grpId="0"/>
      <p:bldP spid="11281" grpId="0"/>
      <p:bldP spid="11282" grpId="0"/>
      <p:bldP spid="11283" grpId="0"/>
      <p:bldP spid="11284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22C9C9F6-C03D-5CA8-7290-113D2D04F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928688"/>
            <a:ext cx="30099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E6D3BC5C-0F44-F50F-6B65-7BD8BADF9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0"/>
            <a:ext cx="6357938" cy="64293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2nd Example of Volumetric Composition</a:t>
            </a:r>
          </a:p>
        </p:txBody>
      </p:sp>
      <p:sp>
        <p:nvSpPr>
          <p:cNvPr id="12292" name="ZoneTexte 5">
            <a:extLst>
              <a:ext uri="{FF2B5EF4-FFF2-40B4-BE49-F238E27FC236}">
                <a16:creationId xmlns:a16="http://schemas.microsoft.com/office/drawing/2014/main" xmlns="" id="{39B360A9-6FD2-B123-E1D9-4F1753831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" y="928688"/>
            <a:ext cx="5077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- Composition based on </a:t>
            </a:r>
            <a:r>
              <a:rPr lang="en-US" altLang="en-US" u="none" dirty="0">
                <a:solidFill>
                  <a:srgbClr val="FF0000"/>
                </a:solidFill>
              </a:rPr>
              <a:t>parallelepiped</a:t>
            </a:r>
            <a:endParaRPr lang="fr-FR" altLang="en-US" u="none" dirty="0">
              <a:solidFill>
                <a:srgbClr val="FF0000"/>
              </a:solidFill>
            </a:endParaRPr>
          </a:p>
        </p:txBody>
      </p:sp>
      <p:sp>
        <p:nvSpPr>
          <p:cNvPr id="12293" name="ZoneTexte 6">
            <a:extLst>
              <a:ext uri="{FF2B5EF4-FFF2-40B4-BE49-F238E27FC236}">
                <a16:creationId xmlns:a16="http://schemas.microsoft.com/office/drawing/2014/main" xmlns="" id="{4B2DA3EE-1D2E-9C71-1850-2FE110862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428750"/>
            <a:ext cx="3857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b="0" u="none" dirty="0"/>
              <a:t>- Composition by </a:t>
            </a:r>
            <a:r>
              <a:rPr lang="fr-FR" altLang="en-US" u="none" dirty="0">
                <a:solidFill>
                  <a:srgbClr val="FF0000"/>
                </a:solidFill>
              </a:rPr>
              <a:t>superposition</a:t>
            </a:r>
            <a:r>
              <a:rPr lang="fr-FR" altLang="en-US" b="0" u="none" dirty="0"/>
              <a:t>
     &amp; </a:t>
            </a:r>
            <a:r>
              <a:rPr lang="fr-FR" altLang="en-US" u="none" dirty="0">
                <a:solidFill>
                  <a:srgbClr val="FF0000"/>
                </a:solidFill>
              </a:rPr>
              <a:t>insertion</a:t>
            </a:r>
          </a:p>
        </p:txBody>
      </p:sp>
      <p:sp>
        <p:nvSpPr>
          <p:cNvPr id="12294" name="ZoneTexte 7">
            <a:extLst>
              <a:ext uri="{FF2B5EF4-FFF2-40B4-BE49-F238E27FC236}">
                <a16:creationId xmlns:a16="http://schemas.microsoft.com/office/drawing/2014/main" xmlns="" id="{507624E2-C74E-E413-7315-4A28665BD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214563"/>
            <a:ext cx="3500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b="0" u="none"/>
              <a:t>- Respect de la</a:t>
            </a:r>
            <a:r>
              <a:rPr lang="fr-FR" altLang="en-US" b="0" u="none">
                <a:solidFill>
                  <a:srgbClr val="FF0066"/>
                </a:solidFill>
              </a:rPr>
              <a:t> </a:t>
            </a:r>
            <a:r>
              <a:rPr lang="fr-FR" altLang="en-US" u="none">
                <a:solidFill>
                  <a:srgbClr val="FF0066"/>
                </a:solidFill>
              </a:rPr>
              <a:t>régularité</a:t>
            </a:r>
          </a:p>
        </p:txBody>
      </p:sp>
      <p:sp>
        <p:nvSpPr>
          <p:cNvPr id="12295" name="ZoneTexte 8">
            <a:extLst>
              <a:ext uri="{FF2B5EF4-FFF2-40B4-BE49-F238E27FC236}">
                <a16:creationId xmlns:a16="http://schemas.microsoft.com/office/drawing/2014/main" xmlns="" id="{3D0B3AE4-1B98-4978-6D3A-EE0ACA50D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786063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b="0" u="none"/>
              <a:t>- Respect de la </a:t>
            </a:r>
            <a:r>
              <a:rPr lang="fr-FR" altLang="en-US" u="none">
                <a:solidFill>
                  <a:srgbClr val="FF0066"/>
                </a:solidFill>
              </a:rPr>
              <a:t>proportion</a:t>
            </a:r>
            <a:r>
              <a:rPr lang="fr-FR" altLang="en-US" b="0" u="none"/>
              <a:t> </a:t>
            </a:r>
          </a:p>
        </p:txBody>
      </p:sp>
      <p:sp>
        <p:nvSpPr>
          <p:cNvPr id="12296" name="Ellipse 9">
            <a:extLst>
              <a:ext uri="{FF2B5EF4-FFF2-40B4-BE49-F238E27FC236}">
                <a16:creationId xmlns:a16="http://schemas.microsoft.com/office/drawing/2014/main" xmlns="" id="{3FACFEEF-389C-9503-7E15-60DE5033F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857250"/>
            <a:ext cx="1714500" cy="1714500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cxnSp>
        <p:nvCxnSpPr>
          <p:cNvPr id="12297" name="Connecteur droit 11">
            <a:extLst>
              <a:ext uri="{FF2B5EF4-FFF2-40B4-BE49-F238E27FC236}">
                <a16:creationId xmlns:a16="http://schemas.microsoft.com/office/drawing/2014/main" xmlns="" id="{D866574C-1A11-8E5F-D839-2187D350AC8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715125" y="4143375"/>
            <a:ext cx="1214438" cy="71438"/>
          </a:xfrm>
          <a:prstGeom prst="line">
            <a:avLst/>
          </a:prstGeom>
          <a:noFill/>
          <a:ln w="28575" algn="ctr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8" name="Connecteur droit 13">
            <a:extLst>
              <a:ext uri="{FF2B5EF4-FFF2-40B4-BE49-F238E27FC236}">
                <a16:creationId xmlns:a16="http://schemas.microsoft.com/office/drawing/2014/main" xmlns="" id="{761BE27C-3D45-6A33-AACD-EA20AADC058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107906" y="3250407"/>
            <a:ext cx="714375" cy="71438"/>
          </a:xfrm>
          <a:prstGeom prst="line">
            <a:avLst/>
          </a:prstGeom>
          <a:noFill/>
          <a:ln w="19050" algn="ctr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9" name="ZoneTexte 14">
            <a:extLst>
              <a:ext uri="{FF2B5EF4-FFF2-40B4-BE49-F238E27FC236}">
                <a16:creationId xmlns:a16="http://schemas.microsoft.com/office/drawing/2014/main" xmlns="" id="{4771502D-2330-E8B4-7D8E-80BA48464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0" y="3143250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h</a:t>
            </a:r>
          </a:p>
        </p:txBody>
      </p:sp>
      <p:sp>
        <p:nvSpPr>
          <p:cNvPr id="12300" name="Rectangle 15">
            <a:extLst>
              <a:ext uri="{FF2B5EF4-FFF2-40B4-BE49-F238E27FC236}">
                <a16:creationId xmlns:a16="http://schemas.microsoft.com/office/drawing/2014/main" xmlns="" id="{B9D64AE8-499A-4DB5-40D5-5E548520C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063" y="4000500"/>
            <a:ext cx="38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H</a:t>
            </a:r>
            <a:endParaRPr lang="fr-FR" altLang="en-US"/>
          </a:p>
        </p:txBody>
      </p:sp>
      <p:cxnSp>
        <p:nvCxnSpPr>
          <p:cNvPr id="12301" name="Connecteur droit 17">
            <a:extLst>
              <a:ext uri="{FF2B5EF4-FFF2-40B4-BE49-F238E27FC236}">
                <a16:creationId xmlns:a16="http://schemas.microsoft.com/office/drawing/2014/main" xmlns="" id="{DAEE1715-B686-6815-141D-38DAF768992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143625" y="4143375"/>
            <a:ext cx="857250" cy="42862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2" name="Connecteur droit 18">
            <a:extLst>
              <a:ext uri="{FF2B5EF4-FFF2-40B4-BE49-F238E27FC236}">
                <a16:creationId xmlns:a16="http://schemas.microsoft.com/office/drawing/2014/main" xmlns="" id="{13636FC3-4035-CBB3-FEB0-C5FC0B2E134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286500" y="4714875"/>
            <a:ext cx="1714500" cy="85725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3" name="ZoneTexte 20">
            <a:extLst>
              <a:ext uri="{FF2B5EF4-FFF2-40B4-BE49-F238E27FC236}">
                <a16:creationId xmlns:a16="http://schemas.microsoft.com/office/drawing/2014/main" xmlns="" id="{74E5F27E-9FA3-686B-8F96-9049E1A60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571875"/>
            <a:ext cx="1928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   h  = ½  H</a:t>
            </a:r>
          </a:p>
        </p:txBody>
      </p:sp>
      <p:sp>
        <p:nvSpPr>
          <p:cNvPr id="12304" name="Rectangle 21">
            <a:extLst>
              <a:ext uri="{FF2B5EF4-FFF2-40B4-BE49-F238E27FC236}">
                <a16:creationId xmlns:a16="http://schemas.microsoft.com/office/drawing/2014/main" xmlns="" id="{10DCC0B4-BABF-9B68-749B-C633E549677F}"/>
              </a:ext>
            </a:extLst>
          </p:cNvPr>
          <p:cNvSpPr>
            <a:spLocks noChangeArrowheads="1"/>
          </p:cNvSpPr>
          <p:nvPr/>
        </p:nvSpPr>
        <p:spPr bwMode="auto">
          <a:xfrm rot="-1722120">
            <a:off x="6859588" y="4779963"/>
            <a:ext cx="37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D</a:t>
            </a:r>
            <a:endParaRPr lang="fr-FR" altLang="en-US"/>
          </a:p>
        </p:txBody>
      </p:sp>
      <p:sp>
        <p:nvSpPr>
          <p:cNvPr id="12305" name="Rectangle 22">
            <a:extLst>
              <a:ext uri="{FF2B5EF4-FFF2-40B4-BE49-F238E27FC236}">
                <a16:creationId xmlns:a16="http://schemas.microsoft.com/office/drawing/2014/main" xmlns="" id="{4034D6DB-024F-D450-B8DE-678A60C97F0C}"/>
              </a:ext>
            </a:extLst>
          </p:cNvPr>
          <p:cNvSpPr>
            <a:spLocks noChangeArrowheads="1"/>
          </p:cNvSpPr>
          <p:nvPr/>
        </p:nvSpPr>
        <p:spPr bwMode="auto">
          <a:xfrm rot="-1561929">
            <a:off x="6286500" y="3979863"/>
            <a:ext cx="3270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d</a:t>
            </a:r>
            <a:endParaRPr lang="fr-FR" altLang="en-US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xmlns="" id="{A35877A7-4699-58E0-C419-8CA3BF2BDF35}"/>
              </a:ext>
            </a:extLst>
          </p:cNvPr>
          <p:cNvCxnSpPr>
            <a:endCxn id="12296" idx="4"/>
          </p:cNvCxnSpPr>
          <p:nvPr/>
        </p:nvCxnSpPr>
        <p:spPr bwMode="auto">
          <a:xfrm rot="10800000" flipV="1">
            <a:off x="6858000" y="2357438"/>
            <a:ext cx="500063" cy="2143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07" name="ZoneTexte 27">
            <a:extLst>
              <a:ext uri="{FF2B5EF4-FFF2-40B4-BE49-F238E27FC236}">
                <a16:creationId xmlns:a16="http://schemas.microsoft.com/office/drawing/2014/main" xmlns="" id="{2EB1341D-7A6D-247C-5CF5-B10C42F64F83}"/>
              </a:ext>
            </a:extLst>
          </p:cNvPr>
          <p:cNvSpPr txBox="1">
            <a:spLocks noChangeArrowheads="1"/>
          </p:cNvSpPr>
          <p:nvPr/>
        </p:nvSpPr>
        <p:spPr bwMode="auto">
          <a:xfrm rot="-1683044">
            <a:off x="6783388" y="2093913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y</a:t>
            </a:r>
          </a:p>
        </p:txBody>
      </p:sp>
      <p:sp>
        <p:nvSpPr>
          <p:cNvPr id="12308" name="ZoneTexte 28">
            <a:extLst>
              <a:ext uri="{FF2B5EF4-FFF2-40B4-BE49-F238E27FC236}">
                <a16:creationId xmlns:a16="http://schemas.microsoft.com/office/drawing/2014/main" xmlns="" id="{6C4DFC36-ECE1-11D8-48FD-DA7A518BB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4214813"/>
            <a:ext cx="2214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d  = ½  D</a:t>
            </a:r>
          </a:p>
        </p:txBody>
      </p:sp>
      <p:sp>
        <p:nvSpPr>
          <p:cNvPr id="12309" name="ZoneTexte 29">
            <a:extLst>
              <a:ext uri="{FF2B5EF4-FFF2-40B4-BE49-F238E27FC236}">
                <a16:creationId xmlns:a16="http://schemas.microsoft.com/office/drawing/2014/main" xmlns="" id="{E2028FFD-9B63-F00B-D51B-7AEC323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786313"/>
            <a:ext cx="185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y   = ¼  D</a:t>
            </a:r>
          </a:p>
        </p:txBody>
      </p:sp>
      <p:sp>
        <p:nvSpPr>
          <p:cNvPr id="12310" name="ZoneTexte 30">
            <a:extLst>
              <a:ext uri="{FF2B5EF4-FFF2-40B4-BE49-F238E27FC236}">
                <a16:creationId xmlns:a16="http://schemas.microsoft.com/office/drawing/2014/main" xmlns="" id="{7B0C6064-8E1A-0982-AEDE-30B4C4BC7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5715000"/>
            <a:ext cx="600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u="none" dirty="0">
                <a:solidFill>
                  <a:srgbClr val="FF0000"/>
                </a:solidFill>
              </a:rPr>
              <a:t>Compact</a:t>
            </a:r>
            <a:r>
              <a:rPr lang="en-US" altLang="en-US" u="none" dirty="0"/>
              <a:t> Composition with </a:t>
            </a:r>
            <a:r>
              <a:rPr lang="en-US" altLang="en-US" u="none" dirty="0">
                <a:solidFill>
                  <a:srgbClr val="00B050"/>
                </a:solidFill>
              </a:rPr>
              <a:t>vertical dominance</a:t>
            </a:r>
            <a:endParaRPr lang="fr-FR" altLang="en-US" u="none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292" grpId="0"/>
      <p:bldP spid="12293" grpId="0"/>
      <p:bldP spid="12294" grpId="0"/>
      <p:bldP spid="12295" grpId="0"/>
      <p:bldP spid="12296" grpId="0" animBg="1"/>
      <p:bldP spid="12299" grpId="0"/>
      <p:bldP spid="12300" grpId="0"/>
      <p:bldP spid="12303" grpId="0"/>
      <p:bldP spid="12304" grpId="0"/>
      <p:bldP spid="12304" grpId="1"/>
      <p:bldP spid="12305" grpId="0"/>
      <p:bldP spid="12307" grpId="0"/>
      <p:bldP spid="12308" grpId="0"/>
      <p:bldP spid="12309" grpId="0"/>
      <p:bldP spid="123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>
            <a:extLst>
              <a:ext uri="{FF2B5EF4-FFF2-40B4-BE49-F238E27FC236}">
                <a16:creationId xmlns:a16="http://schemas.microsoft.com/office/drawing/2014/main" xmlns="" id="{D2E8D58D-144C-0880-6AFD-89FD68642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785813"/>
            <a:ext cx="489426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E2A6B1FE-8B49-C121-2E52-BF766126E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0"/>
            <a:ext cx="6357938" cy="64293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3rd Example of Volumetric Composition</a:t>
            </a:r>
          </a:p>
        </p:txBody>
      </p:sp>
      <p:sp>
        <p:nvSpPr>
          <p:cNvPr id="13316" name="ZoneTexte 5">
            <a:extLst>
              <a:ext uri="{FF2B5EF4-FFF2-40B4-BE49-F238E27FC236}">
                <a16:creationId xmlns:a16="http://schemas.microsoft.com/office/drawing/2014/main" xmlns="" id="{BEA4F63F-1297-0FB2-955C-CE3A37F63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928688"/>
            <a:ext cx="4000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- Composition based on the </a:t>
            </a:r>
            <a:r>
              <a:rPr lang="en-US" altLang="en-US" u="none" dirty="0">
                <a:solidFill>
                  <a:srgbClr val="FF0000"/>
                </a:solidFill>
              </a:rPr>
              <a:t>combination of different volumes</a:t>
            </a:r>
            <a:endParaRPr lang="fr-FR" altLang="en-US" u="none" dirty="0">
              <a:solidFill>
                <a:srgbClr val="FF0000"/>
              </a:solidFill>
            </a:endParaRPr>
          </a:p>
        </p:txBody>
      </p:sp>
      <p:sp>
        <p:nvSpPr>
          <p:cNvPr id="13317" name="ZoneTexte 6">
            <a:extLst>
              <a:ext uri="{FF2B5EF4-FFF2-40B4-BE49-F238E27FC236}">
                <a16:creationId xmlns:a16="http://schemas.microsoft.com/office/drawing/2014/main" xmlns="" id="{92FCE282-09F2-8D22-102F-2FA581EFE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928813"/>
            <a:ext cx="3857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b="0" u="none" dirty="0"/>
              <a:t>- Composition by </a:t>
            </a:r>
            <a:r>
              <a:rPr lang="fr-FR" altLang="en-US" u="none" dirty="0">
                <a:solidFill>
                  <a:srgbClr val="FF0000"/>
                </a:solidFill>
              </a:rPr>
              <a:t>Juxtaposition</a:t>
            </a:r>
          </a:p>
        </p:txBody>
      </p:sp>
      <p:sp>
        <p:nvSpPr>
          <p:cNvPr id="13318" name="ZoneTexte 7">
            <a:extLst>
              <a:ext uri="{FF2B5EF4-FFF2-40B4-BE49-F238E27FC236}">
                <a16:creationId xmlns:a16="http://schemas.microsoft.com/office/drawing/2014/main" xmlns="" id="{ED4014CE-4618-A4ED-BBDB-3953DDEDA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643188"/>
            <a:ext cx="3500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b="0" u="none" dirty="0"/>
              <a:t>- </a:t>
            </a:r>
            <a:r>
              <a:rPr lang="fr-FR" altLang="en-US" u="none" dirty="0" err="1">
                <a:solidFill>
                  <a:srgbClr val="FF0000"/>
                </a:solidFill>
              </a:rPr>
              <a:t>Scattered</a:t>
            </a:r>
            <a:r>
              <a:rPr lang="fr-FR" altLang="en-US" b="0" u="none" dirty="0"/>
              <a:t> composition</a:t>
            </a:r>
            <a:endParaRPr lang="fr-FR" altLang="en-US" u="none" dirty="0">
              <a:solidFill>
                <a:srgbClr val="FF0066"/>
              </a:solidFill>
            </a:endParaRPr>
          </a:p>
        </p:txBody>
      </p:sp>
      <p:sp>
        <p:nvSpPr>
          <p:cNvPr id="13319" name="ZoneTexte 8">
            <a:extLst>
              <a:ext uri="{FF2B5EF4-FFF2-40B4-BE49-F238E27FC236}">
                <a16:creationId xmlns:a16="http://schemas.microsoft.com/office/drawing/2014/main" xmlns="" id="{EB298AF1-C59E-37EB-CDEF-DCF26D6B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3214688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b="0" u="none" dirty="0"/>
              <a:t>- </a:t>
            </a:r>
            <a:r>
              <a:rPr lang="fr-FR" altLang="en-US" b="0" u="none" dirty="0" err="1"/>
              <a:t>Respecting</a:t>
            </a:r>
            <a:r>
              <a:rPr lang="fr-FR" altLang="en-US" b="0" u="none" dirty="0"/>
              <a:t> </a:t>
            </a:r>
            <a:r>
              <a:rPr lang="fr-FR" altLang="en-US" u="none" dirty="0" err="1">
                <a:solidFill>
                  <a:srgbClr val="FF0000"/>
                </a:solidFill>
              </a:rPr>
              <a:t>Alignment</a:t>
            </a:r>
            <a:endParaRPr lang="fr-FR" altLang="en-US" u="none" dirty="0">
              <a:solidFill>
                <a:srgbClr val="FF0000"/>
              </a:solidFill>
            </a:endParaRPr>
          </a:p>
        </p:txBody>
      </p:sp>
      <p:cxnSp>
        <p:nvCxnSpPr>
          <p:cNvPr id="13320" name="Connecteur droit 10">
            <a:extLst>
              <a:ext uri="{FF2B5EF4-FFF2-40B4-BE49-F238E27FC236}">
                <a16:creationId xmlns:a16="http://schemas.microsoft.com/office/drawing/2014/main" xmlns="" id="{F5894B87-217B-EC18-006F-FDFCEAD981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86563" y="3357563"/>
            <a:ext cx="2143125" cy="35718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1" name="Connecteur droit 14">
            <a:extLst>
              <a:ext uri="{FF2B5EF4-FFF2-40B4-BE49-F238E27FC236}">
                <a16:creationId xmlns:a16="http://schemas.microsoft.com/office/drawing/2014/main" xmlns="" id="{134BAADE-3D9C-27F6-B484-1C4BA52FAF0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036469" y="3607594"/>
            <a:ext cx="928688" cy="57150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35">
            <a:extLst>
              <a:ext uri="{FF2B5EF4-FFF2-40B4-BE49-F238E27FC236}">
                <a16:creationId xmlns:a16="http://schemas.microsoft.com/office/drawing/2014/main" xmlns="" id="{371E0629-1312-F46B-EF6D-6C2D6F6A4A54}"/>
              </a:ext>
            </a:extLst>
          </p:cNvPr>
          <p:cNvSpPr>
            <a:spLocks noChangeArrowheads="1"/>
          </p:cNvSpPr>
          <p:nvPr/>
        </p:nvSpPr>
        <p:spPr bwMode="auto">
          <a:xfrm rot="515155">
            <a:off x="7572375" y="3643313"/>
            <a:ext cx="35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L</a:t>
            </a:r>
            <a:endParaRPr lang="fr-FR" altLang="en-US"/>
          </a:p>
        </p:txBody>
      </p:sp>
      <p:sp>
        <p:nvSpPr>
          <p:cNvPr id="13327" name="Rectangle 36">
            <a:extLst>
              <a:ext uri="{FF2B5EF4-FFF2-40B4-BE49-F238E27FC236}">
                <a16:creationId xmlns:a16="http://schemas.microsoft.com/office/drawing/2014/main" xmlns="" id="{118802F2-4FC6-3B71-DD87-43B633D02C01}"/>
              </a:ext>
            </a:extLst>
          </p:cNvPr>
          <p:cNvSpPr>
            <a:spLocks noChangeArrowheads="1"/>
          </p:cNvSpPr>
          <p:nvPr/>
        </p:nvSpPr>
        <p:spPr bwMode="auto">
          <a:xfrm rot="-4265438">
            <a:off x="6572250" y="3857626"/>
            <a:ext cx="38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G</a:t>
            </a:r>
            <a:endParaRPr lang="fr-FR" altLang="en-US"/>
          </a:p>
        </p:txBody>
      </p:sp>
      <p:grpSp>
        <p:nvGrpSpPr>
          <p:cNvPr id="2" name="Groupe 22">
            <a:extLst>
              <a:ext uri="{FF2B5EF4-FFF2-40B4-BE49-F238E27FC236}">
                <a16:creationId xmlns:a16="http://schemas.microsoft.com/office/drawing/2014/main" xmlns="" id="{FFCEC3A3-50F3-91E9-9090-D07D7F1BDF24}"/>
              </a:ext>
            </a:extLst>
          </p:cNvPr>
          <p:cNvGrpSpPr>
            <a:grpSpLocks/>
          </p:cNvGrpSpPr>
          <p:nvPr/>
        </p:nvGrpSpPr>
        <p:grpSpPr bwMode="auto">
          <a:xfrm>
            <a:off x="4286250" y="3500438"/>
            <a:ext cx="2571750" cy="588962"/>
            <a:chOff x="4286250" y="3500438"/>
            <a:chExt cx="2571750" cy="588962"/>
          </a:xfrm>
        </p:grpSpPr>
        <p:cxnSp>
          <p:nvCxnSpPr>
            <p:cNvPr id="13334" name="Connecteur droit 34">
              <a:extLst>
                <a:ext uri="{FF2B5EF4-FFF2-40B4-BE49-F238E27FC236}">
                  <a16:creationId xmlns:a16="http://schemas.microsoft.com/office/drawing/2014/main" xmlns="" id="{609EB240-35DF-4B83-32DE-725B750ED8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4286250" y="3500438"/>
              <a:ext cx="2571750" cy="285750"/>
            </a:xfrm>
            <a:prstGeom prst="lin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35" name="Rectangle 37">
              <a:extLst>
                <a:ext uri="{FF2B5EF4-FFF2-40B4-BE49-F238E27FC236}">
                  <a16:creationId xmlns:a16="http://schemas.microsoft.com/office/drawing/2014/main" xmlns="" id="{2C1A6CCE-49FB-E686-85B7-0D3273D845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4738">
              <a:off x="4978400" y="3689350"/>
              <a:ext cx="3825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u="none"/>
                <a:t>H</a:t>
              </a:r>
              <a:endParaRPr lang="fr-FR" altLang="en-US"/>
            </a:p>
          </p:txBody>
        </p:sp>
      </p:grpSp>
      <p:grpSp>
        <p:nvGrpSpPr>
          <p:cNvPr id="3" name="Groupe 21">
            <a:extLst>
              <a:ext uri="{FF2B5EF4-FFF2-40B4-BE49-F238E27FC236}">
                <a16:creationId xmlns:a16="http://schemas.microsoft.com/office/drawing/2014/main" xmlns="" id="{3B5E1D2D-1CEC-3BB6-863D-CE4A2BA53914}"/>
              </a:ext>
            </a:extLst>
          </p:cNvPr>
          <p:cNvGrpSpPr>
            <a:grpSpLocks/>
          </p:cNvGrpSpPr>
          <p:nvPr/>
        </p:nvGrpSpPr>
        <p:grpSpPr bwMode="auto">
          <a:xfrm>
            <a:off x="4429125" y="1071563"/>
            <a:ext cx="2143125" cy="1785937"/>
            <a:chOff x="4429125" y="1071563"/>
            <a:chExt cx="2143125" cy="1785937"/>
          </a:xfrm>
        </p:grpSpPr>
        <p:cxnSp>
          <p:nvCxnSpPr>
            <p:cNvPr id="4" name="Connecteur droit 16">
              <a:extLst>
                <a:ext uri="{FF2B5EF4-FFF2-40B4-BE49-F238E27FC236}">
                  <a16:creationId xmlns:a16="http://schemas.microsoft.com/office/drawing/2014/main" xmlns="" id="{34B35C17-DF0A-DD19-C844-B3ED95077FC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29125" y="1071563"/>
              <a:ext cx="1285875" cy="71437"/>
            </a:xfrm>
            <a:prstGeom prst="line">
              <a:avLst/>
            </a:prstGeom>
            <a:noFill/>
            <a:ln w="28575" algn="ctr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Connecteur droit 18">
              <a:extLst>
                <a:ext uri="{FF2B5EF4-FFF2-40B4-BE49-F238E27FC236}">
                  <a16:creationId xmlns:a16="http://schemas.microsoft.com/office/drawing/2014/main" xmlns="" id="{429EBB52-82CC-568D-28E4-66E8FCB65C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929981" y="1928019"/>
              <a:ext cx="1571625" cy="1588"/>
            </a:xfrm>
            <a:prstGeom prst="line">
              <a:avLst/>
            </a:prstGeom>
            <a:noFill/>
            <a:ln w="28575" algn="ctr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Connecteur droit 24">
              <a:extLst>
                <a:ext uri="{FF2B5EF4-FFF2-40B4-BE49-F238E27FC236}">
                  <a16:creationId xmlns:a16="http://schemas.microsoft.com/office/drawing/2014/main" xmlns="" id="{BAF3CD44-F6DF-5712-E8B1-652A562121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5715000" y="2714625"/>
              <a:ext cx="857250" cy="142875"/>
            </a:xfrm>
            <a:prstGeom prst="line">
              <a:avLst/>
            </a:prstGeom>
            <a:noFill/>
            <a:ln w="28575" algn="ctr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tangle 38">
              <a:extLst>
                <a:ext uri="{FF2B5EF4-FFF2-40B4-BE49-F238E27FC236}">
                  <a16:creationId xmlns:a16="http://schemas.microsoft.com/office/drawing/2014/main" xmlns="" id="{7F2D8685-1FC6-5FFD-C6C4-22E6265EE0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13472">
              <a:off x="6027738" y="2312988"/>
              <a:ext cx="3841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u="none">
                  <a:solidFill>
                    <a:srgbClr val="00B050"/>
                  </a:solidFill>
                </a:rPr>
                <a:t>H</a:t>
              </a:r>
              <a:endParaRPr lang="fr-FR" altLang="en-US">
                <a:solidFill>
                  <a:srgbClr val="00B050"/>
                </a:solidFill>
              </a:endParaRPr>
            </a:p>
          </p:txBody>
        </p:sp>
      </p:grpSp>
      <p:sp>
        <p:nvSpPr>
          <p:cNvPr id="13330" name="ZoneTexte 39">
            <a:extLst>
              <a:ext uri="{FF2B5EF4-FFF2-40B4-BE49-F238E27FC236}">
                <a16:creationId xmlns:a16="http://schemas.microsoft.com/office/drawing/2014/main" xmlns="" id="{E7851230-0B92-57B9-F0C6-E73B947BE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4643438"/>
            <a:ext cx="7143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- The pyramid and the sphere are in the same "L" alignment</a:t>
            </a:r>
            <a:endParaRPr lang="fr-FR" altLang="en-US" b="0" u="none" dirty="0"/>
          </a:p>
        </p:txBody>
      </p:sp>
      <p:sp>
        <p:nvSpPr>
          <p:cNvPr id="13331" name="ZoneTexte 40">
            <a:extLst>
              <a:ext uri="{FF2B5EF4-FFF2-40B4-BE49-F238E27FC236}">
                <a16:creationId xmlns:a16="http://schemas.microsoft.com/office/drawing/2014/main" xmlns="" id="{C65F6F92-E4D8-393D-3A16-A065F3803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5072063"/>
            <a:ext cx="7786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- The cube and the cone are in the same "G" alignment</a:t>
            </a:r>
            <a:endParaRPr lang="fr-FR" altLang="en-US" b="0" u="none" dirty="0"/>
          </a:p>
        </p:txBody>
      </p:sp>
      <p:sp>
        <p:nvSpPr>
          <p:cNvPr id="13332" name="ZoneTexte 41">
            <a:extLst>
              <a:ext uri="{FF2B5EF4-FFF2-40B4-BE49-F238E27FC236}">
                <a16:creationId xmlns:a16="http://schemas.microsoft.com/office/drawing/2014/main" xmlns="" id="{08779190-497E-A315-4A34-71014B0A5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5500688"/>
            <a:ext cx="7000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- The cube and the cylinder are in the same "H" alignment</a:t>
            </a:r>
            <a:endParaRPr lang="fr-FR" altLang="en-US" b="0" u="none" dirty="0"/>
          </a:p>
        </p:txBody>
      </p:sp>
      <p:sp>
        <p:nvSpPr>
          <p:cNvPr id="13333" name="ZoneTexte 47">
            <a:extLst>
              <a:ext uri="{FF2B5EF4-FFF2-40B4-BE49-F238E27FC236}">
                <a16:creationId xmlns:a16="http://schemas.microsoft.com/office/drawing/2014/main" xmlns="" id="{FA9935F9-4AE0-FE5B-CB93-7FE98E983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6143625"/>
            <a:ext cx="600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u="none" dirty="0">
                <a:solidFill>
                  <a:srgbClr val="00B050"/>
                </a:solidFill>
              </a:rPr>
              <a:t>Scattered</a:t>
            </a:r>
            <a:r>
              <a:rPr lang="en-US" altLang="en-US" u="none" dirty="0"/>
              <a:t> composition with </a:t>
            </a:r>
            <a:r>
              <a:rPr lang="en-US" altLang="en-US" u="none" dirty="0">
                <a:solidFill>
                  <a:srgbClr val="FF0000"/>
                </a:solidFill>
              </a:rPr>
              <a:t>vertical dominance</a:t>
            </a:r>
            <a:endParaRPr lang="fr-FR" altLang="en-US" u="non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316" grpId="0"/>
      <p:bldP spid="13317" grpId="0"/>
      <p:bldP spid="13318" grpId="0"/>
      <p:bldP spid="13319" grpId="0"/>
      <p:bldP spid="13326" grpId="0"/>
      <p:bldP spid="13327" grpId="0"/>
      <p:bldP spid="13330" grpId="0"/>
      <p:bldP spid="13331" grpId="0"/>
      <p:bldP spid="13332" grpId="0"/>
      <p:bldP spid="133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A403270-F4F0-9B2A-D4AF-EABC55208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2071688"/>
            <a:ext cx="76438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u="none" dirty="0"/>
              <a:t>How do you make these solids?</a:t>
            </a:r>
            <a:endParaRPr lang="fr-FR" altLang="en-US" sz="4000" u="non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BDFD4F94-158C-D887-0D02-80C1D3372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4000500"/>
            <a:ext cx="592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u="none" dirty="0">
                <a:solidFill>
                  <a:srgbClr val="FF0000"/>
                </a:solidFill>
              </a:rPr>
              <a:t>By adopting the </a:t>
            </a:r>
            <a:r>
              <a:rPr lang="en-US" altLang="en-US" dirty="0">
                <a:solidFill>
                  <a:srgbClr val="FF0000"/>
                </a:solidFill>
              </a:rPr>
              <a:t>papercraft method</a:t>
            </a:r>
            <a:endParaRPr lang="fr-F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9658</TotalTime>
  <Words>763</Words>
  <Application>Microsoft Office PowerPoint</Application>
  <PresentationFormat>Affichage à l'écran (4:3)</PresentationFormat>
  <Paragraphs>137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Globe</vt:lpstr>
      <vt:lpstr>Modèle par défaut</vt:lpstr>
      <vt:lpstr>Crayons</vt:lpstr>
      <vt:lpstr>Course n03 :  Volumetric Composition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Exo n03 . Volumetric Composition</vt:lpstr>
      <vt:lpstr>Présentation PowerPoint</vt:lpstr>
      <vt:lpstr>Présentation PowerPoint</vt:lpstr>
      <vt:lpstr>Présentation PowerPoint</vt:lpstr>
    </vt:vector>
  </TitlesOfParts>
  <Company>Boomscud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 de la ville coloniale sur la ville actuelle  cas d’une ville d’Algérie M’sila</dc:title>
  <dc:creator>Boomscud</dc:creator>
  <cp:lastModifiedBy>M</cp:lastModifiedBy>
  <cp:revision>331</cp:revision>
  <dcterms:created xsi:type="dcterms:W3CDTF">2006-11-27T09:37:15Z</dcterms:created>
  <dcterms:modified xsi:type="dcterms:W3CDTF">2023-12-17T22:36:42Z</dcterms:modified>
</cp:coreProperties>
</file>