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304" r:id="rId3"/>
    <p:sldId id="305" r:id="rId4"/>
    <p:sldId id="306" r:id="rId5"/>
    <p:sldId id="307" r:id="rId6"/>
    <p:sldId id="310" r:id="rId7"/>
    <p:sldId id="311" r:id="rId8"/>
    <p:sldId id="312" r:id="rId9"/>
    <p:sldId id="313" r:id="rId10"/>
    <p:sldId id="316" r:id="rId11"/>
    <p:sldId id="317" r:id="rId12"/>
    <p:sldId id="318" r:id="rId13"/>
    <p:sldId id="257" r:id="rId14"/>
    <p:sldId id="258" r:id="rId15"/>
    <p:sldId id="259" r:id="rId16"/>
    <p:sldId id="297" r:id="rId17"/>
    <p:sldId id="298" r:id="rId18"/>
    <p:sldId id="299" r:id="rId19"/>
    <p:sldId id="300" r:id="rId20"/>
    <p:sldId id="301" r:id="rId21"/>
    <p:sldId id="302" r:id="rId22"/>
    <p:sldId id="31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8E7F28-2800-45C1-942E-5CD3A1575230}" type="doc">
      <dgm:prSet loTypeId="urn:microsoft.com/office/officeart/2005/8/layout/list1" loCatId="list" qsTypeId="urn:microsoft.com/office/officeart/2005/8/quickstyle/simple2" qsCatId="simple" csTypeId="urn:microsoft.com/office/officeart/2005/8/colors/colorful5" csCatId="colorful" phldr="1"/>
      <dgm:spPr/>
      <dgm:t>
        <a:bodyPr/>
        <a:lstStyle/>
        <a:p>
          <a:endParaRPr lang="fr-FR"/>
        </a:p>
      </dgm:t>
    </dgm:pt>
    <dgm:pt modelId="{511AF28C-6990-4806-BC68-0AE5546ADAF1}">
      <dgm:prSet phldrT="[Texte]" custT="1"/>
      <dgm:spPr/>
      <dgm:t>
        <a:bodyPr/>
        <a:lstStyle/>
        <a:p>
          <a:r>
            <a:rPr lang="ar-MA" sz="2400" dirty="0" smtClean="0">
              <a:ln/>
            </a:rPr>
            <a:t>القيم</a:t>
          </a:r>
          <a:r>
            <a:rPr lang="ar-MA" sz="1400" dirty="0" smtClean="0">
              <a:ln/>
            </a:rPr>
            <a:t> </a:t>
          </a:r>
          <a:endParaRPr lang="fr-FR" sz="1400" dirty="0">
            <a:ln/>
          </a:endParaRPr>
        </a:p>
      </dgm:t>
    </dgm:pt>
    <dgm:pt modelId="{D4307B98-63AA-4FF5-A030-9A46CC316E4B}" type="parTrans" cxnId="{ACC545AF-BB67-41A8-8344-EF51F3C27E1E}">
      <dgm:prSet/>
      <dgm:spPr/>
      <dgm:t>
        <a:bodyPr/>
        <a:lstStyle/>
        <a:p>
          <a:endParaRPr lang="fr-FR"/>
        </a:p>
      </dgm:t>
    </dgm:pt>
    <dgm:pt modelId="{E11F1207-0650-4376-A313-B961CF0D79C9}" type="sibTrans" cxnId="{ACC545AF-BB67-41A8-8344-EF51F3C27E1E}">
      <dgm:prSet/>
      <dgm:spPr/>
      <dgm:t>
        <a:bodyPr/>
        <a:lstStyle/>
        <a:p>
          <a:endParaRPr lang="fr-FR"/>
        </a:p>
      </dgm:t>
    </dgm:pt>
    <dgm:pt modelId="{DE369789-AC8E-4B8D-9E7C-A23079BD7B74}">
      <dgm:prSet phldrT="[Texte]" custT="1"/>
      <dgm:spPr/>
      <dgm:t>
        <a:bodyPr/>
        <a:lstStyle/>
        <a:p>
          <a:r>
            <a:rPr lang="ar-MA" sz="2400" dirty="0" smtClean="0">
              <a:ln/>
            </a:rPr>
            <a:t>النظم</a:t>
          </a:r>
          <a:endParaRPr lang="fr-FR" sz="1400" dirty="0">
            <a:ln/>
          </a:endParaRPr>
        </a:p>
      </dgm:t>
    </dgm:pt>
    <dgm:pt modelId="{5DE311E3-5FEE-4EE7-9782-908BEBE3FFD2}" type="parTrans" cxnId="{3C77C52B-D1C5-4830-AC28-30C8E9ABADDB}">
      <dgm:prSet/>
      <dgm:spPr/>
      <dgm:t>
        <a:bodyPr/>
        <a:lstStyle/>
        <a:p>
          <a:endParaRPr lang="fr-FR"/>
        </a:p>
      </dgm:t>
    </dgm:pt>
    <dgm:pt modelId="{F92511A7-1D48-4DBA-B4D6-57D2853146AA}" type="sibTrans" cxnId="{3C77C52B-D1C5-4830-AC28-30C8E9ABADDB}">
      <dgm:prSet/>
      <dgm:spPr/>
      <dgm:t>
        <a:bodyPr/>
        <a:lstStyle/>
        <a:p>
          <a:endParaRPr lang="fr-FR"/>
        </a:p>
      </dgm:t>
    </dgm:pt>
    <dgm:pt modelId="{5A817184-6630-4E20-AEBE-94876C44117F}">
      <dgm:prSet phldrT="[Texte]" custT="1"/>
      <dgm:spPr/>
      <dgm:t>
        <a:bodyPr/>
        <a:lstStyle/>
        <a:p>
          <a:r>
            <a:rPr lang="ar-MA" sz="2400" dirty="0" smtClean="0">
              <a:ln/>
            </a:rPr>
            <a:t>المعايير</a:t>
          </a:r>
          <a:r>
            <a:rPr lang="ar-MA" sz="1400" dirty="0" smtClean="0"/>
            <a:t> </a:t>
          </a:r>
          <a:endParaRPr lang="fr-FR" sz="1400" dirty="0"/>
        </a:p>
      </dgm:t>
    </dgm:pt>
    <dgm:pt modelId="{7EB3A77A-BA94-41B2-ABFD-33341731E22E}" type="parTrans" cxnId="{7267180F-DB34-4E07-B7E2-3693712EC49E}">
      <dgm:prSet/>
      <dgm:spPr/>
      <dgm:t>
        <a:bodyPr/>
        <a:lstStyle/>
        <a:p>
          <a:endParaRPr lang="fr-FR"/>
        </a:p>
      </dgm:t>
    </dgm:pt>
    <dgm:pt modelId="{3D59D5A1-22F3-420D-8C2E-A74D473DF16E}" type="sibTrans" cxnId="{7267180F-DB34-4E07-B7E2-3693712EC49E}">
      <dgm:prSet/>
      <dgm:spPr/>
      <dgm:t>
        <a:bodyPr/>
        <a:lstStyle/>
        <a:p>
          <a:endParaRPr lang="fr-FR"/>
        </a:p>
      </dgm:t>
    </dgm:pt>
    <dgm:pt modelId="{1A6DF9FC-9469-4FB1-84C7-08BD9F00F6BD}">
      <dgm:prSet custT="1"/>
      <dgm:spPr/>
      <dgm:t>
        <a:bodyPr/>
        <a:lstStyle/>
        <a:p>
          <a:pPr rtl="1"/>
          <a:r>
            <a:rPr lang="ar-MA" sz="2400" dirty="0">
              <a:solidFill>
                <a:schemeClr val="accent1">
                  <a:lumMod val="75000"/>
                </a:schemeClr>
              </a:solidFill>
              <a:latin typeface="Arial" pitchFamily="34" charset="0"/>
              <a:cs typeface="Arial" pitchFamily="34" charset="0"/>
            </a:rPr>
            <a:t>الأخلاق الحسنة </a:t>
          </a:r>
          <a:r>
            <a:rPr lang="ar-MA" sz="2400" dirty="0">
              <a:latin typeface="Arial" pitchFamily="34" charset="0"/>
              <a:cs typeface="Arial" pitchFamily="34" charset="0"/>
            </a:rPr>
            <a:t>في العمل </a:t>
          </a:r>
          <a:endParaRPr lang="fr-FR" sz="2400" dirty="0">
            <a:latin typeface="Arial" pitchFamily="34" charset="0"/>
            <a:cs typeface="Arial" pitchFamily="34" charset="0"/>
          </a:endParaRPr>
        </a:p>
      </dgm:t>
    </dgm:pt>
    <dgm:pt modelId="{2066EE72-2637-446D-9830-8CBB156D385D}" type="parTrans" cxnId="{EA16A978-96FD-4BFB-8350-69A159F27B65}">
      <dgm:prSet/>
      <dgm:spPr/>
      <dgm:t>
        <a:bodyPr/>
        <a:lstStyle/>
        <a:p>
          <a:endParaRPr lang="fr-FR"/>
        </a:p>
      </dgm:t>
    </dgm:pt>
    <dgm:pt modelId="{EBA7EF4A-C084-4BC8-9731-8E536DC154F3}" type="sibTrans" cxnId="{EA16A978-96FD-4BFB-8350-69A159F27B65}">
      <dgm:prSet/>
      <dgm:spPr/>
      <dgm:t>
        <a:bodyPr/>
        <a:lstStyle/>
        <a:p>
          <a:endParaRPr lang="fr-FR"/>
        </a:p>
      </dgm:t>
    </dgm:pt>
    <dgm:pt modelId="{7104B03E-D88F-4E1A-B96F-0C95958B3766}">
      <dgm:prSet custT="1"/>
      <dgm:spPr/>
      <dgm:t>
        <a:bodyPr/>
        <a:lstStyle/>
        <a:p>
          <a:pPr rtl="1"/>
          <a:r>
            <a:rPr lang="ar-MA" sz="2400" dirty="0">
              <a:solidFill>
                <a:schemeClr val="accent1">
                  <a:lumMod val="75000"/>
                </a:schemeClr>
              </a:solidFill>
              <a:latin typeface="Arial" pitchFamily="34" charset="0"/>
              <a:cs typeface="Arial" pitchFamily="34" charset="0"/>
            </a:rPr>
            <a:t>الضوابط والشروط </a:t>
          </a:r>
          <a:r>
            <a:rPr lang="ar-MA" sz="2400" dirty="0">
              <a:latin typeface="Arial" pitchFamily="34" charset="0"/>
              <a:cs typeface="Arial" pitchFamily="34" charset="0"/>
            </a:rPr>
            <a:t>الفنية التي تحكم الأداء الوظيفي والمهني في صيغة قانونية</a:t>
          </a:r>
          <a:endParaRPr lang="fr-FR" sz="2400" dirty="0">
            <a:latin typeface="Arial" pitchFamily="34" charset="0"/>
            <a:cs typeface="Arial" pitchFamily="34" charset="0"/>
          </a:endParaRPr>
        </a:p>
      </dgm:t>
    </dgm:pt>
    <dgm:pt modelId="{EAA3AA7D-56B9-49DD-AF9E-EF4F881C634F}" type="parTrans" cxnId="{B61FF267-F210-42F8-9B21-8155ECD129A9}">
      <dgm:prSet/>
      <dgm:spPr/>
      <dgm:t>
        <a:bodyPr/>
        <a:lstStyle/>
        <a:p>
          <a:endParaRPr lang="fr-FR"/>
        </a:p>
      </dgm:t>
    </dgm:pt>
    <dgm:pt modelId="{FBE9B715-E2C8-45BF-A2A9-7736F1829D58}" type="sibTrans" cxnId="{B61FF267-F210-42F8-9B21-8155ECD129A9}">
      <dgm:prSet/>
      <dgm:spPr/>
      <dgm:t>
        <a:bodyPr/>
        <a:lstStyle/>
        <a:p>
          <a:endParaRPr lang="fr-FR"/>
        </a:p>
      </dgm:t>
    </dgm:pt>
    <dgm:pt modelId="{31346118-5F8B-454C-BE4E-B08BDB104356}">
      <dgm:prSet custT="1"/>
      <dgm:spPr/>
      <dgm:t>
        <a:bodyPr/>
        <a:lstStyle/>
        <a:p>
          <a:pPr rtl="1"/>
          <a:r>
            <a:rPr lang="ar-MA" sz="2400" dirty="0">
              <a:solidFill>
                <a:schemeClr val="accent1">
                  <a:lumMod val="75000"/>
                </a:schemeClr>
              </a:solidFill>
              <a:latin typeface="Arial" pitchFamily="34" charset="0"/>
              <a:cs typeface="Arial" pitchFamily="34" charset="0"/>
            </a:rPr>
            <a:t>المواصفات المحددة </a:t>
          </a:r>
          <a:r>
            <a:rPr lang="ar-MA" sz="2400" dirty="0">
              <a:latin typeface="Arial" pitchFamily="34" charset="0"/>
              <a:cs typeface="Arial" pitchFamily="34" charset="0"/>
            </a:rPr>
            <a:t>للأساليب والممارسات العملية في أداء الأعمال</a:t>
          </a:r>
          <a:endParaRPr lang="fr-FR" sz="2400" dirty="0">
            <a:latin typeface="Arial" pitchFamily="34" charset="0"/>
            <a:cs typeface="Arial" pitchFamily="34" charset="0"/>
          </a:endParaRPr>
        </a:p>
      </dgm:t>
    </dgm:pt>
    <dgm:pt modelId="{30D858C0-9F19-4BC8-95A4-170C37B4E2EA}" type="parTrans" cxnId="{C0C80F82-069B-4C30-AC69-616E8B895313}">
      <dgm:prSet/>
      <dgm:spPr/>
      <dgm:t>
        <a:bodyPr/>
        <a:lstStyle/>
        <a:p>
          <a:endParaRPr lang="fr-FR"/>
        </a:p>
      </dgm:t>
    </dgm:pt>
    <dgm:pt modelId="{2F875C0F-FC95-48C9-896C-83D98F6D21D7}" type="sibTrans" cxnId="{C0C80F82-069B-4C30-AC69-616E8B895313}">
      <dgm:prSet/>
      <dgm:spPr/>
      <dgm:t>
        <a:bodyPr/>
        <a:lstStyle/>
        <a:p>
          <a:endParaRPr lang="fr-FR"/>
        </a:p>
      </dgm:t>
    </dgm:pt>
    <dgm:pt modelId="{852BAC52-9F7B-4D1A-A02F-E7C00E471B87}">
      <dgm:prSet custT="1"/>
      <dgm:spPr/>
      <dgm:t>
        <a:bodyPr/>
        <a:lstStyle/>
        <a:p>
          <a:pPr rtl="1"/>
          <a:r>
            <a:rPr lang="ar-MA" sz="2400" dirty="0">
              <a:latin typeface="Arial" pitchFamily="34" charset="0"/>
              <a:cs typeface="Arial" pitchFamily="34" charset="0"/>
            </a:rPr>
            <a:t>وتم وصفها </a:t>
          </a:r>
          <a:r>
            <a:rPr lang="ar-MA" sz="2400" dirty="0" smtClean="0">
              <a:latin typeface="Arial" pitchFamily="34" charset="0"/>
              <a:cs typeface="Arial" pitchFamily="34" charset="0"/>
            </a:rPr>
            <a:t>(بالايجابية) </a:t>
          </a:r>
          <a:r>
            <a:rPr lang="ar-MA" sz="2400" dirty="0" err="1" smtClean="0">
              <a:latin typeface="Arial" pitchFamily="34" charset="0"/>
              <a:cs typeface="Arial" pitchFamily="34" charset="0"/>
            </a:rPr>
            <a:t>لإستبعاد</a:t>
          </a:r>
          <a:r>
            <a:rPr lang="ar-MA" sz="2400" dirty="0" smtClean="0">
              <a:latin typeface="Arial" pitchFamily="34" charset="0"/>
              <a:cs typeface="Arial" pitchFamily="34" charset="0"/>
            </a:rPr>
            <a:t> </a:t>
          </a:r>
          <a:r>
            <a:rPr lang="ar-MA" sz="2400" dirty="0">
              <a:latin typeface="Arial" pitchFamily="34" charset="0"/>
              <a:cs typeface="Arial" pitchFamily="34" charset="0"/>
            </a:rPr>
            <a:t>الأخلاق والممارسات الضارة </a:t>
          </a:r>
          <a:endParaRPr lang="fr-FR" sz="2400" dirty="0">
            <a:latin typeface="Arial" pitchFamily="34" charset="0"/>
            <a:cs typeface="Arial" pitchFamily="34" charset="0"/>
          </a:endParaRPr>
        </a:p>
      </dgm:t>
    </dgm:pt>
    <dgm:pt modelId="{93D389D2-823C-46E4-91BC-16B63609944B}" type="parTrans" cxnId="{8D0E6A7A-FDE4-4808-8849-5973669E2699}">
      <dgm:prSet/>
      <dgm:spPr/>
      <dgm:t>
        <a:bodyPr/>
        <a:lstStyle/>
        <a:p>
          <a:endParaRPr lang="fr-FR"/>
        </a:p>
      </dgm:t>
    </dgm:pt>
    <dgm:pt modelId="{153DE0C3-87A7-4DF3-9CCC-FF18EA227C71}" type="sibTrans" cxnId="{8D0E6A7A-FDE4-4808-8849-5973669E2699}">
      <dgm:prSet/>
      <dgm:spPr/>
      <dgm:t>
        <a:bodyPr/>
        <a:lstStyle/>
        <a:p>
          <a:endParaRPr lang="fr-FR"/>
        </a:p>
      </dgm:t>
    </dgm:pt>
    <dgm:pt modelId="{55F8CC59-EFB3-4F4D-B1C0-B7EFDFB82447}">
      <dgm:prSet custT="1"/>
      <dgm:spPr/>
      <dgm:t>
        <a:bodyPr/>
        <a:lstStyle/>
        <a:p>
          <a:pPr rtl="1"/>
          <a:r>
            <a:rPr lang="ar-MA" sz="2400" dirty="0">
              <a:latin typeface="Arial" pitchFamily="34" charset="0"/>
              <a:cs typeface="Arial" pitchFamily="34" charset="0"/>
            </a:rPr>
            <a:t>وإضافة صفة (العليا) للدلالة على </a:t>
          </a:r>
          <a:r>
            <a:rPr lang="ar-MA" sz="2400" dirty="0" smtClean="0">
              <a:latin typeface="Arial" pitchFamily="34" charset="0"/>
              <a:cs typeface="Arial" pitchFamily="34" charset="0"/>
            </a:rPr>
            <a:t>المثالية </a:t>
          </a:r>
          <a:r>
            <a:rPr lang="ar-MA" sz="2400" dirty="0">
              <a:latin typeface="Arial" pitchFamily="34" charset="0"/>
              <a:cs typeface="Arial" pitchFamily="34" charset="0"/>
            </a:rPr>
            <a:t>المنشودة والسمو الأخلاقي المطلوب</a:t>
          </a:r>
          <a:endParaRPr lang="fr-FR" sz="2400" dirty="0">
            <a:latin typeface="Arial" pitchFamily="34" charset="0"/>
            <a:cs typeface="Arial" pitchFamily="34" charset="0"/>
          </a:endParaRPr>
        </a:p>
      </dgm:t>
    </dgm:pt>
    <dgm:pt modelId="{E10C02F9-BC0A-4776-9AD5-0D64E24BCFC2}" type="parTrans" cxnId="{625294CF-FF80-4FC3-8756-991D16C79DEC}">
      <dgm:prSet/>
      <dgm:spPr/>
      <dgm:t>
        <a:bodyPr/>
        <a:lstStyle/>
        <a:p>
          <a:endParaRPr lang="fr-FR"/>
        </a:p>
      </dgm:t>
    </dgm:pt>
    <dgm:pt modelId="{830D89DE-B359-40F5-9093-8AFF9380CBBD}" type="sibTrans" cxnId="{625294CF-FF80-4FC3-8756-991D16C79DEC}">
      <dgm:prSet/>
      <dgm:spPr/>
      <dgm:t>
        <a:bodyPr/>
        <a:lstStyle/>
        <a:p>
          <a:endParaRPr lang="fr-FR"/>
        </a:p>
      </dgm:t>
    </dgm:pt>
    <dgm:pt modelId="{79D363F3-BD33-46F7-A527-07B8DE07561F}" type="pres">
      <dgm:prSet presAssocID="{F48E7F28-2800-45C1-942E-5CD3A1575230}" presName="linear" presStyleCnt="0">
        <dgm:presLayoutVars>
          <dgm:dir val="rev"/>
          <dgm:animLvl val="lvl"/>
          <dgm:resizeHandles val="exact"/>
        </dgm:presLayoutVars>
      </dgm:prSet>
      <dgm:spPr/>
      <dgm:t>
        <a:bodyPr/>
        <a:lstStyle/>
        <a:p>
          <a:endParaRPr lang="fr-FR"/>
        </a:p>
      </dgm:t>
    </dgm:pt>
    <dgm:pt modelId="{3E300D10-D18D-43E5-8346-0BAE56391462}" type="pres">
      <dgm:prSet presAssocID="{511AF28C-6990-4806-BC68-0AE5546ADAF1}" presName="parentLin" presStyleCnt="0"/>
      <dgm:spPr/>
      <dgm:t>
        <a:bodyPr/>
        <a:lstStyle/>
        <a:p>
          <a:endParaRPr lang="fr-FR"/>
        </a:p>
      </dgm:t>
    </dgm:pt>
    <dgm:pt modelId="{53F07FCC-6D52-4E22-95B5-252D33366382}" type="pres">
      <dgm:prSet presAssocID="{511AF28C-6990-4806-BC68-0AE5546ADAF1}" presName="parentLeftMargin" presStyleLbl="node1" presStyleIdx="0" presStyleCnt="3"/>
      <dgm:spPr/>
      <dgm:t>
        <a:bodyPr/>
        <a:lstStyle/>
        <a:p>
          <a:endParaRPr lang="fr-FR"/>
        </a:p>
      </dgm:t>
    </dgm:pt>
    <dgm:pt modelId="{D9194C03-7D6B-4E1D-B433-0606297CF88E}" type="pres">
      <dgm:prSet presAssocID="{511AF28C-6990-4806-BC68-0AE5546ADAF1}" presName="parentText" presStyleLbl="node1" presStyleIdx="0" presStyleCnt="3" custScaleX="100209" custScaleY="66917" custLinFactNeighborX="-3703" custLinFactNeighborY="-8431">
        <dgm:presLayoutVars>
          <dgm:chMax val="0"/>
          <dgm:bulletEnabled val="1"/>
        </dgm:presLayoutVars>
      </dgm:prSet>
      <dgm:spPr/>
      <dgm:t>
        <a:bodyPr/>
        <a:lstStyle/>
        <a:p>
          <a:endParaRPr lang="fr-FR"/>
        </a:p>
      </dgm:t>
    </dgm:pt>
    <dgm:pt modelId="{4499BED3-3380-4391-86DB-DCA324F70433}" type="pres">
      <dgm:prSet presAssocID="{511AF28C-6990-4806-BC68-0AE5546ADAF1}" presName="negativeSpace" presStyleCnt="0"/>
      <dgm:spPr/>
      <dgm:t>
        <a:bodyPr/>
        <a:lstStyle/>
        <a:p>
          <a:endParaRPr lang="fr-FR"/>
        </a:p>
      </dgm:t>
    </dgm:pt>
    <dgm:pt modelId="{5F396C85-71FA-4EE9-9E5A-4991D3FCA309}" type="pres">
      <dgm:prSet presAssocID="{511AF28C-6990-4806-BC68-0AE5546ADAF1}" presName="childText" presStyleLbl="conFgAcc1" presStyleIdx="0" presStyleCnt="3" custLinFactNeighborY="-28026">
        <dgm:presLayoutVars>
          <dgm:bulletEnabled val="1"/>
        </dgm:presLayoutVars>
      </dgm:prSet>
      <dgm:spPr/>
      <dgm:t>
        <a:bodyPr/>
        <a:lstStyle/>
        <a:p>
          <a:endParaRPr lang="fr-FR"/>
        </a:p>
      </dgm:t>
    </dgm:pt>
    <dgm:pt modelId="{067FD1C5-B518-464B-A14C-F96121E35DE0}" type="pres">
      <dgm:prSet presAssocID="{E11F1207-0650-4376-A313-B961CF0D79C9}" presName="spaceBetweenRectangles" presStyleCnt="0"/>
      <dgm:spPr/>
      <dgm:t>
        <a:bodyPr/>
        <a:lstStyle/>
        <a:p>
          <a:endParaRPr lang="fr-FR"/>
        </a:p>
      </dgm:t>
    </dgm:pt>
    <dgm:pt modelId="{18360192-CAD2-4271-AD34-EC42B64D03CB}" type="pres">
      <dgm:prSet presAssocID="{DE369789-AC8E-4B8D-9E7C-A23079BD7B74}" presName="parentLin" presStyleCnt="0"/>
      <dgm:spPr/>
      <dgm:t>
        <a:bodyPr/>
        <a:lstStyle/>
        <a:p>
          <a:endParaRPr lang="fr-FR"/>
        </a:p>
      </dgm:t>
    </dgm:pt>
    <dgm:pt modelId="{780E2C7F-6D73-4084-8212-E7BBC7E6B524}" type="pres">
      <dgm:prSet presAssocID="{DE369789-AC8E-4B8D-9E7C-A23079BD7B74}" presName="parentLeftMargin" presStyleLbl="node1" presStyleIdx="0" presStyleCnt="3"/>
      <dgm:spPr/>
      <dgm:t>
        <a:bodyPr/>
        <a:lstStyle/>
        <a:p>
          <a:endParaRPr lang="fr-FR"/>
        </a:p>
      </dgm:t>
    </dgm:pt>
    <dgm:pt modelId="{02DBDD56-2E10-4AAD-865D-73B38A04EE3A}" type="pres">
      <dgm:prSet presAssocID="{DE369789-AC8E-4B8D-9E7C-A23079BD7B74}" presName="parentText" presStyleLbl="node1" presStyleIdx="1" presStyleCnt="3" custScaleX="99649" custScaleY="62337" custLinFactNeighborY="-16507">
        <dgm:presLayoutVars>
          <dgm:chMax val="0"/>
          <dgm:bulletEnabled val="1"/>
        </dgm:presLayoutVars>
      </dgm:prSet>
      <dgm:spPr/>
      <dgm:t>
        <a:bodyPr/>
        <a:lstStyle/>
        <a:p>
          <a:endParaRPr lang="fr-FR"/>
        </a:p>
      </dgm:t>
    </dgm:pt>
    <dgm:pt modelId="{C0B629CE-B48F-4A53-AF3D-D490AC3B0F9F}" type="pres">
      <dgm:prSet presAssocID="{DE369789-AC8E-4B8D-9E7C-A23079BD7B74}" presName="negativeSpace" presStyleCnt="0"/>
      <dgm:spPr/>
      <dgm:t>
        <a:bodyPr/>
        <a:lstStyle/>
        <a:p>
          <a:endParaRPr lang="fr-FR"/>
        </a:p>
      </dgm:t>
    </dgm:pt>
    <dgm:pt modelId="{9B3B7C47-3248-41FD-A4D4-2765077B324C}" type="pres">
      <dgm:prSet presAssocID="{DE369789-AC8E-4B8D-9E7C-A23079BD7B74}" presName="childText" presStyleLbl="conFgAcc1" presStyleIdx="1" presStyleCnt="3" custLinFactNeighborY="-5052">
        <dgm:presLayoutVars>
          <dgm:bulletEnabled val="1"/>
        </dgm:presLayoutVars>
      </dgm:prSet>
      <dgm:spPr/>
      <dgm:t>
        <a:bodyPr/>
        <a:lstStyle/>
        <a:p>
          <a:endParaRPr lang="fr-FR"/>
        </a:p>
      </dgm:t>
    </dgm:pt>
    <dgm:pt modelId="{0F44F036-8034-456C-B5E1-69FA47E52A7D}" type="pres">
      <dgm:prSet presAssocID="{F92511A7-1D48-4DBA-B4D6-57D2853146AA}" presName="spaceBetweenRectangles" presStyleCnt="0"/>
      <dgm:spPr/>
      <dgm:t>
        <a:bodyPr/>
        <a:lstStyle/>
        <a:p>
          <a:endParaRPr lang="fr-FR"/>
        </a:p>
      </dgm:t>
    </dgm:pt>
    <dgm:pt modelId="{AA44E8CA-FA0C-453B-9CE7-F30E94CABB83}" type="pres">
      <dgm:prSet presAssocID="{5A817184-6630-4E20-AEBE-94876C44117F}" presName="parentLin" presStyleCnt="0"/>
      <dgm:spPr/>
      <dgm:t>
        <a:bodyPr/>
        <a:lstStyle/>
        <a:p>
          <a:endParaRPr lang="fr-FR"/>
        </a:p>
      </dgm:t>
    </dgm:pt>
    <dgm:pt modelId="{F10BFBD6-F5FE-40A5-847A-527604B3F7A3}" type="pres">
      <dgm:prSet presAssocID="{5A817184-6630-4E20-AEBE-94876C44117F}" presName="parentLeftMargin" presStyleLbl="node1" presStyleIdx="1" presStyleCnt="3"/>
      <dgm:spPr/>
      <dgm:t>
        <a:bodyPr/>
        <a:lstStyle/>
        <a:p>
          <a:endParaRPr lang="fr-FR"/>
        </a:p>
      </dgm:t>
    </dgm:pt>
    <dgm:pt modelId="{39E3A7E0-789D-4200-830A-90A236F934D9}" type="pres">
      <dgm:prSet presAssocID="{5A817184-6630-4E20-AEBE-94876C44117F}" presName="parentText" presStyleLbl="node1" presStyleIdx="2" presStyleCnt="3" custScaleY="58698">
        <dgm:presLayoutVars>
          <dgm:chMax val="0"/>
          <dgm:bulletEnabled val="1"/>
        </dgm:presLayoutVars>
      </dgm:prSet>
      <dgm:spPr/>
      <dgm:t>
        <a:bodyPr/>
        <a:lstStyle/>
        <a:p>
          <a:endParaRPr lang="fr-FR"/>
        </a:p>
      </dgm:t>
    </dgm:pt>
    <dgm:pt modelId="{87509FBB-D299-4223-A1B5-FEF70A19A24C}" type="pres">
      <dgm:prSet presAssocID="{5A817184-6630-4E20-AEBE-94876C44117F}" presName="negativeSpace" presStyleCnt="0"/>
      <dgm:spPr/>
      <dgm:t>
        <a:bodyPr/>
        <a:lstStyle/>
        <a:p>
          <a:endParaRPr lang="fr-FR"/>
        </a:p>
      </dgm:t>
    </dgm:pt>
    <dgm:pt modelId="{BFBC73B9-2DB4-419C-A824-528841E49632}" type="pres">
      <dgm:prSet presAssocID="{5A817184-6630-4E20-AEBE-94876C44117F}" presName="childText" presStyleLbl="conFgAcc1" presStyleIdx="2" presStyleCnt="3">
        <dgm:presLayoutVars>
          <dgm:bulletEnabled val="1"/>
        </dgm:presLayoutVars>
      </dgm:prSet>
      <dgm:spPr/>
      <dgm:t>
        <a:bodyPr/>
        <a:lstStyle/>
        <a:p>
          <a:endParaRPr lang="fr-FR"/>
        </a:p>
      </dgm:t>
    </dgm:pt>
  </dgm:ptLst>
  <dgm:cxnLst>
    <dgm:cxn modelId="{8D0E6A7A-FDE4-4808-8849-5973669E2699}" srcId="{5A817184-6630-4E20-AEBE-94876C44117F}" destId="{852BAC52-9F7B-4D1A-A02F-E7C00E471B87}" srcOrd="1" destOrd="0" parTransId="{93D389D2-823C-46E4-91BC-16B63609944B}" sibTransId="{153DE0C3-87A7-4DF3-9CCC-FF18EA227C71}"/>
    <dgm:cxn modelId="{78F07AF9-9F93-4FE7-A09D-92776B837F6E}" type="presOf" srcId="{7104B03E-D88F-4E1A-B96F-0C95958B3766}" destId="{9B3B7C47-3248-41FD-A4D4-2765077B324C}" srcOrd="0" destOrd="0" presId="urn:microsoft.com/office/officeart/2005/8/layout/list1"/>
    <dgm:cxn modelId="{D637D728-E3E9-4CD7-970B-BFA35A45D46E}" type="presOf" srcId="{511AF28C-6990-4806-BC68-0AE5546ADAF1}" destId="{D9194C03-7D6B-4E1D-B433-0606297CF88E}" srcOrd="1" destOrd="0" presId="urn:microsoft.com/office/officeart/2005/8/layout/list1"/>
    <dgm:cxn modelId="{266FE5C0-BFF3-47D1-82F9-E25B93F16566}" type="presOf" srcId="{5A817184-6630-4E20-AEBE-94876C44117F}" destId="{39E3A7E0-789D-4200-830A-90A236F934D9}" srcOrd="1" destOrd="0" presId="urn:microsoft.com/office/officeart/2005/8/layout/list1"/>
    <dgm:cxn modelId="{EA16A978-96FD-4BFB-8350-69A159F27B65}" srcId="{511AF28C-6990-4806-BC68-0AE5546ADAF1}" destId="{1A6DF9FC-9469-4FB1-84C7-08BD9F00F6BD}" srcOrd="0" destOrd="0" parTransId="{2066EE72-2637-446D-9830-8CBB156D385D}" sibTransId="{EBA7EF4A-C084-4BC8-9731-8E536DC154F3}"/>
    <dgm:cxn modelId="{B61FF267-F210-42F8-9B21-8155ECD129A9}" srcId="{DE369789-AC8E-4B8D-9E7C-A23079BD7B74}" destId="{7104B03E-D88F-4E1A-B96F-0C95958B3766}" srcOrd="0" destOrd="0" parTransId="{EAA3AA7D-56B9-49DD-AF9E-EF4F881C634F}" sibTransId="{FBE9B715-E2C8-45BF-A2A9-7736F1829D58}"/>
    <dgm:cxn modelId="{C0CC74E0-4A24-437C-A6AD-5DF24FB86A0B}" type="presOf" srcId="{852BAC52-9F7B-4D1A-A02F-E7C00E471B87}" destId="{BFBC73B9-2DB4-419C-A824-528841E49632}" srcOrd="0" destOrd="1" presId="urn:microsoft.com/office/officeart/2005/8/layout/list1"/>
    <dgm:cxn modelId="{625294CF-FF80-4FC3-8756-991D16C79DEC}" srcId="{5A817184-6630-4E20-AEBE-94876C44117F}" destId="{55F8CC59-EFB3-4F4D-B1C0-B7EFDFB82447}" srcOrd="2" destOrd="0" parTransId="{E10C02F9-BC0A-4776-9AD5-0D64E24BCFC2}" sibTransId="{830D89DE-B359-40F5-9093-8AFF9380CBBD}"/>
    <dgm:cxn modelId="{2F9BA880-0BAA-420D-B08C-BFCDBA477601}" type="presOf" srcId="{DE369789-AC8E-4B8D-9E7C-A23079BD7B74}" destId="{02DBDD56-2E10-4AAD-865D-73B38A04EE3A}" srcOrd="1" destOrd="0" presId="urn:microsoft.com/office/officeart/2005/8/layout/list1"/>
    <dgm:cxn modelId="{C5D2491A-BD05-4A2C-BF21-93CE300B45A8}" type="presOf" srcId="{DE369789-AC8E-4B8D-9E7C-A23079BD7B74}" destId="{780E2C7F-6D73-4084-8212-E7BBC7E6B524}" srcOrd="0" destOrd="0" presId="urn:microsoft.com/office/officeart/2005/8/layout/list1"/>
    <dgm:cxn modelId="{6C3230EA-F1C5-4776-A3AB-E0814476B031}" type="presOf" srcId="{1A6DF9FC-9469-4FB1-84C7-08BD9F00F6BD}" destId="{5F396C85-71FA-4EE9-9E5A-4991D3FCA309}" srcOrd="0" destOrd="0" presId="urn:microsoft.com/office/officeart/2005/8/layout/list1"/>
    <dgm:cxn modelId="{F4D7B0F6-D8DF-4B49-B8F8-1D32D7234694}" type="presOf" srcId="{5A817184-6630-4E20-AEBE-94876C44117F}" destId="{F10BFBD6-F5FE-40A5-847A-527604B3F7A3}" srcOrd="0" destOrd="0" presId="urn:microsoft.com/office/officeart/2005/8/layout/list1"/>
    <dgm:cxn modelId="{C0C80F82-069B-4C30-AC69-616E8B895313}" srcId="{5A817184-6630-4E20-AEBE-94876C44117F}" destId="{31346118-5F8B-454C-BE4E-B08BDB104356}" srcOrd="0" destOrd="0" parTransId="{30D858C0-9F19-4BC8-95A4-170C37B4E2EA}" sibTransId="{2F875C0F-FC95-48C9-896C-83D98F6D21D7}"/>
    <dgm:cxn modelId="{D2BCFE5C-CB68-4C3D-8048-991FD218227F}" type="presOf" srcId="{31346118-5F8B-454C-BE4E-B08BDB104356}" destId="{BFBC73B9-2DB4-419C-A824-528841E49632}" srcOrd="0" destOrd="0" presId="urn:microsoft.com/office/officeart/2005/8/layout/list1"/>
    <dgm:cxn modelId="{ACC545AF-BB67-41A8-8344-EF51F3C27E1E}" srcId="{F48E7F28-2800-45C1-942E-5CD3A1575230}" destId="{511AF28C-6990-4806-BC68-0AE5546ADAF1}" srcOrd="0" destOrd="0" parTransId="{D4307B98-63AA-4FF5-A030-9A46CC316E4B}" sibTransId="{E11F1207-0650-4376-A313-B961CF0D79C9}"/>
    <dgm:cxn modelId="{A1CEC138-CCA1-4252-83FF-315919FCD9DC}" type="presOf" srcId="{55F8CC59-EFB3-4F4D-B1C0-B7EFDFB82447}" destId="{BFBC73B9-2DB4-419C-A824-528841E49632}" srcOrd="0" destOrd="2" presId="urn:microsoft.com/office/officeart/2005/8/layout/list1"/>
    <dgm:cxn modelId="{3C77C52B-D1C5-4830-AC28-30C8E9ABADDB}" srcId="{F48E7F28-2800-45C1-942E-5CD3A1575230}" destId="{DE369789-AC8E-4B8D-9E7C-A23079BD7B74}" srcOrd="1" destOrd="0" parTransId="{5DE311E3-5FEE-4EE7-9782-908BEBE3FFD2}" sibTransId="{F92511A7-1D48-4DBA-B4D6-57D2853146AA}"/>
    <dgm:cxn modelId="{FE9CFBA2-09CF-4B5D-B426-58CA07133DF8}" type="presOf" srcId="{F48E7F28-2800-45C1-942E-5CD3A1575230}" destId="{79D363F3-BD33-46F7-A527-07B8DE07561F}" srcOrd="0" destOrd="0" presId="urn:microsoft.com/office/officeart/2005/8/layout/list1"/>
    <dgm:cxn modelId="{7267180F-DB34-4E07-B7E2-3693712EC49E}" srcId="{F48E7F28-2800-45C1-942E-5CD3A1575230}" destId="{5A817184-6630-4E20-AEBE-94876C44117F}" srcOrd="2" destOrd="0" parTransId="{7EB3A77A-BA94-41B2-ABFD-33341731E22E}" sibTransId="{3D59D5A1-22F3-420D-8C2E-A74D473DF16E}"/>
    <dgm:cxn modelId="{7BF0FBDB-62ED-4540-A998-D9AF3543A7F9}" type="presOf" srcId="{511AF28C-6990-4806-BC68-0AE5546ADAF1}" destId="{53F07FCC-6D52-4E22-95B5-252D33366382}" srcOrd="0" destOrd="0" presId="urn:microsoft.com/office/officeart/2005/8/layout/list1"/>
    <dgm:cxn modelId="{D2D1CD3F-1CEB-42CE-919A-395B66ECC674}" type="presParOf" srcId="{79D363F3-BD33-46F7-A527-07B8DE07561F}" destId="{3E300D10-D18D-43E5-8346-0BAE56391462}" srcOrd="0" destOrd="0" presId="urn:microsoft.com/office/officeart/2005/8/layout/list1"/>
    <dgm:cxn modelId="{D27C61BD-0F18-459D-8622-27622BAD6352}" type="presParOf" srcId="{3E300D10-D18D-43E5-8346-0BAE56391462}" destId="{53F07FCC-6D52-4E22-95B5-252D33366382}" srcOrd="0" destOrd="0" presId="urn:microsoft.com/office/officeart/2005/8/layout/list1"/>
    <dgm:cxn modelId="{8ECB3A56-FB4D-4296-BB5C-EFD28C844D24}" type="presParOf" srcId="{3E300D10-D18D-43E5-8346-0BAE56391462}" destId="{D9194C03-7D6B-4E1D-B433-0606297CF88E}" srcOrd="1" destOrd="0" presId="urn:microsoft.com/office/officeart/2005/8/layout/list1"/>
    <dgm:cxn modelId="{17268F7C-7D29-43FE-8347-55FC383CC881}" type="presParOf" srcId="{79D363F3-BD33-46F7-A527-07B8DE07561F}" destId="{4499BED3-3380-4391-86DB-DCA324F70433}" srcOrd="1" destOrd="0" presId="urn:microsoft.com/office/officeart/2005/8/layout/list1"/>
    <dgm:cxn modelId="{681EDB84-A6A7-47A7-B0E6-5E6DE873F8BC}" type="presParOf" srcId="{79D363F3-BD33-46F7-A527-07B8DE07561F}" destId="{5F396C85-71FA-4EE9-9E5A-4991D3FCA309}" srcOrd="2" destOrd="0" presId="urn:microsoft.com/office/officeart/2005/8/layout/list1"/>
    <dgm:cxn modelId="{7507428D-72AC-412B-A2B3-5103D800464D}" type="presParOf" srcId="{79D363F3-BD33-46F7-A527-07B8DE07561F}" destId="{067FD1C5-B518-464B-A14C-F96121E35DE0}" srcOrd="3" destOrd="0" presId="urn:microsoft.com/office/officeart/2005/8/layout/list1"/>
    <dgm:cxn modelId="{BE4176D8-86AC-48E4-97FA-5F5424CEBB52}" type="presParOf" srcId="{79D363F3-BD33-46F7-A527-07B8DE07561F}" destId="{18360192-CAD2-4271-AD34-EC42B64D03CB}" srcOrd="4" destOrd="0" presId="urn:microsoft.com/office/officeart/2005/8/layout/list1"/>
    <dgm:cxn modelId="{800B388F-D812-4EC8-9D75-1CF7BF56BDEC}" type="presParOf" srcId="{18360192-CAD2-4271-AD34-EC42B64D03CB}" destId="{780E2C7F-6D73-4084-8212-E7BBC7E6B524}" srcOrd="0" destOrd="0" presId="urn:microsoft.com/office/officeart/2005/8/layout/list1"/>
    <dgm:cxn modelId="{BEF7CD5A-F9C7-4F4E-8C11-F29F6B154AC1}" type="presParOf" srcId="{18360192-CAD2-4271-AD34-EC42B64D03CB}" destId="{02DBDD56-2E10-4AAD-865D-73B38A04EE3A}" srcOrd="1" destOrd="0" presId="urn:microsoft.com/office/officeart/2005/8/layout/list1"/>
    <dgm:cxn modelId="{B3B6B3C4-547E-4C1C-8C03-23EA39F43562}" type="presParOf" srcId="{79D363F3-BD33-46F7-A527-07B8DE07561F}" destId="{C0B629CE-B48F-4A53-AF3D-D490AC3B0F9F}" srcOrd="5" destOrd="0" presId="urn:microsoft.com/office/officeart/2005/8/layout/list1"/>
    <dgm:cxn modelId="{7A34C0CA-5F7C-41B7-BFDE-08CBAD817548}" type="presParOf" srcId="{79D363F3-BD33-46F7-A527-07B8DE07561F}" destId="{9B3B7C47-3248-41FD-A4D4-2765077B324C}" srcOrd="6" destOrd="0" presId="urn:microsoft.com/office/officeart/2005/8/layout/list1"/>
    <dgm:cxn modelId="{D45DF8A0-43B1-4881-80F7-11E9EE707B41}" type="presParOf" srcId="{79D363F3-BD33-46F7-A527-07B8DE07561F}" destId="{0F44F036-8034-456C-B5E1-69FA47E52A7D}" srcOrd="7" destOrd="0" presId="urn:microsoft.com/office/officeart/2005/8/layout/list1"/>
    <dgm:cxn modelId="{A763ED04-8A15-4437-B590-2FA824E1033B}" type="presParOf" srcId="{79D363F3-BD33-46F7-A527-07B8DE07561F}" destId="{AA44E8CA-FA0C-453B-9CE7-F30E94CABB83}" srcOrd="8" destOrd="0" presId="urn:microsoft.com/office/officeart/2005/8/layout/list1"/>
    <dgm:cxn modelId="{A17E23E3-7BA0-4F81-A240-613EA2721E15}" type="presParOf" srcId="{AA44E8CA-FA0C-453B-9CE7-F30E94CABB83}" destId="{F10BFBD6-F5FE-40A5-847A-527604B3F7A3}" srcOrd="0" destOrd="0" presId="urn:microsoft.com/office/officeart/2005/8/layout/list1"/>
    <dgm:cxn modelId="{BF9BB183-A28C-4743-B620-E9F5727283E2}" type="presParOf" srcId="{AA44E8CA-FA0C-453B-9CE7-F30E94CABB83}" destId="{39E3A7E0-789D-4200-830A-90A236F934D9}" srcOrd="1" destOrd="0" presId="urn:microsoft.com/office/officeart/2005/8/layout/list1"/>
    <dgm:cxn modelId="{D7DC3D44-6989-43AF-9E43-806F70610380}" type="presParOf" srcId="{79D363F3-BD33-46F7-A527-07B8DE07561F}" destId="{87509FBB-D299-4223-A1B5-FEF70A19A24C}" srcOrd="9" destOrd="0" presId="urn:microsoft.com/office/officeart/2005/8/layout/list1"/>
    <dgm:cxn modelId="{167A2933-2E5D-450E-A234-0FE50EA8D19E}" type="presParOf" srcId="{79D363F3-BD33-46F7-A527-07B8DE07561F}" destId="{BFBC73B9-2DB4-419C-A824-528841E49632}" srcOrd="10" destOrd="0" presId="urn:microsoft.com/office/officeart/2005/8/layout/list1"/>
  </dgm:cxnLst>
  <dgm:bg/>
  <dgm:whole/>
</dgm:dataModel>
</file>

<file path=ppt/diagrams/data2.xml><?xml version="1.0" encoding="utf-8"?>
<dgm:dataModel xmlns:dgm="http://schemas.openxmlformats.org/drawingml/2006/diagram" xmlns:a="http://schemas.openxmlformats.org/drawingml/2006/main">
  <dgm:ptLst>
    <dgm:pt modelId="{E02A5FD0-12C9-4477-BDFA-29710F5F3F7D}" type="doc">
      <dgm:prSet loTypeId="urn:microsoft.com/office/officeart/2005/8/layout/radial5" loCatId="cycle" qsTypeId="urn:microsoft.com/office/officeart/2005/8/quickstyle/simple1" qsCatId="simple" csTypeId="urn:microsoft.com/office/officeart/2005/8/colors/colorful2" csCatId="colorful" phldr="1"/>
      <dgm:spPr/>
      <dgm:t>
        <a:bodyPr/>
        <a:lstStyle/>
        <a:p>
          <a:endParaRPr lang="fr-FR"/>
        </a:p>
      </dgm:t>
    </dgm:pt>
    <dgm:pt modelId="{7D2FFE32-CD0E-43AC-9BA9-922CA9AE280C}">
      <dgm:prSet phldrT="[Texte]" custT="1"/>
      <dgm:spPr/>
      <dgm:t>
        <a:bodyPr/>
        <a:lstStyle/>
        <a:p>
          <a:pPr rtl="1"/>
          <a:r>
            <a:rPr lang="ar-SA" sz="3600" b="1" cap="all" dirty="0" smtClean="0">
              <a:solidFill>
                <a:schemeClr val="tx1"/>
              </a:solidFill>
              <a:effectLst>
                <a:reflection blurRad="12700" stA="48000" endA="300" endPos="55000" dir="5400000" sy="-90000" algn="bl" rotWithShape="0"/>
              </a:effectLst>
              <a:latin typeface="Arial" pitchFamily="34" charset="0"/>
              <a:ea typeface="+mj-ea"/>
              <a:cs typeface="Arial" pitchFamily="34" charset="0"/>
            </a:rPr>
            <a:t>مصادر أخلاقيات</a:t>
          </a:r>
          <a:r>
            <a:rPr lang="ar-SA" sz="3600" b="1" dirty="0" smtClean="0">
              <a:solidFill>
                <a:schemeClr val="tx1"/>
              </a:solidFill>
              <a:effectLst/>
              <a:latin typeface="Arial" pitchFamily="34" charset="0"/>
              <a:cs typeface="Arial" pitchFamily="34" charset="0"/>
            </a:rPr>
            <a:t> </a:t>
          </a:r>
          <a:r>
            <a:rPr lang="ar-SA" sz="3600" b="1" cap="all" dirty="0" smtClean="0">
              <a:solidFill>
                <a:schemeClr val="tx1"/>
              </a:solidFill>
              <a:effectLst>
                <a:reflection blurRad="12700" stA="48000" endA="300" endPos="55000" dir="5400000" sy="-90000" algn="bl" rotWithShape="0"/>
              </a:effectLst>
              <a:latin typeface="Arial" pitchFamily="34" charset="0"/>
              <a:ea typeface="+mj-ea"/>
              <a:cs typeface="Arial" pitchFamily="34" charset="0"/>
            </a:rPr>
            <a:t>المهنة</a:t>
          </a:r>
          <a:endParaRPr lang="fr-FR" sz="3600" b="1" dirty="0">
            <a:solidFill>
              <a:schemeClr val="tx1"/>
            </a:solidFill>
            <a:effectLst>
              <a:reflection blurRad="12700" stA="48000" endA="300" endPos="55000" dir="5400000" sy="-90000" algn="bl" rotWithShape="0"/>
            </a:effectLst>
            <a:latin typeface="Arial" pitchFamily="34" charset="0"/>
            <a:cs typeface="Arial" pitchFamily="34" charset="0"/>
          </a:endParaRPr>
        </a:p>
      </dgm:t>
    </dgm:pt>
    <dgm:pt modelId="{D291B82C-E508-4E8A-B54B-972006A84FFD}" type="parTrans" cxnId="{6BD641DA-1CF2-4182-A277-EECBBDCD19D2}">
      <dgm:prSet/>
      <dgm:spPr/>
      <dgm:t>
        <a:bodyPr/>
        <a:lstStyle/>
        <a:p>
          <a:endParaRPr lang="fr-FR"/>
        </a:p>
      </dgm:t>
    </dgm:pt>
    <dgm:pt modelId="{9391A620-16BA-40EC-B228-05BFD87E120D}" type="sibTrans" cxnId="{6BD641DA-1CF2-4182-A277-EECBBDCD19D2}">
      <dgm:prSet/>
      <dgm:spPr/>
      <dgm:t>
        <a:bodyPr/>
        <a:lstStyle/>
        <a:p>
          <a:endParaRPr lang="fr-FR"/>
        </a:p>
      </dgm:t>
    </dgm:pt>
    <dgm:pt modelId="{F3B5BA0D-AEB9-414D-9205-19AD903E0D59}">
      <dgm:prSet phldrT="[Texte]" custT="1"/>
      <dgm:spPr/>
      <dgm:t>
        <a:bodyPr/>
        <a:lstStyle/>
        <a:p>
          <a:pPr rtl="1"/>
          <a:r>
            <a:rPr lang="ar-SA" sz="2400" b="1" i="1" u="none" dirty="0" smtClean="0">
              <a:solidFill>
                <a:srgbClr val="002060"/>
              </a:solidFill>
              <a:latin typeface="Arial" pitchFamily="34" charset="0"/>
              <a:cs typeface="Arial" pitchFamily="34" charset="0"/>
            </a:rPr>
            <a:t>المصدر الديني</a:t>
          </a:r>
          <a:endParaRPr lang="fr-FR" sz="2400" b="1" u="none" dirty="0">
            <a:solidFill>
              <a:srgbClr val="002060"/>
            </a:solidFill>
            <a:latin typeface="Arial" pitchFamily="34" charset="0"/>
            <a:cs typeface="Arial" pitchFamily="34" charset="0"/>
          </a:endParaRPr>
        </a:p>
      </dgm:t>
    </dgm:pt>
    <dgm:pt modelId="{0B20BC58-229D-4C2B-84EA-CF4EDD7BCF71}" type="parTrans" cxnId="{E19CEFE4-EF80-4C00-8367-167DF4A350B8}">
      <dgm:prSet/>
      <dgm:spPr/>
      <dgm:t>
        <a:bodyPr/>
        <a:lstStyle/>
        <a:p>
          <a:endParaRPr lang="fr-FR"/>
        </a:p>
      </dgm:t>
    </dgm:pt>
    <dgm:pt modelId="{1946BC98-70D0-4385-89ED-64A54F16B556}" type="sibTrans" cxnId="{E19CEFE4-EF80-4C00-8367-167DF4A350B8}">
      <dgm:prSet/>
      <dgm:spPr/>
      <dgm:t>
        <a:bodyPr/>
        <a:lstStyle/>
        <a:p>
          <a:endParaRPr lang="fr-FR"/>
        </a:p>
      </dgm:t>
    </dgm:pt>
    <dgm:pt modelId="{04AB7636-4A6C-4798-AA75-0B189B83AA9B}">
      <dgm:prSet phldrT="[Texte]" custT="1"/>
      <dgm:spPr/>
      <dgm:t>
        <a:bodyPr/>
        <a:lstStyle/>
        <a:p>
          <a:pPr rtl="1"/>
          <a:r>
            <a:rPr lang="ar-SA" sz="2400" b="1" u="none" dirty="0" smtClean="0">
              <a:solidFill>
                <a:srgbClr val="002060"/>
              </a:solidFill>
              <a:latin typeface="Arial" pitchFamily="34" charset="0"/>
              <a:cs typeface="Arial" pitchFamily="34" charset="0"/>
            </a:rPr>
            <a:t>العادات والتقاليد والقيم </a:t>
          </a:r>
          <a:endParaRPr lang="fr-FR" sz="2400" b="1" u="none" dirty="0">
            <a:solidFill>
              <a:srgbClr val="002060"/>
            </a:solidFill>
            <a:latin typeface="Arial" pitchFamily="34" charset="0"/>
            <a:cs typeface="Arial" pitchFamily="34" charset="0"/>
          </a:endParaRPr>
        </a:p>
      </dgm:t>
    </dgm:pt>
    <dgm:pt modelId="{3D5D95CB-8640-428F-96FA-547DBE26EC38}" type="parTrans" cxnId="{97FE84BF-6480-44A2-9DDE-4899D9102C0F}">
      <dgm:prSet/>
      <dgm:spPr/>
      <dgm:t>
        <a:bodyPr/>
        <a:lstStyle/>
        <a:p>
          <a:endParaRPr lang="fr-FR"/>
        </a:p>
      </dgm:t>
    </dgm:pt>
    <dgm:pt modelId="{9ED625A2-5691-4E32-854E-7AA705971883}" type="sibTrans" cxnId="{97FE84BF-6480-44A2-9DDE-4899D9102C0F}">
      <dgm:prSet/>
      <dgm:spPr/>
      <dgm:t>
        <a:bodyPr/>
        <a:lstStyle/>
        <a:p>
          <a:endParaRPr lang="fr-FR"/>
        </a:p>
      </dgm:t>
    </dgm:pt>
    <dgm:pt modelId="{BF44C4B4-D1BD-40F8-9C1A-926AB0014062}">
      <dgm:prSet phldrT="[Texte]" custT="1"/>
      <dgm:spPr/>
      <dgm:t>
        <a:bodyPr/>
        <a:lstStyle/>
        <a:p>
          <a:pPr rtl="1"/>
          <a:r>
            <a:rPr lang="ar-SA" sz="2400" b="1" u="none" dirty="0" smtClean="0">
              <a:solidFill>
                <a:srgbClr val="002060"/>
              </a:solidFill>
              <a:latin typeface="Arial" pitchFamily="34" charset="0"/>
              <a:cs typeface="Arial" pitchFamily="34" charset="0"/>
            </a:rPr>
            <a:t>التشريعات والقوانين والأنظمة</a:t>
          </a:r>
          <a:endParaRPr lang="fr-FR" sz="2400" b="1" u="none" dirty="0">
            <a:solidFill>
              <a:srgbClr val="002060"/>
            </a:solidFill>
            <a:latin typeface="Arial" pitchFamily="34" charset="0"/>
            <a:cs typeface="Arial" pitchFamily="34" charset="0"/>
          </a:endParaRPr>
        </a:p>
      </dgm:t>
    </dgm:pt>
    <dgm:pt modelId="{2D840173-4D98-4A16-9FC7-063D7447087E}" type="parTrans" cxnId="{C9CD0F1B-6073-4C42-BC81-42F5BC3A08C7}">
      <dgm:prSet/>
      <dgm:spPr/>
      <dgm:t>
        <a:bodyPr/>
        <a:lstStyle/>
        <a:p>
          <a:endParaRPr lang="fr-FR"/>
        </a:p>
      </dgm:t>
    </dgm:pt>
    <dgm:pt modelId="{58D826C3-4B4D-48AB-B32E-2CD9342A3F92}" type="sibTrans" cxnId="{C9CD0F1B-6073-4C42-BC81-42F5BC3A08C7}">
      <dgm:prSet/>
      <dgm:spPr/>
      <dgm:t>
        <a:bodyPr/>
        <a:lstStyle/>
        <a:p>
          <a:endParaRPr lang="fr-FR"/>
        </a:p>
      </dgm:t>
    </dgm:pt>
    <dgm:pt modelId="{52A7279B-8969-490F-BA25-280F077DFB0A}">
      <dgm:prSet phldrT="[Texte]" custT="1"/>
      <dgm:spPr/>
      <dgm:t>
        <a:bodyPr/>
        <a:lstStyle/>
        <a:p>
          <a:pPr rtl="1"/>
          <a:r>
            <a:rPr lang="ar-SA" sz="2400" b="1" i="1" u="none" dirty="0" smtClean="0">
              <a:solidFill>
                <a:srgbClr val="002060"/>
              </a:solidFill>
              <a:latin typeface="Arial" pitchFamily="34" charset="0"/>
              <a:cs typeface="Arial" pitchFamily="34" charset="0"/>
            </a:rPr>
            <a:t>الثقافة العربية الإسلامية</a:t>
          </a:r>
          <a:endParaRPr lang="fr-FR" sz="2400" b="1" u="none" dirty="0">
            <a:solidFill>
              <a:srgbClr val="002060"/>
            </a:solidFill>
            <a:latin typeface="Arial" pitchFamily="34" charset="0"/>
            <a:cs typeface="Arial" pitchFamily="34" charset="0"/>
          </a:endParaRPr>
        </a:p>
      </dgm:t>
    </dgm:pt>
    <dgm:pt modelId="{816B8B77-6B39-46C9-A72C-8FCC9220B9F7}" type="parTrans" cxnId="{629F5A77-A333-4510-BAFE-5516FF2C35B1}">
      <dgm:prSet/>
      <dgm:spPr/>
      <dgm:t>
        <a:bodyPr/>
        <a:lstStyle/>
        <a:p>
          <a:endParaRPr lang="fr-FR"/>
        </a:p>
      </dgm:t>
    </dgm:pt>
    <dgm:pt modelId="{5E476C01-8650-4EFA-A7F9-B99D53219966}" type="sibTrans" cxnId="{629F5A77-A333-4510-BAFE-5516FF2C35B1}">
      <dgm:prSet/>
      <dgm:spPr/>
      <dgm:t>
        <a:bodyPr/>
        <a:lstStyle/>
        <a:p>
          <a:endParaRPr lang="fr-FR"/>
        </a:p>
      </dgm:t>
    </dgm:pt>
    <dgm:pt modelId="{8A9D768F-362C-498B-95C1-3C1AB1E42A54}">
      <dgm:prSet phldrT="[Texte]" custT="1"/>
      <dgm:spPr/>
      <dgm:t>
        <a:bodyPr/>
        <a:lstStyle/>
        <a:p>
          <a:pPr rtl="1"/>
          <a:r>
            <a:rPr lang="ar-SA" sz="2400" b="1" u="none" dirty="0" smtClean="0">
              <a:solidFill>
                <a:srgbClr val="002060"/>
              </a:solidFill>
              <a:latin typeface="Arial" pitchFamily="34" charset="0"/>
              <a:cs typeface="Arial" pitchFamily="34" charset="0"/>
            </a:rPr>
            <a:t>الأدب التربوي الحديث</a:t>
          </a:r>
          <a:endParaRPr lang="fr-FR" sz="2400" b="1" u="none" dirty="0">
            <a:solidFill>
              <a:srgbClr val="002060"/>
            </a:solidFill>
            <a:latin typeface="Arial" pitchFamily="34" charset="0"/>
            <a:cs typeface="Arial" pitchFamily="34" charset="0"/>
          </a:endParaRPr>
        </a:p>
      </dgm:t>
    </dgm:pt>
    <dgm:pt modelId="{BA4ECB45-5C9A-4308-A6E4-33B8E3320A80}" type="parTrans" cxnId="{C572C058-4970-4A7B-B7B9-70B5D11E6E74}">
      <dgm:prSet/>
      <dgm:spPr/>
      <dgm:t>
        <a:bodyPr/>
        <a:lstStyle/>
        <a:p>
          <a:endParaRPr lang="fr-FR"/>
        </a:p>
      </dgm:t>
    </dgm:pt>
    <dgm:pt modelId="{5A6354F8-8E19-4AE8-8F24-7D03C6D69815}" type="sibTrans" cxnId="{C572C058-4970-4A7B-B7B9-70B5D11E6E74}">
      <dgm:prSet/>
      <dgm:spPr/>
      <dgm:t>
        <a:bodyPr/>
        <a:lstStyle/>
        <a:p>
          <a:endParaRPr lang="fr-FR"/>
        </a:p>
      </dgm:t>
    </dgm:pt>
    <dgm:pt modelId="{2A9AA115-B909-4AC4-AA7E-CAA548795380}" type="pres">
      <dgm:prSet presAssocID="{E02A5FD0-12C9-4477-BDFA-29710F5F3F7D}" presName="Name0" presStyleCnt="0">
        <dgm:presLayoutVars>
          <dgm:chMax val="1"/>
          <dgm:dir/>
          <dgm:animLvl val="ctr"/>
          <dgm:resizeHandles val="exact"/>
        </dgm:presLayoutVars>
      </dgm:prSet>
      <dgm:spPr/>
      <dgm:t>
        <a:bodyPr/>
        <a:lstStyle/>
        <a:p>
          <a:endParaRPr lang="fr-FR"/>
        </a:p>
      </dgm:t>
    </dgm:pt>
    <dgm:pt modelId="{55BF57A9-5353-452C-89C8-C2B61EE66D93}" type="pres">
      <dgm:prSet presAssocID="{7D2FFE32-CD0E-43AC-9BA9-922CA9AE280C}" presName="centerShape" presStyleLbl="node0" presStyleIdx="0" presStyleCnt="1" custScaleX="124188" custScaleY="141350" custLinFactNeighborX="1762" custLinFactNeighborY="10140"/>
      <dgm:spPr/>
      <dgm:t>
        <a:bodyPr/>
        <a:lstStyle/>
        <a:p>
          <a:endParaRPr lang="fr-FR"/>
        </a:p>
      </dgm:t>
    </dgm:pt>
    <dgm:pt modelId="{CE087373-EF91-4C19-9937-33A5C5E6DA0A}" type="pres">
      <dgm:prSet presAssocID="{0B20BC58-229D-4C2B-84EA-CF4EDD7BCF71}" presName="parTrans" presStyleLbl="sibTrans2D1" presStyleIdx="0" presStyleCnt="5" custLinFactNeighborY="6524"/>
      <dgm:spPr/>
      <dgm:t>
        <a:bodyPr/>
        <a:lstStyle/>
        <a:p>
          <a:endParaRPr lang="fr-FR"/>
        </a:p>
      </dgm:t>
    </dgm:pt>
    <dgm:pt modelId="{1CB29F85-601A-44C7-B64D-FE9A09A7EE6A}" type="pres">
      <dgm:prSet presAssocID="{0B20BC58-229D-4C2B-84EA-CF4EDD7BCF71}" presName="connectorText" presStyleLbl="sibTrans2D1" presStyleIdx="0" presStyleCnt="5"/>
      <dgm:spPr/>
      <dgm:t>
        <a:bodyPr/>
        <a:lstStyle/>
        <a:p>
          <a:endParaRPr lang="fr-FR"/>
        </a:p>
      </dgm:t>
    </dgm:pt>
    <dgm:pt modelId="{09066912-E54B-4698-B459-A3DDD87B2483}" type="pres">
      <dgm:prSet presAssocID="{F3B5BA0D-AEB9-414D-9205-19AD903E0D59}" presName="node" presStyleLbl="node1" presStyleIdx="0" presStyleCnt="5" custScaleY="99997" custRadScaleRad="94916" custRadScaleInc="184">
        <dgm:presLayoutVars>
          <dgm:bulletEnabled val="1"/>
        </dgm:presLayoutVars>
      </dgm:prSet>
      <dgm:spPr/>
      <dgm:t>
        <a:bodyPr/>
        <a:lstStyle/>
        <a:p>
          <a:endParaRPr lang="fr-FR"/>
        </a:p>
      </dgm:t>
    </dgm:pt>
    <dgm:pt modelId="{3D3CB911-20C7-46EA-B912-09807D8F42FE}" type="pres">
      <dgm:prSet presAssocID="{BA4ECB45-5C9A-4308-A6E4-33B8E3320A80}" presName="parTrans" presStyleLbl="sibTrans2D1" presStyleIdx="1" presStyleCnt="5"/>
      <dgm:spPr/>
      <dgm:t>
        <a:bodyPr/>
        <a:lstStyle/>
        <a:p>
          <a:endParaRPr lang="fr-FR"/>
        </a:p>
      </dgm:t>
    </dgm:pt>
    <dgm:pt modelId="{0E55D99D-BE26-4A0B-896F-F3E38E0AA625}" type="pres">
      <dgm:prSet presAssocID="{BA4ECB45-5C9A-4308-A6E4-33B8E3320A80}" presName="connectorText" presStyleLbl="sibTrans2D1" presStyleIdx="1" presStyleCnt="5"/>
      <dgm:spPr/>
      <dgm:t>
        <a:bodyPr/>
        <a:lstStyle/>
        <a:p>
          <a:endParaRPr lang="fr-FR"/>
        </a:p>
      </dgm:t>
    </dgm:pt>
    <dgm:pt modelId="{49604A3F-A744-4A6A-9070-DE6E6707D603}" type="pres">
      <dgm:prSet presAssocID="{8A9D768F-362C-498B-95C1-3C1AB1E42A54}" presName="node" presStyleLbl="node1" presStyleIdx="1" presStyleCnt="5" custScaleX="110167" custScaleY="110165" custRadScaleRad="124734" custRadScaleInc="-20862">
        <dgm:presLayoutVars>
          <dgm:bulletEnabled val="1"/>
        </dgm:presLayoutVars>
      </dgm:prSet>
      <dgm:spPr/>
      <dgm:t>
        <a:bodyPr/>
        <a:lstStyle/>
        <a:p>
          <a:endParaRPr lang="fr-FR"/>
        </a:p>
      </dgm:t>
    </dgm:pt>
    <dgm:pt modelId="{4D406AD8-26AF-43C5-85DC-99CD627A2E9C}" type="pres">
      <dgm:prSet presAssocID="{3D5D95CB-8640-428F-96FA-547DBE26EC38}" presName="parTrans" presStyleLbl="sibTrans2D1" presStyleIdx="2" presStyleCnt="5"/>
      <dgm:spPr/>
      <dgm:t>
        <a:bodyPr/>
        <a:lstStyle/>
        <a:p>
          <a:endParaRPr lang="fr-FR"/>
        </a:p>
      </dgm:t>
    </dgm:pt>
    <dgm:pt modelId="{389FBA22-EA0D-489D-8CF4-37E7AB1BDB47}" type="pres">
      <dgm:prSet presAssocID="{3D5D95CB-8640-428F-96FA-547DBE26EC38}" presName="connectorText" presStyleLbl="sibTrans2D1" presStyleIdx="2" presStyleCnt="5"/>
      <dgm:spPr/>
      <dgm:t>
        <a:bodyPr/>
        <a:lstStyle/>
        <a:p>
          <a:endParaRPr lang="fr-FR"/>
        </a:p>
      </dgm:t>
    </dgm:pt>
    <dgm:pt modelId="{84EE4BD4-0157-4AE8-9B12-91003F7BEADD}" type="pres">
      <dgm:prSet presAssocID="{04AB7636-4A6C-4798-AA75-0B189B83AA9B}" presName="node" presStyleLbl="node1" presStyleIdx="2" presStyleCnt="5" custScaleX="105694" custScaleY="110165" custRadScaleRad="134860" custRadScaleInc="-64536">
        <dgm:presLayoutVars>
          <dgm:bulletEnabled val="1"/>
        </dgm:presLayoutVars>
      </dgm:prSet>
      <dgm:spPr/>
      <dgm:t>
        <a:bodyPr/>
        <a:lstStyle/>
        <a:p>
          <a:endParaRPr lang="fr-FR"/>
        </a:p>
      </dgm:t>
    </dgm:pt>
    <dgm:pt modelId="{5E421F27-97F8-4FB0-8B62-B945272E281B}" type="pres">
      <dgm:prSet presAssocID="{2D840173-4D98-4A16-9FC7-063D7447087E}" presName="parTrans" presStyleLbl="sibTrans2D1" presStyleIdx="3" presStyleCnt="5"/>
      <dgm:spPr/>
      <dgm:t>
        <a:bodyPr/>
        <a:lstStyle/>
        <a:p>
          <a:endParaRPr lang="fr-FR"/>
        </a:p>
      </dgm:t>
    </dgm:pt>
    <dgm:pt modelId="{F03CE8B7-939C-4DDB-9018-BF35E2D12A77}" type="pres">
      <dgm:prSet presAssocID="{2D840173-4D98-4A16-9FC7-063D7447087E}" presName="connectorText" presStyleLbl="sibTrans2D1" presStyleIdx="3" presStyleCnt="5"/>
      <dgm:spPr/>
      <dgm:t>
        <a:bodyPr/>
        <a:lstStyle/>
        <a:p>
          <a:endParaRPr lang="fr-FR"/>
        </a:p>
      </dgm:t>
    </dgm:pt>
    <dgm:pt modelId="{B1771EC1-FC64-4C05-A5C9-B251377D370D}" type="pres">
      <dgm:prSet presAssocID="{BF44C4B4-D1BD-40F8-9C1A-926AB0014062}" presName="node" presStyleLbl="node1" presStyleIdx="3" presStyleCnt="5" custScaleX="114330" custScaleY="110163" custRadScaleRad="125806" custRadScaleInc="67750">
        <dgm:presLayoutVars>
          <dgm:bulletEnabled val="1"/>
        </dgm:presLayoutVars>
      </dgm:prSet>
      <dgm:spPr/>
      <dgm:t>
        <a:bodyPr/>
        <a:lstStyle/>
        <a:p>
          <a:endParaRPr lang="fr-FR"/>
        </a:p>
      </dgm:t>
    </dgm:pt>
    <dgm:pt modelId="{3A641A08-A47B-49BA-A6F0-998D1C6A2D4B}" type="pres">
      <dgm:prSet presAssocID="{816B8B77-6B39-46C9-A72C-8FCC9220B9F7}" presName="parTrans" presStyleLbl="sibTrans2D1" presStyleIdx="4" presStyleCnt="5"/>
      <dgm:spPr/>
      <dgm:t>
        <a:bodyPr/>
        <a:lstStyle/>
        <a:p>
          <a:endParaRPr lang="fr-FR"/>
        </a:p>
      </dgm:t>
    </dgm:pt>
    <dgm:pt modelId="{AF6DA055-4EF2-45AD-A743-74EAED88DB5E}" type="pres">
      <dgm:prSet presAssocID="{816B8B77-6B39-46C9-A72C-8FCC9220B9F7}" presName="connectorText" presStyleLbl="sibTrans2D1" presStyleIdx="4" presStyleCnt="5"/>
      <dgm:spPr/>
      <dgm:t>
        <a:bodyPr/>
        <a:lstStyle/>
        <a:p>
          <a:endParaRPr lang="fr-FR"/>
        </a:p>
      </dgm:t>
    </dgm:pt>
    <dgm:pt modelId="{9F769873-D457-4EA8-BEF1-3A13CD99D451}" type="pres">
      <dgm:prSet presAssocID="{52A7279B-8969-490F-BA25-280F077DFB0A}" presName="node" presStyleLbl="node1" presStyleIdx="4" presStyleCnt="5" custScaleX="110164" custScaleY="119718" custRadScaleRad="117437" custRadScaleInc="15370">
        <dgm:presLayoutVars>
          <dgm:bulletEnabled val="1"/>
        </dgm:presLayoutVars>
      </dgm:prSet>
      <dgm:spPr/>
      <dgm:t>
        <a:bodyPr/>
        <a:lstStyle/>
        <a:p>
          <a:endParaRPr lang="fr-FR"/>
        </a:p>
      </dgm:t>
    </dgm:pt>
  </dgm:ptLst>
  <dgm:cxnLst>
    <dgm:cxn modelId="{E956F997-A1A6-400E-A7F2-ACB0603DA93B}" type="presOf" srcId="{BF44C4B4-D1BD-40F8-9C1A-926AB0014062}" destId="{B1771EC1-FC64-4C05-A5C9-B251377D370D}" srcOrd="0" destOrd="0" presId="urn:microsoft.com/office/officeart/2005/8/layout/radial5"/>
    <dgm:cxn modelId="{639E39FE-8282-400E-B15D-9CA201413CFA}" type="presOf" srcId="{816B8B77-6B39-46C9-A72C-8FCC9220B9F7}" destId="{3A641A08-A47B-49BA-A6F0-998D1C6A2D4B}" srcOrd="0" destOrd="0" presId="urn:microsoft.com/office/officeart/2005/8/layout/radial5"/>
    <dgm:cxn modelId="{9FEF240F-CF6B-4A78-9C84-8B9FF1040BE4}" type="presOf" srcId="{2D840173-4D98-4A16-9FC7-063D7447087E}" destId="{F03CE8B7-939C-4DDB-9018-BF35E2D12A77}" srcOrd="1" destOrd="0" presId="urn:microsoft.com/office/officeart/2005/8/layout/radial5"/>
    <dgm:cxn modelId="{E19CEFE4-EF80-4C00-8367-167DF4A350B8}" srcId="{7D2FFE32-CD0E-43AC-9BA9-922CA9AE280C}" destId="{F3B5BA0D-AEB9-414D-9205-19AD903E0D59}" srcOrd="0" destOrd="0" parTransId="{0B20BC58-229D-4C2B-84EA-CF4EDD7BCF71}" sibTransId="{1946BC98-70D0-4385-89ED-64A54F16B556}"/>
    <dgm:cxn modelId="{7B5696EE-EDD7-4086-B105-580E8924834C}" type="presOf" srcId="{0B20BC58-229D-4C2B-84EA-CF4EDD7BCF71}" destId="{1CB29F85-601A-44C7-B64D-FE9A09A7EE6A}" srcOrd="1" destOrd="0" presId="urn:microsoft.com/office/officeart/2005/8/layout/radial5"/>
    <dgm:cxn modelId="{4E5507EB-F902-4852-84DA-0AF87A6FB059}" type="presOf" srcId="{BA4ECB45-5C9A-4308-A6E4-33B8E3320A80}" destId="{0E55D99D-BE26-4A0B-896F-F3E38E0AA625}" srcOrd="1" destOrd="0" presId="urn:microsoft.com/office/officeart/2005/8/layout/radial5"/>
    <dgm:cxn modelId="{73AB4B28-6CB9-4226-9B29-B8B64B384375}" type="presOf" srcId="{F3B5BA0D-AEB9-414D-9205-19AD903E0D59}" destId="{09066912-E54B-4698-B459-A3DDD87B2483}" srcOrd="0" destOrd="0" presId="urn:microsoft.com/office/officeart/2005/8/layout/radial5"/>
    <dgm:cxn modelId="{97FE84BF-6480-44A2-9DDE-4899D9102C0F}" srcId="{7D2FFE32-CD0E-43AC-9BA9-922CA9AE280C}" destId="{04AB7636-4A6C-4798-AA75-0B189B83AA9B}" srcOrd="2" destOrd="0" parTransId="{3D5D95CB-8640-428F-96FA-547DBE26EC38}" sibTransId="{9ED625A2-5691-4E32-854E-7AA705971883}"/>
    <dgm:cxn modelId="{86DBE33E-1705-4B4F-B50C-125C9CF13E49}" type="presOf" srcId="{04AB7636-4A6C-4798-AA75-0B189B83AA9B}" destId="{84EE4BD4-0157-4AE8-9B12-91003F7BEADD}" srcOrd="0" destOrd="0" presId="urn:microsoft.com/office/officeart/2005/8/layout/radial5"/>
    <dgm:cxn modelId="{73182CFE-1FD7-4A94-A467-F69FD0E0339F}" type="presOf" srcId="{3D5D95CB-8640-428F-96FA-547DBE26EC38}" destId="{389FBA22-EA0D-489D-8CF4-37E7AB1BDB47}" srcOrd="1" destOrd="0" presId="urn:microsoft.com/office/officeart/2005/8/layout/radial5"/>
    <dgm:cxn modelId="{BFD6EB17-2617-4238-9534-8DA3F2D9237C}" type="presOf" srcId="{E02A5FD0-12C9-4477-BDFA-29710F5F3F7D}" destId="{2A9AA115-B909-4AC4-AA7E-CAA548795380}" srcOrd="0" destOrd="0" presId="urn:microsoft.com/office/officeart/2005/8/layout/radial5"/>
    <dgm:cxn modelId="{DDD8ACB4-ECCE-4C51-9222-385AFE8F9560}" type="presOf" srcId="{BA4ECB45-5C9A-4308-A6E4-33B8E3320A80}" destId="{3D3CB911-20C7-46EA-B912-09807D8F42FE}" srcOrd="0" destOrd="0" presId="urn:microsoft.com/office/officeart/2005/8/layout/radial5"/>
    <dgm:cxn modelId="{065FD34F-F579-44BD-820A-B4B21AB82C6A}" type="presOf" srcId="{7D2FFE32-CD0E-43AC-9BA9-922CA9AE280C}" destId="{55BF57A9-5353-452C-89C8-C2B61EE66D93}" srcOrd="0" destOrd="0" presId="urn:microsoft.com/office/officeart/2005/8/layout/radial5"/>
    <dgm:cxn modelId="{BC1C7013-8385-4008-8AD1-2559249AF35A}" type="presOf" srcId="{816B8B77-6B39-46C9-A72C-8FCC9220B9F7}" destId="{AF6DA055-4EF2-45AD-A743-74EAED88DB5E}" srcOrd="1" destOrd="0" presId="urn:microsoft.com/office/officeart/2005/8/layout/radial5"/>
    <dgm:cxn modelId="{844F7F86-1B27-4D1F-A5A3-F13BE78FAE1B}" type="presOf" srcId="{2D840173-4D98-4A16-9FC7-063D7447087E}" destId="{5E421F27-97F8-4FB0-8B62-B945272E281B}" srcOrd="0" destOrd="0" presId="urn:microsoft.com/office/officeart/2005/8/layout/radial5"/>
    <dgm:cxn modelId="{F672788B-E2EC-42E0-8E1D-4D4E9DB2E9B3}" type="presOf" srcId="{3D5D95CB-8640-428F-96FA-547DBE26EC38}" destId="{4D406AD8-26AF-43C5-85DC-99CD627A2E9C}" srcOrd="0" destOrd="0" presId="urn:microsoft.com/office/officeart/2005/8/layout/radial5"/>
    <dgm:cxn modelId="{C9CD0F1B-6073-4C42-BC81-42F5BC3A08C7}" srcId="{7D2FFE32-CD0E-43AC-9BA9-922CA9AE280C}" destId="{BF44C4B4-D1BD-40F8-9C1A-926AB0014062}" srcOrd="3" destOrd="0" parTransId="{2D840173-4D98-4A16-9FC7-063D7447087E}" sibTransId="{58D826C3-4B4D-48AB-B32E-2CD9342A3F92}"/>
    <dgm:cxn modelId="{6BD641DA-1CF2-4182-A277-EECBBDCD19D2}" srcId="{E02A5FD0-12C9-4477-BDFA-29710F5F3F7D}" destId="{7D2FFE32-CD0E-43AC-9BA9-922CA9AE280C}" srcOrd="0" destOrd="0" parTransId="{D291B82C-E508-4E8A-B54B-972006A84FFD}" sibTransId="{9391A620-16BA-40EC-B228-05BFD87E120D}"/>
    <dgm:cxn modelId="{629F5A77-A333-4510-BAFE-5516FF2C35B1}" srcId="{7D2FFE32-CD0E-43AC-9BA9-922CA9AE280C}" destId="{52A7279B-8969-490F-BA25-280F077DFB0A}" srcOrd="4" destOrd="0" parTransId="{816B8B77-6B39-46C9-A72C-8FCC9220B9F7}" sibTransId="{5E476C01-8650-4EFA-A7F9-B99D53219966}"/>
    <dgm:cxn modelId="{C572C058-4970-4A7B-B7B9-70B5D11E6E74}" srcId="{7D2FFE32-CD0E-43AC-9BA9-922CA9AE280C}" destId="{8A9D768F-362C-498B-95C1-3C1AB1E42A54}" srcOrd="1" destOrd="0" parTransId="{BA4ECB45-5C9A-4308-A6E4-33B8E3320A80}" sibTransId="{5A6354F8-8E19-4AE8-8F24-7D03C6D69815}"/>
    <dgm:cxn modelId="{C5704D2D-4ED0-40BA-AF2F-9270C6811BA2}" type="presOf" srcId="{0B20BC58-229D-4C2B-84EA-CF4EDD7BCF71}" destId="{CE087373-EF91-4C19-9937-33A5C5E6DA0A}" srcOrd="0" destOrd="0" presId="urn:microsoft.com/office/officeart/2005/8/layout/radial5"/>
    <dgm:cxn modelId="{5D590D63-E911-46F2-A492-205F7D460BF2}" type="presOf" srcId="{8A9D768F-362C-498B-95C1-3C1AB1E42A54}" destId="{49604A3F-A744-4A6A-9070-DE6E6707D603}" srcOrd="0" destOrd="0" presId="urn:microsoft.com/office/officeart/2005/8/layout/radial5"/>
    <dgm:cxn modelId="{A3F3C8F2-0896-4295-9423-74CAEA960278}" type="presOf" srcId="{52A7279B-8969-490F-BA25-280F077DFB0A}" destId="{9F769873-D457-4EA8-BEF1-3A13CD99D451}" srcOrd="0" destOrd="0" presId="urn:microsoft.com/office/officeart/2005/8/layout/radial5"/>
    <dgm:cxn modelId="{1FBCE037-E49F-4F7B-9E45-BD4F9011FF49}" type="presParOf" srcId="{2A9AA115-B909-4AC4-AA7E-CAA548795380}" destId="{55BF57A9-5353-452C-89C8-C2B61EE66D93}" srcOrd="0" destOrd="0" presId="urn:microsoft.com/office/officeart/2005/8/layout/radial5"/>
    <dgm:cxn modelId="{01C6B824-1C3B-4310-9DE5-8F35B501E92C}" type="presParOf" srcId="{2A9AA115-B909-4AC4-AA7E-CAA548795380}" destId="{CE087373-EF91-4C19-9937-33A5C5E6DA0A}" srcOrd="1" destOrd="0" presId="urn:microsoft.com/office/officeart/2005/8/layout/radial5"/>
    <dgm:cxn modelId="{DC4D2C84-FF01-479B-9CE9-AA473A05B037}" type="presParOf" srcId="{CE087373-EF91-4C19-9937-33A5C5E6DA0A}" destId="{1CB29F85-601A-44C7-B64D-FE9A09A7EE6A}" srcOrd="0" destOrd="0" presId="urn:microsoft.com/office/officeart/2005/8/layout/radial5"/>
    <dgm:cxn modelId="{9FD02A64-1A61-423C-91EE-CC515BEDBE9D}" type="presParOf" srcId="{2A9AA115-B909-4AC4-AA7E-CAA548795380}" destId="{09066912-E54B-4698-B459-A3DDD87B2483}" srcOrd="2" destOrd="0" presId="urn:microsoft.com/office/officeart/2005/8/layout/radial5"/>
    <dgm:cxn modelId="{A36274E6-AEC9-4D37-A5C5-B5EAFD97A16C}" type="presParOf" srcId="{2A9AA115-B909-4AC4-AA7E-CAA548795380}" destId="{3D3CB911-20C7-46EA-B912-09807D8F42FE}" srcOrd="3" destOrd="0" presId="urn:microsoft.com/office/officeart/2005/8/layout/radial5"/>
    <dgm:cxn modelId="{828AE44D-AE10-44F3-8533-F8A2CA896D0A}" type="presParOf" srcId="{3D3CB911-20C7-46EA-B912-09807D8F42FE}" destId="{0E55D99D-BE26-4A0B-896F-F3E38E0AA625}" srcOrd="0" destOrd="0" presId="urn:microsoft.com/office/officeart/2005/8/layout/radial5"/>
    <dgm:cxn modelId="{E871EE19-8145-4A9D-BE09-644019FC7472}" type="presParOf" srcId="{2A9AA115-B909-4AC4-AA7E-CAA548795380}" destId="{49604A3F-A744-4A6A-9070-DE6E6707D603}" srcOrd="4" destOrd="0" presId="urn:microsoft.com/office/officeart/2005/8/layout/radial5"/>
    <dgm:cxn modelId="{0CF42000-D252-40AD-A13A-0ECF64BE4EBB}" type="presParOf" srcId="{2A9AA115-B909-4AC4-AA7E-CAA548795380}" destId="{4D406AD8-26AF-43C5-85DC-99CD627A2E9C}" srcOrd="5" destOrd="0" presId="urn:microsoft.com/office/officeart/2005/8/layout/radial5"/>
    <dgm:cxn modelId="{9F06D73F-FB7C-4085-8FE3-E2CF9E59BFD7}" type="presParOf" srcId="{4D406AD8-26AF-43C5-85DC-99CD627A2E9C}" destId="{389FBA22-EA0D-489D-8CF4-37E7AB1BDB47}" srcOrd="0" destOrd="0" presId="urn:microsoft.com/office/officeart/2005/8/layout/radial5"/>
    <dgm:cxn modelId="{CEEE66F0-C76D-41EA-84BC-C2272CF8126A}" type="presParOf" srcId="{2A9AA115-B909-4AC4-AA7E-CAA548795380}" destId="{84EE4BD4-0157-4AE8-9B12-91003F7BEADD}" srcOrd="6" destOrd="0" presId="urn:microsoft.com/office/officeart/2005/8/layout/radial5"/>
    <dgm:cxn modelId="{32F13CB3-A851-45BA-A90F-C6B0E0EDCF1A}" type="presParOf" srcId="{2A9AA115-B909-4AC4-AA7E-CAA548795380}" destId="{5E421F27-97F8-4FB0-8B62-B945272E281B}" srcOrd="7" destOrd="0" presId="urn:microsoft.com/office/officeart/2005/8/layout/radial5"/>
    <dgm:cxn modelId="{0C86810B-6A3B-43D6-B58E-7C30A2D53A0C}" type="presParOf" srcId="{5E421F27-97F8-4FB0-8B62-B945272E281B}" destId="{F03CE8B7-939C-4DDB-9018-BF35E2D12A77}" srcOrd="0" destOrd="0" presId="urn:microsoft.com/office/officeart/2005/8/layout/radial5"/>
    <dgm:cxn modelId="{7FE4A942-44E0-4A6A-A2DD-F9B0191E8CD4}" type="presParOf" srcId="{2A9AA115-B909-4AC4-AA7E-CAA548795380}" destId="{B1771EC1-FC64-4C05-A5C9-B251377D370D}" srcOrd="8" destOrd="0" presId="urn:microsoft.com/office/officeart/2005/8/layout/radial5"/>
    <dgm:cxn modelId="{A5A52692-ABF2-4416-8C2C-13D6953A15F7}" type="presParOf" srcId="{2A9AA115-B909-4AC4-AA7E-CAA548795380}" destId="{3A641A08-A47B-49BA-A6F0-998D1C6A2D4B}" srcOrd="9" destOrd="0" presId="urn:microsoft.com/office/officeart/2005/8/layout/radial5"/>
    <dgm:cxn modelId="{5BD551E3-2F05-4427-A44A-A9C16A1C5940}" type="presParOf" srcId="{3A641A08-A47B-49BA-A6F0-998D1C6A2D4B}" destId="{AF6DA055-4EF2-45AD-A743-74EAED88DB5E}" srcOrd="0" destOrd="0" presId="urn:microsoft.com/office/officeart/2005/8/layout/radial5"/>
    <dgm:cxn modelId="{E66FC156-B337-4314-954A-338B5AF17B88}" type="presParOf" srcId="{2A9AA115-B909-4AC4-AA7E-CAA548795380}" destId="{9F769873-D457-4EA8-BEF1-3A13CD99D451}" srcOrd="10" destOrd="0" presId="urn:microsoft.com/office/officeart/2005/8/layout/radial5"/>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D195E4-FBC9-4B38-B484-B21B5AB39AF4}" type="datetimeFigureOut">
              <a:rPr lang="fr-FR" smtClean="0"/>
              <a:t>06/05/2024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7F70EE-0750-40E3-8FFF-0665A3523147}"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B94FBB3-5352-4931-AD6E-2AE907DC25AE}" type="datetimeFigureOut">
              <a:rPr lang="en-US" smtClean="0"/>
              <a:pPr/>
              <a:t>2/11/2024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69797DF-55E3-4D1D-AC9C-36FA95E9858F}"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94FBB3-5352-4931-AD6E-2AE907DC25AE}" type="datetimeFigureOut">
              <a:rPr lang="en-US" smtClean="0"/>
              <a:pPr/>
              <a:t>2/11/2024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9797DF-55E3-4D1D-AC9C-36FA95E9858F}"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94FBB3-5352-4931-AD6E-2AE907DC25AE}" type="datetimeFigureOut">
              <a:rPr lang="en-US" smtClean="0"/>
              <a:pPr/>
              <a:t>2/11/2024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9797DF-55E3-4D1D-AC9C-36FA95E9858F}"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94FBB3-5352-4931-AD6E-2AE907DC25AE}" type="datetimeFigureOut">
              <a:rPr lang="en-US" smtClean="0"/>
              <a:pPr/>
              <a:t>2/11/2024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9797DF-55E3-4D1D-AC9C-36FA95E9858F}" type="slidenum">
              <a:rPr lang="en-US" smtClean="0"/>
              <a:pPr/>
              <a:t>‹N°›</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B94FBB3-5352-4931-AD6E-2AE907DC25AE}" type="datetimeFigureOut">
              <a:rPr lang="en-US" smtClean="0"/>
              <a:pPr/>
              <a:t>2/11/2024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9797DF-55E3-4D1D-AC9C-36FA95E9858F}" type="slidenum">
              <a:rPr lang="en-US" smtClean="0"/>
              <a:pPr/>
              <a:t>‹N°›</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B94FBB3-5352-4931-AD6E-2AE907DC25AE}" type="datetimeFigureOut">
              <a:rPr lang="en-US" smtClean="0"/>
              <a:pPr/>
              <a:t>2/11/2024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69797DF-55E3-4D1D-AC9C-36FA95E9858F}" type="slidenum">
              <a:rPr lang="en-US" smtClean="0"/>
              <a:pPr/>
              <a:t>‹N°›</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B94FBB3-5352-4931-AD6E-2AE907DC25AE}" type="datetimeFigureOut">
              <a:rPr lang="en-US" smtClean="0"/>
              <a:pPr/>
              <a:t>2/11/2024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69797DF-55E3-4D1D-AC9C-36FA95E9858F}"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B94FBB3-5352-4931-AD6E-2AE907DC25AE}" type="datetimeFigureOut">
              <a:rPr lang="en-US" smtClean="0"/>
              <a:pPr/>
              <a:t>2/11/2024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69797DF-55E3-4D1D-AC9C-36FA95E9858F}" type="slidenum">
              <a:rPr lang="en-US" smtClean="0"/>
              <a:pPr/>
              <a:t>‹N°›</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B94FBB3-5352-4931-AD6E-2AE907DC25AE}" type="datetimeFigureOut">
              <a:rPr lang="en-US" smtClean="0"/>
              <a:pPr/>
              <a:t>2/11/2024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69797DF-55E3-4D1D-AC9C-36FA95E9858F}"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B94FBB3-5352-4931-AD6E-2AE907DC25AE}" type="datetimeFigureOut">
              <a:rPr lang="en-US" smtClean="0"/>
              <a:pPr/>
              <a:t>2/11/2024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69797DF-55E3-4D1D-AC9C-36FA95E9858F}"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B94FBB3-5352-4931-AD6E-2AE907DC25AE}" type="datetimeFigureOut">
              <a:rPr lang="en-US" smtClean="0"/>
              <a:pPr/>
              <a:t>2/11/2024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69797DF-55E3-4D1D-AC9C-36FA95E9858F}" type="slidenum">
              <a:rPr lang="en-US" smtClean="0"/>
              <a:pPr/>
              <a:t>‹N°›</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B94FBB3-5352-4931-AD6E-2AE907DC25AE}" type="datetimeFigureOut">
              <a:rPr lang="en-US" smtClean="0"/>
              <a:pPr/>
              <a:t>2/11/2024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69797DF-55E3-4D1D-AC9C-36FA95E9858F}"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e3arabi.com/?p=283959" TargetMode="External"/><Relationship Id="rId2" Type="http://schemas.openxmlformats.org/officeDocument/2006/relationships/hyperlink" Target="https://e3arabi.com/?p=62808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SA" sz="6600" dirty="0" smtClean="0">
                <a:solidFill>
                  <a:srgbClr val="FF0000"/>
                </a:solidFill>
              </a:rPr>
              <a:t>أخلاقيات </a:t>
            </a:r>
            <a:r>
              <a:rPr lang="ar-SA" sz="6600" dirty="0" smtClean="0">
                <a:solidFill>
                  <a:srgbClr val="FF0000"/>
                </a:solidFill>
              </a:rPr>
              <a:t>المهنة</a:t>
            </a:r>
            <a:endParaRPr lang="en-US" sz="6600" dirty="0">
              <a:solidFill>
                <a:srgbClr val="FF0000"/>
              </a:solidFill>
            </a:endParaRPr>
          </a:p>
        </p:txBody>
      </p:sp>
      <p:sp>
        <p:nvSpPr>
          <p:cNvPr id="3" name="Subtitle 2"/>
          <p:cNvSpPr>
            <a:spLocks noGrp="1"/>
          </p:cNvSpPr>
          <p:nvPr>
            <p:ph type="subTitle" idx="1"/>
          </p:nvPr>
        </p:nvSpPr>
        <p:spPr>
          <a:xfrm>
            <a:off x="179512" y="3933056"/>
            <a:ext cx="7772400" cy="1199704"/>
          </a:xfrm>
        </p:spPr>
        <p:txBody>
          <a:bodyPr/>
          <a:lstStyle/>
          <a:p>
            <a:pPr rtl="1"/>
            <a:r>
              <a:rPr lang="ar-SA" b="1" dirty="0" smtClean="0">
                <a:solidFill>
                  <a:srgbClr val="002060"/>
                </a:solidFill>
              </a:rPr>
              <a:t>إعداد </a:t>
            </a:r>
            <a:r>
              <a:rPr lang="ar-SA" b="1" dirty="0" smtClean="0">
                <a:solidFill>
                  <a:srgbClr val="002060"/>
                </a:solidFill>
              </a:rPr>
              <a:t>: </a:t>
            </a:r>
            <a:r>
              <a:rPr lang="ar-DZ" b="1" dirty="0" smtClean="0">
                <a:solidFill>
                  <a:srgbClr val="002060"/>
                </a:solidFill>
              </a:rPr>
              <a:t>أ </a:t>
            </a:r>
            <a:r>
              <a:rPr lang="ar-SA" b="1" dirty="0" smtClean="0">
                <a:solidFill>
                  <a:srgbClr val="002060"/>
                </a:solidFill>
              </a:rPr>
              <a:t>. </a:t>
            </a:r>
            <a:r>
              <a:rPr lang="ar-DZ" b="1" dirty="0" smtClean="0">
                <a:solidFill>
                  <a:srgbClr val="002060"/>
                </a:solidFill>
              </a:rPr>
              <a:t> </a:t>
            </a:r>
            <a:r>
              <a:rPr lang="ar-DZ" b="1" dirty="0" err="1" smtClean="0">
                <a:solidFill>
                  <a:srgbClr val="002060"/>
                </a:solidFill>
              </a:rPr>
              <a:t>شويه</a:t>
            </a:r>
            <a:r>
              <a:rPr lang="ar-DZ" b="1" dirty="0" smtClean="0">
                <a:solidFill>
                  <a:srgbClr val="002060"/>
                </a:solidFill>
              </a:rPr>
              <a:t> </a:t>
            </a:r>
            <a:r>
              <a:rPr lang="ar-DZ" b="1" dirty="0" err="1" smtClean="0">
                <a:solidFill>
                  <a:srgbClr val="002060"/>
                </a:solidFill>
              </a:rPr>
              <a:t>بوجمعة</a:t>
            </a:r>
            <a:r>
              <a:rPr lang="ar-DZ" b="1" dirty="0" smtClean="0">
                <a:solidFill>
                  <a:srgbClr val="002060"/>
                </a:solidFill>
              </a:rPr>
              <a:t> </a:t>
            </a:r>
            <a:endParaRPr lang="en-US" b="1" dirty="0">
              <a:solidFill>
                <a:srgbClr val="002060"/>
              </a:solidFill>
            </a:endParaRPr>
          </a:p>
        </p:txBody>
      </p:sp>
      <p:sp>
        <p:nvSpPr>
          <p:cNvPr id="4" name="Left Arrow 3"/>
          <p:cNvSpPr/>
          <p:nvPr/>
        </p:nvSpPr>
        <p:spPr>
          <a:xfrm>
            <a:off x="899592" y="5517232"/>
            <a:ext cx="792088" cy="86409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295400"/>
            <a:ext cx="8153400" cy="5257800"/>
          </a:xfrm>
        </p:spPr>
        <p:txBody>
          <a:bodyPr>
            <a:normAutofit/>
          </a:bodyPr>
          <a:lstStyle/>
          <a:p>
            <a:pPr marL="274320" indent="-274320" algn="r" rtl="1" eaLnBrk="1" fontAlgn="auto" hangingPunct="1">
              <a:spcAft>
                <a:spcPts val="0"/>
              </a:spcAft>
              <a:buClr>
                <a:schemeClr val="accent6">
                  <a:lumMod val="50000"/>
                </a:schemeClr>
              </a:buClr>
              <a:buFont typeface="Wingdings" pitchFamily="2" charset="2"/>
              <a:buChar char="q"/>
              <a:defRPr/>
            </a:pPr>
            <a:r>
              <a:rPr lang="fr-FR" sz="3200" u="sng"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 </a:t>
            </a:r>
            <a:r>
              <a:rPr lang="ar-SA" sz="3200" u="sng"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الصدق في القول والعمل</a:t>
            </a:r>
            <a:r>
              <a:rPr lang="ar-SA" sz="2800" u="sng"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a:t>
            </a:r>
            <a:r>
              <a:rPr lang="ar-SA" sz="2800" dirty="0" smtClean="0">
                <a:solidFill>
                  <a:srgbClr val="00B050"/>
                </a:solidFill>
                <a:latin typeface="Arial" pitchFamily="34" charset="0"/>
                <a:cs typeface="Arial" pitchFamily="34" charset="0"/>
              </a:rPr>
              <a:t> </a:t>
            </a:r>
            <a:r>
              <a:rPr lang="fr-FR" sz="2800" dirty="0" smtClean="0">
                <a:solidFill>
                  <a:srgbClr val="00B050"/>
                </a:solidFill>
                <a:latin typeface="Arial" pitchFamily="34" charset="0"/>
                <a:cs typeface="Arial" pitchFamily="34" charset="0"/>
              </a:rPr>
              <a:t>  </a:t>
            </a:r>
            <a:r>
              <a:rPr lang="ar-SA" sz="2400" dirty="0" smtClean="0">
                <a:latin typeface="Arial" pitchFamily="34" charset="0"/>
                <a:cs typeface="Arial" pitchFamily="34" charset="0"/>
              </a:rPr>
              <a:t>يجب على المدرس الالتزام بهذا الخلق، وان يتحلى </a:t>
            </a:r>
            <a:r>
              <a:rPr lang="ar-SA" sz="2400" dirty="0" err="1" smtClean="0">
                <a:latin typeface="Arial" pitchFamily="34" charset="0"/>
                <a:cs typeface="Arial" pitchFamily="34" charset="0"/>
              </a:rPr>
              <a:t>به</a:t>
            </a:r>
            <a:r>
              <a:rPr lang="ar-SA" sz="2400" dirty="0" smtClean="0">
                <a:latin typeface="Arial" pitchFamily="34" charset="0"/>
                <a:cs typeface="Arial" pitchFamily="34" charset="0"/>
              </a:rPr>
              <a:t> في معاملته مع التلاميذ وأولياء أمورهم، ومع زملائه والناس كافة وأن يفي بوعده ويلتزم بمواعيده</a:t>
            </a:r>
            <a:r>
              <a:rPr lang="ar-SA" sz="2800" dirty="0" smtClean="0">
                <a:latin typeface="Arial" pitchFamily="34" charset="0"/>
                <a:cs typeface="Arial" pitchFamily="34" charset="0"/>
              </a:rPr>
              <a:t>. </a:t>
            </a:r>
            <a:endParaRPr lang="ar-MA" sz="2800" dirty="0" smtClean="0">
              <a:latin typeface="Arial" pitchFamily="34" charset="0"/>
              <a:cs typeface="Arial" pitchFamily="34" charset="0"/>
            </a:endParaRPr>
          </a:p>
          <a:p>
            <a:pPr marL="274320" indent="-274320" algn="r" rtl="1" eaLnBrk="1" fontAlgn="auto" hangingPunct="1">
              <a:spcAft>
                <a:spcPts val="0"/>
              </a:spcAft>
              <a:buClr>
                <a:schemeClr val="accent6">
                  <a:lumMod val="50000"/>
                </a:schemeClr>
              </a:buClr>
              <a:buFont typeface="Wingdings" pitchFamily="2" charset="2"/>
              <a:buChar char="q"/>
              <a:defRPr/>
            </a:pPr>
            <a:endParaRPr lang="ar-MA" dirty="0" smtClean="0">
              <a:latin typeface="Arial" pitchFamily="34" charset="0"/>
              <a:cs typeface="Arial" pitchFamily="34" charset="0"/>
            </a:endParaRPr>
          </a:p>
          <a:p>
            <a:pPr marL="274320" indent="-274320" algn="r" rtl="1" eaLnBrk="1" fontAlgn="auto" hangingPunct="1">
              <a:spcAft>
                <a:spcPts val="0"/>
              </a:spcAft>
              <a:buClr>
                <a:schemeClr val="accent6">
                  <a:lumMod val="50000"/>
                </a:schemeClr>
              </a:buClr>
              <a:buFont typeface="Wingdings" pitchFamily="2" charset="2"/>
              <a:buChar char="q"/>
              <a:defRPr/>
            </a:pPr>
            <a:r>
              <a:rPr lang="fr-FR" sz="3200"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ar-SA" sz="3200"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الإخلاص في العمل:</a:t>
            </a:r>
            <a:r>
              <a:rPr lang="ar-SA" sz="3200" dirty="0" smtClean="0">
                <a:solidFill>
                  <a:srgbClr val="FF0000"/>
                </a:solidFill>
                <a:latin typeface="Arial" pitchFamily="34" charset="0"/>
                <a:cs typeface="Arial" pitchFamily="34" charset="0"/>
              </a:rPr>
              <a:t> </a:t>
            </a:r>
            <a:r>
              <a:rPr lang="fr-FR" sz="3200" dirty="0" smtClean="0">
                <a:solidFill>
                  <a:srgbClr val="FF0000"/>
                </a:solidFill>
                <a:latin typeface="Arial" pitchFamily="34" charset="0"/>
                <a:cs typeface="Arial" pitchFamily="34" charset="0"/>
              </a:rPr>
              <a:t>  </a:t>
            </a:r>
            <a:r>
              <a:rPr lang="ar-SA" sz="2400" dirty="0" smtClean="0">
                <a:latin typeface="Arial" pitchFamily="34" charset="0"/>
                <a:cs typeface="Arial" pitchFamily="34" charset="0"/>
              </a:rPr>
              <a:t>تعد هذه الخاصية من أهم الخصائص الخلقية التي يتوجب على المدرس التحلي </a:t>
            </a:r>
            <a:r>
              <a:rPr lang="ar-SA" sz="2400" dirty="0" err="1" smtClean="0">
                <a:latin typeface="Arial" pitchFamily="34" charset="0"/>
                <a:cs typeface="Arial" pitchFamily="34" charset="0"/>
              </a:rPr>
              <a:t>بها</a:t>
            </a:r>
            <a:r>
              <a:rPr lang="ar-SA" sz="2400" b="1" i="1" dirty="0" smtClean="0">
                <a:solidFill>
                  <a:srgbClr val="FF6600"/>
                </a:solidFill>
                <a:latin typeface="Arial" pitchFamily="34" charset="0"/>
                <a:cs typeface="Arial" pitchFamily="34" charset="0"/>
              </a:rPr>
              <a:t>. قال صلى الله عليه وسلم: " إن الله يحب إذا عمل أحدكم عملا أن يتقنه".</a:t>
            </a:r>
            <a:endParaRPr lang="ar-MA" b="1" i="1" dirty="0" smtClean="0">
              <a:solidFill>
                <a:srgbClr val="FF6600"/>
              </a:solidFill>
              <a:latin typeface="Arial" pitchFamily="34" charset="0"/>
              <a:cs typeface="Arial" pitchFamily="34" charset="0"/>
            </a:endParaRPr>
          </a:p>
          <a:p>
            <a:pPr marL="274320" indent="-274320" algn="r" rtl="1" eaLnBrk="1" fontAlgn="auto" hangingPunct="1">
              <a:spcAft>
                <a:spcPts val="0"/>
              </a:spcAft>
              <a:buClr>
                <a:schemeClr val="accent6">
                  <a:lumMod val="50000"/>
                </a:schemeClr>
              </a:buClr>
              <a:buFont typeface="Wingdings" pitchFamily="2" charset="2"/>
              <a:buChar char="q"/>
              <a:defRPr/>
            </a:pPr>
            <a:endParaRPr lang="fr-FR" dirty="0" smtClean="0">
              <a:latin typeface="Arial" pitchFamily="34" charset="0"/>
              <a:cs typeface="Arial" pitchFamily="34" charset="0"/>
            </a:endParaRPr>
          </a:p>
          <a:p>
            <a:pPr marL="274320" indent="-274320" algn="r" rtl="1" eaLnBrk="1" fontAlgn="auto" hangingPunct="1">
              <a:spcAft>
                <a:spcPts val="0"/>
              </a:spcAft>
              <a:buClr>
                <a:schemeClr val="accent6">
                  <a:lumMod val="50000"/>
                </a:schemeClr>
              </a:buClr>
              <a:buFont typeface="Wingdings" pitchFamily="2" charset="2"/>
              <a:buChar char="q"/>
              <a:defRPr/>
            </a:pPr>
            <a:r>
              <a:rPr lang="fr-FR" sz="3200" u="sng"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ar-SA" sz="3200" u="sng"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الصبر والتحمل</a:t>
            </a:r>
            <a:r>
              <a:rPr lang="ar-SA" sz="3200" dirty="0" smtClean="0">
                <a:solidFill>
                  <a:srgbClr val="002060"/>
                </a:solidFill>
                <a:latin typeface="Arial" pitchFamily="34" charset="0"/>
                <a:cs typeface="Arial" pitchFamily="34" charset="0"/>
              </a:rPr>
              <a:t>:</a:t>
            </a:r>
            <a:r>
              <a:rPr lang="fr-FR" sz="3200" dirty="0" smtClean="0">
                <a:solidFill>
                  <a:srgbClr val="002060"/>
                </a:solidFill>
                <a:latin typeface="Arial" pitchFamily="34" charset="0"/>
                <a:cs typeface="Arial" pitchFamily="34" charset="0"/>
              </a:rPr>
              <a:t> </a:t>
            </a:r>
            <a:r>
              <a:rPr lang="ar-SA" dirty="0" smtClean="0">
                <a:solidFill>
                  <a:srgbClr val="002060"/>
                </a:solidFill>
                <a:latin typeface="Arial" pitchFamily="34" charset="0"/>
                <a:cs typeface="Arial" pitchFamily="34" charset="0"/>
              </a:rPr>
              <a:t> </a:t>
            </a:r>
            <a:r>
              <a:rPr lang="ar-SA" sz="2400" dirty="0" smtClean="0">
                <a:latin typeface="Arial" pitchFamily="34" charset="0"/>
                <a:cs typeface="Arial" pitchFamily="34" charset="0"/>
              </a:rPr>
              <a:t>إن تحلي المدرس بالصبر يمكنه من تحمل </a:t>
            </a:r>
            <a:r>
              <a:rPr lang="ar-SA" sz="2400" dirty="0" err="1" smtClean="0">
                <a:latin typeface="Arial" pitchFamily="34" charset="0"/>
                <a:cs typeface="Arial" pitchFamily="34" charset="0"/>
              </a:rPr>
              <a:t>المشاق</a:t>
            </a:r>
            <a:r>
              <a:rPr lang="ar-SA" sz="2400" dirty="0" smtClean="0">
                <a:latin typeface="Arial" pitchFamily="34" charset="0"/>
                <a:cs typeface="Arial" pitchFamily="34" charset="0"/>
              </a:rPr>
              <a:t> البدنية والنفسية والاجتماعية، ويمنحه الثقة بالنفس وقوة الإرادة، والقدرة على مواجهة العقبات والمشكلات.</a:t>
            </a:r>
            <a:endParaRPr lang="fr-FR" dirty="0" smtClean="0">
              <a:latin typeface="Arial" pitchFamily="34" charset="0"/>
              <a:cs typeface="Arial" pitchFamily="34" charset="0"/>
            </a:endParaRPr>
          </a:p>
          <a:p>
            <a:pPr marL="274320" indent="-274320" algn="r" rtl="1" eaLnBrk="1" fontAlgn="auto" hangingPunct="1">
              <a:spcAft>
                <a:spcPts val="0"/>
              </a:spcAft>
              <a:buFont typeface="Wingdings 2"/>
              <a:buChar char=""/>
              <a:defRPr/>
            </a:pPr>
            <a:endParaRPr lang="fr-FR" dirty="0" smtClean="0">
              <a:latin typeface="Arial" pitchFamily="34" charset="0"/>
              <a:cs typeface="Arial" pitchFamily="34" charset="0"/>
            </a:endParaRPr>
          </a:p>
        </p:txBody>
      </p:sp>
      <p:sp>
        <p:nvSpPr>
          <p:cNvPr id="4" name="Titre 1"/>
          <p:cNvSpPr txBox="1">
            <a:spLocks/>
          </p:cNvSpPr>
          <p:nvPr/>
        </p:nvSpPr>
        <p:spPr>
          <a:xfrm>
            <a:off x="0" y="0"/>
            <a:ext cx="8153400" cy="838200"/>
          </a:xfrm>
          <a:prstGeom prst="rect">
            <a:avLst/>
          </a:prstGeom>
          <a:solidFill>
            <a:schemeClr val="bg2">
              <a:lumMod val="75000"/>
            </a:schemeClr>
          </a:solidFill>
          <a:ln>
            <a:solidFill>
              <a:schemeClr val="bg2"/>
            </a:solidFill>
          </a:ln>
        </p:spPr>
        <p:style>
          <a:lnRef idx="0">
            <a:scrgbClr r="0" g="0" b="0"/>
          </a:lnRef>
          <a:fillRef idx="1002">
            <a:schemeClr val="dk1"/>
          </a:fillRef>
          <a:effectRef idx="0">
            <a:scrgbClr r="0" g="0" b="0"/>
          </a:effectRef>
          <a:fontRef idx="major"/>
        </p:style>
        <p:txBody>
          <a:bodyPr lIns="45720" tIns="0" rIns="45720" bIns="0" anchor="b"/>
          <a:lstStyle/>
          <a:p>
            <a:pPr algn="ctr" rtl="1" fontAlgn="auto">
              <a:spcAft>
                <a:spcPts val="0"/>
              </a:spcAft>
              <a:defRPr/>
            </a:pPr>
            <a:r>
              <a:rPr lang="ar-SA" sz="4400" b="1" cap="all" spc="600" dirty="0">
                <a:ln w="500">
                  <a:solidFill>
                    <a:schemeClr val="tx2">
                      <a:shade val="20000"/>
                      <a:satMod val="120000"/>
                    </a:schemeClr>
                  </a:solidFill>
                </a:ln>
                <a:latin typeface="Arabic Typesetting" pitchFamily="66" charset="-78"/>
                <a:cs typeface="Arabic Typesetting" pitchFamily="66" charset="-78"/>
              </a:rPr>
              <a:t>الخصائص الخلقية الواجب توافرها في المدرس</a:t>
            </a:r>
            <a:endParaRPr lang="fr-FR" sz="4400" b="1" cap="all" spc="600" dirty="0">
              <a:ln w="500">
                <a:solidFill>
                  <a:schemeClr val="tx2">
                    <a:shade val="20000"/>
                    <a:satMod val="120000"/>
                  </a:schemeClr>
                </a:solidFill>
              </a:ln>
              <a:latin typeface="Arabic Typesetting" pitchFamily="66" charset="-78"/>
              <a:cs typeface="Arabic Typesetting" pitchFamily="66" charset="-78"/>
            </a:endParaRPr>
          </a:p>
        </p:txBody>
      </p:sp>
      <p:sp>
        <p:nvSpPr>
          <p:cNvPr id="5" name="Left Arrow 3"/>
          <p:cNvSpPr/>
          <p:nvPr/>
        </p:nvSpPr>
        <p:spPr>
          <a:xfrm>
            <a:off x="899592" y="5922490"/>
            <a:ext cx="792088" cy="86409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u contenu 2"/>
          <p:cNvSpPr>
            <a:spLocks noGrp="1"/>
          </p:cNvSpPr>
          <p:nvPr>
            <p:ph idx="1"/>
          </p:nvPr>
        </p:nvSpPr>
        <p:spPr>
          <a:xfrm>
            <a:off x="0" y="1447800"/>
            <a:ext cx="8153400" cy="5867400"/>
          </a:xfrm>
        </p:spPr>
        <p:txBody>
          <a:bodyPr/>
          <a:lstStyle/>
          <a:p>
            <a:pPr algn="r" rtl="1" eaLnBrk="1" hangingPunct="1">
              <a:buClr>
                <a:schemeClr val="accent6">
                  <a:lumMod val="50000"/>
                </a:schemeClr>
              </a:buClr>
              <a:buFont typeface="Wingdings" pitchFamily="2" charset="2"/>
              <a:buChar char="q"/>
              <a:defRPr/>
            </a:pPr>
            <a:r>
              <a:rPr lang="ar-SA" sz="2800" b="1" u="sng"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الحلم والصفح وبشاشة الوجه:</a:t>
            </a:r>
            <a:r>
              <a:rPr lang="ar-SA" sz="2800" b="1" dirty="0" smtClean="0">
                <a:solidFill>
                  <a:srgbClr val="C00000"/>
                </a:solidFill>
                <a:latin typeface="Arial" pitchFamily="34" charset="0"/>
                <a:cs typeface="Arial" pitchFamily="34" charset="0"/>
              </a:rPr>
              <a:t> </a:t>
            </a:r>
            <a:r>
              <a:rPr lang="fr-FR" sz="2800" b="1" dirty="0" smtClean="0">
                <a:solidFill>
                  <a:srgbClr val="C00000"/>
                </a:solidFill>
                <a:latin typeface="Arial" pitchFamily="34" charset="0"/>
                <a:cs typeface="Arial" pitchFamily="34" charset="0"/>
              </a:rPr>
              <a:t> </a:t>
            </a:r>
            <a:r>
              <a:rPr lang="ar-SA" sz="2400" dirty="0" smtClean="0">
                <a:latin typeface="Arial" pitchFamily="34" charset="0"/>
                <a:cs typeface="Arial" pitchFamily="34" charset="0"/>
              </a:rPr>
              <a:t>المدرس من أكثر الناس حاجة إلى التحلي بالحلم، وإلى ضبط النفس، وسعة الصدر، </a:t>
            </a:r>
            <a:r>
              <a:rPr lang="ar-SA" sz="2400" i="1" dirty="0" smtClean="0">
                <a:solidFill>
                  <a:schemeClr val="accent1">
                    <a:lumMod val="75000"/>
                  </a:schemeClr>
                </a:solidFill>
                <a:latin typeface="Arial" pitchFamily="34" charset="0"/>
                <a:cs typeface="Arial" pitchFamily="34" charset="0"/>
              </a:rPr>
              <a:t>وقال صلى الله عليه وسلم:" علموا وأرفقوا ويسروا ولا تعسروا، وبشروا ولا تنفروا".</a:t>
            </a:r>
            <a:endParaRPr lang="ar-MA" sz="2400" i="1" dirty="0" smtClean="0">
              <a:solidFill>
                <a:schemeClr val="accent1">
                  <a:lumMod val="75000"/>
                </a:schemeClr>
              </a:solidFill>
              <a:latin typeface="Arial" pitchFamily="34" charset="0"/>
              <a:cs typeface="Arial" pitchFamily="34" charset="0"/>
            </a:endParaRPr>
          </a:p>
          <a:p>
            <a:pPr algn="r" rtl="1" eaLnBrk="1" hangingPunct="1">
              <a:buClr>
                <a:schemeClr val="accent6">
                  <a:lumMod val="50000"/>
                </a:schemeClr>
              </a:buClr>
              <a:buFont typeface="Wingdings" pitchFamily="2" charset="2"/>
              <a:buChar char="q"/>
              <a:defRPr/>
            </a:pPr>
            <a:endParaRPr lang="fr-FR" dirty="0" smtClean="0">
              <a:latin typeface="Arial" pitchFamily="34" charset="0"/>
              <a:cs typeface="Arial" pitchFamily="34" charset="0"/>
            </a:endParaRPr>
          </a:p>
          <a:p>
            <a:pPr algn="r" rtl="1" eaLnBrk="1" hangingPunct="1">
              <a:buClr>
                <a:schemeClr val="accent6">
                  <a:lumMod val="50000"/>
                </a:schemeClr>
              </a:buClr>
              <a:buFont typeface="Wingdings" pitchFamily="2" charset="2"/>
              <a:buChar char="q"/>
              <a:defRPr/>
            </a:pPr>
            <a:r>
              <a:rPr lang="ar-SA" sz="2800" b="1" u="sng"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التواضع:</a:t>
            </a:r>
            <a:r>
              <a:rPr lang="ar-SA" sz="2800" b="1" dirty="0" smtClean="0">
                <a:solidFill>
                  <a:srgbClr val="00B050"/>
                </a:solidFill>
                <a:latin typeface="Arial" pitchFamily="34" charset="0"/>
                <a:cs typeface="Arial" pitchFamily="34" charset="0"/>
              </a:rPr>
              <a:t> </a:t>
            </a:r>
            <a:r>
              <a:rPr lang="fr-FR" sz="2800" b="1" dirty="0" smtClean="0">
                <a:solidFill>
                  <a:srgbClr val="00B050"/>
                </a:solidFill>
                <a:latin typeface="Arial" pitchFamily="34" charset="0"/>
                <a:cs typeface="Arial" pitchFamily="34" charset="0"/>
              </a:rPr>
              <a:t> </a:t>
            </a:r>
            <a:r>
              <a:rPr lang="ar-SA" sz="2400" dirty="0" smtClean="0">
                <a:latin typeface="Arial" pitchFamily="34" charset="0"/>
                <a:cs typeface="Arial" pitchFamily="34" charset="0"/>
              </a:rPr>
              <a:t>تتطلب هذه الخاصية من المدرس عدم التعالي والتفاخر وطلب الشهرة والمباهاة، لأنه قدوة صالحة لتلاميذه</a:t>
            </a:r>
            <a:r>
              <a:rPr lang="ar-SA" sz="2400" i="1" dirty="0" smtClean="0">
                <a:solidFill>
                  <a:schemeClr val="accent1">
                    <a:lumMod val="75000"/>
                  </a:schemeClr>
                </a:solidFill>
                <a:latin typeface="Arial" pitchFamily="34" charset="0"/>
                <a:cs typeface="Arial" pitchFamily="34" charset="0"/>
              </a:rPr>
              <a:t>. وقال الرسول صلى الله عليه وسلم: " إن الله تعالى أوحى إلى أن تواضعوا، وما تواضع أحد لله إلا رفعه الله".</a:t>
            </a:r>
            <a:endParaRPr lang="ar-MA" sz="2400" i="1" dirty="0" smtClean="0">
              <a:solidFill>
                <a:schemeClr val="accent1">
                  <a:lumMod val="75000"/>
                </a:schemeClr>
              </a:solidFill>
              <a:latin typeface="Arial" pitchFamily="34" charset="0"/>
              <a:cs typeface="Arial" pitchFamily="34" charset="0"/>
            </a:endParaRPr>
          </a:p>
          <a:p>
            <a:pPr algn="r" rtl="1" eaLnBrk="1" hangingPunct="1">
              <a:buClr>
                <a:schemeClr val="accent6">
                  <a:lumMod val="50000"/>
                </a:schemeClr>
              </a:buClr>
              <a:buFont typeface="Wingdings" pitchFamily="2" charset="2"/>
              <a:buChar char="q"/>
              <a:defRPr/>
            </a:pPr>
            <a:endParaRPr lang="fr-FR" dirty="0" smtClean="0">
              <a:latin typeface="Arial" pitchFamily="34" charset="0"/>
              <a:cs typeface="Arial" pitchFamily="34" charset="0"/>
            </a:endParaRPr>
          </a:p>
          <a:p>
            <a:pPr algn="r" rtl="1" eaLnBrk="1" hangingPunct="1">
              <a:buClr>
                <a:schemeClr val="accent6">
                  <a:lumMod val="50000"/>
                </a:schemeClr>
              </a:buClr>
              <a:buFont typeface="Wingdings" pitchFamily="2" charset="2"/>
              <a:buChar char="q"/>
              <a:defRPr/>
            </a:pPr>
            <a:r>
              <a:rPr lang="ar-SA" sz="2800" b="1" u="sng" dirty="0" smtClean="0">
                <a:solidFill>
                  <a:srgbClr val="0070C0"/>
                </a:solidFill>
                <a:effectLst>
                  <a:outerShdw blurRad="38100" dist="38100" dir="2700000" algn="tl">
                    <a:srgbClr val="000000">
                      <a:alpha val="43137"/>
                    </a:srgbClr>
                  </a:outerShdw>
                </a:effectLst>
                <a:latin typeface="Arial" pitchFamily="34" charset="0"/>
                <a:cs typeface="Arial" pitchFamily="34" charset="0"/>
              </a:rPr>
              <a:t>العدل والموضوعية في معاملة التلاميذ</a:t>
            </a:r>
            <a:r>
              <a:rPr lang="ar-SA" sz="2800" b="1" dirty="0" smtClean="0">
                <a:solidFill>
                  <a:srgbClr val="0070C0"/>
                </a:solidFill>
                <a:latin typeface="Arial" pitchFamily="34" charset="0"/>
                <a:cs typeface="Arial" pitchFamily="34" charset="0"/>
              </a:rPr>
              <a:t>: </a:t>
            </a:r>
            <a:r>
              <a:rPr lang="fr-FR" sz="2800" b="1" dirty="0" smtClean="0">
                <a:solidFill>
                  <a:srgbClr val="0070C0"/>
                </a:solidFill>
                <a:latin typeface="Arial" pitchFamily="34" charset="0"/>
                <a:cs typeface="Arial" pitchFamily="34" charset="0"/>
              </a:rPr>
              <a:t> </a:t>
            </a:r>
            <a:r>
              <a:rPr lang="ar-SA" sz="2400" dirty="0" smtClean="0">
                <a:latin typeface="Arial" pitchFamily="34" charset="0"/>
                <a:cs typeface="Arial" pitchFamily="34" charset="0"/>
              </a:rPr>
              <a:t>ينبغي على المدرس أن يمارس العدل في معاملته لتلاميذ في أثناء تدريسهم دون تحيز لأحد أو محاباة.</a:t>
            </a:r>
            <a:endParaRPr lang="fr-FR" sz="2400" dirty="0" smtClean="0">
              <a:latin typeface="Arial" pitchFamily="34" charset="0"/>
              <a:cs typeface="Arial" pitchFamily="34" charset="0"/>
            </a:endParaRPr>
          </a:p>
          <a:p>
            <a:pPr algn="r" rtl="1" eaLnBrk="1" hangingPunct="1">
              <a:defRPr/>
            </a:pPr>
            <a:endParaRPr lang="fr-FR" dirty="0" smtClean="0">
              <a:cs typeface="Tahoma" pitchFamily="34" charset="0"/>
            </a:endParaRPr>
          </a:p>
        </p:txBody>
      </p:sp>
      <p:sp>
        <p:nvSpPr>
          <p:cNvPr id="3" name="Titre 1"/>
          <p:cNvSpPr txBox="1">
            <a:spLocks/>
          </p:cNvSpPr>
          <p:nvPr/>
        </p:nvSpPr>
        <p:spPr>
          <a:xfrm>
            <a:off x="0" y="0"/>
            <a:ext cx="8153400" cy="838200"/>
          </a:xfrm>
          <a:prstGeom prst="rect">
            <a:avLst/>
          </a:prstGeom>
          <a:solidFill>
            <a:schemeClr val="bg2">
              <a:lumMod val="75000"/>
            </a:schemeClr>
          </a:solidFill>
          <a:ln>
            <a:solidFill>
              <a:schemeClr val="bg2"/>
            </a:solidFill>
          </a:ln>
        </p:spPr>
        <p:style>
          <a:lnRef idx="0">
            <a:scrgbClr r="0" g="0" b="0"/>
          </a:lnRef>
          <a:fillRef idx="1002">
            <a:schemeClr val="dk1"/>
          </a:fillRef>
          <a:effectRef idx="0">
            <a:scrgbClr r="0" g="0" b="0"/>
          </a:effectRef>
          <a:fontRef idx="major"/>
        </p:style>
        <p:txBody>
          <a:bodyPr lIns="45720" tIns="0" rIns="45720" bIns="0" anchor="b"/>
          <a:lstStyle/>
          <a:p>
            <a:pPr algn="ctr" rtl="1" fontAlgn="auto">
              <a:spcAft>
                <a:spcPts val="0"/>
              </a:spcAft>
              <a:defRPr/>
            </a:pPr>
            <a:r>
              <a:rPr lang="ar-SA" sz="4400" b="1" cap="all" spc="600" dirty="0">
                <a:ln w="500">
                  <a:solidFill>
                    <a:schemeClr val="tx2">
                      <a:shade val="20000"/>
                      <a:satMod val="120000"/>
                    </a:schemeClr>
                  </a:solidFill>
                </a:ln>
                <a:latin typeface="Arabic Typesetting" pitchFamily="66" charset="-78"/>
                <a:cs typeface="Arabic Typesetting" pitchFamily="66" charset="-78"/>
              </a:rPr>
              <a:t>الخصائص الخلقية الواجب توافرها في المدرس</a:t>
            </a:r>
            <a:endParaRPr lang="fr-FR" sz="4400" b="1" cap="all" spc="600" dirty="0">
              <a:ln w="500">
                <a:solidFill>
                  <a:schemeClr val="tx2">
                    <a:shade val="20000"/>
                    <a:satMod val="120000"/>
                  </a:schemeClr>
                </a:solidFill>
              </a:ln>
              <a:latin typeface="Arabic Typesetting" pitchFamily="66" charset="-78"/>
              <a:cs typeface="Arabic Typesetting" pitchFamily="66" charset="-78"/>
            </a:endParaRPr>
          </a:p>
        </p:txBody>
      </p:sp>
      <p:sp>
        <p:nvSpPr>
          <p:cNvPr id="4" name="Left Arrow 3"/>
          <p:cNvSpPr/>
          <p:nvPr/>
        </p:nvSpPr>
        <p:spPr>
          <a:xfrm>
            <a:off x="899592" y="5517232"/>
            <a:ext cx="792088" cy="86409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animEffect transition="in" filter="box(in)">
                                      <p:cBhvr>
                                        <p:cTn id="7" dur="500"/>
                                        <p:tgtEl>
                                          <p:spTgt spid="235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3554">
                                            <p:txEl>
                                              <p:pRg st="2" end="2"/>
                                            </p:txEl>
                                          </p:spTgt>
                                        </p:tgtEl>
                                        <p:attrNameLst>
                                          <p:attrName>style.visibility</p:attrName>
                                        </p:attrNameLst>
                                      </p:cBhvr>
                                      <p:to>
                                        <p:strVal val="visible"/>
                                      </p:to>
                                    </p:set>
                                    <p:animEffect transition="in" filter="box(in)">
                                      <p:cBhvr>
                                        <p:cTn id="12" dur="500"/>
                                        <p:tgtEl>
                                          <p:spTgt spid="2355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3554">
                                            <p:txEl>
                                              <p:pRg st="4" end="4"/>
                                            </p:txEl>
                                          </p:spTgt>
                                        </p:tgtEl>
                                        <p:attrNameLst>
                                          <p:attrName>style.visibility</p:attrName>
                                        </p:attrNameLst>
                                      </p:cBhvr>
                                      <p:to>
                                        <p:strVal val="visible"/>
                                      </p:to>
                                    </p:set>
                                    <p:animEffect transition="in" filter="box(in)">
                                      <p:cBhvr>
                                        <p:cTn id="17" dur="500"/>
                                        <p:tgtEl>
                                          <p:spTgt spid="2355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1"/>
          <p:cNvSpPr>
            <a:spLocks noGrp="1" noChangeArrowheads="1"/>
          </p:cNvSpPr>
          <p:nvPr>
            <p:ph idx="1"/>
          </p:nvPr>
        </p:nvSpPr>
        <p:spPr>
          <a:xfrm>
            <a:off x="0" y="914400"/>
            <a:ext cx="8153400" cy="5578475"/>
          </a:xfrm>
        </p:spPr>
        <p:txBody>
          <a:bodyPr anchor="ctr">
            <a:spAutoFit/>
          </a:bodyPr>
          <a:lstStyle/>
          <a:p>
            <a:pPr marL="0" indent="0" algn="r" rtl="1" eaLnBrk="1" fontAlgn="auto" hangingPunct="1">
              <a:spcBef>
                <a:spcPct val="0"/>
              </a:spcBef>
              <a:spcAft>
                <a:spcPts val="0"/>
              </a:spcAft>
              <a:buClrTx/>
              <a:buSzTx/>
              <a:buFont typeface="Wingdings" pitchFamily="2" charset="2"/>
              <a:buChar char="ü"/>
              <a:defRPr/>
            </a:pPr>
            <a:r>
              <a:rPr lang="ar-MA" sz="2800" b="1" dirty="0" smtClean="0">
                <a:solidFill>
                  <a:srgbClr val="0070C0"/>
                </a:solidFill>
                <a:latin typeface="Calibri" pitchFamily="34" charset="0"/>
                <a:ea typeface="Calibri" pitchFamily="34" charset="0"/>
                <a:cs typeface="Arial" charset="0"/>
              </a:rPr>
              <a:t> </a:t>
            </a:r>
            <a:r>
              <a:rPr lang="ar-MA" sz="2400" b="1" dirty="0" smtClean="0">
                <a:solidFill>
                  <a:srgbClr val="0070C0"/>
                </a:solidFill>
                <a:latin typeface="Arial" pitchFamily="34" charset="0"/>
                <a:ea typeface="Calibri" pitchFamily="34" charset="0"/>
                <a:cs typeface="Arial" pitchFamily="34" charset="0"/>
              </a:rPr>
              <a:t>مظهر الأستاذ الخارجي </a:t>
            </a:r>
            <a:r>
              <a:rPr lang="ar-MA" sz="2400" b="1" dirty="0" smtClean="0">
                <a:latin typeface="Arial" pitchFamily="34" charset="0"/>
                <a:ea typeface="Calibri" pitchFamily="34" charset="0"/>
                <a:cs typeface="Arial" pitchFamily="34" charset="0"/>
              </a:rPr>
              <a:t>غير منسجم مع العادات والتقاليد المألوفة</a:t>
            </a:r>
            <a:r>
              <a:rPr lang="fr-FR" sz="2400" b="1" dirty="0" smtClean="0">
                <a:latin typeface="Arial" pitchFamily="34" charset="0"/>
                <a:ea typeface="Calibri" pitchFamily="34" charset="0"/>
                <a:cs typeface="Arial" pitchFamily="34" charset="0"/>
              </a:rPr>
              <a:t>.</a:t>
            </a:r>
          </a:p>
          <a:p>
            <a:pPr marL="0" indent="0" algn="r" rtl="1" eaLnBrk="1" fontAlgn="auto" hangingPunct="1">
              <a:spcBef>
                <a:spcPct val="0"/>
              </a:spcBef>
              <a:spcAft>
                <a:spcPts val="0"/>
              </a:spcAft>
              <a:buClrTx/>
              <a:buSzTx/>
              <a:buFont typeface="Wingdings" pitchFamily="2" charset="2"/>
              <a:buChar char="ü"/>
              <a:defRPr/>
            </a:pPr>
            <a:endParaRPr lang="fr-FR" sz="1050" dirty="0" smtClean="0">
              <a:latin typeface="Arial" pitchFamily="34" charset="0"/>
              <a:ea typeface="Calibri" pitchFamily="34" charset="0"/>
              <a:cs typeface="Arial" pitchFamily="34" charset="0"/>
            </a:endParaRPr>
          </a:p>
          <a:p>
            <a:pPr marL="0" indent="0" algn="r" rtl="1" eaLnBrk="1" fontAlgn="auto" hangingPunct="1">
              <a:spcBef>
                <a:spcPct val="0"/>
              </a:spcBef>
              <a:spcAft>
                <a:spcPts val="0"/>
              </a:spcAft>
              <a:buClrTx/>
              <a:buSzTx/>
              <a:buFont typeface="Wingdings" pitchFamily="2" charset="2"/>
              <a:buChar char="ü"/>
              <a:defRPr/>
            </a:pPr>
            <a:r>
              <a:rPr lang="ar-MA" sz="2400" b="1" dirty="0" smtClean="0">
                <a:latin typeface="Arial" pitchFamily="34" charset="0"/>
                <a:ea typeface="Calibri" pitchFamily="34" charset="0"/>
                <a:cs typeface="Arial" pitchFamily="34" charset="0"/>
              </a:rPr>
              <a:t> اللجوء </a:t>
            </a:r>
            <a:r>
              <a:rPr lang="ar-MA" sz="2400" b="1" dirty="0" err="1" smtClean="0">
                <a:latin typeface="Arial" pitchFamily="34" charset="0"/>
                <a:ea typeface="Calibri" pitchFamily="34" charset="0"/>
                <a:cs typeface="Arial" pitchFamily="34" charset="0"/>
              </a:rPr>
              <a:t>الي</a:t>
            </a:r>
            <a:r>
              <a:rPr lang="ar-MA" sz="2400" b="1" dirty="0" smtClean="0">
                <a:latin typeface="Arial" pitchFamily="34" charset="0"/>
                <a:ea typeface="Calibri" pitchFamily="34" charset="0"/>
                <a:cs typeface="Arial" pitchFamily="34" charset="0"/>
              </a:rPr>
              <a:t> </a:t>
            </a:r>
            <a:r>
              <a:rPr lang="ar-MA" sz="2400" b="1" dirty="0" smtClean="0">
                <a:solidFill>
                  <a:srgbClr val="92D050"/>
                </a:solidFill>
                <a:latin typeface="Arial" pitchFamily="34" charset="0"/>
                <a:ea typeface="Calibri" pitchFamily="34" charset="0"/>
                <a:cs typeface="Arial" pitchFamily="34" charset="0"/>
              </a:rPr>
              <a:t>العقاب البدني </a:t>
            </a:r>
            <a:r>
              <a:rPr lang="ar-MA" sz="2400" b="1" dirty="0" smtClean="0">
                <a:latin typeface="Arial" pitchFamily="34" charset="0"/>
                <a:ea typeface="Calibri" pitchFamily="34" charset="0"/>
                <a:cs typeface="Arial" pitchFamily="34" charset="0"/>
              </a:rPr>
              <a:t>لضبط سلوك التلاميذ</a:t>
            </a:r>
            <a:r>
              <a:rPr lang="fr-FR" sz="2400" b="1" dirty="0" smtClean="0">
                <a:latin typeface="Arial" pitchFamily="34" charset="0"/>
                <a:ea typeface="Calibri" pitchFamily="34" charset="0"/>
                <a:cs typeface="Arial" pitchFamily="34" charset="0"/>
              </a:rPr>
              <a:t>.</a:t>
            </a:r>
            <a:r>
              <a:rPr lang="ar-MA" sz="2400" b="1" dirty="0" smtClean="0">
                <a:latin typeface="Arial" pitchFamily="34" charset="0"/>
                <a:ea typeface="Calibri" pitchFamily="34" charset="0"/>
                <a:cs typeface="Arial" pitchFamily="34" charset="0"/>
              </a:rPr>
              <a:t> </a:t>
            </a:r>
            <a:endParaRPr lang="fr-FR" sz="2400" b="1" dirty="0" smtClean="0">
              <a:latin typeface="Arial" pitchFamily="34" charset="0"/>
              <a:ea typeface="Calibri" pitchFamily="34" charset="0"/>
              <a:cs typeface="Arial" pitchFamily="34" charset="0"/>
            </a:endParaRPr>
          </a:p>
          <a:p>
            <a:pPr marL="0" indent="0" algn="r" rtl="1" eaLnBrk="1" fontAlgn="auto" hangingPunct="1">
              <a:spcBef>
                <a:spcPct val="0"/>
              </a:spcBef>
              <a:spcAft>
                <a:spcPts val="0"/>
              </a:spcAft>
              <a:buClrTx/>
              <a:buSzTx/>
              <a:buFont typeface="Wingdings" pitchFamily="2" charset="2"/>
              <a:buChar char="ü"/>
              <a:defRPr/>
            </a:pPr>
            <a:endParaRPr lang="fr-FR" sz="1050" dirty="0" smtClean="0">
              <a:latin typeface="Arial" pitchFamily="34" charset="0"/>
              <a:ea typeface="Calibri" pitchFamily="34" charset="0"/>
              <a:cs typeface="Arial" pitchFamily="34" charset="0"/>
            </a:endParaRPr>
          </a:p>
          <a:p>
            <a:pPr marL="0" indent="0" algn="r" rtl="1" eaLnBrk="1" fontAlgn="auto" hangingPunct="1">
              <a:spcBef>
                <a:spcPct val="0"/>
              </a:spcBef>
              <a:spcAft>
                <a:spcPts val="0"/>
              </a:spcAft>
              <a:buClrTx/>
              <a:buSzTx/>
              <a:buFont typeface="Wingdings" pitchFamily="2" charset="2"/>
              <a:buChar char="ü"/>
              <a:defRPr/>
            </a:pPr>
            <a:r>
              <a:rPr lang="ar-MA" sz="2400" b="1" dirty="0" smtClean="0">
                <a:solidFill>
                  <a:srgbClr val="FF0000"/>
                </a:solidFill>
                <a:latin typeface="Arial" pitchFamily="34" charset="0"/>
                <a:cs typeface="Arial" pitchFamily="34" charset="0"/>
              </a:rPr>
              <a:t> الدروس الخصوصية </a:t>
            </a:r>
            <a:r>
              <a:rPr lang="ar-MA" sz="2400" b="1" dirty="0" smtClean="0">
                <a:latin typeface="Arial" pitchFamily="34" charset="0"/>
                <a:cs typeface="Arial" pitchFamily="34" charset="0"/>
              </a:rPr>
              <a:t>وإجبار التلاميذ عليها للحصول على النقطة</a:t>
            </a:r>
            <a:r>
              <a:rPr lang="fr-FR" sz="2400" b="1" dirty="0" smtClean="0">
                <a:latin typeface="Arial" pitchFamily="34" charset="0"/>
                <a:cs typeface="Arial" pitchFamily="34" charset="0"/>
              </a:rPr>
              <a:t>.</a:t>
            </a:r>
          </a:p>
          <a:p>
            <a:pPr marL="0" indent="0" algn="r" rtl="1" eaLnBrk="1" fontAlgn="auto" hangingPunct="1">
              <a:spcBef>
                <a:spcPct val="0"/>
              </a:spcBef>
              <a:spcAft>
                <a:spcPts val="0"/>
              </a:spcAft>
              <a:buClrTx/>
              <a:buSzTx/>
              <a:buFont typeface="Wingdings 2" pitchFamily="18" charset="2"/>
              <a:buNone/>
              <a:defRPr/>
            </a:pPr>
            <a:r>
              <a:rPr lang="ar-MA" sz="2400" b="1" dirty="0" smtClean="0">
                <a:latin typeface="Arial" pitchFamily="34" charset="0"/>
                <a:cs typeface="Arial" pitchFamily="34" charset="0"/>
              </a:rPr>
              <a:t> </a:t>
            </a:r>
            <a:endParaRPr lang="fr-FR" sz="2400" b="1" dirty="0" smtClean="0">
              <a:latin typeface="Arial" pitchFamily="34" charset="0"/>
              <a:cs typeface="Arial" pitchFamily="34" charset="0"/>
            </a:endParaRPr>
          </a:p>
          <a:p>
            <a:pPr marL="0" indent="0" algn="r" rtl="1" eaLnBrk="1" fontAlgn="auto" hangingPunct="1">
              <a:spcBef>
                <a:spcPct val="0"/>
              </a:spcBef>
              <a:spcAft>
                <a:spcPts val="0"/>
              </a:spcAft>
              <a:buClrTx/>
              <a:buSzTx/>
              <a:buFont typeface="Wingdings" pitchFamily="2" charset="2"/>
              <a:buChar char="ü"/>
              <a:defRPr/>
            </a:pPr>
            <a:endParaRPr lang="fr-FR" sz="1050" dirty="0" smtClean="0">
              <a:latin typeface="Arial" pitchFamily="34" charset="0"/>
              <a:cs typeface="Arial" pitchFamily="34" charset="0"/>
            </a:endParaRPr>
          </a:p>
          <a:p>
            <a:pPr marL="0" indent="0" algn="r" rtl="1" eaLnBrk="1" fontAlgn="auto" hangingPunct="1">
              <a:spcBef>
                <a:spcPct val="0"/>
              </a:spcBef>
              <a:spcAft>
                <a:spcPts val="0"/>
              </a:spcAft>
              <a:buClrTx/>
              <a:buSzTx/>
              <a:buFont typeface="Wingdings" pitchFamily="2" charset="2"/>
              <a:buChar char="ü"/>
              <a:defRPr/>
            </a:pPr>
            <a:r>
              <a:rPr lang="ar-MA" sz="2400" b="1" dirty="0" smtClean="0">
                <a:solidFill>
                  <a:srgbClr val="C00000"/>
                </a:solidFill>
                <a:latin typeface="Arial" pitchFamily="34" charset="0"/>
                <a:cs typeface="Arial" pitchFamily="34" charset="0"/>
              </a:rPr>
              <a:t> تحدث</a:t>
            </a:r>
            <a:r>
              <a:rPr lang="ar-MA" sz="2400" b="1" dirty="0" smtClean="0">
                <a:latin typeface="Arial" pitchFamily="34" charset="0"/>
                <a:cs typeface="Arial" pitchFamily="34" charset="0"/>
              </a:rPr>
              <a:t> الأستاذ  علي  تلامذته </a:t>
            </a:r>
            <a:r>
              <a:rPr lang="ar-MA" sz="2400" b="1" dirty="0" smtClean="0">
                <a:solidFill>
                  <a:srgbClr val="00B050"/>
                </a:solidFill>
                <a:latin typeface="Arial" pitchFamily="34" charset="0"/>
                <a:cs typeface="Arial" pitchFamily="34" charset="0"/>
              </a:rPr>
              <a:t>خارج أسوار المؤسسة </a:t>
            </a:r>
            <a:r>
              <a:rPr lang="ar-MA" sz="2400" b="1" dirty="0" smtClean="0">
                <a:latin typeface="Arial" pitchFamily="34" charset="0"/>
                <a:cs typeface="Arial" pitchFamily="34" charset="0"/>
              </a:rPr>
              <a:t>وذلك </a:t>
            </a:r>
            <a:r>
              <a:rPr lang="ar-MA" sz="2400" b="1" dirty="0" smtClean="0">
                <a:solidFill>
                  <a:srgbClr val="000099"/>
                </a:solidFill>
                <a:latin typeface="Arial" pitchFamily="34" charset="0"/>
                <a:cs typeface="Arial" pitchFamily="34" charset="0"/>
              </a:rPr>
              <a:t>بوصف تعثراتهم والاستهزاء </a:t>
            </a:r>
            <a:r>
              <a:rPr lang="ar-MA" sz="2400" b="1" dirty="0" err="1" smtClean="0">
                <a:solidFill>
                  <a:srgbClr val="000099"/>
                </a:solidFill>
                <a:latin typeface="Arial" pitchFamily="34" charset="0"/>
                <a:cs typeface="Arial" pitchFamily="34" charset="0"/>
              </a:rPr>
              <a:t>بها</a:t>
            </a:r>
            <a:r>
              <a:rPr lang="ar-MA" sz="2400" b="1" dirty="0" smtClean="0">
                <a:solidFill>
                  <a:srgbClr val="000099"/>
                </a:solidFill>
                <a:latin typeface="Arial" pitchFamily="34" charset="0"/>
                <a:cs typeface="Arial" pitchFamily="34" charset="0"/>
              </a:rPr>
              <a:t> أمام زملائهم</a:t>
            </a:r>
            <a:r>
              <a:rPr lang="fr-FR" sz="2400" b="1" dirty="0" smtClean="0">
                <a:solidFill>
                  <a:srgbClr val="000099"/>
                </a:solidFill>
                <a:latin typeface="Arial" pitchFamily="34" charset="0"/>
                <a:cs typeface="Arial" pitchFamily="34" charset="0"/>
              </a:rPr>
              <a:t>.</a:t>
            </a:r>
            <a:r>
              <a:rPr lang="ar-MA" sz="2400" b="1" dirty="0" smtClean="0">
                <a:solidFill>
                  <a:srgbClr val="000099"/>
                </a:solidFill>
                <a:latin typeface="Arial" pitchFamily="34" charset="0"/>
                <a:cs typeface="Arial" pitchFamily="34" charset="0"/>
              </a:rPr>
              <a:t> </a:t>
            </a:r>
            <a:endParaRPr lang="fr-FR" sz="2400" b="1" dirty="0" smtClean="0">
              <a:solidFill>
                <a:srgbClr val="000099"/>
              </a:solidFill>
              <a:latin typeface="Arial" pitchFamily="34" charset="0"/>
              <a:cs typeface="Arial" pitchFamily="34" charset="0"/>
            </a:endParaRPr>
          </a:p>
          <a:p>
            <a:pPr marL="0" indent="0" algn="r" rtl="1" eaLnBrk="1" fontAlgn="auto" hangingPunct="1">
              <a:spcBef>
                <a:spcPct val="0"/>
              </a:spcBef>
              <a:spcAft>
                <a:spcPts val="0"/>
              </a:spcAft>
              <a:buClrTx/>
              <a:buSzTx/>
              <a:buFont typeface="Wingdings" pitchFamily="2" charset="2"/>
              <a:buChar char="ü"/>
              <a:defRPr/>
            </a:pPr>
            <a:endParaRPr lang="fr-FR" sz="1050" dirty="0" smtClean="0">
              <a:solidFill>
                <a:srgbClr val="000099"/>
              </a:solidFill>
              <a:latin typeface="Arial" pitchFamily="34" charset="0"/>
              <a:cs typeface="Arial" pitchFamily="34" charset="0"/>
            </a:endParaRPr>
          </a:p>
          <a:p>
            <a:pPr marL="0" indent="0" algn="r" rtl="1" eaLnBrk="1" fontAlgn="auto" hangingPunct="1">
              <a:spcBef>
                <a:spcPct val="0"/>
              </a:spcBef>
              <a:spcAft>
                <a:spcPts val="0"/>
              </a:spcAft>
              <a:buClrTx/>
              <a:buSzTx/>
              <a:buFont typeface="Wingdings" pitchFamily="2" charset="2"/>
              <a:buChar char="ü"/>
              <a:defRPr/>
            </a:pPr>
            <a:r>
              <a:rPr lang="ar-MA" sz="2400" b="1" dirty="0" smtClean="0">
                <a:latin typeface="Arial" pitchFamily="34" charset="0"/>
                <a:cs typeface="Arial" pitchFamily="34" charset="0"/>
              </a:rPr>
              <a:t> أن  يعلم  الناس  وينسى نفسه</a:t>
            </a:r>
            <a:r>
              <a:rPr lang="fr-FR" sz="2400" b="1" dirty="0" smtClean="0">
                <a:latin typeface="Arial" pitchFamily="34" charset="0"/>
                <a:cs typeface="Arial" pitchFamily="34" charset="0"/>
              </a:rPr>
              <a:t>.</a:t>
            </a:r>
          </a:p>
          <a:p>
            <a:pPr marL="0" indent="0" algn="r" rtl="1" eaLnBrk="1" fontAlgn="auto" hangingPunct="1">
              <a:spcBef>
                <a:spcPct val="0"/>
              </a:spcBef>
              <a:spcAft>
                <a:spcPts val="0"/>
              </a:spcAft>
              <a:buClrTx/>
              <a:buSzTx/>
              <a:buFont typeface="Wingdings" pitchFamily="2" charset="2"/>
              <a:buChar char="ü"/>
              <a:defRPr/>
            </a:pPr>
            <a:endParaRPr lang="fr-FR" sz="1050" dirty="0" smtClean="0">
              <a:latin typeface="Arial" pitchFamily="34" charset="0"/>
              <a:cs typeface="Arial" pitchFamily="34" charset="0"/>
            </a:endParaRPr>
          </a:p>
          <a:p>
            <a:pPr marL="0" indent="0" algn="r" rtl="1" eaLnBrk="1" fontAlgn="auto" hangingPunct="1">
              <a:spcBef>
                <a:spcPct val="0"/>
              </a:spcBef>
              <a:spcAft>
                <a:spcPts val="0"/>
              </a:spcAft>
              <a:buClrTx/>
              <a:buSzTx/>
              <a:buFont typeface="Wingdings" pitchFamily="2" charset="2"/>
              <a:buChar char="ü"/>
              <a:defRPr/>
            </a:pPr>
            <a:r>
              <a:rPr lang="ar-MA" sz="2400" b="1" dirty="0" smtClean="0">
                <a:solidFill>
                  <a:srgbClr val="00B050"/>
                </a:solidFill>
                <a:latin typeface="Arial" pitchFamily="34" charset="0"/>
                <a:cs typeface="Arial" pitchFamily="34" charset="0"/>
              </a:rPr>
              <a:t> عدم تحضير الدروس </a:t>
            </a:r>
            <a:r>
              <a:rPr lang="ar-MA" sz="2400" b="1" dirty="0" smtClean="0">
                <a:latin typeface="Arial" pitchFamily="34" charset="0"/>
                <a:cs typeface="Arial" pitchFamily="34" charset="0"/>
              </a:rPr>
              <a:t>وعدم الإخلاص في إلقائه</a:t>
            </a:r>
            <a:r>
              <a:rPr lang="fr-FR" sz="2400" b="1" dirty="0" smtClean="0">
                <a:latin typeface="Arial" pitchFamily="34" charset="0"/>
                <a:cs typeface="Arial" pitchFamily="34" charset="0"/>
              </a:rPr>
              <a:t>.</a:t>
            </a:r>
            <a:r>
              <a:rPr lang="ar-MA" sz="2400" b="1" dirty="0" smtClean="0">
                <a:latin typeface="Arial" pitchFamily="34" charset="0"/>
                <a:cs typeface="Arial" pitchFamily="34" charset="0"/>
              </a:rPr>
              <a:t> </a:t>
            </a:r>
            <a:endParaRPr lang="fr-FR" sz="2400" b="1" dirty="0" smtClean="0">
              <a:latin typeface="Arial" pitchFamily="34" charset="0"/>
              <a:cs typeface="Arial" pitchFamily="34" charset="0"/>
            </a:endParaRPr>
          </a:p>
          <a:p>
            <a:pPr marL="0" indent="0" algn="r" rtl="1" eaLnBrk="1" fontAlgn="auto" hangingPunct="1">
              <a:spcBef>
                <a:spcPct val="0"/>
              </a:spcBef>
              <a:spcAft>
                <a:spcPts val="0"/>
              </a:spcAft>
              <a:buClrTx/>
              <a:buSzTx/>
              <a:buFont typeface="Wingdings" pitchFamily="2" charset="2"/>
              <a:buChar char="ü"/>
              <a:defRPr/>
            </a:pPr>
            <a:endParaRPr lang="fr-FR" sz="1050" dirty="0" smtClean="0">
              <a:latin typeface="Arial" pitchFamily="34" charset="0"/>
              <a:cs typeface="Arial" pitchFamily="34" charset="0"/>
            </a:endParaRPr>
          </a:p>
          <a:p>
            <a:pPr marL="0" indent="0" algn="r" rtl="1" eaLnBrk="1" fontAlgn="auto" hangingPunct="1">
              <a:spcBef>
                <a:spcPct val="0"/>
              </a:spcBef>
              <a:spcAft>
                <a:spcPts val="0"/>
              </a:spcAft>
              <a:buClrTx/>
              <a:buSzTx/>
              <a:buFont typeface="Wingdings" pitchFamily="2" charset="2"/>
              <a:buChar char="ü"/>
              <a:defRPr/>
            </a:pPr>
            <a:r>
              <a:rPr lang="ar-MA" sz="2400" b="1" dirty="0" smtClean="0">
                <a:latin typeface="Arial" pitchFamily="34" charset="0"/>
                <a:cs typeface="Arial" pitchFamily="34" charset="0"/>
              </a:rPr>
              <a:t> مطالبة المتعلمين بأداء الواجب وهو </a:t>
            </a:r>
            <a:r>
              <a:rPr lang="ar-MA" sz="2400" b="1" dirty="0" smtClean="0">
                <a:solidFill>
                  <a:srgbClr val="FF9900"/>
                </a:solidFill>
                <a:latin typeface="Arial" pitchFamily="34" charset="0"/>
                <a:cs typeface="Arial" pitchFamily="34" charset="0"/>
              </a:rPr>
              <a:t>يتأخر في تصحيح الفروض</a:t>
            </a:r>
            <a:r>
              <a:rPr lang="fr-FR" sz="2400" b="1" dirty="0" smtClean="0">
                <a:solidFill>
                  <a:srgbClr val="FF9900"/>
                </a:solidFill>
                <a:latin typeface="Arial" pitchFamily="34" charset="0"/>
                <a:cs typeface="Arial" pitchFamily="34" charset="0"/>
              </a:rPr>
              <a:t>.</a:t>
            </a:r>
          </a:p>
          <a:p>
            <a:pPr marL="0" indent="0" algn="r" rtl="1" eaLnBrk="1" fontAlgn="auto" hangingPunct="1">
              <a:spcBef>
                <a:spcPct val="0"/>
              </a:spcBef>
              <a:spcAft>
                <a:spcPts val="0"/>
              </a:spcAft>
              <a:buClrTx/>
              <a:buSzTx/>
              <a:buFont typeface="Wingdings" pitchFamily="2" charset="2"/>
              <a:buChar char="ü"/>
              <a:defRPr/>
            </a:pPr>
            <a:endParaRPr lang="fr-FR" sz="1050" dirty="0" smtClean="0">
              <a:solidFill>
                <a:srgbClr val="FF9900"/>
              </a:solidFill>
              <a:latin typeface="Arial" pitchFamily="34" charset="0"/>
              <a:cs typeface="Arial" pitchFamily="34" charset="0"/>
            </a:endParaRPr>
          </a:p>
          <a:p>
            <a:pPr marL="0" indent="0" algn="r" rtl="1" eaLnBrk="1" fontAlgn="auto" hangingPunct="1">
              <a:spcBef>
                <a:spcPct val="0"/>
              </a:spcBef>
              <a:spcAft>
                <a:spcPts val="0"/>
              </a:spcAft>
              <a:buClrTx/>
              <a:buSzTx/>
              <a:buFont typeface="Wingdings" pitchFamily="2" charset="2"/>
              <a:buChar char="ü"/>
              <a:defRPr/>
            </a:pPr>
            <a:r>
              <a:rPr lang="ar-MA" sz="2400" b="1" dirty="0" smtClean="0">
                <a:solidFill>
                  <a:srgbClr val="3333FF"/>
                </a:solidFill>
                <a:latin typeface="Arial" pitchFamily="34" charset="0"/>
                <a:cs typeface="Arial" pitchFamily="34" charset="0"/>
              </a:rPr>
              <a:t> إفشاء السر المهني </a:t>
            </a:r>
            <a:r>
              <a:rPr lang="ar-MA" sz="2400" b="1" dirty="0" smtClean="0">
                <a:latin typeface="Arial" pitchFamily="34" charset="0"/>
                <a:cs typeface="Arial" pitchFamily="34" charset="0"/>
              </a:rPr>
              <a:t>خارج  أسوار المدرسة </a:t>
            </a:r>
            <a:r>
              <a:rPr lang="fr-FR" sz="2400" b="1" dirty="0" smtClean="0">
                <a:latin typeface="Arial" pitchFamily="34" charset="0"/>
                <a:cs typeface="Arial" pitchFamily="34" charset="0"/>
              </a:rPr>
              <a:t>.</a:t>
            </a:r>
            <a:r>
              <a:rPr lang="ar-MA" sz="2400" b="1" dirty="0" smtClean="0">
                <a:latin typeface="Arial" pitchFamily="34" charset="0"/>
                <a:cs typeface="Arial" pitchFamily="34" charset="0"/>
              </a:rPr>
              <a:t> </a:t>
            </a:r>
            <a:endParaRPr lang="fr-FR" sz="2400" b="1" dirty="0" smtClean="0">
              <a:latin typeface="Arial" pitchFamily="34" charset="0"/>
              <a:cs typeface="Arial" pitchFamily="34" charset="0"/>
            </a:endParaRPr>
          </a:p>
          <a:p>
            <a:pPr marL="0" indent="0" algn="r" rtl="1" eaLnBrk="1" fontAlgn="auto" hangingPunct="1">
              <a:spcBef>
                <a:spcPct val="0"/>
              </a:spcBef>
              <a:spcAft>
                <a:spcPts val="0"/>
              </a:spcAft>
              <a:buClrTx/>
              <a:buSzTx/>
              <a:buFont typeface="Wingdings" pitchFamily="2" charset="2"/>
              <a:buChar char="ü"/>
              <a:defRPr/>
            </a:pPr>
            <a:endParaRPr lang="fr-FR" sz="1050" dirty="0" smtClean="0">
              <a:latin typeface="Arial" pitchFamily="34" charset="0"/>
              <a:cs typeface="Arial" pitchFamily="34" charset="0"/>
            </a:endParaRPr>
          </a:p>
          <a:p>
            <a:pPr marL="0" indent="0" algn="r" rtl="1" eaLnBrk="1" fontAlgn="auto" hangingPunct="1">
              <a:spcBef>
                <a:spcPct val="0"/>
              </a:spcBef>
              <a:spcAft>
                <a:spcPts val="0"/>
              </a:spcAft>
              <a:buClrTx/>
              <a:buSzTx/>
              <a:buFont typeface="Wingdings" pitchFamily="2" charset="2"/>
              <a:buChar char="ü"/>
              <a:defRPr/>
            </a:pPr>
            <a:r>
              <a:rPr lang="ar-MA" sz="2400" b="1" dirty="0" smtClean="0">
                <a:solidFill>
                  <a:schemeClr val="accent1">
                    <a:lumMod val="75000"/>
                  </a:schemeClr>
                </a:solidFill>
                <a:latin typeface="Arial" pitchFamily="34" charset="0"/>
                <a:cs typeface="Arial" pitchFamily="34" charset="0"/>
              </a:rPr>
              <a:t> عدم الالتزام بالموضوعية  </a:t>
            </a:r>
            <a:r>
              <a:rPr lang="ar-MA" sz="2400" b="1" dirty="0" smtClean="0">
                <a:latin typeface="Arial" pitchFamily="34" charset="0"/>
                <a:cs typeface="Arial" pitchFamily="34" charset="0"/>
              </a:rPr>
              <a:t>في التقويمات</a:t>
            </a:r>
            <a:r>
              <a:rPr lang="fr-FR" sz="2400" b="1" dirty="0" smtClean="0">
                <a:latin typeface="Arial" pitchFamily="34" charset="0"/>
                <a:cs typeface="Arial" pitchFamily="34" charset="0"/>
              </a:rPr>
              <a:t>.</a:t>
            </a:r>
            <a:endParaRPr lang="ar-MA" dirty="0" smtClean="0">
              <a:latin typeface="Arial" pitchFamily="34" charset="0"/>
              <a:cs typeface="Arial" pitchFamily="34" charset="0"/>
            </a:endParaRPr>
          </a:p>
        </p:txBody>
      </p:sp>
      <p:sp>
        <p:nvSpPr>
          <p:cNvPr id="4" name="Titre 1"/>
          <p:cNvSpPr txBox="1">
            <a:spLocks/>
          </p:cNvSpPr>
          <p:nvPr/>
        </p:nvSpPr>
        <p:spPr>
          <a:xfrm>
            <a:off x="0" y="0"/>
            <a:ext cx="8153400" cy="685800"/>
          </a:xfrm>
          <a:prstGeom prst="rect">
            <a:avLst/>
          </a:prstGeom>
          <a:solidFill>
            <a:schemeClr val="accent5">
              <a:lumMod val="40000"/>
              <a:lumOff val="60000"/>
            </a:schemeClr>
          </a:solidFill>
          <a:ln>
            <a:solidFill>
              <a:schemeClr val="bg2"/>
            </a:solidFill>
          </a:ln>
        </p:spPr>
        <p:style>
          <a:lnRef idx="0">
            <a:scrgbClr r="0" g="0" b="0"/>
          </a:lnRef>
          <a:fillRef idx="1002">
            <a:schemeClr val="dk1"/>
          </a:fillRef>
          <a:effectRef idx="0">
            <a:scrgbClr r="0" g="0" b="0"/>
          </a:effectRef>
          <a:fontRef idx="major"/>
        </p:style>
        <p:txBody>
          <a:bodyPr lIns="45720" tIns="0" rIns="45720" bIns="0" anchor="b"/>
          <a:lstStyle/>
          <a:p>
            <a:pPr algn="ctr" rtl="1" fontAlgn="auto">
              <a:spcAft>
                <a:spcPts val="0"/>
              </a:spcAft>
              <a:defRPr/>
            </a:pPr>
            <a:r>
              <a:rPr lang="ar-MA" sz="3600" b="1" cap="all" spc="600" dirty="0">
                <a:ln w="500">
                  <a:solidFill>
                    <a:schemeClr val="tx2">
                      <a:shade val="20000"/>
                      <a:satMod val="120000"/>
                    </a:schemeClr>
                  </a:solidFill>
                </a:ln>
                <a:latin typeface="Arabic Typesetting" pitchFamily="66" charset="-78"/>
                <a:cs typeface="Arabic Typesetting" pitchFamily="66" charset="-78"/>
              </a:rPr>
              <a:t>أمثلة  للممارسات المنافية لأخلاقيات مهنة  التعليم</a:t>
            </a:r>
            <a:endParaRPr lang="fr-FR" sz="3600" b="1" cap="all" spc="600" dirty="0">
              <a:ln w="500">
                <a:solidFill>
                  <a:schemeClr val="tx2">
                    <a:shade val="20000"/>
                    <a:satMod val="120000"/>
                  </a:schemeClr>
                </a:solidFill>
              </a:ln>
              <a:latin typeface="Arabic Typesetting" pitchFamily="66" charset="-78"/>
              <a:cs typeface="Arabic Typesetting" pitchFamily="66" charset="-78"/>
            </a:endParaRPr>
          </a:p>
        </p:txBody>
      </p:sp>
      <p:sp>
        <p:nvSpPr>
          <p:cNvPr id="5" name="Left Arrow 3"/>
          <p:cNvSpPr/>
          <p:nvPr/>
        </p:nvSpPr>
        <p:spPr>
          <a:xfrm>
            <a:off x="899592" y="5517232"/>
            <a:ext cx="792088" cy="86409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7651">
                                            <p:txEl>
                                              <p:pRg st="0" end="0"/>
                                            </p:txEl>
                                          </p:spTgt>
                                        </p:tgtEl>
                                        <p:attrNameLst>
                                          <p:attrName>style.visibility</p:attrName>
                                        </p:attrNameLst>
                                      </p:cBhvr>
                                      <p:to>
                                        <p:strVal val="visible"/>
                                      </p:to>
                                    </p:set>
                                    <p:anim calcmode="discrete" valueType="clr">
                                      <p:cBhvr override="childStyle">
                                        <p:cTn id="7" dur="80"/>
                                        <p:tgtEl>
                                          <p:spTgt spid="2765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7651">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7651">
                                            <p:txEl>
                                              <p:pRg st="0" end="0"/>
                                            </p:txEl>
                                          </p:spTgt>
                                        </p:tgtEl>
                                        <p:attrNameLst>
                                          <p:attrName>fill.type</p:attrName>
                                        </p:attrNameLst>
                                      </p:cBhvr>
                                      <p:to>
                                        <p:strVal val="solid"/>
                                      </p:to>
                                    </p:set>
                                  </p:childTnLst>
                                </p:cTn>
                              </p:par>
                              <p:par>
                                <p:cTn id="10" presetID="27" presetClass="entr" presetSubtype="0" fill="hold" nodeType="withEffect">
                                  <p:stCondLst>
                                    <p:cond delay="0"/>
                                  </p:stCondLst>
                                  <p:iterate type="lt">
                                    <p:tmPct val="50000"/>
                                  </p:iterate>
                                  <p:childTnLst>
                                    <p:set>
                                      <p:cBhvr>
                                        <p:cTn id="11" dur="1" fill="hold">
                                          <p:stCondLst>
                                            <p:cond delay="0"/>
                                          </p:stCondLst>
                                        </p:cTn>
                                        <p:tgtEl>
                                          <p:spTgt spid="27651">
                                            <p:txEl>
                                              <p:pRg st="2" end="2"/>
                                            </p:txEl>
                                          </p:spTgt>
                                        </p:tgtEl>
                                        <p:attrNameLst>
                                          <p:attrName>style.visibility</p:attrName>
                                        </p:attrNameLst>
                                      </p:cBhvr>
                                      <p:to>
                                        <p:strVal val="visible"/>
                                      </p:to>
                                    </p:set>
                                    <p:anim calcmode="discrete" valueType="clr">
                                      <p:cBhvr override="childStyle">
                                        <p:cTn id="12" dur="80"/>
                                        <p:tgtEl>
                                          <p:spTgt spid="27651">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27651">
                                            <p:txEl>
                                              <p:pRg st="2" end="2"/>
                                            </p:txEl>
                                          </p:spTgt>
                                        </p:tgtEl>
                                        <p:attrNameLst>
                                          <p:attrName>fillcolor</p:attrName>
                                        </p:attrNameLst>
                                      </p:cBhvr>
                                      <p:tavLst>
                                        <p:tav tm="0">
                                          <p:val>
                                            <p:clrVal>
                                              <a:schemeClr val="accent2"/>
                                            </p:clrVal>
                                          </p:val>
                                        </p:tav>
                                        <p:tav tm="50000">
                                          <p:val>
                                            <p:clrVal>
                                              <a:schemeClr val="hlink"/>
                                            </p:clrVal>
                                          </p:val>
                                        </p:tav>
                                      </p:tavLst>
                                    </p:anim>
                                    <p:set>
                                      <p:cBhvr>
                                        <p:cTn id="14" dur="80"/>
                                        <p:tgtEl>
                                          <p:spTgt spid="27651">
                                            <p:txEl>
                                              <p:pRg st="2" end="2"/>
                                            </p:txEl>
                                          </p:spTgt>
                                        </p:tgtEl>
                                        <p:attrNameLst>
                                          <p:attrName>fill.type</p:attrName>
                                        </p:attrNameLst>
                                      </p:cBhvr>
                                      <p:to>
                                        <p:strVal val="solid"/>
                                      </p:to>
                                    </p:set>
                                  </p:childTnLst>
                                </p:cTn>
                              </p:par>
                              <p:par>
                                <p:cTn id="15" presetID="27" presetClass="entr" presetSubtype="0" fill="hold" nodeType="withEffect">
                                  <p:stCondLst>
                                    <p:cond delay="0"/>
                                  </p:stCondLst>
                                  <p:iterate type="lt">
                                    <p:tmPct val="50000"/>
                                  </p:iterate>
                                  <p:childTnLst>
                                    <p:set>
                                      <p:cBhvr>
                                        <p:cTn id="16" dur="1" fill="hold">
                                          <p:stCondLst>
                                            <p:cond delay="0"/>
                                          </p:stCondLst>
                                        </p:cTn>
                                        <p:tgtEl>
                                          <p:spTgt spid="27651">
                                            <p:txEl>
                                              <p:pRg st="4" end="4"/>
                                            </p:txEl>
                                          </p:spTgt>
                                        </p:tgtEl>
                                        <p:attrNameLst>
                                          <p:attrName>style.visibility</p:attrName>
                                        </p:attrNameLst>
                                      </p:cBhvr>
                                      <p:to>
                                        <p:strVal val="visible"/>
                                      </p:to>
                                    </p:set>
                                    <p:anim calcmode="discrete" valueType="clr">
                                      <p:cBhvr override="childStyle">
                                        <p:cTn id="17" dur="80"/>
                                        <p:tgtEl>
                                          <p:spTgt spid="27651">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27651">
                                            <p:txEl>
                                              <p:pRg st="4" end="4"/>
                                            </p:txEl>
                                          </p:spTgt>
                                        </p:tgtEl>
                                        <p:attrNameLst>
                                          <p:attrName>fillcolor</p:attrName>
                                        </p:attrNameLst>
                                      </p:cBhvr>
                                      <p:tavLst>
                                        <p:tav tm="0">
                                          <p:val>
                                            <p:clrVal>
                                              <a:schemeClr val="accent2"/>
                                            </p:clrVal>
                                          </p:val>
                                        </p:tav>
                                        <p:tav tm="50000">
                                          <p:val>
                                            <p:clrVal>
                                              <a:schemeClr val="hlink"/>
                                            </p:clrVal>
                                          </p:val>
                                        </p:tav>
                                      </p:tavLst>
                                    </p:anim>
                                    <p:set>
                                      <p:cBhvr>
                                        <p:cTn id="19" dur="80"/>
                                        <p:tgtEl>
                                          <p:spTgt spid="27651">
                                            <p:txEl>
                                              <p:pRg st="4" end="4"/>
                                            </p:txEl>
                                          </p:spTgt>
                                        </p:tgtEl>
                                        <p:attrNameLst>
                                          <p:attrName>fill.type</p:attrName>
                                        </p:attrNameLst>
                                      </p:cBhvr>
                                      <p:to>
                                        <p:strVal val="solid"/>
                                      </p:to>
                                    </p:set>
                                  </p:childTnLst>
                                </p:cTn>
                              </p:par>
                              <p:par>
                                <p:cTn id="20" presetID="27" presetClass="entr" presetSubtype="0" fill="hold" nodeType="withEffect">
                                  <p:stCondLst>
                                    <p:cond delay="0"/>
                                  </p:stCondLst>
                                  <p:iterate type="lt">
                                    <p:tmPct val="50000"/>
                                  </p:iterate>
                                  <p:childTnLst>
                                    <p:set>
                                      <p:cBhvr>
                                        <p:cTn id="21" dur="1" fill="hold">
                                          <p:stCondLst>
                                            <p:cond delay="0"/>
                                          </p:stCondLst>
                                        </p:cTn>
                                        <p:tgtEl>
                                          <p:spTgt spid="27651">
                                            <p:txEl>
                                              <p:pRg st="5" end="5"/>
                                            </p:txEl>
                                          </p:spTgt>
                                        </p:tgtEl>
                                        <p:attrNameLst>
                                          <p:attrName>style.visibility</p:attrName>
                                        </p:attrNameLst>
                                      </p:cBhvr>
                                      <p:to>
                                        <p:strVal val="visible"/>
                                      </p:to>
                                    </p:set>
                                    <p:anim calcmode="discrete" valueType="clr">
                                      <p:cBhvr override="childStyle">
                                        <p:cTn id="22" dur="80"/>
                                        <p:tgtEl>
                                          <p:spTgt spid="27651">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27651">
                                            <p:txEl>
                                              <p:pRg st="5" end="5"/>
                                            </p:txEl>
                                          </p:spTgt>
                                        </p:tgtEl>
                                        <p:attrNameLst>
                                          <p:attrName>fillcolor</p:attrName>
                                        </p:attrNameLst>
                                      </p:cBhvr>
                                      <p:tavLst>
                                        <p:tav tm="0">
                                          <p:val>
                                            <p:clrVal>
                                              <a:schemeClr val="accent2"/>
                                            </p:clrVal>
                                          </p:val>
                                        </p:tav>
                                        <p:tav tm="50000">
                                          <p:val>
                                            <p:clrVal>
                                              <a:schemeClr val="hlink"/>
                                            </p:clrVal>
                                          </p:val>
                                        </p:tav>
                                      </p:tavLst>
                                    </p:anim>
                                    <p:set>
                                      <p:cBhvr>
                                        <p:cTn id="24" dur="80"/>
                                        <p:tgtEl>
                                          <p:spTgt spid="27651">
                                            <p:txEl>
                                              <p:pRg st="5" end="5"/>
                                            </p:txEl>
                                          </p:spTgt>
                                        </p:tgtEl>
                                        <p:attrNameLst>
                                          <p:attrName>fill.type</p:attrName>
                                        </p:attrNameLst>
                                      </p:cBhvr>
                                      <p:to>
                                        <p:strVal val="solid"/>
                                      </p:to>
                                    </p:set>
                                  </p:childTnLst>
                                </p:cTn>
                              </p:par>
                              <p:par>
                                <p:cTn id="25" presetID="27" presetClass="entr" presetSubtype="0" fill="hold" nodeType="withEffect">
                                  <p:stCondLst>
                                    <p:cond delay="0"/>
                                  </p:stCondLst>
                                  <p:iterate type="lt">
                                    <p:tmPct val="50000"/>
                                  </p:iterate>
                                  <p:childTnLst>
                                    <p:set>
                                      <p:cBhvr>
                                        <p:cTn id="26" dur="1" fill="hold">
                                          <p:stCondLst>
                                            <p:cond delay="0"/>
                                          </p:stCondLst>
                                        </p:cTn>
                                        <p:tgtEl>
                                          <p:spTgt spid="27651">
                                            <p:txEl>
                                              <p:pRg st="7" end="7"/>
                                            </p:txEl>
                                          </p:spTgt>
                                        </p:tgtEl>
                                        <p:attrNameLst>
                                          <p:attrName>style.visibility</p:attrName>
                                        </p:attrNameLst>
                                      </p:cBhvr>
                                      <p:to>
                                        <p:strVal val="visible"/>
                                      </p:to>
                                    </p:set>
                                    <p:anim calcmode="discrete" valueType="clr">
                                      <p:cBhvr override="childStyle">
                                        <p:cTn id="27" dur="80"/>
                                        <p:tgtEl>
                                          <p:spTgt spid="27651">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27651">
                                            <p:txEl>
                                              <p:pRg st="7" end="7"/>
                                            </p:txEl>
                                          </p:spTgt>
                                        </p:tgtEl>
                                        <p:attrNameLst>
                                          <p:attrName>fillcolor</p:attrName>
                                        </p:attrNameLst>
                                      </p:cBhvr>
                                      <p:tavLst>
                                        <p:tav tm="0">
                                          <p:val>
                                            <p:clrVal>
                                              <a:schemeClr val="accent2"/>
                                            </p:clrVal>
                                          </p:val>
                                        </p:tav>
                                        <p:tav tm="50000">
                                          <p:val>
                                            <p:clrVal>
                                              <a:schemeClr val="hlink"/>
                                            </p:clrVal>
                                          </p:val>
                                        </p:tav>
                                      </p:tavLst>
                                    </p:anim>
                                    <p:set>
                                      <p:cBhvr>
                                        <p:cTn id="29" dur="80"/>
                                        <p:tgtEl>
                                          <p:spTgt spid="27651">
                                            <p:txEl>
                                              <p:pRg st="7" end="7"/>
                                            </p:txEl>
                                          </p:spTgt>
                                        </p:tgtEl>
                                        <p:attrNameLst>
                                          <p:attrName>fill.type</p:attrName>
                                        </p:attrNameLst>
                                      </p:cBhvr>
                                      <p:to>
                                        <p:strVal val="solid"/>
                                      </p:to>
                                    </p:set>
                                  </p:childTnLst>
                                </p:cTn>
                              </p:par>
                              <p:par>
                                <p:cTn id="30" presetID="27" presetClass="entr" presetSubtype="0" fill="hold" nodeType="withEffect">
                                  <p:stCondLst>
                                    <p:cond delay="0"/>
                                  </p:stCondLst>
                                  <p:iterate type="lt">
                                    <p:tmPct val="50000"/>
                                  </p:iterate>
                                  <p:childTnLst>
                                    <p:set>
                                      <p:cBhvr>
                                        <p:cTn id="31" dur="1" fill="hold">
                                          <p:stCondLst>
                                            <p:cond delay="0"/>
                                          </p:stCondLst>
                                        </p:cTn>
                                        <p:tgtEl>
                                          <p:spTgt spid="27651">
                                            <p:txEl>
                                              <p:pRg st="9" end="9"/>
                                            </p:txEl>
                                          </p:spTgt>
                                        </p:tgtEl>
                                        <p:attrNameLst>
                                          <p:attrName>style.visibility</p:attrName>
                                        </p:attrNameLst>
                                      </p:cBhvr>
                                      <p:to>
                                        <p:strVal val="visible"/>
                                      </p:to>
                                    </p:set>
                                    <p:anim calcmode="discrete" valueType="clr">
                                      <p:cBhvr override="childStyle">
                                        <p:cTn id="32" dur="80"/>
                                        <p:tgtEl>
                                          <p:spTgt spid="27651">
                                            <p:txEl>
                                              <p:pRg st="9" end="9"/>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27651">
                                            <p:txEl>
                                              <p:pRg st="9" end="9"/>
                                            </p:txEl>
                                          </p:spTgt>
                                        </p:tgtEl>
                                        <p:attrNameLst>
                                          <p:attrName>fillcolor</p:attrName>
                                        </p:attrNameLst>
                                      </p:cBhvr>
                                      <p:tavLst>
                                        <p:tav tm="0">
                                          <p:val>
                                            <p:clrVal>
                                              <a:schemeClr val="accent2"/>
                                            </p:clrVal>
                                          </p:val>
                                        </p:tav>
                                        <p:tav tm="50000">
                                          <p:val>
                                            <p:clrVal>
                                              <a:schemeClr val="hlink"/>
                                            </p:clrVal>
                                          </p:val>
                                        </p:tav>
                                      </p:tavLst>
                                    </p:anim>
                                    <p:set>
                                      <p:cBhvr>
                                        <p:cTn id="34" dur="80"/>
                                        <p:tgtEl>
                                          <p:spTgt spid="27651">
                                            <p:txEl>
                                              <p:pRg st="9" end="9"/>
                                            </p:txEl>
                                          </p:spTgt>
                                        </p:tgtEl>
                                        <p:attrNameLst>
                                          <p:attrName>fill.type</p:attrName>
                                        </p:attrNameLst>
                                      </p:cBhvr>
                                      <p:to>
                                        <p:strVal val="solid"/>
                                      </p:to>
                                    </p:set>
                                  </p:childTnLst>
                                </p:cTn>
                              </p:par>
                              <p:par>
                                <p:cTn id="35" presetID="27" presetClass="entr" presetSubtype="0" fill="hold" nodeType="withEffect">
                                  <p:stCondLst>
                                    <p:cond delay="0"/>
                                  </p:stCondLst>
                                  <p:iterate type="lt">
                                    <p:tmPct val="50000"/>
                                  </p:iterate>
                                  <p:childTnLst>
                                    <p:set>
                                      <p:cBhvr>
                                        <p:cTn id="36" dur="1" fill="hold">
                                          <p:stCondLst>
                                            <p:cond delay="0"/>
                                          </p:stCondLst>
                                        </p:cTn>
                                        <p:tgtEl>
                                          <p:spTgt spid="27651">
                                            <p:txEl>
                                              <p:pRg st="11" end="11"/>
                                            </p:txEl>
                                          </p:spTgt>
                                        </p:tgtEl>
                                        <p:attrNameLst>
                                          <p:attrName>style.visibility</p:attrName>
                                        </p:attrNameLst>
                                      </p:cBhvr>
                                      <p:to>
                                        <p:strVal val="visible"/>
                                      </p:to>
                                    </p:set>
                                    <p:anim calcmode="discrete" valueType="clr">
                                      <p:cBhvr override="childStyle">
                                        <p:cTn id="37" dur="80"/>
                                        <p:tgtEl>
                                          <p:spTgt spid="27651">
                                            <p:txEl>
                                              <p:pRg st="11" end="1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27651">
                                            <p:txEl>
                                              <p:pRg st="11" end="11"/>
                                            </p:txEl>
                                          </p:spTgt>
                                        </p:tgtEl>
                                        <p:attrNameLst>
                                          <p:attrName>fillcolor</p:attrName>
                                        </p:attrNameLst>
                                      </p:cBhvr>
                                      <p:tavLst>
                                        <p:tav tm="0">
                                          <p:val>
                                            <p:clrVal>
                                              <a:schemeClr val="accent2"/>
                                            </p:clrVal>
                                          </p:val>
                                        </p:tav>
                                        <p:tav tm="50000">
                                          <p:val>
                                            <p:clrVal>
                                              <a:schemeClr val="hlink"/>
                                            </p:clrVal>
                                          </p:val>
                                        </p:tav>
                                      </p:tavLst>
                                    </p:anim>
                                    <p:set>
                                      <p:cBhvr>
                                        <p:cTn id="39" dur="80"/>
                                        <p:tgtEl>
                                          <p:spTgt spid="27651">
                                            <p:txEl>
                                              <p:pRg st="11" end="11"/>
                                            </p:txEl>
                                          </p:spTgt>
                                        </p:tgtEl>
                                        <p:attrNameLst>
                                          <p:attrName>fill.type</p:attrName>
                                        </p:attrNameLst>
                                      </p:cBhvr>
                                      <p:to>
                                        <p:strVal val="solid"/>
                                      </p:to>
                                    </p:set>
                                  </p:childTnLst>
                                </p:cTn>
                              </p:par>
                              <p:par>
                                <p:cTn id="40" presetID="27" presetClass="entr" presetSubtype="0" fill="hold" nodeType="withEffect">
                                  <p:stCondLst>
                                    <p:cond delay="0"/>
                                  </p:stCondLst>
                                  <p:iterate type="lt">
                                    <p:tmPct val="50000"/>
                                  </p:iterate>
                                  <p:childTnLst>
                                    <p:set>
                                      <p:cBhvr>
                                        <p:cTn id="41" dur="1" fill="hold">
                                          <p:stCondLst>
                                            <p:cond delay="0"/>
                                          </p:stCondLst>
                                        </p:cTn>
                                        <p:tgtEl>
                                          <p:spTgt spid="27651">
                                            <p:txEl>
                                              <p:pRg st="13" end="13"/>
                                            </p:txEl>
                                          </p:spTgt>
                                        </p:tgtEl>
                                        <p:attrNameLst>
                                          <p:attrName>style.visibility</p:attrName>
                                        </p:attrNameLst>
                                      </p:cBhvr>
                                      <p:to>
                                        <p:strVal val="visible"/>
                                      </p:to>
                                    </p:set>
                                    <p:anim calcmode="discrete" valueType="clr">
                                      <p:cBhvr override="childStyle">
                                        <p:cTn id="42" dur="80"/>
                                        <p:tgtEl>
                                          <p:spTgt spid="27651">
                                            <p:txEl>
                                              <p:pRg st="13" end="1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27651">
                                            <p:txEl>
                                              <p:pRg st="13" end="13"/>
                                            </p:txEl>
                                          </p:spTgt>
                                        </p:tgtEl>
                                        <p:attrNameLst>
                                          <p:attrName>fillcolor</p:attrName>
                                        </p:attrNameLst>
                                      </p:cBhvr>
                                      <p:tavLst>
                                        <p:tav tm="0">
                                          <p:val>
                                            <p:clrVal>
                                              <a:schemeClr val="accent2"/>
                                            </p:clrVal>
                                          </p:val>
                                        </p:tav>
                                        <p:tav tm="50000">
                                          <p:val>
                                            <p:clrVal>
                                              <a:schemeClr val="hlink"/>
                                            </p:clrVal>
                                          </p:val>
                                        </p:tav>
                                      </p:tavLst>
                                    </p:anim>
                                    <p:set>
                                      <p:cBhvr>
                                        <p:cTn id="44" dur="80"/>
                                        <p:tgtEl>
                                          <p:spTgt spid="27651">
                                            <p:txEl>
                                              <p:pRg st="13" end="13"/>
                                            </p:txEl>
                                          </p:spTgt>
                                        </p:tgtEl>
                                        <p:attrNameLst>
                                          <p:attrName>fill.type</p:attrName>
                                        </p:attrNameLst>
                                      </p:cBhvr>
                                      <p:to>
                                        <p:strVal val="solid"/>
                                      </p:to>
                                    </p:set>
                                  </p:childTnLst>
                                </p:cTn>
                              </p:par>
                              <p:par>
                                <p:cTn id="45" presetID="27" presetClass="entr" presetSubtype="0" fill="hold" nodeType="withEffect">
                                  <p:stCondLst>
                                    <p:cond delay="0"/>
                                  </p:stCondLst>
                                  <p:iterate type="lt">
                                    <p:tmPct val="50000"/>
                                  </p:iterate>
                                  <p:childTnLst>
                                    <p:set>
                                      <p:cBhvr>
                                        <p:cTn id="46" dur="1" fill="hold">
                                          <p:stCondLst>
                                            <p:cond delay="0"/>
                                          </p:stCondLst>
                                        </p:cTn>
                                        <p:tgtEl>
                                          <p:spTgt spid="27651">
                                            <p:txEl>
                                              <p:pRg st="15" end="15"/>
                                            </p:txEl>
                                          </p:spTgt>
                                        </p:tgtEl>
                                        <p:attrNameLst>
                                          <p:attrName>style.visibility</p:attrName>
                                        </p:attrNameLst>
                                      </p:cBhvr>
                                      <p:to>
                                        <p:strVal val="visible"/>
                                      </p:to>
                                    </p:set>
                                    <p:anim calcmode="discrete" valueType="clr">
                                      <p:cBhvr override="childStyle">
                                        <p:cTn id="47" dur="80"/>
                                        <p:tgtEl>
                                          <p:spTgt spid="27651">
                                            <p:txEl>
                                              <p:pRg st="15" end="1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8" dur="80"/>
                                        <p:tgtEl>
                                          <p:spTgt spid="27651">
                                            <p:txEl>
                                              <p:pRg st="15" end="15"/>
                                            </p:txEl>
                                          </p:spTgt>
                                        </p:tgtEl>
                                        <p:attrNameLst>
                                          <p:attrName>fillcolor</p:attrName>
                                        </p:attrNameLst>
                                      </p:cBhvr>
                                      <p:tavLst>
                                        <p:tav tm="0">
                                          <p:val>
                                            <p:clrVal>
                                              <a:schemeClr val="accent2"/>
                                            </p:clrVal>
                                          </p:val>
                                        </p:tav>
                                        <p:tav tm="50000">
                                          <p:val>
                                            <p:clrVal>
                                              <a:schemeClr val="hlink"/>
                                            </p:clrVal>
                                          </p:val>
                                        </p:tav>
                                      </p:tavLst>
                                    </p:anim>
                                    <p:set>
                                      <p:cBhvr>
                                        <p:cTn id="49" dur="80"/>
                                        <p:tgtEl>
                                          <p:spTgt spid="27651">
                                            <p:txEl>
                                              <p:pRg st="15" end="15"/>
                                            </p:txEl>
                                          </p:spTgt>
                                        </p:tgtEl>
                                        <p:attrNameLst>
                                          <p:attrName>fill.type</p:attrName>
                                        </p:attrNameLst>
                                      </p:cBhvr>
                                      <p:to>
                                        <p:strVal val="solid"/>
                                      </p:to>
                                    </p:set>
                                  </p:childTnLst>
                                </p:cTn>
                              </p:par>
                              <p:par>
                                <p:cTn id="50" presetID="27" presetClass="entr" presetSubtype="0" fill="hold" nodeType="withEffect">
                                  <p:stCondLst>
                                    <p:cond delay="0"/>
                                  </p:stCondLst>
                                  <p:iterate type="lt">
                                    <p:tmPct val="50000"/>
                                  </p:iterate>
                                  <p:childTnLst>
                                    <p:set>
                                      <p:cBhvr>
                                        <p:cTn id="51" dur="1" fill="hold">
                                          <p:stCondLst>
                                            <p:cond delay="0"/>
                                          </p:stCondLst>
                                        </p:cTn>
                                        <p:tgtEl>
                                          <p:spTgt spid="27651">
                                            <p:txEl>
                                              <p:pRg st="17" end="17"/>
                                            </p:txEl>
                                          </p:spTgt>
                                        </p:tgtEl>
                                        <p:attrNameLst>
                                          <p:attrName>style.visibility</p:attrName>
                                        </p:attrNameLst>
                                      </p:cBhvr>
                                      <p:to>
                                        <p:strVal val="visible"/>
                                      </p:to>
                                    </p:set>
                                    <p:anim calcmode="discrete" valueType="clr">
                                      <p:cBhvr override="childStyle">
                                        <p:cTn id="52" dur="80"/>
                                        <p:tgtEl>
                                          <p:spTgt spid="27651">
                                            <p:txEl>
                                              <p:pRg st="17" end="1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3" dur="80"/>
                                        <p:tgtEl>
                                          <p:spTgt spid="27651">
                                            <p:txEl>
                                              <p:pRg st="17" end="17"/>
                                            </p:txEl>
                                          </p:spTgt>
                                        </p:tgtEl>
                                        <p:attrNameLst>
                                          <p:attrName>fillcolor</p:attrName>
                                        </p:attrNameLst>
                                      </p:cBhvr>
                                      <p:tavLst>
                                        <p:tav tm="0">
                                          <p:val>
                                            <p:clrVal>
                                              <a:schemeClr val="accent2"/>
                                            </p:clrVal>
                                          </p:val>
                                        </p:tav>
                                        <p:tav tm="50000">
                                          <p:val>
                                            <p:clrVal>
                                              <a:schemeClr val="hlink"/>
                                            </p:clrVal>
                                          </p:val>
                                        </p:tav>
                                      </p:tavLst>
                                    </p:anim>
                                    <p:set>
                                      <p:cBhvr>
                                        <p:cTn id="54" dur="80"/>
                                        <p:tgtEl>
                                          <p:spTgt spid="27651">
                                            <p:txEl>
                                              <p:pRg st="17" end="1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r">
              <a:buNone/>
            </a:pPr>
            <a:r>
              <a:rPr lang="ar-SA" b="1" dirty="0" smtClean="0"/>
              <a:t>يتبين من القراءة الفاحصة لموضوع الإخلاق وجود مصطلحات معينة لها صلة بها مثل : التقاليد والعادات والقيم والأعراف التي ينبغي شرحها بإختصار من أجل أن يتضح الفرق الجلي بينها وبين الأخلاق ..</a:t>
            </a:r>
          </a:p>
          <a:p>
            <a:pPr algn="r">
              <a:buNone/>
            </a:pPr>
            <a:r>
              <a:rPr lang="ar-SA" b="1" dirty="0" smtClean="0">
                <a:solidFill>
                  <a:srgbClr val="FF0000"/>
                </a:solidFill>
              </a:rPr>
              <a:t>(أ) التقاليد : </a:t>
            </a:r>
            <a:r>
              <a:rPr lang="ar-SA" b="1" dirty="0" smtClean="0"/>
              <a:t>وهي محاكاة شخص لسلوك معين سواء بإقتناع به أو بعدم إقتناع على هيئة التقليد الأعمي وبعد أن يرسخ هذا التقليد يتحول إلى عادة طيبة أو سيئة ..... </a:t>
            </a:r>
          </a:p>
          <a:p>
            <a:pPr algn="r">
              <a:buNone/>
            </a:pPr>
            <a:r>
              <a:rPr lang="ar-SA" b="1" dirty="0" smtClean="0">
                <a:solidFill>
                  <a:srgbClr val="FF0000"/>
                </a:solidFill>
              </a:rPr>
              <a:t>(ب) العادات : </a:t>
            </a:r>
            <a:r>
              <a:rPr lang="ar-SA" b="1" dirty="0" smtClean="0"/>
              <a:t>وهي سلوك متكرر يمارسه الشخص سواء كانت هذه العادة طيبة أو سيئة وذلك مثل عادات الأكل والشرب واللباس والتدخين وهي قد تكون شخصية بحتة وقد تكون جماعية ومع مرور الوقت ترسخ هذه العادات تتحول إلي قيم إدارية وسياسية وإجتماعية وإقتصادية .</a:t>
            </a:r>
            <a:endParaRPr lang="en-US" b="1" dirty="0"/>
          </a:p>
        </p:txBody>
      </p:sp>
      <p:sp>
        <p:nvSpPr>
          <p:cNvPr id="3" name="Title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ar-SA" dirty="0" smtClean="0"/>
              <a:t>بعض المصطلحات ذات العلاقة</a:t>
            </a:r>
            <a:endParaRPr lang="en-US" dirty="0"/>
          </a:p>
        </p:txBody>
      </p:sp>
      <p:sp>
        <p:nvSpPr>
          <p:cNvPr id="4" name="Left Arrow 3"/>
          <p:cNvSpPr/>
          <p:nvPr/>
        </p:nvSpPr>
        <p:spPr>
          <a:xfrm>
            <a:off x="827584" y="5661248"/>
            <a:ext cx="432048" cy="72008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pull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r">
              <a:buNone/>
            </a:pPr>
            <a:r>
              <a:rPr lang="ar-SA" b="1" dirty="0" smtClean="0">
                <a:solidFill>
                  <a:srgbClr val="FF0000"/>
                </a:solidFill>
              </a:rPr>
              <a:t>(ج) القيم : </a:t>
            </a:r>
            <a:r>
              <a:rPr lang="ar-SA" b="1" dirty="0" smtClean="0"/>
              <a:t>تعود إلى مجموعة عادات حظيت بقبول واسع وإحترام من اكثرية المجتمع بحيث أصبحت قيماً محددة لهم وهي ترمز إلى السلوك الذي يمارسه الشخص بإقتناع بأهميته في حياته الخاصة والعامة بحيث يحظى بقبول المجتمع له أو على الأقل عدم إعتراضه عليه كالقيم الجمالية من شعر ورسم وأدب ونحت ورياضة وموسيقى غناء (مثلا) كما توجد قيم سياسية وإقتصادية وإجتماعية وغيرها ..</a:t>
            </a:r>
          </a:p>
          <a:p>
            <a:pPr algn="r">
              <a:buNone/>
            </a:pPr>
            <a:r>
              <a:rPr lang="ar-SA" b="1" dirty="0" smtClean="0">
                <a:solidFill>
                  <a:srgbClr val="FF0000"/>
                </a:solidFill>
              </a:rPr>
              <a:t>(د) الأعراف : </a:t>
            </a:r>
            <a:r>
              <a:rPr lang="ar-SA" b="1" dirty="0" smtClean="0"/>
              <a:t>وهو ما اعتاد عليه الناس من قول أو عمل في تعاملاتهم اليومية وهو نوعان : عرف صالح بحيث يخضع لمعايير الشرع الحنيف ، وعرف فاسد مخالف لهذه المعايير ...</a:t>
            </a:r>
          </a:p>
          <a:p>
            <a:pPr algn="r">
              <a:buNone/>
            </a:pPr>
            <a:r>
              <a:rPr lang="ar-SA" b="1" dirty="0" smtClean="0"/>
              <a:t>... </a:t>
            </a:r>
            <a:r>
              <a:rPr lang="ar-SA" b="1" dirty="0" smtClean="0">
                <a:solidFill>
                  <a:srgbClr val="FF0000"/>
                </a:solidFill>
              </a:rPr>
              <a:t>أما الأخلاق </a:t>
            </a:r>
            <a:r>
              <a:rPr lang="ar-SA" b="1" dirty="0" smtClean="0"/>
              <a:t>: ومفردها الخلق وهو السلوك الذي يمارسه الشخص بإقتناع تام نظراً لأهميته حتى ولو لم يتفق مع هواه أو مصلحته بحيث يصبح الخروج عن القواعد الأخلاقية الملزمة للفرد أو الجماعة جرما ً يعاقب عليه النظام  </a:t>
            </a:r>
            <a:endParaRPr lang="en-US" b="1" dirty="0"/>
          </a:p>
        </p:txBody>
      </p:sp>
      <p:sp>
        <p:nvSpPr>
          <p:cNvPr id="3" name="Title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ar-SA" dirty="0" smtClean="0"/>
              <a:t>بعض المصطلحات ذات العلاقة</a:t>
            </a:r>
            <a:endParaRPr lang="en-US" dirty="0"/>
          </a:p>
        </p:txBody>
      </p:sp>
      <p:sp>
        <p:nvSpPr>
          <p:cNvPr id="4" name="Left Arrow 3"/>
          <p:cNvSpPr/>
          <p:nvPr/>
        </p:nvSpPr>
        <p:spPr>
          <a:xfrm>
            <a:off x="683568" y="5733256"/>
            <a:ext cx="432048" cy="86409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plu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ar-SA" b="1" dirty="0" smtClean="0"/>
              <a:t>مثل ضرورة الإلتزام بالصدق والأمانة والعدل والإحسان والشفافية وبر الوالدين والبعد كل البعد عن التكبر والغرور والإختلاس والظلم وإستغلال السلطة  .</a:t>
            </a:r>
          </a:p>
          <a:p>
            <a:pPr algn="r">
              <a:buNone/>
            </a:pPr>
            <a:r>
              <a:rPr lang="ar-SA" b="1" dirty="0" smtClean="0">
                <a:solidFill>
                  <a:srgbClr val="FF0000"/>
                </a:solidFill>
              </a:rPr>
              <a:t>الأخلاقيات : </a:t>
            </a:r>
            <a:r>
              <a:rPr lang="ar-SA" b="1" dirty="0" smtClean="0"/>
              <a:t>مجموعة الصفات السلوكية المشروعة التي يتسم بها الشخص المسلم ( الموظف ) والتي لها تأثير واضح على السلوك العام والخاص والمحققة للخير والمانعة للشر والمناصرة للحق والمناهضة للباطل والداعمة للعدل والإحسان والرافضة للظلم والطغيان في المجتمع ضمن قواعد ومعايير شرعية محددة تحكم هذا السلوك .</a:t>
            </a:r>
            <a:endParaRPr lang="en-US" b="1" dirty="0"/>
          </a:p>
        </p:txBody>
      </p:sp>
      <p:sp>
        <p:nvSpPr>
          <p:cNvPr id="3" name="Title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ar-SA" dirty="0" smtClean="0"/>
              <a:t>بعض المصطلحات ذات العلاقة</a:t>
            </a:r>
            <a:endParaRPr lang="en-US" dirty="0"/>
          </a:p>
        </p:txBody>
      </p:sp>
    </p:spTree>
  </p:cSld>
  <p:clrMapOvr>
    <a:masterClrMapping/>
  </p:clrMapOvr>
  <p:transition>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r">
              <a:buNone/>
            </a:pPr>
            <a:r>
              <a:rPr lang="ar-SA" b="1" dirty="0" smtClean="0">
                <a:solidFill>
                  <a:srgbClr val="FF0000"/>
                </a:solidFill>
              </a:rPr>
              <a:t>1- التخطيط :</a:t>
            </a:r>
          </a:p>
          <a:p>
            <a:pPr algn="r">
              <a:buNone/>
            </a:pPr>
            <a:r>
              <a:rPr lang="ar-SA" dirty="0" smtClean="0"/>
              <a:t>التخطيط هو الإعداد المسبق لمواجهة المستقبل ،، ومن خلال قرءاة فاحصة لهذا التعريف فإنه يمكن معرفة تأثير أخلاقيات العمل على وظيفة التخطيط في المجتمع المسلم وهي على النجو التالي :</a:t>
            </a:r>
          </a:p>
          <a:p>
            <a:pPr algn="r">
              <a:buNone/>
            </a:pPr>
            <a:r>
              <a:rPr lang="ar-SA" dirty="0" smtClean="0"/>
              <a:t>1- إنه وظيفة إدارية رئيسية  يقوم بها الفرد والجماعة .</a:t>
            </a:r>
          </a:p>
          <a:p>
            <a:pPr algn="r">
              <a:buNone/>
            </a:pPr>
            <a:r>
              <a:rPr lang="ar-SA" dirty="0" smtClean="0"/>
              <a:t>2- وضع ترتيبات وتدابير عملية مباحة لمواجهة المستقبل .</a:t>
            </a:r>
          </a:p>
          <a:p>
            <a:pPr algn="r">
              <a:buNone/>
            </a:pPr>
            <a:r>
              <a:rPr lang="ar-SA" dirty="0" smtClean="0"/>
              <a:t>3- متطلبات مستقبلية مشروعة .</a:t>
            </a:r>
          </a:p>
          <a:p>
            <a:pPr algn="r">
              <a:buNone/>
            </a:pPr>
            <a:r>
              <a:rPr lang="ar-SA" dirty="0" smtClean="0"/>
              <a:t>4- المعلومات المتاحة والإمكانات الراهنة والمتوقعة يجب أن تكو صحيحة</a:t>
            </a:r>
          </a:p>
          <a:p>
            <a:pPr algn="r">
              <a:buNone/>
            </a:pPr>
            <a:r>
              <a:rPr lang="ar-SA" dirty="0" smtClean="0"/>
              <a:t>5-تحقيق الأهداف المشروعة .</a:t>
            </a:r>
          </a:p>
          <a:p>
            <a:pPr algn="r">
              <a:buNone/>
            </a:pPr>
            <a:r>
              <a:rPr lang="ar-SA" dirty="0" smtClean="0"/>
              <a:t>6-التوكل على الله تبارك وتعالى</a:t>
            </a:r>
            <a:endParaRPr lang="en-US" dirty="0"/>
          </a:p>
        </p:txBody>
      </p:sp>
      <p:sp>
        <p:nvSpPr>
          <p:cNvPr id="3" name="Title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ar-SA" dirty="0" smtClean="0"/>
              <a:t>تأثير أخلاقيات العمل على وظائف الإدارة</a:t>
            </a:r>
            <a:endParaRPr lang="en-US" dirty="0"/>
          </a:p>
        </p:txBody>
      </p:sp>
      <p:sp>
        <p:nvSpPr>
          <p:cNvPr id="4" name="Left Arrow 3"/>
          <p:cNvSpPr/>
          <p:nvPr/>
        </p:nvSpPr>
        <p:spPr>
          <a:xfrm>
            <a:off x="539552" y="5949280"/>
            <a:ext cx="504056" cy="90872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plit orient="vert"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r">
              <a:buNone/>
            </a:pPr>
            <a:r>
              <a:rPr lang="ar-SA" b="1" dirty="0" smtClean="0">
                <a:solidFill>
                  <a:srgbClr val="FF0000"/>
                </a:solidFill>
              </a:rPr>
              <a:t>2- التنظيم :</a:t>
            </a:r>
          </a:p>
          <a:p>
            <a:pPr algn="r">
              <a:buNone/>
            </a:pPr>
            <a:r>
              <a:rPr lang="ar-SA" dirty="0" smtClean="0"/>
              <a:t>وهو وظيفة إدارية يهتم بتحديد النشاطات وتقسيم المهام على الأفراد كل حب إختصاصه وموقعه وبيان طرق الأداء والحقوق والواجبات والصلاحيات اللازمة ،، ومن خلال قراءة فاحصة لهذا التعريف فإنه يمكن معرفة تأثير أخلاقيات العمل على وظيفة التنظيم في المجتمع المسلم وهي كالتالي :</a:t>
            </a:r>
          </a:p>
          <a:p>
            <a:pPr algn="r">
              <a:buNone/>
            </a:pPr>
            <a:r>
              <a:rPr lang="ar-SA" dirty="0" smtClean="0"/>
              <a:t>1- إن التنظيم في الإدارة الإسلامية هو وظيفة إدارية شرعية يلغي كل الإمتيازات المبنية على اللون او الجنس أو المال أو المكانة أو القرابة عند تعامله مع الفرد أو الجماعة .</a:t>
            </a:r>
          </a:p>
          <a:p>
            <a:pPr algn="r">
              <a:buNone/>
            </a:pPr>
            <a:r>
              <a:rPr lang="ar-SA" dirty="0" smtClean="0"/>
              <a:t>2-الحرص على تحقيق الأهداف المشروعة .</a:t>
            </a:r>
          </a:p>
          <a:p>
            <a:pPr algn="r">
              <a:buNone/>
            </a:pPr>
            <a:r>
              <a:rPr lang="ar-SA" dirty="0" smtClean="0"/>
              <a:t>3-العمل على بناء العلاقات بين إدارات وأقسام المنظمة وتكوين فرق العمل المتفاهمة والمنسجمة من أجل ترسيخ أصول العمل الجماعي المشترك</a:t>
            </a:r>
            <a:endParaRPr lang="en-US" dirty="0"/>
          </a:p>
        </p:txBody>
      </p:sp>
      <p:sp>
        <p:nvSpPr>
          <p:cNvPr id="3" name="Title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ar-SA" dirty="0" smtClean="0"/>
              <a:t>تأثير أخلاقيات العمل على وظائف الإدارة</a:t>
            </a:r>
            <a:endParaRPr lang="en-US" dirty="0"/>
          </a:p>
        </p:txBody>
      </p:sp>
      <p:sp>
        <p:nvSpPr>
          <p:cNvPr id="4" name="Left Arrow 3"/>
          <p:cNvSpPr/>
          <p:nvPr/>
        </p:nvSpPr>
        <p:spPr>
          <a:xfrm>
            <a:off x="683568" y="5733256"/>
            <a:ext cx="648072" cy="792088"/>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buNone/>
            </a:pPr>
            <a:r>
              <a:rPr lang="ar-SA" b="1" dirty="0" smtClean="0">
                <a:solidFill>
                  <a:srgbClr val="FF0000"/>
                </a:solidFill>
              </a:rPr>
              <a:t>3- التوظيف :</a:t>
            </a:r>
          </a:p>
          <a:p>
            <a:pPr algn="r">
              <a:buNone/>
            </a:pPr>
            <a:r>
              <a:rPr lang="ar-SA" dirty="0" smtClean="0"/>
              <a:t>يعتبر التوظيف عملية إدارية مهمتها تزويد المنشأة بما تحتاجه من طاقة بشرية متاحة بإسلوب يحرص على تكافؤ الفرص وعدالة الإختيار ،، ومن هذا التعريف يمكن إستنتاج خصائص التوظيف في الإدارة الإسلامية على النجو التالي :</a:t>
            </a:r>
          </a:p>
          <a:p>
            <a:pPr algn="r">
              <a:buNone/>
            </a:pPr>
            <a:r>
              <a:rPr lang="ar-SA" dirty="0" smtClean="0"/>
              <a:t>1- يفضل أن يكون الموظفين مسلمي طالما أن الإدارة إسلامية ويمكن الإستعانة بغير المسلم عند الضرورة .</a:t>
            </a:r>
          </a:p>
          <a:p>
            <a:pPr algn="r">
              <a:buNone/>
            </a:pPr>
            <a:r>
              <a:rPr lang="ar-SA" dirty="0" smtClean="0"/>
              <a:t>2- أنه يجب أن يتم الإختيار بناءا على تكافؤ الفرص وعدالة الترشيح.</a:t>
            </a:r>
          </a:p>
          <a:p>
            <a:pPr algn="r">
              <a:buNone/>
            </a:pPr>
            <a:r>
              <a:rPr lang="ar-SA" dirty="0" smtClean="0"/>
              <a:t>3- إن الموظفين الذي يتم إختيارهم يعملون حثيثا ً من أجل تحقيق أهداف مشروعة .</a:t>
            </a:r>
          </a:p>
        </p:txBody>
      </p:sp>
      <p:sp>
        <p:nvSpPr>
          <p:cNvPr id="3" name="Title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ar-SA" dirty="0" smtClean="0"/>
              <a:t>تأثير أخلاقيات العمل على وظائف الإدارة</a:t>
            </a:r>
            <a:endParaRPr lang="en-US" dirty="0"/>
          </a:p>
        </p:txBody>
      </p:sp>
      <p:sp>
        <p:nvSpPr>
          <p:cNvPr id="4" name="Left Arrow 3"/>
          <p:cNvSpPr/>
          <p:nvPr/>
        </p:nvSpPr>
        <p:spPr>
          <a:xfrm>
            <a:off x="827584" y="5733256"/>
            <a:ext cx="576064" cy="792088"/>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checke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r">
              <a:buNone/>
            </a:pPr>
            <a:r>
              <a:rPr lang="ar-SA" b="1" dirty="0" smtClean="0">
                <a:solidFill>
                  <a:srgbClr val="FF0000"/>
                </a:solidFill>
              </a:rPr>
              <a:t>4- التوجية :</a:t>
            </a:r>
            <a:r>
              <a:rPr lang="ar-SA" dirty="0" smtClean="0"/>
              <a:t> </a:t>
            </a:r>
          </a:p>
          <a:p>
            <a:pPr algn="r">
              <a:buNone/>
            </a:pPr>
            <a:r>
              <a:rPr lang="ar-SA" dirty="0" smtClean="0"/>
              <a:t>وهي وظيفة قيادية مسؤولة عن إصدار القرارات والأوامر والتعليمات للموظفين ،، ولابدّ من توافر صفات أخلاقية في شخص الموجه القائد أو الرئيس أثناء عملية التوجيه أهمها :</a:t>
            </a:r>
          </a:p>
          <a:p>
            <a:pPr algn="r">
              <a:buNone/>
            </a:pPr>
            <a:r>
              <a:rPr lang="ar-SA" dirty="0" smtClean="0"/>
              <a:t>1- أن يكون توجيها مبنيا على معلومات صحيحة .</a:t>
            </a:r>
          </a:p>
          <a:p>
            <a:pPr algn="r">
              <a:buNone/>
            </a:pPr>
            <a:r>
              <a:rPr lang="ar-SA" dirty="0" smtClean="0"/>
              <a:t>2- أن يكون قدوة للآخرين .</a:t>
            </a:r>
          </a:p>
          <a:p>
            <a:pPr algn="r">
              <a:buNone/>
            </a:pPr>
            <a:r>
              <a:rPr lang="ar-SA" dirty="0" smtClean="0"/>
              <a:t>أن يتحلى بالصبر بعد التوجيه لإعطاء فرصة للمرؤوسين للتفيذ .</a:t>
            </a:r>
          </a:p>
          <a:p>
            <a:pPr algn="r">
              <a:buNone/>
            </a:pPr>
            <a:r>
              <a:rPr lang="ar-SA" dirty="0" smtClean="0"/>
              <a:t>3- أن يصدر توجيهه في الوقت المناسب (إذا أردت أن تطاع فاطلب المستطاع).</a:t>
            </a:r>
          </a:p>
          <a:p>
            <a:pPr algn="r">
              <a:buNone/>
            </a:pPr>
            <a:r>
              <a:rPr lang="ar-SA" b="1" dirty="0" smtClean="0">
                <a:solidFill>
                  <a:srgbClr val="7030A0"/>
                </a:solidFill>
              </a:rPr>
              <a:t>معايير أخلاقيات التوجيه :</a:t>
            </a:r>
          </a:p>
          <a:p>
            <a:pPr algn="r">
              <a:buNone/>
            </a:pPr>
            <a:r>
              <a:rPr lang="ar-SA" dirty="0" smtClean="0"/>
              <a:t>1- يجب أن يكون التوجيه في نطاق الخلاق الإسلامية (لا طاعة لمخلوق في معصية خالق ) </a:t>
            </a:r>
          </a:p>
        </p:txBody>
      </p:sp>
      <p:sp>
        <p:nvSpPr>
          <p:cNvPr id="3" name="Title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ar-SA" dirty="0" smtClean="0"/>
              <a:t>تأثير أخلاقيات العمل على وظائف الإدارة</a:t>
            </a:r>
            <a:endParaRPr lang="en-US" dirty="0"/>
          </a:p>
        </p:txBody>
      </p:sp>
      <p:sp>
        <p:nvSpPr>
          <p:cNvPr id="4" name="Left Arrow 3"/>
          <p:cNvSpPr/>
          <p:nvPr/>
        </p:nvSpPr>
        <p:spPr>
          <a:xfrm>
            <a:off x="755576" y="5877272"/>
            <a:ext cx="720080" cy="792088"/>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bwMode="auto">
          <a:xfrm>
            <a:off x="228600" y="1752600"/>
            <a:ext cx="7696200" cy="4419600"/>
          </a:xfrm>
        </p:spPr>
        <p:txBody>
          <a:bodyPr wrap="square" lIns="91440" tIns="45720" rIns="91440" bIns="45720" numCol="1" compatLnSpc="1">
            <a:prstTxWarp prst="textNoShape">
              <a:avLst/>
            </a:prstTxWarp>
          </a:bodyPr>
          <a:lstStyle/>
          <a:p>
            <a:pPr algn="r" rtl="1" eaLnBrk="1" fontAlgn="auto" hangingPunct="1">
              <a:spcAft>
                <a:spcPts val="0"/>
              </a:spcAft>
              <a:defRPr/>
            </a:pPr>
            <a:r>
              <a:rPr lang="ar-MA" cap="none" dirty="0" smtClean="0">
                <a:solidFill>
                  <a:schemeClr val="tx1"/>
                </a:solidFill>
              </a:rPr>
              <a:t>	</a:t>
            </a:r>
            <a:r>
              <a:rPr lang="fr-FR" cap="none" dirty="0" smtClean="0">
                <a:solidFill>
                  <a:schemeClr val="tx1"/>
                </a:solidFill>
                <a:cs typeface="Tahoma" pitchFamily="34" charset="0"/>
              </a:rPr>
              <a:t/>
            </a:r>
            <a:br>
              <a:rPr lang="fr-FR" cap="none" dirty="0" smtClean="0">
                <a:solidFill>
                  <a:schemeClr val="tx1"/>
                </a:solidFill>
                <a:cs typeface="Tahoma" pitchFamily="34" charset="0"/>
              </a:rPr>
            </a:br>
            <a:r>
              <a:rPr lang="ar-MA" cap="none" dirty="0" smtClean="0">
                <a:solidFill>
                  <a:schemeClr val="tx1"/>
                </a:solidFill>
              </a:rPr>
              <a:t>	</a:t>
            </a:r>
            <a:r>
              <a:rPr lang="ar-MA" sz="4000" cap="none" dirty="0" smtClean="0">
                <a:solidFill>
                  <a:schemeClr val="tx1"/>
                </a:solidFill>
                <a:latin typeface="Arabic Typesetting" pitchFamily="66" charset="-78"/>
                <a:cs typeface="Arabic Typesetting" pitchFamily="66" charset="-78"/>
              </a:rPr>
              <a:t>إن </a:t>
            </a:r>
            <a:r>
              <a:rPr lang="ar-MA" sz="4000" cap="none" dirty="0" smtClean="0">
                <a:solidFill>
                  <a:srgbClr val="FF6600"/>
                </a:solidFill>
                <a:latin typeface="Arabic Typesetting" pitchFamily="66" charset="-78"/>
                <a:cs typeface="Arabic Typesetting" pitchFamily="66" charset="-78"/>
              </a:rPr>
              <a:t>أخلاق المهنة </a:t>
            </a:r>
            <a:r>
              <a:rPr lang="ar-MA" sz="4000" cap="none" dirty="0" smtClean="0">
                <a:solidFill>
                  <a:schemeClr val="tx1"/>
                </a:solidFill>
                <a:latin typeface="Arabic Typesetting" pitchFamily="66" charset="-78"/>
                <a:cs typeface="Arabic Typesetting" pitchFamily="66" charset="-78"/>
              </a:rPr>
              <a:t>دعامة وإطار مرجعي للقانون منها يستمد أهم </a:t>
            </a:r>
            <a:r>
              <a:rPr lang="ar-MA" sz="4000" cap="none" dirty="0" smtClean="0">
                <a:solidFill>
                  <a:schemeClr val="accent1">
                    <a:lumMod val="50000"/>
                  </a:schemeClr>
                </a:solidFill>
                <a:latin typeface="Arabic Typesetting" pitchFamily="66" charset="-78"/>
                <a:cs typeface="Arabic Typesetting" pitchFamily="66" charset="-78"/>
              </a:rPr>
              <a:t>مبادئه وقواعده </a:t>
            </a:r>
            <a:r>
              <a:rPr lang="ar-MA" sz="4000" cap="none" dirty="0" smtClean="0">
                <a:solidFill>
                  <a:schemeClr val="tx1"/>
                </a:solidFill>
                <a:latin typeface="Arabic Typesetting" pitchFamily="66" charset="-78"/>
                <a:cs typeface="Arabic Typesetting" pitchFamily="66" charset="-78"/>
              </a:rPr>
              <a:t>كما أن القانون هو تجسيد فعلي للقواعد الأخلاقية ومعايير السلوك إذن هناك تكامل بينهما فلا يمكن تصور أي نظام أو قانون بدون </a:t>
            </a:r>
            <a:r>
              <a:rPr lang="ar-MA" sz="4000" cap="none" dirty="0" smtClean="0">
                <a:solidFill>
                  <a:srgbClr val="FF0000"/>
                </a:solidFill>
                <a:latin typeface="Arabic Typesetting" pitchFamily="66" charset="-78"/>
                <a:cs typeface="Arabic Typesetting" pitchFamily="66" charset="-78"/>
              </a:rPr>
              <a:t>ضوابط أخلاقية</a:t>
            </a:r>
            <a:r>
              <a:rPr lang="ar-MA" sz="4000" cap="none" dirty="0" smtClean="0">
                <a:solidFill>
                  <a:schemeClr val="tx1"/>
                </a:solidFill>
                <a:latin typeface="Arabic Typesetting" pitchFamily="66" charset="-78"/>
                <a:cs typeface="Arabic Typesetting" pitchFamily="66" charset="-78"/>
              </a:rPr>
              <a:t> توجهه وهذا يؤكد مشروعية الحديث عن </a:t>
            </a:r>
            <a:r>
              <a:rPr lang="ar-MA" sz="4000" cap="none" dirty="0" smtClean="0">
                <a:solidFill>
                  <a:srgbClr val="7030A0"/>
                </a:solidFill>
                <a:latin typeface="Arabic Typesetting" pitchFamily="66" charset="-78"/>
                <a:cs typeface="Arabic Typesetting" pitchFamily="66" charset="-78"/>
              </a:rPr>
              <a:t>أخلاقيات المهنة</a:t>
            </a:r>
            <a:r>
              <a:rPr lang="ar-MA" sz="4000" cap="none" dirty="0" smtClean="0">
                <a:solidFill>
                  <a:schemeClr val="tx1"/>
                </a:solidFill>
                <a:latin typeface="Arabic Typesetting" pitchFamily="66" charset="-78"/>
                <a:cs typeface="Arabic Typesetting" pitchFamily="66" charset="-78"/>
              </a:rPr>
              <a:t>.</a:t>
            </a:r>
            <a:r>
              <a:rPr lang="fr-FR" cap="none" dirty="0" smtClean="0">
                <a:solidFill>
                  <a:schemeClr val="tx1"/>
                </a:solidFill>
                <a:cs typeface="Tahoma" pitchFamily="34" charset="0"/>
              </a:rPr>
              <a:t/>
            </a:r>
            <a:br>
              <a:rPr lang="fr-FR" cap="none" dirty="0" smtClean="0">
                <a:solidFill>
                  <a:schemeClr val="tx1"/>
                </a:solidFill>
                <a:cs typeface="Tahoma" pitchFamily="34" charset="0"/>
              </a:rPr>
            </a:br>
            <a:endParaRPr lang="fr-FR" cap="none" dirty="0" smtClean="0">
              <a:solidFill>
                <a:schemeClr val="tx1"/>
              </a:solidFill>
              <a:cs typeface="Tahoma" pitchFamily="34" charset="0"/>
            </a:endParaRPr>
          </a:p>
        </p:txBody>
      </p:sp>
      <p:sp>
        <p:nvSpPr>
          <p:cNvPr id="4" name="Titre 1"/>
          <p:cNvSpPr txBox="1">
            <a:spLocks/>
          </p:cNvSpPr>
          <p:nvPr/>
        </p:nvSpPr>
        <p:spPr>
          <a:xfrm>
            <a:off x="0" y="0"/>
            <a:ext cx="8153400" cy="990600"/>
          </a:xfrm>
          <a:prstGeom prst="rect">
            <a:avLst/>
          </a:prstGeom>
          <a:ln/>
        </p:spPr>
        <p:style>
          <a:lnRef idx="2">
            <a:schemeClr val="dk1"/>
          </a:lnRef>
          <a:fillRef idx="1">
            <a:schemeClr val="lt1"/>
          </a:fillRef>
          <a:effectRef idx="0">
            <a:schemeClr val="dk1"/>
          </a:effectRef>
          <a:fontRef idx="minor">
            <a:schemeClr val="dk1"/>
          </a:fontRef>
        </p:style>
        <p:txBody>
          <a:bodyPr lIns="45720" tIns="0" rIns="45720" bIns="0" anchor="b"/>
          <a:lstStyle/>
          <a:p>
            <a:pPr algn="ctr" rtl="1" fontAlgn="auto">
              <a:spcAft>
                <a:spcPts val="0"/>
              </a:spcAft>
              <a:defRPr/>
            </a:pPr>
            <a:r>
              <a:rPr lang="ar-MA" sz="7200" b="1" cap="all" spc="600" dirty="0">
                <a:ln w="500">
                  <a:solidFill>
                    <a:schemeClr val="tx2">
                      <a:shade val="20000"/>
                      <a:satMod val="120000"/>
                    </a:schemeClr>
                  </a:solidFill>
                </a:ln>
                <a:latin typeface="Arabic Typesetting" pitchFamily="66" charset="-78"/>
                <a:cs typeface="Arabic Typesetting" pitchFamily="66" charset="-78"/>
              </a:rPr>
              <a:t>مقدمة</a:t>
            </a: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p:txBody>
      </p:sp>
      <p:sp>
        <p:nvSpPr>
          <p:cNvPr id="6" name="Left Arrow 3"/>
          <p:cNvSpPr/>
          <p:nvPr/>
        </p:nvSpPr>
        <p:spPr>
          <a:xfrm>
            <a:off x="899592" y="5517232"/>
            <a:ext cx="792088" cy="86409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r">
              <a:buNone/>
            </a:pPr>
            <a:r>
              <a:rPr lang="ar-SA" dirty="0" smtClean="0"/>
              <a:t>2-يجب ألا يكون في التوجيه مشقة متجاوزة للحدود العادية .</a:t>
            </a:r>
          </a:p>
          <a:p>
            <a:pPr algn="r">
              <a:buNone/>
            </a:pPr>
            <a:r>
              <a:rPr lang="ar-SA" dirty="0" smtClean="0"/>
              <a:t>3- يجب أن يكون التوجيه مفهوما من المرؤوس .</a:t>
            </a:r>
          </a:p>
          <a:p>
            <a:pPr algn="r">
              <a:buNone/>
            </a:pPr>
            <a:r>
              <a:rPr lang="ar-SA" dirty="0" smtClean="0"/>
              <a:t>4-يجب أن يكون التوجيه متماشيا مع اهداف المنظمة .</a:t>
            </a:r>
          </a:p>
          <a:p>
            <a:pPr algn="r">
              <a:buNone/>
            </a:pPr>
            <a:r>
              <a:rPr lang="ar-SA" b="1" dirty="0" smtClean="0">
                <a:solidFill>
                  <a:srgbClr val="FF0000"/>
                </a:solidFill>
              </a:rPr>
              <a:t>4- الرقابة :</a:t>
            </a:r>
          </a:p>
          <a:p>
            <a:pPr algn="r">
              <a:buNone/>
            </a:pPr>
            <a:r>
              <a:rPr lang="ar-SA" dirty="0" smtClean="0"/>
              <a:t>هي وظيفة فردية أو جماعية مهمتها متابعة النشاط الإداري وفحصه داخل المنظمة بموضوعية . ،،، ومن خلال التعريف السابق يمكن توضيح خصائص الرقابة في ظل أخلاقيات العمل كما يلي :</a:t>
            </a:r>
          </a:p>
          <a:p>
            <a:pPr algn="r">
              <a:buNone/>
            </a:pPr>
            <a:r>
              <a:rPr lang="ar-SA" dirty="0" smtClean="0"/>
              <a:t>1- إن الرقابة تشأ أصلاً من ذات الموظف وأعمافه وأنه يستشعر وجود الله معه وإطلاعه عز وجل على كل أعماله .</a:t>
            </a:r>
          </a:p>
          <a:p>
            <a:pPr algn="r">
              <a:buNone/>
            </a:pPr>
            <a:r>
              <a:rPr lang="ar-SA" dirty="0" smtClean="0"/>
              <a:t>2- إن الرقابة تكون ذات طابع تعبدي .</a:t>
            </a:r>
          </a:p>
          <a:p>
            <a:pPr algn="r">
              <a:buNone/>
            </a:pPr>
            <a:r>
              <a:rPr lang="ar-SA" dirty="0" smtClean="0"/>
              <a:t>3- إن الرقابة في تطبيقها تتسم بالشمولية حيث لاتركز على فئة إدارية معينة .</a:t>
            </a:r>
          </a:p>
          <a:p>
            <a:pPr algn="r">
              <a:buNone/>
            </a:pPr>
            <a:endParaRPr lang="en-US" dirty="0"/>
          </a:p>
        </p:txBody>
      </p:sp>
      <p:sp>
        <p:nvSpPr>
          <p:cNvPr id="3" name="Title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ar-SA" dirty="0" smtClean="0"/>
              <a:t>تأثير أخلاقيات العمل على وظائف الإدارة</a:t>
            </a:r>
            <a:endParaRPr lang="en-US" dirty="0"/>
          </a:p>
        </p:txBody>
      </p:sp>
      <p:sp>
        <p:nvSpPr>
          <p:cNvPr id="4" name="Left Arrow 3"/>
          <p:cNvSpPr/>
          <p:nvPr/>
        </p:nvSpPr>
        <p:spPr>
          <a:xfrm>
            <a:off x="611560" y="5877272"/>
            <a:ext cx="576064" cy="792088"/>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r">
              <a:buNone/>
            </a:pPr>
            <a:r>
              <a:rPr lang="ar-SA" b="1" dirty="0" smtClean="0">
                <a:solidFill>
                  <a:srgbClr val="FF0000"/>
                </a:solidFill>
              </a:rPr>
              <a:t>5- التدريب :</a:t>
            </a:r>
          </a:p>
          <a:p>
            <a:pPr algn="r">
              <a:buNone/>
            </a:pPr>
            <a:r>
              <a:rPr lang="ar-SA" dirty="0" smtClean="0"/>
              <a:t>هو عملية إدارية تسعى إلى زيادة مهارات الموظف ومعلوماته كماً ونوعاً من أجل رفع كفاءته وزيادة إنتاجيته وتوسيع مداركه في مجال عمله .</a:t>
            </a:r>
          </a:p>
          <a:p>
            <a:pPr algn="r">
              <a:buNone/>
            </a:pPr>
            <a:r>
              <a:rPr lang="ar-SA" dirty="0" smtClean="0"/>
              <a:t>آداب التدريب : للتدريب أخلاقيات تتمثل في الآداب المهمة التي ينبغي الإعتناء بها وهي صفان صنف يخص المدرب وآخر يخص المتدرب .</a:t>
            </a:r>
          </a:p>
          <a:p>
            <a:pPr algn="r">
              <a:buNone/>
            </a:pPr>
            <a:r>
              <a:rPr lang="ar-SA" b="1" dirty="0" smtClean="0">
                <a:solidFill>
                  <a:srgbClr val="7030A0"/>
                </a:solidFill>
              </a:rPr>
              <a:t>آداب المدرب : </a:t>
            </a:r>
          </a:p>
          <a:p>
            <a:pPr algn="r">
              <a:buNone/>
            </a:pPr>
            <a:r>
              <a:rPr lang="ar-SA" dirty="0" smtClean="0"/>
              <a:t>1- الخشية من الله عز وجل .</a:t>
            </a:r>
          </a:p>
          <a:p>
            <a:pPr algn="r">
              <a:buNone/>
            </a:pPr>
            <a:r>
              <a:rPr lang="ar-SA" dirty="0" smtClean="0"/>
              <a:t>2- الأمانة في التعليم .</a:t>
            </a:r>
          </a:p>
          <a:p>
            <a:pPr algn="r">
              <a:buNone/>
            </a:pPr>
            <a:r>
              <a:rPr lang="ar-SA" dirty="0" smtClean="0"/>
              <a:t>3-نقل معلومات المعرفة بالتدرج .</a:t>
            </a:r>
          </a:p>
          <a:p>
            <a:pPr algn="r">
              <a:buNone/>
            </a:pPr>
            <a:r>
              <a:rPr lang="ar-SA" dirty="0" smtClean="0"/>
              <a:t>4- العمل بما يعلم ( قدوة حسنة ) .</a:t>
            </a:r>
          </a:p>
          <a:p>
            <a:pPr algn="r">
              <a:buNone/>
            </a:pPr>
            <a:r>
              <a:rPr lang="ar-SA" dirty="0" smtClean="0"/>
              <a:t>5- التواضع .</a:t>
            </a:r>
          </a:p>
          <a:p>
            <a:pPr algn="r">
              <a:buNone/>
            </a:pPr>
            <a:r>
              <a:rPr lang="ar-SA" dirty="0" smtClean="0"/>
              <a:t>6- الرفق .</a:t>
            </a:r>
          </a:p>
          <a:p>
            <a:pPr algn="r">
              <a:buNone/>
            </a:pPr>
            <a:r>
              <a:rPr lang="ar-SA" dirty="0" smtClean="0"/>
              <a:t>7- الكفاءة والمهارة .</a:t>
            </a:r>
            <a:endParaRPr lang="en-US" dirty="0"/>
          </a:p>
        </p:txBody>
      </p:sp>
      <p:sp>
        <p:nvSpPr>
          <p:cNvPr id="3" name="Title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ar-SA" dirty="0" smtClean="0"/>
              <a:t>تأثير أخلاقيات العمل على وظائف الإدارة</a:t>
            </a:r>
            <a:endParaRPr lang="en-US" dirty="0"/>
          </a:p>
        </p:txBody>
      </p:sp>
    </p:spTree>
  </p:cSld>
  <p:clrMapOvr>
    <a:masterClrMapping/>
  </p:clrMapOvr>
  <p:transition>
    <p:newsfla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55000" lnSpcReduction="20000"/>
          </a:bodyPr>
          <a:lstStyle/>
          <a:p>
            <a:pPr algn="r" rtl="1"/>
            <a:r>
              <a:rPr lang="ar-SA" b="1" dirty="0" smtClean="0"/>
              <a:t>1– </a:t>
            </a:r>
            <a:r>
              <a:rPr lang="ar-SA" dirty="0" smtClean="0"/>
              <a:t>محاضرات مقياس أخلاقيات المهنة والفساد من إعداد الدكتور بن </a:t>
            </a:r>
            <a:r>
              <a:rPr lang="ar-SA" dirty="0" err="1" smtClean="0"/>
              <a:t>ميصرة</a:t>
            </a:r>
            <a:r>
              <a:rPr lang="ar-SA" dirty="0" smtClean="0"/>
              <a:t> عبد الرحمان.</a:t>
            </a:r>
          </a:p>
          <a:p>
            <a:pPr algn="r" rtl="1"/>
            <a:r>
              <a:rPr lang="ar-SA" b="1" dirty="0" smtClean="0"/>
              <a:t>2–</a:t>
            </a:r>
            <a:r>
              <a:rPr lang="ar-SA" dirty="0" smtClean="0"/>
              <a:t> كتاب أخلاقيات الإدارة خالد </a:t>
            </a:r>
            <a:r>
              <a:rPr lang="ar-SA" dirty="0" err="1" smtClean="0"/>
              <a:t>الجريسي</a:t>
            </a:r>
            <a:r>
              <a:rPr lang="ar-SA" dirty="0" smtClean="0"/>
              <a:t>.</a:t>
            </a:r>
          </a:p>
          <a:p>
            <a:pPr algn="r" rtl="1"/>
            <a:r>
              <a:rPr lang="ar-SA" b="1" dirty="0" smtClean="0"/>
              <a:t>3–</a:t>
            </a:r>
            <a:r>
              <a:rPr lang="ar-SA" dirty="0" smtClean="0"/>
              <a:t> مباني سارة، أثر الالتزام بأخلاقيات المهنة على أداء العاملين في المستشفيات، دراسة حالة المؤسسة العمومية </a:t>
            </a:r>
            <a:r>
              <a:rPr lang="ar-SA" dirty="0" err="1" smtClean="0"/>
              <a:t>الاستشفائية</a:t>
            </a:r>
            <a:r>
              <a:rPr lang="ar-SA" dirty="0" smtClean="0"/>
              <a:t> مقرة.</a:t>
            </a:r>
          </a:p>
          <a:p>
            <a:pPr algn="r" rtl="1"/>
            <a:r>
              <a:rPr lang="ar-SA" b="1" dirty="0" smtClean="0"/>
              <a:t>4–</a:t>
            </a:r>
            <a:r>
              <a:rPr lang="ar-SA" dirty="0" smtClean="0"/>
              <a:t> أسامة محمد خليل </a:t>
            </a:r>
            <a:r>
              <a:rPr lang="ar-SA" dirty="0" err="1" smtClean="0"/>
              <a:t>الزيناتي</a:t>
            </a:r>
            <a:r>
              <a:rPr lang="ar-SA" dirty="0" smtClean="0"/>
              <a:t>، دور أخلاقيات المهنة في تعزيز المسئولية الاجتماعية في المستشفيات الحكومية الفلسطينية، مذكرة تخرج لنيل شهادة الماجستير في برنامج القيادة والإدارة، جامعة الأقصى،  2014. </a:t>
            </a:r>
          </a:p>
          <a:p>
            <a:pPr algn="r" rtl="1"/>
            <a:r>
              <a:rPr lang="ar-SA" b="1" dirty="0" smtClean="0"/>
              <a:t>5– </a:t>
            </a:r>
            <a:r>
              <a:rPr lang="ar-SA" dirty="0" err="1" smtClean="0"/>
              <a:t>ماينو</a:t>
            </a:r>
            <a:r>
              <a:rPr lang="ar-SA" dirty="0" smtClean="0"/>
              <a:t> </a:t>
            </a:r>
            <a:r>
              <a:rPr lang="ar-SA" dirty="0" err="1" smtClean="0"/>
              <a:t>جيلالي</a:t>
            </a:r>
            <a:r>
              <a:rPr lang="ar-SA" dirty="0" smtClean="0"/>
              <a:t> وعروس كوثر،أخلاقيات المهنة كأداة للوقاية من الفساد ومكافحته، مجلة القانون والتنمية جامعة</a:t>
            </a:r>
            <a:r>
              <a:rPr lang="ar-SA" b="1" dirty="0" smtClean="0"/>
              <a:t> </a:t>
            </a:r>
            <a:r>
              <a:rPr lang="ar-SA" dirty="0" smtClean="0"/>
              <a:t>طاهري محمّد، بشار،2019/ 2020.</a:t>
            </a:r>
          </a:p>
          <a:p>
            <a:pPr algn="r" rtl="1"/>
            <a:r>
              <a:rPr lang="ar-SA" b="1" dirty="0" smtClean="0"/>
              <a:t>6–</a:t>
            </a:r>
            <a:r>
              <a:rPr lang="ar-SA" dirty="0" smtClean="0"/>
              <a:t> مفهوم أخلاقيات المهنة وأهميتها في العمل والمؤسسات المهنية: </a:t>
            </a:r>
          </a:p>
          <a:p>
            <a:pPr algn="r" rtl="1"/>
            <a:r>
              <a:rPr lang="ar-SA" dirty="0" smtClean="0"/>
              <a:t>   </a:t>
            </a:r>
            <a:r>
              <a:rPr lang="fr-FR" dirty="0" smtClean="0">
                <a:hlinkClick r:id="rId2"/>
              </a:rPr>
              <a:t>https://e3arabi.com/?p=628080</a:t>
            </a:r>
            <a:endParaRPr lang="fr-FR" dirty="0" smtClean="0"/>
          </a:p>
          <a:p>
            <a:pPr algn="r" rtl="1"/>
            <a:r>
              <a:rPr lang="fr-FR" b="1" dirty="0" smtClean="0"/>
              <a:t>7– </a:t>
            </a:r>
            <a:r>
              <a:rPr lang="ar-SA" dirty="0" smtClean="0"/>
              <a:t>القواعد والقوانين المهنية:</a:t>
            </a:r>
          </a:p>
          <a:p>
            <a:pPr algn="r" rtl="1"/>
            <a:r>
              <a:rPr lang="fr-FR" dirty="0" smtClean="0">
                <a:hlinkClick r:id="rId3"/>
              </a:rPr>
              <a:t>https://e3arabi.com/?p=283959</a:t>
            </a:r>
            <a:endParaRPr lang="fr-FR" dirty="0" smtClean="0"/>
          </a:p>
          <a:p>
            <a:pPr algn="r"/>
            <a:r>
              <a:rPr lang="fr-FR" dirty="0" smtClean="0"/>
              <a:t> </a:t>
            </a:r>
          </a:p>
          <a:p>
            <a:pPr algn="r"/>
            <a:r>
              <a:rPr lang="ar-MA" sz="2800" b="1" spc="300" dirty="0" smtClean="0"/>
              <a:t>المركز </a:t>
            </a:r>
            <a:r>
              <a:rPr lang="ar-MA" sz="2800" b="1" spc="300" dirty="0" err="1" smtClean="0"/>
              <a:t>الجهوي</a:t>
            </a:r>
            <a:r>
              <a:rPr lang="ar-MA" sz="2800" b="1" spc="300" dirty="0" smtClean="0"/>
              <a:t> لمهن التربية </a:t>
            </a:r>
            <a:r>
              <a:rPr lang="ar-MA" sz="2800" b="1" spc="300" dirty="0" err="1" smtClean="0"/>
              <a:t>و</a:t>
            </a:r>
            <a:r>
              <a:rPr lang="ar-MA" sz="2800" b="1" spc="300" dirty="0" smtClean="0"/>
              <a:t> التكوين لجهة العيون الساقية الحمراء</a:t>
            </a:r>
            <a:endParaRPr lang="fr-FR" sz="2800" b="1" spc="300" dirty="0" smtClean="0"/>
          </a:p>
          <a:p>
            <a:pPr algn="r"/>
            <a:endParaRPr lang="ar-DZ" dirty="0" smtClean="0"/>
          </a:p>
          <a:p>
            <a:pPr algn="r"/>
            <a:r>
              <a:rPr lang="ar-DZ" sz="2800" b="1" i="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Franklin Gothic Medium Cond" pitchFamily="34" charset="0"/>
              </a:rPr>
              <a:t> </a:t>
            </a:r>
            <a:r>
              <a:rPr lang="ar-MA" dirty="0" smtClean="0"/>
              <a:t>سيدي </a:t>
            </a:r>
            <a:r>
              <a:rPr lang="ar-MA" dirty="0" err="1" smtClean="0"/>
              <a:t>الأشكل</a:t>
            </a:r>
            <a:r>
              <a:rPr lang="ar-DZ" dirty="0" smtClean="0"/>
              <a:t>    </a:t>
            </a:r>
            <a:r>
              <a:rPr lang="ar-MA" dirty="0" smtClean="0"/>
              <a:t>عرض: أخلاقيات المهنة</a:t>
            </a:r>
            <a:endParaRPr lang="fr-FR" dirty="0" smtClean="0"/>
          </a:p>
          <a:p>
            <a:pPr algn="r"/>
            <a:endParaRPr lang="ar-DZ" dirty="0" smtClean="0"/>
          </a:p>
          <a:p>
            <a:pPr algn="r"/>
            <a:r>
              <a:rPr lang="ar-IQ" dirty="0" smtClean="0"/>
              <a:t>الموارد البشرية </a:t>
            </a:r>
            <a:r>
              <a:rPr lang="ar-DZ" dirty="0" smtClean="0"/>
              <a:t> </a:t>
            </a:r>
            <a:r>
              <a:rPr lang="ar-IQ" dirty="0" err="1" smtClean="0"/>
              <a:t>اخلاقيات</a:t>
            </a:r>
            <a:r>
              <a:rPr lang="ar-IQ" dirty="0" smtClean="0"/>
              <a:t> العمل الوظيفي</a:t>
            </a:r>
            <a:endParaRPr lang="fr-FR" dirty="0" smtClean="0"/>
          </a:p>
        </p:txBody>
      </p:sp>
      <p:sp>
        <p:nvSpPr>
          <p:cNvPr id="3" name="Titre 2"/>
          <p:cNvSpPr>
            <a:spLocks noGrp="1"/>
          </p:cNvSpPr>
          <p:nvPr>
            <p:ph type="title"/>
          </p:nvPr>
        </p:nvSpPr>
        <p:spPr/>
        <p:txBody>
          <a:bodyPr>
            <a:normAutofit fontScale="90000"/>
          </a:bodyPr>
          <a:lstStyle/>
          <a:p>
            <a:pPr algn="r" rtl="1"/>
            <a:r>
              <a:rPr lang="ar-SA" dirty="0" smtClean="0"/>
              <a:t>مراجع </a:t>
            </a:r>
            <a:r>
              <a:rPr lang="ar-SA" dirty="0" smtClean="0"/>
              <a:t>المقياس</a:t>
            </a:r>
            <a:r>
              <a:rPr lang="ar-SA" dirty="0" smtClean="0"/>
              <a:t/>
            </a:r>
            <a:br>
              <a:rPr lang="ar-SA" dirty="0" smtClean="0"/>
            </a:b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Espace réservé du contenu 2"/>
          <p:cNvSpPr>
            <a:spLocks noGrp="1"/>
          </p:cNvSpPr>
          <p:nvPr>
            <p:ph idx="1"/>
          </p:nvPr>
        </p:nvSpPr>
        <p:spPr>
          <a:xfrm>
            <a:off x="0" y="2438400"/>
            <a:ext cx="7772400" cy="4800600"/>
          </a:xfrm>
        </p:spPr>
        <p:txBody>
          <a:bodyPr>
            <a:normAutofit/>
          </a:bodyPr>
          <a:lstStyle/>
          <a:p>
            <a:pPr marL="274320" indent="-274320" algn="r" rtl="1" eaLnBrk="1" fontAlgn="auto" hangingPunct="1">
              <a:spcAft>
                <a:spcPts val="0"/>
              </a:spcAft>
              <a:buFont typeface="Wingdings 2"/>
              <a:buChar char=""/>
              <a:defRPr/>
            </a:pPr>
            <a:r>
              <a:rPr lang="ar-MA" sz="3000" dirty="0" smtClean="0">
                <a:solidFill>
                  <a:schemeClr val="accent1">
                    <a:lumMod val="75000"/>
                  </a:schemeClr>
                </a:solidFill>
                <a:latin typeface="Arial" pitchFamily="34" charset="0"/>
                <a:cs typeface="Arial" pitchFamily="34" charset="0"/>
              </a:rPr>
              <a:t>مجموعة القيم والنظم </a:t>
            </a:r>
            <a:r>
              <a:rPr lang="ar-MA" sz="3000" dirty="0" smtClean="0">
                <a:latin typeface="Arial" pitchFamily="34" charset="0"/>
                <a:cs typeface="Arial" pitchFamily="34" charset="0"/>
              </a:rPr>
              <a:t>المحققة للمعايير الإيجابية العليا المطلوبة في أداء الأعمال وفي أساليب التعامل داخل بيئة العمل ومع </a:t>
            </a:r>
            <a:r>
              <a:rPr lang="ar-MA" sz="3000" dirty="0" err="1" smtClean="0">
                <a:latin typeface="Arial" pitchFamily="34" charset="0"/>
                <a:cs typeface="Arial" pitchFamily="34" charset="0"/>
              </a:rPr>
              <a:t>المستفدين</a:t>
            </a:r>
            <a:r>
              <a:rPr lang="ar-MA" sz="3000" dirty="0" smtClean="0">
                <a:latin typeface="Arial" pitchFamily="34" charset="0"/>
                <a:cs typeface="Arial" pitchFamily="34" charset="0"/>
              </a:rPr>
              <a:t> وفي المحافظة على صحة الإنسان وسلامة البيئة ونقصد هنا</a:t>
            </a:r>
            <a:r>
              <a:rPr lang="fr-FR" sz="3000" dirty="0" smtClean="0">
                <a:latin typeface="Arial" pitchFamily="34" charset="0"/>
                <a:cs typeface="Arial" pitchFamily="34" charset="0"/>
              </a:rPr>
              <a:t> </a:t>
            </a:r>
            <a:r>
              <a:rPr lang="ar-MA" sz="3000" dirty="0" smtClean="0">
                <a:latin typeface="Arial" pitchFamily="34" charset="0"/>
                <a:cs typeface="Arial" pitchFamily="34" charset="0"/>
              </a:rPr>
              <a:t>:</a:t>
            </a:r>
            <a:r>
              <a:rPr lang="fr-FR" sz="3000" dirty="0" smtClean="0">
                <a:latin typeface="Arial" pitchFamily="34" charset="0"/>
                <a:cs typeface="Arial" pitchFamily="34" charset="0"/>
              </a:rPr>
              <a:t> </a:t>
            </a:r>
          </a:p>
          <a:p>
            <a:pPr marL="274320" indent="-274320" algn="r" rtl="1" eaLnBrk="1" fontAlgn="auto" hangingPunct="1">
              <a:spcAft>
                <a:spcPts val="0"/>
              </a:spcAft>
              <a:buFont typeface="Wingdings 2"/>
              <a:buChar char=""/>
              <a:defRPr/>
            </a:pPr>
            <a:endParaRPr lang="fr-FR" dirty="0" smtClean="0">
              <a:cs typeface="Tahoma" pitchFamily="34" charset="0"/>
            </a:endParaRPr>
          </a:p>
        </p:txBody>
      </p:sp>
      <p:sp>
        <p:nvSpPr>
          <p:cNvPr id="4" name="Titre 1"/>
          <p:cNvSpPr txBox="1">
            <a:spLocks/>
          </p:cNvSpPr>
          <p:nvPr/>
        </p:nvSpPr>
        <p:spPr>
          <a:xfrm>
            <a:off x="0" y="0"/>
            <a:ext cx="8153400" cy="1143000"/>
          </a:xfrm>
          <a:prstGeom prst="rect">
            <a:avLst/>
          </a:prstGeom>
          <a:ln/>
        </p:spPr>
        <p:style>
          <a:lnRef idx="2">
            <a:schemeClr val="dk1"/>
          </a:lnRef>
          <a:fillRef idx="1">
            <a:schemeClr val="lt1"/>
          </a:fillRef>
          <a:effectRef idx="0">
            <a:schemeClr val="dk1"/>
          </a:effectRef>
          <a:fontRef idx="minor">
            <a:schemeClr val="dk1"/>
          </a:fontRef>
        </p:style>
        <p:txBody>
          <a:bodyPr lIns="45720" tIns="0" rIns="45720" bIns="0" anchor="b"/>
          <a:lstStyle/>
          <a:p>
            <a:pPr algn="ctr" rtl="1" fontAlgn="auto">
              <a:spcAft>
                <a:spcPts val="0"/>
              </a:spcAft>
              <a:defRPr/>
            </a:pPr>
            <a:endParaRPr lang="fr-FR" sz="7200" b="1" cap="all" spc="600" dirty="0">
              <a:ln w="500">
                <a:solidFill>
                  <a:schemeClr val="tx2">
                    <a:shade val="20000"/>
                    <a:satMod val="120000"/>
                  </a:schemeClr>
                </a:solidFill>
              </a:ln>
              <a:solidFill>
                <a:srgbClr val="FF0000"/>
              </a:solidFill>
              <a:latin typeface="Arabic Typesetting" pitchFamily="66" charset="-78"/>
              <a:cs typeface="Arabic Typesetting" pitchFamily="66" charset="-78"/>
            </a:endParaRPr>
          </a:p>
          <a:p>
            <a:pPr algn="ctr" rtl="1" fontAlgn="auto">
              <a:spcAft>
                <a:spcPts val="0"/>
              </a:spcAft>
              <a:defRPr/>
            </a:pPr>
            <a:endParaRPr lang="fr-FR" sz="7200" b="1" cap="all" spc="600" dirty="0">
              <a:ln w="500">
                <a:solidFill>
                  <a:schemeClr val="tx2">
                    <a:shade val="20000"/>
                    <a:satMod val="120000"/>
                  </a:schemeClr>
                </a:solidFill>
              </a:ln>
              <a:solidFill>
                <a:srgbClr val="FF0000"/>
              </a:solidFill>
              <a:latin typeface="Arabic Typesetting" pitchFamily="66" charset="-78"/>
              <a:cs typeface="Arabic Typesetting" pitchFamily="66" charset="-78"/>
            </a:endParaRPr>
          </a:p>
          <a:p>
            <a:pPr algn="ctr" rtl="1" fontAlgn="auto">
              <a:spcAft>
                <a:spcPts val="0"/>
              </a:spcAft>
              <a:defRPr/>
            </a:pPr>
            <a:r>
              <a:rPr lang="ar-MA" sz="7200" b="1" cap="all" spc="600" dirty="0">
                <a:ln w="500">
                  <a:solidFill>
                    <a:schemeClr val="tx2">
                      <a:shade val="20000"/>
                      <a:satMod val="120000"/>
                    </a:schemeClr>
                  </a:solidFill>
                </a:ln>
                <a:solidFill>
                  <a:srgbClr val="FF0000"/>
                </a:solidFill>
                <a:latin typeface="Arabic Typesetting" pitchFamily="66" charset="-78"/>
                <a:cs typeface="Arabic Typesetting" pitchFamily="66" charset="-78"/>
              </a:rPr>
              <a:t>مفهوم أخلاقيات المهنة</a:t>
            </a:r>
          </a:p>
        </p:txBody>
      </p:sp>
      <p:sp>
        <p:nvSpPr>
          <p:cNvPr id="5" name="Left Arrow 3"/>
          <p:cNvSpPr/>
          <p:nvPr/>
        </p:nvSpPr>
        <p:spPr>
          <a:xfrm>
            <a:off x="899592" y="5517232"/>
            <a:ext cx="792088" cy="86409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nvGraphicFramePr>
        <p:xfrm>
          <a:off x="89257" y="1295400"/>
          <a:ext cx="8064143"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re 1"/>
          <p:cNvSpPr txBox="1">
            <a:spLocks/>
          </p:cNvSpPr>
          <p:nvPr/>
        </p:nvSpPr>
        <p:spPr>
          <a:xfrm>
            <a:off x="0" y="0"/>
            <a:ext cx="8153400" cy="1143000"/>
          </a:xfrm>
          <a:prstGeom prst="rect">
            <a:avLst/>
          </a:prstGeom>
          <a:solidFill>
            <a:schemeClr val="accent3">
              <a:lumMod val="60000"/>
              <a:lumOff val="40000"/>
            </a:schemeClr>
          </a:solidFill>
          <a:ln>
            <a:solidFill>
              <a:schemeClr val="accent6">
                <a:lumMod val="60000"/>
                <a:lumOff val="40000"/>
              </a:schemeClr>
            </a:solidFill>
          </a:ln>
        </p:spPr>
        <p:style>
          <a:lnRef idx="0">
            <a:scrgbClr r="0" g="0" b="0"/>
          </a:lnRef>
          <a:fillRef idx="1002">
            <a:schemeClr val="dk1"/>
          </a:fillRef>
          <a:effectRef idx="0">
            <a:scrgbClr r="0" g="0" b="0"/>
          </a:effectRef>
          <a:fontRef idx="major"/>
        </p:style>
        <p:txBody>
          <a:bodyPr lIns="45720" tIns="0" rIns="45720" bIns="0" anchor="b"/>
          <a:lstStyle/>
          <a:p>
            <a:pPr algn="ctr" rtl="1" fontAlgn="auto">
              <a:spcAft>
                <a:spcPts val="0"/>
              </a:spcAft>
              <a:defRPr/>
            </a:pP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a:p>
            <a:pPr algn="ctr" rtl="1" fontAlgn="auto">
              <a:spcAft>
                <a:spcPts val="0"/>
              </a:spcAft>
              <a:defRPr/>
            </a:pP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a:p>
            <a:pPr algn="ctr" rtl="1" fontAlgn="auto">
              <a:spcAft>
                <a:spcPts val="0"/>
              </a:spcAft>
              <a:defRPr/>
            </a:pPr>
            <a:r>
              <a:rPr lang="ar-MA" sz="7200" b="1" cap="all" spc="600" dirty="0">
                <a:ln w="500">
                  <a:solidFill>
                    <a:schemeClr val="tx2">
                      <a:shade val="20000"/>
                      <a:satMod val="120000"/>
                    </a:schemeClr>
                  </a:solidFill>
                </a:ln>
                <a:latin typeface="Arabic Typesetting" pitchFamily="66" charset="-78"/>
                <a:cs typeface="Arabic Typesetting" pitchFamily="66" charset="-78"/>
              </a:rPr>
              <a:t>مفهوم أخلاقيات المهنة</a:t>
            </a:r>
          </a:p>
        </p:txBody>
      </p:sp>
      <p:sp>
        <p:nvSpPr>
          <p:cNvPr id="5" name="Left Arrow 3"/>
          <p:cNvSpPr/>
          <p:nvPr/>
        </p:nvSpPr>
        <p:spPr>
          <a:xfrm>
            <a:off x="214282" y="5993904"/>
            <a:ext cx="792088" cy="86409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1000" y="1874838"/>
            <a:ext cx="7620000" cy="4525962"/>
          </a:xfrm>
        </p:spPr>
        <p:txBody>
          <a:bodyPr>
            <a:normAutofit/>
          </a:bodyPr>
          <a:lstStyle/>
          <a:p>
            <a:pPr marL="274320" indent="-274320" algn="r" rtl="1" eaLnBrk="1" fontAlgn="auto" hangingPunct="1">
              <a:spcAft>
                <a:spcPts val="0"/>
              </a:spcAft>
              <a:buFont typeface="Wingdings 2"/>
              <a:buChar char=""/>
              <a:defRPr/>
            </a:pPr>
            <a:r>
              <a:rPr lang="ar-MA" sz="2800" dirty="0" smtClean="0">
                <a:latin typeface="Arial" pitchFamily="34" charset="0"/>
                <a:cs typeface="Arial" pitchFamily="34" charset="0"/>
              </a:rPr>
              <a:t>هي </a:t>
            </a:r>
            <a:r>
              <a:rPr lang="ar-MA" sz="2800" dirty="0" smtClean="0">
                <a:solidFill>
                  <a:schemeClr val="accent1">
                    <a:lumMod val="75000"/>
                  </a:schemeClr>
                </a:solidFill>
                <a:latin typeface="Arial" pitchFamily="34" charset="0"/>
                <a:cs typeface="Arial" pitchFamily="34" charset="0"/>
              </a:rPr>
              <a:t>مجموعة من المعايير </a:t>
            </a:r>
            <a:r>
              <a:rPr lang="ar-MA" sz="2800" dirty="0" err="1" smtClean="0">
                <a:latin typeface="Arial" pitchFamily="34" charset="0"/>
                <a:cs typeface="Arial" pitchFamily="34" charset="0"/>
              </a:rPr>
              <a:t>و</a:t>
            </a:r>
            <a:r>
              <a:rPr lang="ar-MA" sz="2800" dirty="0" smtClean="0">
                <a:solidFill>
                  <a:schemeClr val="accent1">
                    <a:lumMod val="75000"/>
                  </a:schemeClr>
                </a:solidFill>
                <a:latin typeface="Arial" pitchFamily="34" charset="0"/>
                <a:cs typeface="Arial" pitchFamily="34" charset="0"/>
              </a:rPr>
              <a:t> </a:t>
            </a:r>
            <a:r>
              <a:rPr lang="ar-MA" sz="2800" dirty="0" err="1" smtClean="0">
                <a:latin typeface="Arial" pitchFamily="34" charset="0"/>
                <a:cs typeface="Arial" pitchFamily="34" charset="0"/>
              </a:rPr>
              <a:t>السلوكات</a:t>
            </a:r>
            <a:r>
              <a:rPr lang="ar-MA" sz="2800" dirty="0" smtClean="0">
                <a:latin typeface="Arial" pitchFamily="34" charset="0"/>
                <a:cs typeface="Arial" pitchFamily="34" charset="0"/>
              </a:rPr>
              <a:t> الرسمية التي يستخدمها </a:t>
            </a:r>
            <a:r>
              <a:rPr lang="ar-MA" sz="2800" dirty="0" smtClean="0">
                <a:solidFill>
                  <a:srgbClr val="92D050"/>
                </a:solidFill>
                <a:latin typeface="Arial" pitchFamily="34" charset="0"/>
                <a:cs typeface="Arial" pitchFamily="34" charset="0"/>
              </a:rPr>
              <a:t>المعلمون</a:t>
            </a:r>
            <a:r>
              <a:rPr lang="ar-MA" sz="2800" dirty="0" smtClean="0">
                <a:latin typeface="Arial" pitchFamily="34" charset="0"/>
                <a:cs typeface="Arial" pitchFamily="34" charset="0"/>
              </a:rPr>
              <a:t> كمرجع يرشد سلوكهم أثناء </a:t>
            </a:r>
            <a:r>
              <a:rPr lang="ar-MA" sz="2800" dirty="0" smtClean="0">
                <a:solidFill>
                  <a:srgbClr val="FF6600"/>
                </a:solidFill>
                <a:latin typeface="Arial" pitchFamily="34" charset="0"/>
                <a:cs typeface="Arial" pitchFamily="34" charset="0"/>
              </a:rPr>
              <a:t>أدائهم لوظائفهم </a:t>
            </a:r>
            <a:r>
              <a:rPr lang="ar-MA" sz="2800" dirty="0" smtClean="0">
                <a:latin typeface="Arial" pitchFamily="34" charset="0"/>
                <a:cs typeface="Arial" pitchFamily="34" charset="0"/>
              </a:rPr>
              <a:t>وتستخدمها الإدارة والمجتمع للحكم على </a:t>
            </a:r>
            <a:r>
              <a:rPr lang="ar-MA" sz="2800" dirty="0" err="1" smtClean="0">
                <a:latin typeface="Arial" pitchFamily="34" charset="0"/>
                <a:cs typeface="Arial" pitchFamily="34" charset="0"/>
              </a:rPr>
              <a:t>إلتزام</a:t>
            </a:r>
            <a:r>
              <a:rPr lang="ar-MA" sz="2800" dirty="0" smtClean="0">
                <a:latin typeface="Arial" pitchFamily="34" charset="0"/>
                <a:cs typeface="Arial" pitchFamily="34" charset="0"/>
              </a:rPr>
              <a:t> المعلمين .</a:t>
            </a:r>
          </a:p>
          <a:p>
            <a:pPr marL="274320" indent="-274320" algn="r" rtl="1" eaLnBrk="1" fontAlgn="auto" hangingPunct="1">
              <a:spcAft>
                <a:spcPts val="0"/>
              </a:spcAft>
              <a:buFont typeface="Wingdings 2"/>
              <a:buChar char=""/>
              <a:defRPr/>
            </a:pPr>
            <a:endParaRPr lang="fr-FR" sz="2800" dirty="0" smtClean="0">
              <a:latin typeface="Arial" pitchFamily="34" charset="0"/>
              <a:cs typeface="Arial" pitchFamily="34" charset="0"/>
            </a:endParaRPr>
          </a:p>
          <a:p>
            <a:pPr marL="274320" indent="-274320" algn="r" rtl="1" eaLnBrk="1" fontAlgn="auto" hangingPunct="1">
              <a:spcAft>
                <a:spcPts val="0"/>
              </a:spcAft>
              <a:buFontTx/>
              <a:buNone/>
              <a:defRPr/>
            </a:pPr>
            <a:endParaRPr lang="fr-FR" sz="2800" dirty="0" smtClean="0">
              <a:latin typeface="Arial" pitchFamily="34" charset="0"/>
              <a:cs typeface="Arial" pitchFamily="34" charset="0"/>
            </a:endParaRPr>
          </a:p>
          <a:p>
            <a:pPr marL="274320" indent="-274320" algn="r" rtl="1" eaLnBrk="1" fontAlgn="auto" hangingPunct="1">
              <a:spcAft>
                <a:spcPts val="0"/>
              </a:spcAft>
              <a:buFont typeface="Wingdings" pitchFamily="2" charset="2"/>
              <a:buChar char="v"/>
              <a:defRPr/>
            </a:pPr>
            <a:r>
              <a:rPr lang="ar-MA" sz="2800" dirty="0" smtClean="0">
                <a:solidFill>
                  <a:srgbClr val="00B050"/>
                </a:solidFill>
                <a:latin typeface="Arial" pitchFamily="34" charset="0"/>
                <a:cs typeface="Arial" pitchFamily="34" charset="0"/>
              </a:rPr>
              <a:t>أخلاقيات مهنة التعليم </a:t>
            </a:r>
            <a:r>
              <a:rPr lang="ar-MA" sz="2800" dirty="0" smtClean="0">
                <a:latin typeface="Arial" pitchFamily="34" charset="0"/>
                <a:cs typeface="Arial" pitchFamily="34" charset="0"/>
              </a:rPr>
              <a:t>بشكل </a:t>
            </a:r>
            <a:r>
              <a:rPr lang="ar-MA" sz="2800" dirty="0" err="1" smtClean="0">
                <a:latin typeface="Arial" pitchFamily="34" charset="0"/>
                <a:cs typeface="Arial" pitchFamily="34" charset="0"/>
              </a:rPr>
              <a:t>عام </a:t>
            </a:r>
            <a:r>
              <a:rPr lang="ar-MA" sz="2800" dirty="0" smtClean="0">
                <a:latin typeface="Arial" pitchFamily="34" charset="0"/>
                <a:cs typeface="Arial" pitchFamily="34" charset="0"/>
              </a:rPr>
              <a:t>(كمبادئ وقواعد) يمكن أن تنطبق على جميع المعلمين في العالم إلا أن جوهر هذه الأخلاقيات ومضامينها </a:t>
            </a:r>
            <a:r>
              <a:rPr lang="ar-MA" sz="2800" dirty="0" smtClean="0">
                <a:solidFill>
                  <a:srgbClr val="FF0000"/>
                </a:solidFill>
                <a:latin typeface="Arial" pitchFamily="34" charset="0"/>
                <a:cs typeface="Arial" pitchFamily="34" charset="0"/>
              </a:rPr>
              <a:t>تحكمها فلسفة المجتمع</a:t>
            </a:r>
            <a:r>
              <a:rPr lang="ar-MA" sz="2800" dirty="0" smtClean="0">
                <a:latin typeface="Arial" pitchFamily="34" charset="0"/>
                <a:cs typeface="Arial" pitchFamily="34" charset="0"/>
              </a:rPr>
              <a:t> وإرثه الحضاري وظروفه.</a:t>
            </a:r>
            <a:endParaRPr lang="fr-FR" sz="2800" dirty="0" smtClean="0">
              <a:latin typeface="Arial" pitchFamily="34" charset="0"/>
              <a:cs typeface="Arial" pitchFamily="34" charset="0"/>
            </a:endParaRPr>
          </a:p>
          <a:p>
            <a:pPr marL="274320" indent="-274320" algn="r" rtl="1" eaLnBrk="1" fontAlgn="auto" hangingPunct="1">
              <a:spcAft>
                <a:spcPts val="0"/>
              </a:spcAft>
              <a:buFont typeface="Wingdings 2" pitchFamily="18" charset="2"/>
              <a:buNone/>
              <a:defRPr/>
            </a:pPr>
            <a:endParaRPr lang="ar-MA" sz="2800" dirty="0" smtClean="0">
              <a:latin typeface="Arial" pitchFamily="34" charset="0"/>
              <a:cs typeface="Arial" pitchFamily="34" charset="0"/>
            </a:endParaRPr>
          </a:p>
        </p:txBody>
      </p:sp>
      <p:sp>
        <p:nvSpPr>
          <p:cNvPr id="7" name="Titre 1"/>
          <p:cNvSpPr txBox="1">
            <a:spLocks/>
          </p:cNvSpPr>
          <p:nvPr/>
        </p:nvSpPr>
        <p:spPr>
          <a:xfrm>
            <a:off x="0" y="0"/>
            <a:ext cx="8153400" cy="1143000"/>
          </a:xfrm>
          <a:prstGeom prst="rect">
            <a:avLst/>
          </a:prstGeom>
          <a:solidFill>
            <a:schemeClr val="accent3">
              <a:lumMod val="60000"/>
              <a:lumOff val="40000"/>
            </a:schemeClr>
          </a:solidFill>
          <a:ln>
            <a:solidFill>
              <a:schemeClr val="bg2"/>
            </a:solidFill>
          </a:ln>
        </p:spPr>
        <p:style>
          <a:lnRef idx="0">
            <a:scrgbClr r="0" g="0" b="0"/>
          </a:lnRef>
          <a:fillRef idx="1002">
            <a:schemeClr val="dk1"/>
          </a:fillRef>
          <a:effectRef idx="0">
            <a:scrgbClr r="0" g="0" b="0"/>
          </a:effectRef>
          <a:fontRef idx="major"/>
        </p:style>
        <p:txBody>
          <a:bodyPr lIns="45720" tIns="0" rIns="45720" bIns="0" anchor="b"/>
          <a:lstStyle/>
          <a:p>
            <a:pPr algn="ctr" rtl="1" fontAlgn="auto">
              <a:spcAft>
                <a:spcPts val="0"/>
              </a:spcAft>
              <a:defRPr/>
            </a:pP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a:p>
            <a:pPr algn="ctr" rtl="1" fontAlgn="auto">
              <a:spcAft>
                <a:spcPts val="0"/>
              </a:spcAft>
              <a:defRPr/>
            </a:pP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a:p>
            <a:pPr algn="ctr" rtl="1" fontAlgn="auto">
              <a:spcAft>
                <a:spcPts val="0"/>
              </a:spcAft>
              <a:defRPr/>
            </a:pPr>
            <a:r>
              <a:rPr lang="ar-MA" sz="7200" b="1" cap="all" spc="600" dirty="0">
                <a:ln w="500">
                  <a:solidFill>
                    <a:schemeClr val="tx2">
                      <a:shade val="20000"/>
                      <a:satMod val="120000"/>
                    </a:schemeClr>
                  </a:solidFill>
                </a:ln>
                <a:latin typeface="Arabic Typesetting" pitchFamily="66" charset="-78"/>
                <a:cs typeface="Arabic Typesetting" pitchFamily="66" charset="-78"/>
              </a:rPr>
              <a:t>مفهوم أخلاق مهنة التعليم</a:t>
            </a:r>
          </a:p>
        </p:txBody>
      </p:sp>
      <p:sp>
        <p:nvSpPr>
          <p:cNvPr id="5" name="Left Arrow 3"/>
          <p:cNvSpPr/>
          <p:nvPr/>
        </p:nvSpPr>
        <p:spPr>
          <a:xfrm>
            <a:off x="899592" y="5636738"/>
            <a:ext cx="792088" cy="86409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0"/>
            <a:ext cx="8153400" cy="1143000"/>
          </a:xfrm>
          <a:prstGeom prst="rect">
            <a:avLst/>
          </a:prstGeom>
          <a:solidFill>
            <a:srgbClr val="FFC000"/>
          </a:solidFill>
          <a:ln>
            <a:solidFill>
              <a:schemeClr val="bg2"/>
            </a:solidFill>
          </a:ln>
        </p:spPr>
        <p:style>
          <a:lnRef idx="0">
            <a:scrgbClr r="0" g="0" b="0"/>
          </a:lnRef>
          <a:fillRef idx="1002">
            <a:schemeClr val="dk1"/>
          </a:fillRef>
          <a:effectRef idx="0">
            <a:scrgbClr r="0" g="0" b="0"/>
          </a:effectRef>
          <a:fontRef idx="major"/>
        </p:style>
        <p:txBody>
          <a:bodyPr lIns="45720" tIns="0" rIns="45720" bIns="0" anchor="b"/>
          <a:lstStyle/>
          <a:p>
            <a:pPr algn="ctr" rtl="1" fontAlgn="auto">
              <a:spcAft>
                <a:spcPts val="0"/>
              </a:spcAft>
              <a:defRPr/>
            </a:pPr>
            <a:r>
              <a:rPr lang="ar-SA" sz="7200" b="1" cap="all" spc="600" dirty="0">
                <a:ln w="500">
                  <a:solidFill>
                    <a:schemeClr val="tx2">
                      <a:shade val="20000"/>
                      <a:satMod val="120000"/>
                    </a:schemeClr>
                  </a:solidFill>
                </a:ln>
                <a:latin typeface="Arabic Typesetting" pitchFamily="66" charset="-78"/>
                <a:cs typeface="Arabic Typesetting" pitchFamily="66" charset="-78"/>
              </a:rPr>
              <a:t>مصادر أخلاقيات المهنة</a:t>
            </a: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p:txBody>
      </p:sp>
      <p:graphicFrame>
        <p:nvGraphicFramePr>
          <p:cNvPr id="7" name="Diagramme 6"/>
          <p:cNvGraphicFramePr/>
          <p:nvPr/>
        </p:nvGraphicFramePr>
        <p:xfrm>
          <a:off x="152400" y="1219200"/>
          <a:ext cx="80772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3"/>
          <p:cNvSpPr/>
          <p:nvPr/>
        </p:nvSpPr>
        <p:spPr>
          <a:xfrm>
            <a:off x="214282" y="5851052"/>
            <a:ext cx="792088" cy="86409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contenu 2"/>
          <p:cNvSpPr>
            <a:spLocks noGrp="1"/>
          </p:cNvSpPr>
          <p:nvPr>
            <p:ph idx="1"/>
          </p:nvPr>
        </p:nvSpPr>
        <p:spPr>
          <a:xfrm>
            <a:off x="152400" y="1371600"/>
            <a:ext cx="7772400" cy="5715000"/>
          </a:xfrm>
        </p:spPr>
        <p:txBody>
          <a:bodyPr/>
          <a:lstStyle/>
          <a:p>
            <a:pPr algn="r" rtl="1" eaLnBrk="1" hangingPunct="1">
              <a:defRPr/>
            </a:pPr>
            <a:r>
              <a:rPr lang="ar-SA" b="1" u="sng" dirty="0" smtClean="0">
                <a:solidFill>
                  <a:srgbClr val="C00000"/>
                </a:solidFill>
                <a:latin typeface="Arial" pitchFamily="34" charset="0"/>
                <a:cs typeface="Arial" pitchFamily="34" charset="0"/>
              </a:rPr>
              <a:t>التشريعات والقوانين والأنظمة</a:t>
            </a:r>
            <a:r>
              <a:rPr lang="ar-SA" u="sng" dirty="0" smtClean="0">
                <a:solidFill>
                  <a:srgbClr val="C00000"/>
                </a:solidFill>
                <a:latin typeface="Arial" pitchFamily="34" charset="0"/>
                <a:cs typeface="Arial" pitchFamily="34" charset="0"/>
              </a:rPr>
              <a:t>:</a:t>
            </a:r>
            <a:endParaRPr lang="ar-MA" u="sng" dirty="0" smtClean="0">
              <a:solidFill>
                <a:srgbClr val="C00000"/>
              </a:solidFill>
              <a:latin typeface="Arial" pitchFamily="34" charset="0"/>
              <a:cs typeface="Arial" pitchFamily="34" charset="0"/>
            </a:endParaRPr>
          </a:p>
          <a:p>
            <a:pPr algn="r" rtl="1" eaLnBrk="1" hangingPunct="1">
              <a:buFont typeface="Wingdings 2" pitchFamily="18" charset="2"/>
              <a:buNone/>
              <a:defRPr/>
            </a:pPr>
            <a:r>
              <a:rPr lang="ar-SA" sz="2400" dirty="0" smtClean="0">
                <a:solidFill>
                  <a:srgbClr val="00B050"/>
                </a:solidFill>
                <a:latin typeface="Arial" pitchFamily="34" charset="0"/>
                <a:cs typeface="Arial" pitchFamily="34" charset="0"/>
              </a:rPr>
              <a:t> </a:t>
            </a:r>
            <a:r>
              <a:rPr lang="ar-SA" dirty="0" smtClean="0">
                <a:latin typeface="Arial" pitchFamily="34" charset="0"/>
                <a:cs typeface="Arial" pitchFamily="34" charset="0"/>
              </a:rPr>
              <a:t>تعد </a:t>
            </a:r>
            <a:r>
              <a:rPr lang="ar-SA" dirty="0" smtClean="0">
                <a:solidFill>
                  <a:srgbClr val="00B050"/>
                </a:solidFill>
                <a:latin typeface="Arial" pitchFamily="34" charset="0"/>
                <a:cs typeface="Arial" pitchFamily="34" charset="0"/>
              </a:rPr>
              <a:t>التشريعات والقوانين والأنظمة </a:t>
            </a:r>
            <a:r>
              <a:rPr lang="ar-SA" dirty="0" smtClean="0">
                <a:latin typeface="Arial" pitchFamily="34" charset="0"/>
                <a:cs typeface="Arial" pitchFamily="34" charset="0"/>
              </a:rPr>
              <a:t>المعمول </a:t>
            </a:r>
            <a:r>
              <a:rPr lang="ar-SA" dirty="0" err="1" smtClean="0">
                <a:latin typeface="Arial" pitchFamily="34" charset="0"/>
                <a:cs typeface="Arial" pitchFamily="34" charset="0"/>
              </a:rPr>
              <a:t>بها</a:t>
            </a:r>
            <a:r>
              <a:rPr lang="ar-SA" dirty="0" smtClean="0">
                <a:latin typeface="Arial" pitchFamily="34" charset="0"/>
                <a:cs typeface="Arial" pitchFamily="34" charset="0"/>
              </a:rPr>
              <a:t> من </a:t>
            </a:r>
            <a:r>
              <a:rPr lang="ar-SA" dirty="0" smtClean="0">
                <a:solidFill>
                  <a:srgbClr val="0070C0"/>
                </a:solidFill>
                <a:latin typeface="Arial" pitchFamily="34" charset="0"/>
                <a:cs typeface="Arial" pitchFamily="34" charset="0"/>
              </a:rPr>
              <a:t>المصادر الأخلاقية </a:t>
            </a:r>
            <a:r>
              <a:rPr lang="ar-SA" dirty="0" smtClean="0">
                <a:latin typeface="Arial" pitchFamily="34" charset="0"/>
                <a:cs typeface="Arial" pitchFamily="34" charset="0"/>
              </a:rPr>
              <a:t>فهي تحدد للموظفين </a:t>
            </a:r>
            <a:r>
              <a:rPr lang="ar-SA" dirty="0" smtClean="0">
                <a:solidFill>
                  <a:srgbClr val="002060"/>
                </a:solidFill>
                <a:latin typeface="Arial" pitchFamily="34" charset="0"/>
                <a:cs typeface="Arial" pitchFamily="34" charset="0"/>
              </a:rPr>
              <a:t>الواجبات الأساسية </a:t>
            </a:r>
            <a:r>
              <a:rPr lang="ar-SA" dirty="0" smtClean="0">
                <a:latin typeface="Arial" pitchFamily="34" charset="0"/>
                <a:cs typeface="Arial" pitchFamily="34" charset="0"/>
              </a:rPr>
              <a:t>المطلوب إليهم التقيد </a:t>
            </a:r>
            <a:r>
              <a:rPr lang="ar-SA" dirty="0" err="1" smtClean="0">
                <a:latin typeface="Arial" pitchFamily="34" charset="0"/>
                <a:cs typeface="Arial" pitchFamily="34" charset="0"/>
              </a:rPr>
              <a:t>بها</a:t>
            </a:r>
            <a:r>
              <a:rPr lang="ar-SA" dirty="0" smtClean="0">
                <a:latin typeface="Arial" pitchFamily="34" charset="0"/>
                <a:cs typeface="Arial" pitchFamily="34" charset="0"/>
              </a:rPr>
              <a:t> وتنفيذها ويقصد بالتشريعات دستور الدولة، وجميع القوانين المنبثقة عنه</a:t>
            </a:r>
            <a:r>
              <a:rPr lang="ar-MA" dirty="0" smtClean="0">
                <a:latin typeface="Arial" pitchFamily="34" charset="0"/>
                <a:cs typeface="Arial" pitchFamily="34" charset="0"/>
              </a:rPr>
              <a:t>.</a:t>
            </a:r>
            <a:endParaRPr lang="fr-FR" dirty="0" smtClean="0">
              <a:latin typeface="Arial" pitchFamily="34" charset="0"/>
              <a:cs typeface="Arial" pitchFamily="34" charset="0"/>
            </a:endParaRPr>
          </a:p>
          <a:p>
            <a:pPr algn="r" rtl="1" eaLnBrk="1" hangingPunct="1">
              <a:buFont typeface="Wingdings 2" pitchFamily="18" charset="2"/>
              <a:buNone/>
              <a:defRPr/>
            </a:pPr>
            <a:endParaRPr lang="ar-MA" dirty="0" smtClean="0">
              <a:latin typeface="Arial" pitchFamily="34" charset="0"/>
              <a:cs typeface="Arial" pitchFamily="34" charset="0"/>
            </a:endParaRPr>
          </a:p>
          <a:p>
            <a:pPr algn="r" rtl="1" eaLnBrk="1" hangingPunct="1">
              <a:defRPr/>
            </a:pPr>
            <a:r>
              <a:rPr lang="ar-SA" b="1" u="sng" dirty="0" smtClean="0">
                <a:solidFill>
                  <a:srgbClr val="FF6600"/>
                </a:solidFill>
                <a:latin typeface="Arial" pitchFamily="34" charset="0"/>
                <a:cs typeface="Arial" pitchFamily="34" charset="0"/>
              </a:rPr>
              <a:t>العادات والتقاليد والقيم</a:t>
            </a:r>
            <a:r>
              <a:rPr lang="ar-SA" u="sng" dirty="0" smtClean="0">
                <a:solidFill>
                  <a:srgbClr val="FF6600"/>
                </a:solidFill>
                <a:latin typeface="Arial" pitchFamily="34" charset="0"/>
                <a:cs typeface="Arial" pitchFamily="34" charset="0"/>
              </a:rPr>
              <a:t>: </a:t>
            </a:r>
            <a:endParaRPr lang="ar-MA" u="sng" dirty="0" smtClean="0">
              <a:solidFill>
                <a:srgbClr val="FF6600"/>
              </a:solidFill>
              <a:latin typeface="Arial" pitchFamily="34" charset="0"/>
              <a:cs typeface="Arial" pitchFamily="34" charset="0"/>
            </a:endParaRPr>
          </a:p>
          <a:p>
            <a:pPr algn="r" rtl="1" eaLnBrk="1" hangingPunct="1">
              <a:buFont typeface="Wingdings 2" pitchFamily="18" charset="2"/>
              <a:buNone/>
              <a:defRPr/>
            </a:pPr>
            <a:r>
              <a:rPr lang="ar-SA" dirty="0" smtClean="0">
                <a:latin typeface="Arial" pitchFamily="34" charset="0"/>
                <a:cs typeface="Arial" pitchFamily="34" charset="0"/>
              </a:rPr>
              <a:t>يعتبر </a:t>
            </a:r>
            <a:r>
              <a:rPr lang="ar-SA" dirty="0" smtClean="0">
                <a:solidFill>
                  <a:srgbClr val="002060"/>
                </a:solidFill>
                <a:latin typeface="Arial" pitchFamily="34" charset="0"/>
                <a:cs typeface="Arial" pitchFamily="34" charset="0"/>
              </a:rPr>
              <a:t>المجتمع المدني </a:t>
            </a:r>
            <a:r>
              <a:rPr lang="ar-SA" dirty="0" smtClean="0">
                <a:latin typeface="Arial" pitchFamily="34" charset="0"/>
                <a:cs typeface="Arial" pitchFamily="34" charset="0"/>
              </a:rPr>
              <a:t>والمحيط الذي يعيش فيه الفرد ويتعامل معه في علاقات متشابكة ومتداخلة </a:t>
            </a:r>
            <a:r>
              <a:rPr lang="ar-SA" dirty="0" smtClean="0">
                <a:solidFill>
                  <a:srgbClr val="0070C0"/>
                </a:solidFill>
                <a:latin typeface="Arial" pitchFamily="34" charset="0"/>
                <a:cs typeface="Arial" pitchFamily="34" charset="0"/>
              </a:rPr>
              <a:t>مصدرا</a:t>
            </a:r>
            <a:r>
              <a:rPr lang="ar-SA" dirty="0" smtClean="0">
                <a:latin typeface="Arial" pitchFamily="34" charset="0"/>
                <a:cs typeface="Arial" pitchFamily="34" charset="0"/>
              </a:rPr>
              <a:t> مهما من المصادر التي تؤثر في </a:t>
            </a:r>
            <a:r>
              <a:rPr lang="ar-SA" dirty="0" smtClean="0">
                <a:solidFill>
                  <a:srgbClr val="00B050"/>
                </a:solidFill>
                <a:latin typeface="Arial" pitchFamily="34" charset="0"/>
                <a:cs typeface="Arial" pitchFamily="34" charset="0"/>
              </a:rPr>
              <a:t>أخلاقيات المهنة </a:t>
            </a:r>
            <a:r>
              <a:rPr lang="ar-SA" dirty="0" smtClean="0">
                <a:latin typeface="Arial" pitchFamily="34" charset="0"/>
                <a:cs typeface="Arial" pitchFamily="34" charset="0"/>
              </a:rPr>
              <a:t>للأفراد الذين يتعاملون ويتعايشون في هذا المجتمع سواء على مستوى </a:t>
            </a:r>
            <a:r>
              <a:rPr lang="ar-SA" dirty="0" smtClean="0">
                <a:solidFill>
                  <a:srgbClr val="FF0000"/>
                </a:solidFill>
                <a:latin typeface="Arial" pitchFamily="34" charset="0"/>
                <a:cs typeface="Arial" pitchFamily="34" charset="0"/>
              </a:rPr>
              <a:t>علاقة الموظف بالمجتمع المحلي </a:t>
            </a:r>
            <a:r>
              <a:rPr lang="ar-SA" dirty="0" smtClean="0">
                <a:latin typeface="Arial" pitchFamily="34" charset="0"/>
                <a:cs typeface="Arial" pitchFamily="34" charset="0"/>
              </a:rPr>
              <a:t>أم على مستوى </a:t>
            </a:r>
            <a:r>
              <a:rPr lang="ar-SA" dirty="0" smtClean="0">
                <a:solidFill>
                  <a:schemeClr val="accent5">
                    <a:lumMod val="75000"/>
                  </a:schemeClr>
                </a:solidFill>
                <a:latin typeface="Arial" pitchFamily="34" charset="0"/>
                <a:cs typeface="Arial" pitchFamily="34" charset="0"/>
              </a:rPr>
              <a:t>علاقته مع زملائه داخل المؤسسة</a:t>
            </a:r>
            <a:r>
              <a:rPr lang="ar-SA" dirty="0" smtClean="0">
                <a:latin typeface="Arial" pitchFamily="34" charset="0"/>
                <a:cs typeface="Arial" pitchFamily="34" charset="0"/>
              </a:rPr>
              <a:t>، أم على مستوى </a:t>
            </a:r>
            <a:r>
              <a:rPr lang="ar-SA" dirty="0" smtClean="0">
                <a:solidFill>
                  <a:srgbClr val="000099"/>
                </a:solidFill>
                <a:latin typeface="Arial" pitchFamily="34" charset="0"/>
                <a:cs typeface="Arial" pitchFamily="34" charset="0"/>
              </a:rPr>
              <a:t>علاقته مع الطلبة</a:t>
            </a:r>
            <a:r>
              <a:rPr lang="ar-SA" sz="2400" dirty="0" smtClean="0">
                <a:latin typeface="Arial" pitchFamily="34" charset="0"/>
                <a:cs typeface="Arial" pitchFamily="34" charset="0"/>
              </a:rPr>
              <a:t>.</a:t>
            </a:r>
            <a:endParaRPr lang="fr-FR" sz="2000" dirty="0" smtClean="0">
              <a:latin typeface="Arial" pitchFamily="34" charset="0"/>
              <a:cs typeface="Arial" pitchFamily="34" charset="0"/>
            </a:endParaRPr>
          </a:p>
          <a:p>
            <a:pPr algn="r" rtl="1" eaLnBrk="1" hangingPunct="1">
              <a:defRPr/>
            </a:pPr>
            <a:endParaRPr lang="fr-FR" dirty="0" smtClean="0">
              <a:cs typeface="Tahoma" pitchFamily="34" charset="0"/>
            </a:endParaRPr>
          </a:p>
        </p:txBody>
      </p:sp>
      <p:sp>
        <p:nvSpPr>
          <p:cNvPr id="5" name="Titre 1"/>
          <p:cNvSpPr txBox="1">
            <a:spLocks/>
          </p:cNvSpPr>
          <p:nvPr/>
        </p:nvSpPr>
        <p:spPr>
          <a:xfrm>
            <a:off x="0" y="0"/>
            <a:ext cx="8153400" cy="1143000"/>
          </a:xfrm>
          <a:prstGeom prst="rect">
            <a:avLst/>
          </a:prstGeom>
          <a:solidFill>
            <a:srgbClr val="FFC000"/>
          </a:solidFill>
          <a:ln>
            <a:solidFill>
              <a:schemeClr val="bg2"/>
            </a:solidFill>
          </a:ln>
        </p:spPr>
        <p:style>
          <a:lnRef idx="0">
            <a:scrgbClr r="0" g="0" b="0"/>
          </a:lnRef>
          <a:fillRef idx="1002">
            <a:schemeClr val="dk1"/>
          </a:fillRef>
          <a:effectRef idx="0">
            <a:scrgbClr r="0" g="0" b="0"/>
          </a:effectRef>
          <a:fontRef idx="major"/>
        </p:style>
        <p:txBody>
          <a:bodyPr lIns="45720" tIns="0" rIns="45720" bIns="0" anchor="b"/>
          <a:lstStyle/>
          <a:p>
            <a:pPr algn="ctr" rtl="1" fontAlgn="auto">
              <a:spcAft>
                <a:spcPts val="0"/>
              </a:spcAft>
              <a:defRPr/>
            </a:pP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a:p>
            <a:pPr algn="ctr" rtl="1" fontAlgn="auto">
              <a:spcAft>
                <a:spcPts val="0"/>
              </a:spcAft>
              <a:defRPr/>
            </a:pP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a:p>
            <a:pPr algn="ctr" rtl="1" fontAlgn="auto">
              <a:spcAft>
                <a:spcPts val="0"/>
              </a:spcAft>
              <a:defRPr/>
            </a:pP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a:p>
            <a:pPr algn="ctr" rtl="1" fontAlgn="auto">
              <a:spcAft>
                <a:spcPts val="0"/>
              </a:spcAft>
              <a:defRPr/>
            </a:pPr>
            <a:r>
              <a:rPr lang="ar-SA" sz="7200" b="1" cap="all" spc="600" dirty="0">
                <a:ln w="500">
                  <a:solidFill>
                    <a:schemeClr val="tx2">
                      <a:shade val="20000"/>
                      <a:satMod val="120000"/>
                    </a:schemeClr>
                  </a:solidFill>
                </a:ln>
                <a:latin typeface="Arabic Typesetting" pitchFamily="66" charset="-78"/>
                <a:cs typeface="Arabic Typesetting" pitchFamily="66" charset="-78"/>
              </a:rPr>
              <a:t>مصادر أخلاقيات المهنة</a:t>
            </a: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p:txBody>
      </p:sp>
      <p:sp>
        <p:nvSpPr>
          <p:cNvPr id="4" name="Left Arrow 3"/>
          <p:cNvSpPr/>
          <p:nvPr/>
        </p:nvSpPr>
        <p:spPr>
          <a:xfrm>
            <a:off x="-32" y="5993928"/>
            <a:ext cx="792088" cy="86409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plus(in)">
                                      <p:cBhvr>
                                        <p:cTn id="7" dur="2000"/>
                                        <p:tgtEl>
                                          <p:spTgt spid="18434">
                                            <p:txEl>
                                              <p:pRg st="0" end="0"/>
                                            </p:txEl>
                                          </p:spTgt>
                                        </p:tgtEl>
                                      </p:cBhvr>
                                    </p:animEffect>
                                  </p:childTnLst>
                                </p:cTn>
                              </p:par>
                              <p:par>
                                <p:cTn id="8" presetID="13" presetClass="entr" presetSubtype="16" fill="hold" nodeType="withEffect">
                                  <p:stCondLst>
                                    <p:cond delay="0"/>
                                  </p:stCondLst>
                                  <p:childTnLst>
                                    <p:set>
                                      <p:cBhvr>
                                        <p:cTn id="9" dur="1" fill="hold">
                                          <p:stCondLst>
                                            <p:cond delay="0"/>
                                          </p:stCondLst>
                                        </p:cTn>
                                        <p:tgtEl>
                                          <p:spTgt spid="18434">
                                            <p:txEl>
                                              <p:pRg st="1" end="1"/>
                                            </p:txEl>
                                          </p:spTgt>
                                        </p:tgtEl>
                                        <p:attrNameLst>
                                          <p:attrName>style.visibility</p:attrName>
                                        </p:attrNameLst>
                                      </p:cBhvr>
                                      <p:to>
                                        <p:strVal val="visible"/>
                                      </p:to>
                                    </p:set>
                                    <p:animEffect transition="in" filter="plus(in)">
                                      <p:cBhvr>
                                        <p:cTn id="10" dur="2000"/>
                                        <p:tgtEl>
                                          <p:spTgt spid="1843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3" presetClass="entr" presetSubtype="16" fill="hold" nodeType="clickEffect">
                                  <p:stCondLst>
                                    <p:cond delay="0"/>
                                  </p:stCondLst>
                                  <p:childTnLst>
                                    <p:set>
                                      <p:cBhvr>
                                        <p:cTn id="14" dur="1" fill="hold">
                                          <p:stCondLst>
                                            <p:cond delay="0"/>
                                          </p:stCondLst>
                                        </p:cTn>
                                        <p:tgtEl>
                                          <p:spTgt spid="18434">
                                            <p:txEl>
                                              <p:pRg st="3" end="3"/>
                                            </p:txEl>
                                          </p:spTgt>
                                        </p:tgtEl>
                                        <p:attrNameLst>
                                          <p:attrName>style.visibility</p:attrName>
                                        </p:attrNameLst>
                                      </p:cBhvr>
                                      <p:to>
                                        <p:strVal val="visible"/>
                                      </p:to>
                                    </p:set>
                                    <p:animEffect transition="in" filter="plus(in)">
                                      <p:cBhvr>
                                        <p:cTn id="15" dur="2000"/>
                                        <p:tgtEl>
                                          <p:spTgt spid="18434">
                                            <p:txEl>
                                              <p:pRg st="3" end="3"/>
                                            </p:txEl>
                                          </p:spTgt>
                                        </p:tgtEl>
                                      </p:cBhvr>
                                    </p:animEffect>
                                  </p:childTnLst>
                                </p:cTn>
                              </p:par>
                              <p:par>
                                <p:cTn id="16" presetID="13" presetClass="entr" presetSubtype="16" fill="hold" nodeType="withEffect">
                                  <p:stCondLst>
                                    <p:cond delay="0"/>
                                  </p:stCondLst>
                                  <p:childTnLst>
                                    <p:set>
                                      <p:cBhvr>
                                        <p:cTn id="17" dur="1" fill="hold">
                                          <p:stCondLst>
                                            <p:cond delay="0"/>
                                          </p:stCondLst>
                                        </p:cTn>
                                        <p:tgtEl>
                                          <p:spTgt spid="18434">
                                            <p:txEl>
                                              <p:pRg st="4" end="4"/>
                                            </p:txEl>
                                          </p:spTgt>
                                        </p:tgtEl>
                                        <p:attrNameLst>
                                          <p:attrName>style.visibility</p:attrName>
                                        </p:attrNameLst>
                                      </p:cBhvr>
                                      <p:to>
                                        <p:strVal val="visible"/>
                                      </p:to>
                                    </p:set>
                                    <p:animEffect transition="in" filter="plus(in)">
                                      <p:cBhvr>
                                        <p:cTn id="18" dur="2000"/>
                                        <p:tgtEl>
                                          <p:spTgt spid="1843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371600"/>
            <a:ext cx="7620000" cy="4724400"/>
          </a:xfrm>
        </p:spPr>
        <p:txBody>
          <a:bodyPr>
            <a:normAutofit lnSpcReduction="10000"/>
          </a:bodyPr>
          <a:lstStyle/>
          <a:p>
            <a:pPr marL="274320" indent="-274320" algn="r" rtl="1" eaLnBrk="1" fontAlgn="auto" hangingPunct="1">
              <a:spcAft>
                <a:spcPts val="0"/>
              </a:spcAft>
              <a:buFont typeface="Wingdings 2"/>
              <a:buChar char=""/>
              <a:defRPr/>
            </a:pPr>
            <a:endParaRPr lang="ar-MA" dirty="0" smtClean="0"/>
          </a:p>
          <a:p>
            <a:pPr marL="274320" indent="-274320" algn="r" rtl="1" eaLnBrk="1" fontAlgn="auto" hangingPunct="1">
              <a:spcAft>
                <a:spcPts val="0"/>
              </a:spcAft>
              <a:buFont typeface="Wingdings 2"/>
              <a:buChar char=""/>
              <a:defRPr/>
            </a:pPr>
            <a:r>
              <a:rPr lang="fr-FR" b="1" i="1" u="sng" dirty="0" smtClean="0">
                <a:solidFill>
                  <a:srgbClr val="00B050"/>
                </a:solidFill>
                <a:latin typeface="Arial" pitchFamily="34" charset="0"/>
                <a:cs typeface="Arial" pitchFamily="34" charset="0"/>
              </a:rPr>
              <a:t> </a:t>
            </a:r>
            <a:r>
              <a:rPr lang="ar-SA" b="1" i="1" u="sng" dirty="0" smtClean="0">
                <a:solidFill>
                  <a:srgbClr val="00B050"/>
                </a:solidFill>
                <a:latin typeface="Arial" pitchFamily="34" charset="0"/>
                <a:cs typeface="Arial" pitchFamily="34" charset="0"/>
              </a:rPr>
              <a:t>المصدر الديني:</a:t>
            </a:r>
            <a:r>
              <a:rPr lang="ar-MA" b="1" i="1" dirty="0" smtClean="0">
                <a:solidFill>
                  <a:srgbClr val="00B050"/>
                </a:solidFill>
                <a:latin typeface="Arial" pitchFamily="34" charset="0"/>
                <a:cs typeface="Arial" pitchFamily="34" charset="0"/>
              </a:rPr>
              <a:t> </a:t>
            </a:r>
          </a:p>
          <a:p>
            <a:pPr marL="274320" indent="-274320" algn="r" rtl="1" eaLnBrk="1" fontAlgn="auto" hangingPunct="1">
              <a:spcAft>
                <a:spcPts val="0"/>
              </a:spcAft>
              <a:buFont typeface="Wingdings 2" pitchFamily="18" charset="2"/>
              <a:buNone/>
              <a:defRPr/>
            </a:pPr>
            <a:r>
              <a:rPr lang="ar-MA" b="1" i="1" dirty="0" smtClean="0">
                <a:solidFill>
                  <a:srgbClr val="92D050"/>
                </a:solidFill>
                <a:latin typeface="Arial" pitchFamily="34" charset="0"/>
                <a:cs typeface="Arial" pitchFamily="34" charset="0"/>
              </a:rPr>
              <a:t> </a:t>
            </a:r>
            <a:r>
              <a:rPr lang="ar-SA" dirty="0" smtClean="0">
                <a:latin typeface="Arial" pitchFamily="34" charset="0"/>
                <a:cs typeface="Arial" pitchFamily="34" charset="0"/>
              </a:rPr>
              <a:t>تعتبر </a:t>
            </a:r>
            <a:r>
              <a:rPr lang="ar-SA" dirty="0" smtClean="0">
                <a:solidFill>
                  <a:srgbClr val="0070C0"/>
                </a:solidFill>
                <a:latin typeface="Arial" pitchFamily="34" charset="0"/>
                <a:cs typeface="Arial" pitchFamily="34" charset="0"/>
              </a:rPr>
              <a:t>الأديان السماوية </a:t>
            </a:r>
            <a:r>
              <a:rPr lang="ar-SA" dirty="0" smtClean="0">
                <a:latin typeface="Arial" pitchFamily="34" charset="0"/>
                <a:cs typeface="Arial" pitchFamily="34" charset="0"/>
              </a:rPr>
              <a:t>أهم </a:t>
            </a:r>
            <a:r>
              <a:rPr lang="ar-SA" dirty="0" smtClean="0">
                <a:solidFill>
                  <a:srgbClr val="FF0000"/>
                </a:solidFill>
                <a:latin typeface="Arial" pitchFamily="34" charset="0"/>
                <a:cs typeface="Arial" pitchFamily="34" charset="0"/>
              </a:rPr>
              <a:t>مصدر</a:t>
            </a:r>
            <a:r>
              <a:rPr lang="ar-SA" dirty="0" smtClean="0">
                <a:latin typeface="Arial" pitchFamily="34" charset="0"/>
                <a:cs typeface="Arial" pitchFamily="34" charset="0"/>
              </a:rPr>
              <a:t> من مصادر الأخلاقيات، وهذا ما أكد عليه القرآن الكريم وفصلت فيه السنة النبوية الشريفة. وروي عنه صلى الله عليه وسلم أنه قال "علموا ولا تعنفوا، فإن المعلم خير من المعنف". وقال " علموا وأرفقوا ويسروا ولا تعسروا وبشروا ولا تنفروا".</a:t>
            </a:r>
            <a:endParaRPr lang="ar-MA" dirty="0" smtClean="0">
              <a:latin typeface="Arial" pitchFamily="34" charset="0"/>
              <a:cs typeface="Arial" pitchFamily="34" charset="0"/>
            </a:endParaRPr>
          </a:p>
          <a:p>
            <a:pPr marL="274320" indent="-274320" algn="r" rtl="1" eaLnBrk="1" fontAlgn="auto" hangingPunct="1">
              <a:spcAft>
                <a:spcPts val="0"/>
              </a:spcAft>
              <a:buFont typeface="Wingdings 2"/>
              <a:buChar char=""/>
              <a:defRPr/>
            </a:pPr>
            <a:endParaRPr lang="ar-MA" dirty="0" smtClean="0">
              <a:latin typeface="Arial" pitchFamily="34" charset="0"/>
              <a:cs typeface="Arial" pitchFamily="34" charset="0"/>
            </a:endParaRPr>
          </a:p>
          <a:p>
            <a:pPr marL="274320" indent="-274320" algn="r" rtl="1" eaLnBrk="1" fontAlgn="auto" hangingPunct="1">
              <a:spcAft>
                <a:spcPts val="0"/>
              </a:spcAft>
              <a:buFont typeface="Wingdings 2"/>
              <a:buChar char=""/>
              <a:defRPr/>
            </a:pPr>
            <a:r>
              <a:rPr lang="fr-FR" b="1" i="1" u="sng" dirty="0" smtClean="0">
                <a:solidFill>
                  <a:srgbClr val="C00000"/>
                </a:solidFill>
                <a:latin typeface="Arial" pitchFamily="34" charset="0"/>
                <a:cs typeface="Arial" pitchFamily="34" charset="0"/>
              </a:rPr>
              <a:t> </a:t>
            </a:r>
            <a:r>
              <a:rPr lang="ar-SA" b="1" i="1" u="sng" dirty="0" smtClean="0">
                <a:solidFill>
                  <a:srgbClr val="C00000"/>
                </a:solidFill>
                <a:latin typeface="Arial" pitchFamily="34" charset="0"/>
                <a:cs typeface="Arial" pitchFamily="34" charset="0"/>
              </a:rPr>
              <a:t>الثقافة العربية الإسلامية</a:t>
            </a:r>
            <a:r>
              <a:rPr lang="ar-SA" dirty="0" smtClean="0">
                <a:solidFill>
                  <a:srgbClr val="C00000"/>
                </a:solidFill>
                <a:latin typeface="Arial" pitchFamily="34" charset="0"/>
                <a:cs typeface="Arial" pitchFamily="34" charset="0"/>
              </a:rPr>
              <a:t>:</a:t>
            </a:r>
            <a:endParaRPr lang="ar-MA" dirty="0" smtClean="0">
              <a:solidFill>
                <a:srgbClr val="C00000"/>
              </a:solidFill>
              <a:latin typeface="Arial" pitchFamily="34" charset="0"/>
              <a:cs typeface="Arial" pitchFamily="34" charset="0"/>
            </a:endParaRPr>
          </a:p>
          <a:p>
            <a:pPr marL="274320" indent="-274320" algn="r" rtl="1" eaLnBrk="1" fontAlgn="auto" hangingPunct="1">
              <a:spcAft>
                <a:spcPts val="0"/>
              </a:spcAft>
              <a:buFont typeface="Wingdings 2" pitchFamily="18" charset="2"/>
              <a:buNone/>
              <a:defRPr/>
            </a:pPr>
            <a:r>
              <a:rPr lang="ar-SA" dirty="0" smtClean="0">
                <a:latin typeface="Arial" pitchFamily="34" charset="0"/>
                <a:cs typeface="Arial" pitchFamily="34" charset="0"/>
              </a:rPr>
              <a:t> لقد اهتم ا</a:t>
            </a:r>
            <a:r>
              <a:rPr lang="ar-SA" dirty="0" smtClean="0">
                <a:solidFill>
                  <a:srgbClr val="0070C0"/>
                </a:solidFill>
                <a:latin typeface="Arial" pitchFamily="34" charset="0"/>
                <a:cs typeface="Arial" pitchFamily="34" charset="0"/>
              </a:rPr>
              <a:t>لعرب والمسلمون </a:t>
            </a:r>
            <a:r>
              <a:rPr lang="ar-SA" dirty="0" smtClean="0">
                <a:latin typeface="Arial" pitchFamily="34" charset="0"/>
                <a:cs typeface="Arial" pitchFamily="34" charset="0"/>
              </a:rPr>
              <a:t>بدراسة </a:t>
            </a:r>
            <a:r>
              <a:rPr lang="ar-SA" dirty="0" smtClean="0">
                <a:solidFill>
                  <a:srgbClr val="00B050"/>
                </a:solidFill>
                <a:latin typeface="Arial" pitchFamily="34" charset="0"/>
                <a:cs typeface="Arial" pitchFamily="34" charset="0"/>
              </a:rPr>
              <a:t>أخلاقيات مهنة التعليم </a:t>
            </a:r>
            <a:r>
              <a:rPr lang="ar-SA" dirty="0" smtClean="0">
                <a:latin typeface="Arial" pitchFamily="34" charset="0"/>
                <a:cs typeface="Arial" pitchFamily="34" charset="0"/>
              </a:rPr>
              <a:t>وكانوا فيها من السباقين، وهم أول من أدركوا في كتبهم أهمية المبادئ والأسس الأخلاقية التي تقوم عليه</a:t>
            </a:r>
            <a:r>
              <a:rPr lang="ar-MA" dirty="0" smtClean="0">
                <a:latin typeface="Arial" pitchFamily="34" charset="0"/>
                <a:cs typeface="Arial" pitchFamily="34" charset="0"/>
              </a:rPr>
              <a:t> </a:t>
            </a:r>
            <a:r>
              <a:rPr lang="ar-SA" sz="2400" dirty="0" smtClean="0">
                <a:latin typeface="Arial" pitchFamily="34" charset="0"/>
                <a:cs typeface="Arial" pitchFamily="34" charset="0"/>
              </a:rPr>
              <a:t>ا</a:t>
            </a:r>
            <a:r>
              <a:rPr lang="ar-SA" dirty="0" smtClean="0">
                <a:latin typeface="Arial" pitchFamily="34" charset="0"/>
                <a:cs typeface="Arial" pitchFamily="34" charset="0"/>
              </a:rPr>
              <a:t>لمهنة</a:t>
            </a:r>
            <a:r>
              <a:rPr lang="ar-SA" sz="2000" dirty="0" smtClean="0">
                <a:latin typeface="Arial" pitchFamily="34" charset="0"/>
                <a:cs typeface="Arial" pitchFamily="34" charset="0"/>
              </a:rPr>
              <a:t>.</a:t>
            </a:r>
            <a:endParaRPr lang="fr-FR" sz="2400" dirty="0" smtClean="0">
              <a:latin typeface="Arial" pitchFamily="34" charset="0"/>
              <a:cs typeface="Arial" pitchFamily="34" charset="0"/>
            </a:endParaRPr>
          </a:p>
          <a:p>
            <a:pPr marL="274320" indent="-274320" algn="r" rtl="1" eaLnBrk="1" fontAlgn="auto" hangingPunct="1">
              <a:spcAft>
                <a:spcPts val="0"/>
              </a:spcAft>
              <a:buFont typeface="Wingdings 2"/>
              <a:buChar char=""/>
              <a:defRPr/>
            </a:pPr>
            <a:endParaRPr lang="fr-FR" dirty="0" smtClean="0"/>
          </a:p>
        </p:txBody>
      </p:sp>
      <p:sp>
        <p:nvSpPr>
          <p:cNvPr id="5" name="Titre 1"/>
          <p:cNvSpPr txBox="1">
            <a:spLocks/>
          </p:cNvSpPr>
          <p:nvPr/>
        </p:nvSpPr>
        <p:spPr>
          <a:xfrm>
            <a:off x="0" y="0"/>
            <a:ext cx="8153400" cy="1143000"/>
          </a:xfrm>
          <a:prstGeom prst="rect">
            <a:avLst/>
          </a:prstGeom>
          <a:solidFill>
            <a:srgbClr val="FFC000"/>
          </a:solidFill>
          <a:ln>
            <a:solidFill>
              <a:schemeClr val="bg2"/>
            </a:solidFill>
          </a:ln>
        </p:spPr>
        <p:style>
          <a:lnRef idx="0">
            <a:scrgbClr r="0" g="0" b="0"/>
          </a:lnRef>
          <a:fillRef idx="1002">
            <a:schemeClr val="dk1"/>
          </a:fillRef>
          <a:effectRef idx="0">
            <a:scrgbClr r="0" g="0" b="0"/>
          </a:effectRef>
          <a:fontRef idx="major"/>
        </p:style>
        <p:txBody>
          <a:bodyPr lIns="45720" tIns="0" rIns="45720" bIns="0" anchor="b"/>
          <a:lstStyle/>
          <a:p>
            <a:pPr algn="ctr" rtl="1" fontAlgn="auto">
              <a:spcAft>
                <a:spcPts val="0"/>
              </a:spcAft>
              <a:defRPr/>
            </a:pP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a:p>
            <a:pPr algn="ctr" rtl="1" fontAlgn="auto">
              <a:spcAft>
                <a:spcPts val="0"/>
              </a:spcAft>
              <a:defRPr/>
            </a:pP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a:p>
            <a:pPr algn="ctr" rtl="1" fontAlgn="auto">
              <a:spcAft>
                <a:spcPts val="0"/>
              </a:spcAft>
              <a:defRPr/>
            </a:pP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a:p>
            <a:pPr algn="ctr" rtl="1" fontAlgn="auto">
              <a:spcAft>
                <a:spcPts val="0"/>
              </a:spcAft>
              <a:defRPr/>
            </a:pPr>
            <a:r>
              <a:rPr lang="ar-SA" sz="7200" b="1" cap="all" spc="600" dirty="0">
                <a:ln w="500">
                  <a:solidFill>
                    <a:schemeClr val="tx2">
                      <a:shade val="20000"/>
                      <a:satMod val="120000"/>
                    </a:schemeClr>
                  </a:solidFill>
                </a:ln>
                <a:latin typeface="Arabic Typesetting" pitchFamily="66" charset="-78"/>
                <a:cs typeface="Arabic Typesetting" pitchFamily="66" charset="-78"/>
              </a:rPr>
              <a:t>مصادر أخلاقيات المهنة</a:t>
            </a: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p:txBody>
      </p:sp>
      <p:sp>
        <p:nvSpPr>
          <p:cNvPr id="4" name="Left Arrow 3"/>
          <p:cNvSpPr/>
          <p:nvPr/>
        </p:nvSpPr>
        <p:spPr>
          <a:xfrm>
            <a:off x="899592" y="5517232"/>
            <a:ext cx="792088" cy="86409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plus(in)">
                                      <p:cBhvr>
                                        <p:cTn id="7" dur="2000"/>
                                        <p:tgtEl>
                                          <p:spTgt spid="3">
                                            <p:txEl>
                                              <p:pRg st="1" end="1"/>
                                            </p:txEl>
                                          </p:spTgt>
                                        </p:tgtEl>
                                      </p:cBhvr>
                                    </p:animEffect>
                                  </p:childTnLst>
                                </p:cTn>
                              </p:par>
                              <p:par>
                                <p:cTn id="8" presetID="13"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plus(in)">
                                      <p:cBhvr>
                                        <p:cTn id="10" dur="2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3" presetClass="entr" presetSubtype="16"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plus(in)">
                                      <p:cBhvr>
                                        <p:cTn id="15" dur="2000"/>
                                        <p:tgtEl>
                                          <p:spTgt spid="3">
                                            <p:txEl>
                                              <p:pRg st="4" end="4"/>
                                            </p:txEl>
                                          </p:spTgt>
                                        </p:tgtEl>
                                      </p:cBhvr>
                                    </p:animEffect>
                                  </p:childTnLst>
                                </p:cTn>
                              </p:par>
                              <p:par>
                                <p:cTn id="16" presetID="13" presetClass="entr" presetSubtype="16"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plus(in)">
                                      <p:cBhvr>
                                        <p:cTn id="18"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contenu 2"/>
          <p:cNvSpPr>
            <a:spLocks noGrp="1"/>
          </p:cNvSpPr>
          <p:nvPr>
            <p:ph idx="1"/>
          </p:nvPr>
        </p:nvSpPr>
        <p:spPr>
          <a:xfrm>
            <a:off x="228600" y="1676400"/>
            <a:ext cx="7543800" cy="4953000"/>
          </a:xfrm>
        </p:spPr>
        <p:txBody>
          <a:bodyPr/>
          <a:lstStyle/>
          <a:p>
            <a:pPr algn="r" rtl="1" eaLnBrk="1" hangingPunct="1">
              <a:buFont typeface="Wingdings 2" pitchFamily="18" charset="2"/>
              <a:buNone/>
              <a:defRPr/>
            </a:pPr>
            <a:r>
              <a:rPr lang="fr-FR" b="1" dirty="0" smtClean="0">
                <a:solidFill>
                  <a:srgbClr val="C00000"/>
                </a:solidFill>
                <a:latin typeface="Arial" pitchFamily="34" charset="0"/>
                <a:cs typeface="Arial" pitchFamily="34" charset="0"/>
              </a:rPr>
              <a:t> </a:t>
            </a:r>
            <a:r>
              <a:rPr lang="fr-FR" b="1" dirty="0" smtClean="0">
                <a:solidFill>
                  <a:srgbClr val="0070C0"/>
                </a:solidFill>
                <a:latin typeface="Arial" pitchFamily="34" charset="0"/>
                <a:cs typeface="Arial" pitchFamily="34" charset="0"/>
              </a:rPr>
              <a:t> </a:t>
            </a:r>
            <a:r>
              <a:rPr lang="ar-SA" b="1" u="sng" dirty="0" smtClean="0">
                <a:solidFill>
                  <a:srgbClr val="0070C0"/>
                </a:solidFill>
                <a:latin typeface="Arial" pitchFamily="34" charset="0"/>
                <a:cs typeface="Arial" pitchFamily="34" charset="0"/>
              </a:rPr>
              <a:t>الأدب التربوي الحديث</a:t>
            </a:r>
            <a:r>
              <a:rPr lang="ar-SA" u="sng" dirty="0" smtClean="0">
                <a:solidFill>
                  <a:srgbClr val="0070C0"/>
                </a:solidFill>
                <a:latin typeface="Arial" pitchFamily="34" charset="0"/>
                <a:cs typeface="Arial" pitchFamily="34" charset="0"/>
              </a:rPr>
              <a:t>:</a:t>
            </a:r>
            <a:endParaRPr lang="ar-MA" u="sng" dirty="0" smtClean="0">
              <a:solidFill>
                <a:srgbClr val="0070C0"/>
              </a:solidFill>
              <a:latin typeface="Arial" pitchFamily="34" charset="0"/>
              <a:cs typeface="Arial" pitchFamily="34" charset="0"/>
            </a:endParaRPr>
          </a:p>
          <a:p>
            <a:pPr algn="r" rtl="1" eaLnBrk="1" hangingPunct="1">
              <a:buFont typeface="Wingdings 2" pitchFamily="18" charset="2"/>
              <a:buNone/>
              <a:defRPr/>
            </a:pPr>
            <a:endParaRPr lang="fr-FR" sz="2800" dirty="0" smtClean="0">
              <a:cs typeface="Tahoma" pitchFamily="34" charset="0"/>
            </a:endParaRPr>
          </a:p>
          <a:p>
            <a:pPr lvl="1" algn="r" rtl="1" eaLnBrk="1" hangingPunct="1">
              <a:defRPr/>
            </a:pPr>
            <a:r>
              <a:rPr lang="ar-SA" sz="2600" dirty="0" smtClean="0">
                <a:solidFill>
                  <a:srgbClr val="C00000"/>
                </a:solidFill>
                <a:latin typeface="Arial" pitchFamily="34" charset="0"/>
                <a:cs typeface="Arial" pitchFamily="34" charset="0"/>
              </a:rPr>
              <a:t>الإخلاص</a:t>
            </a:r>
            <a:r>
              <a:rPr lang="ar-SA" sz="2600" dirty="0" smtClean="0">
                <a:solidFill>
                  <a:schemeClr val="tx1"/>
                </a:solidFill>
                <a:latin typeface="Arial" pitchFamily="34" charset="0"/>
                <a:cs typeface="Arial" pitchFamily="34" charset="0"/>
              </a:rPr>
              <a:t> في العمل.</a:t>
            </a:r>
            <a:endParaRPr lang="fr-FR" sz="2600" dirty="0" smtClean="0">
              <a:solidFill>
                <a:schemeClr val="tx1"/>
              </a:solidFill>
              <a:latin typeface="Arial" pitchFamily="34" charset="0"/>
              <a:cs typeface="Arial" pitchFamily="34" charset="0"/>
            </a:endParaRPr>
          </a:p>
          <a:p>
            <a:pPr lvl="1" algn="r" rtl="1" eaLnBrk="1" hangingPunct="1">
              <a:defRPr/>
            </a:pPr>
            <a:r>
              <a:rPr lang="ar-SA" sz="2600" dirty="0" smtClean="0">
                <a:solidFill>
                  <a:srgbClr val="FF6600"/>
                </a:solidFill>
                <a:latin typeface="Arial" pitchFamily="34" charset="0"/>
                <a:cs typeface="Arial" pitchFamily="34" charset="0"/>
              </a:rPr>
              <a:t>احترام</a:t>
            </a:r>
            <a:r>
              <a:rPr lang="ar-SA" sz="2600" dirty="0" smtClean="0">
                <a:solidFill>
                  <a:schemeClr val="tx1"/>
                </a:solidFill>
                <a:latin typeface="Arial" pitchFamily="34" charset="0"/>
                <a:cs typeface="Arial" pitchFamily="34" charset="0"/>
              </a:rPr>
              <a:t> شخصية الذين يعملون معه.</a:t>
            </a:r>
            <a:endParaRPr lang="fr-FR" sz="2600" dirty="0" smtClean="0">
              <a:solidFill>
                <a:schemeClr val="tx1"/>
              </a:solidFill>
              <a:latin typeface="Arial" pitchFamily="34" charset="0"/>
              <a:cs typeface="Arial" pitchFamily="34" charset="0"/>
            </a:endParaRPr>
          </a:p>
          <a:p>
            <a:pPr lvl="1" algn="r" rtl="1" eaLnBrk="1" hangingPunct="1">
              <a:defRPr/>
            </a:pPr>
            <a:r>
              <a:rPr lang="ar-SA" sz="2600" dirty="0" smtClean="0">
                <a:solidFill>
                  <a:srgbClr val="002060"/>
                </a:solidFill>
                <a:latin typeface="Arial" pitchFamily="34" charset="0"/>
                <a:cs typeface="Arial" pitchFamily="34" charset="0"/>
              </a:rPr>
              <a:t>الإنصاف</a:t>
            </a:r>
            <a:r>
              <a:rPr lang="ar-SA" sz="2600" dirty="0" smtClean="0">
                <a:solidFill>
                  <a:schemeClr val="tx1"/>
                </a:solidFill>
                <a:latin typeface="Arial" pitchFamily="34" charset="0"/>
                <a:cs typeface="Arial" pitchFamily="34" charset="0"/>
              </a:rPr>
              <a:t> بالهدوء وسعة الصدر.</a:t>
            </a:r>
            <a:endParaRPr lang="fr-FR" sz="2600" dirty="0" smtClean="0">
              <a:solidFill>
                <a:schemeClr val="tx1"/>
              </a:solidFill>
              <a:latin typeface="Arial" pitchFamily="34" charset="0"/>
              <a:cs typeface="Arial" pitchFamily="34" charset="0"/>
            </a:endParaRPr>
          </a:p>
          <a:p>
            <a:pPr lvl="1" algn="r" rtl="1" eaLnBrk="1" hangingPunct="1">
              <a:defRPr/>
            </a:pPr>
            <a:r>
              <a:rPr lang="ar-SA" sz="2600" dirty="0" smtClean="0">
                <a:solidFill>
                  <a:schemeClr val="tx1"/>
                </a:solidFill>
                <a:latin typeface="Arial" pitchFamily="34" charset="0"/>
                <a:cs typeface="Arial" pitchFamily="34" charset="0"/>
              </a:rPr>
              <a:t>التحلي ب</a:t>
            </a:r>
            <a:r>
              <a:rPr lang="ar-SA" sz="2600" dirty="0" smtClean="0">
                <a:solidFill>
                  <a:srgbClr val="FF0000"/>
                </a:solidFill>
                <a:latin typeface="Arial" pitchFamily="34" charset="0"/>
                <a:cs typeface="Arial" pitchFamily="34" charset="0"/>
              </a:rPr>
              <a:t>التواضع</a:t>
            </a:r>
            <a:r>
              <a:rPr lang="ar-SA" sz="2600" dirty="0" smtClean="0">
                <a:solidFill>
                  <a:schemeClr val="tx1"/>
                </a:solidFill>
                <a:latin typeface="Arial" pitchFamily="34" charset="0"/>
                <a:cs typeface="Arial" pitchFamily="34" charset="0"/>
              </a:rPr>
              <a:t> والعفو.</a:t>
            </a:r>
            <a:endParaRPr lang="fr-FR" sz="2600" dirty="0" smtClean="0">
              <a:solidFill>
                <a:schemeClr val="tx1"/>
              </a:solidFill>
              <a:latin typeface="Arial" pitchFamily="34" charset="0"/>
              <a:cs typeface="Arial" pitchFamily="34" charset="0"/>
            </a:endParaRPr>
          </a:p>
          <a:p>
            <a:pPr lvl="1" algn="r" rtl="1" eaLnBrk="1" hangingPunct="1">
              <a:defRPr/>
            </a:pPr>
            <a:r>
              <a:rPr lang="ar-SA" sz="2600" dirty="0" smtClean="0">
                <a:solidFill>
                  <a:schemeClr val="tx1"/>
                </a:solidFill>
                <a:latin typeface="Arial" pitchFamily="34" charset="0"/>
                <a:cs typeface="Arial" pitchFamily="34" charset="0"/>
              </a:rPr>
              <a:t>الرفق واللين.</a:t>
            </a:r>
            <a:endParaRPr lang="fr-FR" sz="2600" dirty="0" smtClean="0">
              <a:solidFill>
                <a:schemeClr val="tx1"/>
              </a:solidFill>
              <a:latin typeface="Arial" pitchFamily="34" charset="0"/>
              <a:cs typeface="Arial" pitchFamily="34" charset="0"/>
            </a:endParaRPr>
          </a:p>
          <a:p>
            <a:pPr lvl="1" algn="r" rtl="1" eaLnBrk="1" hangingPunct="1">
              <a:defRPr/>
            </a:pPr>
            <a:r>
              <a:rPr lang="ar-SA" sz="2600" dirty="0" smtClean="0">
                <a:solidFill>
                  <a:srgbClr val="00B050"/>
                </a:solidFill>
                <a:latin typeface="Arial" pitchFamily="34" charset="0"/>
                <a:cs typeface="Arial" pitchFamily="34" charset="0"/>
              </a:rPr>
              <a:t>اجتناب التكبر والطمع </a:t>
            </a:r>
            <a:r>
              <a:rPr lang="ar-SA" sz="2600" dirty="0" smtClean="0">
                <a:solidFill>
                  <a:schemeClr val="tx1"/>
                </a:solidFill>
                <a:latin typeface="Arial" pitchFamily="34" charset="0"/>
                <a:cs typeface="Arial" pitchFamily="34" charset="0"/>
              </a:rPr>
              <a:t>والبخل والبغضاء والغرور والكذب ومدح النفس وسوء الظن والغضب.</a:t>
            </a:r>
            <a:endParaRPr lang="fr-FR" sz="2600" dirty="0" smtClean="0">
              <a:solidFill>
                <a:schemeClr val="tx1"/>
              </a:solidFill>
              <a:latin typeface="Arial" pitchFamily="34" charset="0"/>
              <a:cs typeface="Arial" pitchFamily="34" charset="0"/>
            </a:endParaRPr>
          </a:p>
          <a:p>
            <a:pPr lvl="1" algn="r" rtl="1" eaLnBrk="1" hangingPunct="1">
              <a:defRPr/>
            </a:pPr>
            <a:r>
              <a:rPr lang="ar-SA" sz="2600" dirty="0" smtClean="0">
                <a:solidFill>
                  <a:schemeClr val="accent6">
                    <a:lumMod val="50000"/>
                  </a:schemeClr>
                </a:solidFill>
                <a:latin typeface="Arial" pitchFamily="34" charset="0"/>
                <a:cs typeface="Arial" pitchFamily="34" charset="0"/>
              </a:rPr>
              <a:t>محاسبة النفس.</a:t>
            </a:r>
            <a:endParaRPr lang="fr-FR" sz="2600" dirty="0" smtClean="0">
              <a:solidFill>
                <a:schemeClr val="accent6">
                  <a:lumMod val="50000"/>
                </a:schemeClr>
              </a:solidFill>
              <a:latin typeface="Arial" pitchFamily="34" charset="0"/>
              <a:cs typeface="Arial" pitchFamily="34" charset="0"/>
            </a:endParaRPr>
          </a:p>
          <a:p>
            <a:pPr algn="r" rtl="1" eaLnBrk="1" hangingPunct="1">
              <a:defRPr/>
            </a:pPr>
            <a:endParaRPr lang="fr-FR" dirty="0" smtClean="0">
              <a:cs typeface="Tahoma" pitchFamily="34" charset="0"/>
            </a:endParaRPr>
          </a:p>
        </p:txBody>
      </p:sp>
      <p:sp>
        <p:nvSpPr>
          <p:cNvPr id="5" name="Titre 1"/>
          <p:cNvSpPr txBox="1">
            <a:spLocks/>
          </p:cNvSpPr>
          <p:nvPr/>
        </p:nvSpPr>
        <p:spPr>
          <a:xfrm>
            <a:off x="0" y="0"/>
            <a:ext cx="8153400" cy="1143000"/>
          </a:xfrm>
          <a:prstGeom prst="rect">
            <a:avLst/>
          </a:prstGeom>
          <a:solidFill>
            <a:srgbClr val="FFC000"/>
          </a:solidFill>
          <a:ln>
            <a:solidFill>
              <a:schemeClr val="bg2"/>
            </a:solidFill>
          </a:ln>
        </p:spPr>
        <p:style>
          <a:lnRef idx="0">
            <a:scrgbClr r="0" g="0" b="0"/>
          </a:lnRef>
          <a:fillRef idx="1002">
            <a:schemeClr val="dk1"/>
          </a:fillRef>
          <a:effectRef idx="0">
            <a:scrgbClr r="0" g="0" b="0"/>
          </a:effectRef>
          <a:fontRef idx="major"/>
        </p:style>
        <p:txBody>
          <a:bodyPr lIns="45720" tIns="0" rIns="45720" bIns="0" anchor="b"/>
          <a:lstStyle/>
          <a:p>
            <a:pPr algn="ctr" rtl="1" fontAlgn="auto">
              <a:spcAft>
                <a:spcPts val="0"/>
              </a:spcAft>
              <a:defRPr/>
            </a:pP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a:p>
            <a:pPr algn="ctr" rtl="1" fontAlgn="auto">
              <a:spcAft>
                <a:spcPts val="0"/>
              </a:spcAft>
              <a:defRPr/>
            </a:pP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a:p>
            <a:pPr algn="ctr" rtl="1" fontAlgn="auto">
              <a:spcAft>
                <a:spcPts val="0"/>
              </a:spcAft>
              <a:defRPr/>
            </a:pP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a:p>
            <a:pPr algn="ctr" rtl="1" fontAlgn="auto">
              <a:spcAft>
                <a:spcPts val="0"/>
              </a:spcAft>
              <a:defRPr/>
            </a:pPr>
            <a:r>
              <a:rPr lang="ar-SA" sz="7200" b="1" cap="all" spc="600" dirty="0">
                <a:ln w="500">
                  <a:solidFill>
                    <a:schemeClr val="tx2">
                      <a:shade val="20000"/>
                      <a:satMod val="120000"/>
                    </a:schemeClr>
                  </a:solidFill>
                </a:ln>
                <a:latin typeface="Arabic Typesetting" pitchFamily="66" charset="-78"/>
                <a:cs typeface="Arabic Typesetting" pitchFamily="66" charset="-78"/>
              </a:rPr>
              <a:t>مصادر أخلاقيات المهنة</a:t>
            </a:r>
            <a:endParaRPr lang="fr-FR" sz="7200" b="1" cap="all" spc="600" dirty="0">
              <a:ln w="500">
                <a:solidFill>
                  <a:schemeClr val="tx2">
                    <a:shade val="20000"/>
                    <a:satMod val="120000"/>
                  </a:schemeClr>
                </a:solidFill>
              </a:ln>
              <a:latin typeface="Arabic Typesetting" pitchFamily="66" charset="-78"/>
              <a:cs typeface="Arabic Typesetting" pitchFamily="66" charset="-78"/>
            </a:endParaRPr>
          </a:p>
        </p:txBody>
      </p:sp>
      <p:sp>
        <p:nvSpPr>
          <p:cNvPr id="4" name="Left Arrow 3"/>
          <p:cNvSpPr/>
          <p:nvPr/>
        </p:nvSpPr>
        <p:spPr>
          <a:xfrm>
            <a:off x="899592" y="5636738"/>
            <a:ext cx="792088" cy="86409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 calcmode="lin" valueType="num">
                                      <p:cBhvr additive="base">
                                        <p:cTn id="7" dur="500" fill="hold"/>
                                        <p:tgtEl>
                                          <p:spTgt spid="194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anim calcmode="lin" valueType="num">
                                      <p:cBhvr additive="base">
                                        <p:cTn id="11" dur="500" fill="hold"/>
                                        <p:tgtEl>
                                          <p:spTgt spid="19458">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9458">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458">
                                            <p:txEl>
                                              <p:pRg st="3" end="3"/>
                                            </p:txEl>
                                          </p:spTgt>
                                        </p:tgtEl>
                                        <p:attrNameLst>
                                          <p:attrName>style.visibility</p:attrName>
                                        </p:attrNameLst>
                                      </p:cBhvr>
                                      <p:to>
                                        <p:strVal val="visible"/>
                                      </p:to>
                                    </p:set>
                                    <p:anim calcmode="lin" valueType="num">
                                      <p:cBhvr additive="base">
                                        <p:cTn id="15" dur="500" fill="hold"/>
                                        <p:tgtEl>
                                          <p:spTgt spid="19458">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9458">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9458">
                                            <p:txEl>
                                              <p:pRg st="4" end="4"/>
                                            </p:txEl>
                                          </p:spTgt>
                                        </p:tgtEl>
                                        <p:attrNameLst>
                                          <p:attrName>style.visibility</p:attrName>
                                        </p:attrNameLst>
                                      </p:cBhvr>
                                      <p:to>
                                        <p:strVal val="visible"/>
                                      </p:to>
                                    </p:set>
                                    <p:anim calcmode="lin" valueType="num">
                                      <p:cBhvr additive="base">
                                        <p:cTn id="19" dur="500" fill="hold"/>
                                        <p:tgtEl>
                                          <p:spTgt spid="1945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8">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458">
                                            <p:txEl>
                                              <p:pRg st="5" end="5"/>
                                            </p:txEl>
                                          </p:spTgt>
                                        </p:tgtEl>
                                        <p:attrNameLst>
                                          <p:attrName>style.visibility</p:attrName>
                                        </p:attrNameLst>
                                      </p:cBhvr>
                                      <p:to>
                                        <p:strVal val="visible"/>
                                      </p:to>
                                    </p:set>
                                    <p:anim calcmode="lin" valueType="num">
                                      <p:cBhvr additive="base">
                                        <p:cTn id="23" dur="500" fill="hold"/>
                                        <p:tgtEl>
                                          <p:spTgt spid="19458">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9458">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9458">
                                            <p:txEl>
                                              <p:pRg st="6" end="6"/>
                                            </p:txEl>
                                          </p:spTgt>
                                        </p:tgtEl>
                                        <p:attrNameLst>
                                          <p:attrName>style.visibility</p:attrName>
                                        </p:attrNameLst>
                                      </p:cBhvr>
                                      <p:to>
                                        <p:strVal val="visible"/>
                                      </p:to>
                                    </p:set>
                                    <p:anim calcmode="lin" valueType="num">
                                      <p:cBhvr additive="base">
                                        <p:cTn id="27" dur="500" fill="hold"/>
                                        <p:tgtEl>
                                          <p:spTgt spid="19458">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9458">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9458">
                                            <p:txEl>
                                              <p:pRg st="7" end="7"/>
                                            </p:txEl>
                                          </p:spTgt>
                                        </p:tgtEl>
                                        <p:attrNameLst>
                                          <p:attrName>style.visibility</p:attrName>
                                        </p:attrNameLst>
                                      </p:cBhvr>
                                      <p:to>
                                        <p:strVal val="visible"/>
                                      </p:to>
                                    </p:set>
                                    <p:anim calcmode="lin" valueType="num">
                                      <p:cBhvr additive="base">
                                        <p:cTn id="31" dur="500" fill="hold"/>
                                        <p:tgtEl>
                                          <p:spTgt spid="19458">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58">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9458">
                                            <p:txEl>
                                              <p:pRg st="8" end="8"/>
                                            </p:txEl>
                                          </p:spTgt>
                                        </p:tgtEl>
                                        <p:attrNameLst>
                                          <p:attrName>style.visibility</p:attrName>
                                        </p:attrNameLst>
                                      </p:cBhvr>
                                      <p:to>
                                        <p:strVal val="visible"/>
                                      </p:to>
                                    </p:set>
                                    <p:anim calcmode="lin" valueType="num">
                                      <p:cBhvr additive="base">
                                        <p:cTn id="35" dur="500" fill="hold"/>
                                        <p:tgtEl>
                                          <p:spTgt spid="19458">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945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123978</TotalTime>
  <Words>1621</Words>
  <Application>Microsoft Office PowerPoint</Application>
  <PresentationFormat>Affichage à l'écran (4:3)</PresentationFormat>
  <Paragraphs>174</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Concourse</vt:lpstr>
      <vt:lpstr>أخلاقيات المهنة</vt:lpstr>
      <vt:lpstr>   إن أخلاق المهنة دعامة وإطار مرجعي للقانون منها يستمد أهم مبادئه وقواعده كما أن القانون هو تجسيد فعلي للقواعد الأخلاقية ومعايير السلوك إذن هناك تكامل بينهما فلا يمكن تصور أي نظام أو قانون بدون ضوابط أخلاقية توجهه وهذا يؤكد مشروعية الحديث عن أخلاقيات المهنة. </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بعض المصطلحات ذات العلاقة</vt:lpstr>
      <vt:lpstr>بعض المصطلحات ذات العلاقة</vt:lpstr>
      <vt:lpstr>بعض المصطلحات ذات العلاقة</vt:lpstr>
      <vt:lpstr>تأثير أخلاقيات العمل على وظائف الإدارة</vt:lpstr>
      <vt:lpstr>تأثير أخلاقيات العمل على وظائف الإدارة</vt:lpstr>
      <vt:lpstr>تأثير أخلاقيات العمل على وظائف الإدارة</vt:lpstr>
      <vt:lpstr>تأثير أخلاقيات العمل على وظائف الإدارة</vt:lpstr>
      <vt:lpstr>تأثير أخلاقيات العمل على وظائف الإدارة</vt:lpstr>
      <vt:lpstr>تأثير أخلاقيات العمل على وظائف الإدارة</vt:lpstr>
      <vt:lpstr>مراجع المقياس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أخلاقيات المهنة</dc:title>
  <dc:creator>acer</dc:creator>
  <cp:lastModifiedBy>pixell</cp:lastModifiedBy>
  <cp:revision>137</cp:revision>
  <dcterms:created xsi:type="dcterms:W3CDTF">2014-09-02T19:10:27Z</dcterms:created>
  <dcterms:modified xsi:type="dcterms:W3CDTF">2024-05-06T19:00:42Z</dcterms:modified>
</cp:coreProperties>
</file>