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0"/>
  </p:notesMasterIdLst>
  <p:sldIdLst>
    <p:sldId id="256" r:id="rId2"/>
    <p:sldId id="267" r:id="rId3"/>
    <p:sldId id="268" r:id="rId4"/>
    <p:sldId id="269" r:id="rId5"/>
    <p:sldId id="270" r:id="rId6"/>
    <p:sldId id="271" r:id="rId7"/>
    <p:sldId id="272" r:id="rId8"/>
    <p:sldId id="27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164" y="3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BBCB01-CD0F-44BE-869C-7318F0612E07}" type="datetimeFigureOut">
              <a:rPr lang="fr-FR" smtClean="0"/>
              <a:t>26/03/2022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0E7FA3-6C02-4DF6-9FAA-1FA07A841464}" type="slidenum">
              <a:rPr lang="fr-FR" smtClean="0"/>
              <a:t>‹N°›</a:t>
            </a:fld>
            <a:endParaRPr lang="fr-FR"/>
          </a:p>
        </p:txBody>
      </p:sp>
    </p:spTree>
    <p:extLst>
      <p:ext uri="{BB962C8B-B14F-4D97-AF65-F5344CB8AC3E}">
        <p14:creationId xmlns:p14="http://schemas.microsoft.com/office/powerpoint/2010/main" val="3743615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fr-FR" smtClean="0"/>
              <a:t>Modifiez le style du titre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15" name="Date Placeholder 14"/>
          <p:cNvSpPr>
            <a:spLocks noGrp="1"/>
          </p:cNvSpPr>
          <p:nvPr>
            <p:ph type="dt" sz="half" idx="10"/>
          </p:nvPr>
        </p:nvSpPr>
        <p:spPr/>
        <p:txBody>
          <a:bodyPr/>
          <a:lstStyle/>
          <a:p>
            <a:fld id="{AA309A6D-C09C-4548-B29A-6CF363A7E532}" type="datetimeFigureOut">
              <a:rPr lang="fr-FR" smtClean="0"/>
              <a:t>26/03/2022</a:t>
            </a:fld>
            <a:endParaRPr lang="fr-BE"/>
          </a:p>
        </p:txBody>
      </p:sp>
      <p:sp>
        <p:nvSpPr>
          <p:cNvPr id="16" name="Slide Number Placeholder 15"/>
          <p:cNvSpPr>
            <a:spLocks noGrp="1"/>
          </p:cNvSpPr>
          <p:nvPr>
            <p:ph type="sldNum" sz="quarter" idx="11"/>
          </p:nvPr>
        </p:nvSpPr>
        <p:spPr/>
        <p:txBody>
          <a:bodyPr/>
          <a:lstStyle/>
          <a:p>
            <a:fld id="{CF4668DC-857F-487D-BFFA-8C0CA5037977}" type="slidenum">
              <a:rPr lang="fr-BE" smtClean="0"/>
              <a:t>‹N°›</a:t>
            </a:fld>
            <a:endParaRPr lang="fr-BE"/>
          </a:p>
        </p:txBody>
      </p:sp>
      <p:sp>
        <p:nvSpPr>
          <p:cNvPr id="17" name="Footer Placeholder 16"/>
          <p:cNvSpPr>
            <a:spLocks noGrp="1"/>
          </p:cNvSpPr>
          <p:nvPr>
            <p:ph type="ftr" sz="quarter" idx="12"/>
          </p:nvPr>
        </p:nvSpPr>
        <p:spPr/>
        <p:txBody>
          <a:bodyPr/>
          <a:lstStyle/>
          <a:p>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t>26/03/2022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26/03/2022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3" name="Title 12"/>
          <p:cNvSpPr>
            <a:spLocks noGrp="1"/>
          </p:cNvSpPr>
          <p:nvPr>
            <p:ph type="title"/>
          </p:nvPr>
        </p:nvSpPr>
        <p:spPr/>
        <p:txBody>
          <a:bodyPr/>
          <a:lstStyle/>
          <a:p>
            <a:r>
              <a:rPr lang="fr-FR" smtClean="0"/>
              <a:t>Modifiez le style du titre</a:t>
            </a:r>
            <a:endParaRPr lang="en-US"/>
          </a:p>
        </p:txBody>
      </p:sp>
      <p:sp>
        <p:nvSpPr>
          <p:cNvPr id="14" name="Date Placeholder 13"/>
          <p:cNvSpPr>
            <a:spLocks noGrp="1"/>
          </p:cNvSpPr>
          <p:nvPr>
            <p:ph type="dt" sz="half" idx="10"/>
          </p:nvPr>
        </p:nvSpPr>
        <p:spPr/>
        <p:txBody>
          <a:bodyPr/>
          <a:lstStyle/>
          <a:p>
            <a:fld id="{AA309A6D-C09C-4548-B29A-6CF363A7E532}" type="datetimeFigureOut">
              <a:rPr lang="fr-FR" smtClean="0"/>
              <a:t>26/03/2022</a:t>
            </a:fld>
            <a:endParaRPr lang="fr-BE"/>
          </a:p>
        </p:txBody>
      </p:sp>
      <p:sp>
        <p:nvSpPr>
          <p:cNvPr id="15" name="Slide Number Placeholder 14"/>
          <p:cNvSpPr>
            <a:spLocks noGrp="1"/>
          </p:cNvSpPr>
          <p:nvPr>
            <p:ph type="sldNum" sz="quarter" idx="11"/>
          </p:nvPr>
        </p:nvSpPr>
        <p:spPr/>
        <p:txBody>
          <a:bodyPr/>
          <a:lstStyle/>
          <a:p>
            <a:fld id="{CF4668DC-857F-487D-BFFA-8C0CA5037977}" type="slidenum">
              <a:rPr lang="fr-BE" smtClean="0"/>
              <a:t>‹N°›</a:t>
            </a:fld>
            <a:endParaRPr lang="fr-BE"/>
          </a:p>
        </p:txBody>
      </p:sp>
      <p:sp>
        <p:nvSpPr>
          <p:cNvPr id="16" name="Footer Placeholder 15"/>
          <p:cNvSpPr>
            <a:spLocks noGrp="1"/>
          </p:cNvSpPr>
          <p:nvPr>
            <p:ph type="ftr" sz="quarter" idx="12"/>
          </p:nvPr>
        </p:nvSpPr>
        <p:spPr/>
        <p:txBody>
          <a:bodyPr/>
          <a:lstStyle/>
          <a:p>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12" name="Date Placeholder 11"/>
          <p:cNvSpPr>
            <a:spLocks noGrp="1"/>
          </p:cNvSpPr>
          <p:nvPr>
            <p:ph type="dt" sz="half" idx="10"/>
          </p:nvPr>
        </p:nvSpPr>
        <p:spPr/>
        <p:txBody>
          <a:bodyPr/>
          <a:lstStyle/>
          <a:p>
            <a:fld id="{AA309A6D-C09C-4548-B29A-6CF363A7E532}" type="datetimeFigureOut">
              <a:rPr lang="fr-FR" smtClean="0"/>
              <a:t>26/03/2022</a:t>
            </a:fld>
            <a:endParaRPr lang="fr-BE"/>
          </a:p>
        </p:txBody>
      </p:sp>
      <p:sp>
        <p:nvSpPr>
          <p:cNvPr id="13" name="Slide Number Placeholder 12"/>
          <p:cNvSpPr>
            <a:spLocks noGrp="1"/>
          </p:cNvSpPr>
          <p:nvPr>
            <p:ph type="sldNum" sz="quarter" idx="11"/>
          </p:nvPr>
        </p:nvSpPr>
        <p:spPr/>
        <p:txBody>
          <a:bodyPr/>
          <a:lstStyle/>
          <a:p>
            <a:fld id="{CF4668DC-857F-487D-BFFA-8C0CA5037977}" type="slidenum">
              <a:rPr lang="fr-BE" smtClean="0"/>
              <a:t>‹N°›</a:t>
            </a:fld>
            <a:endParaRPr lang="fr-BE"/>
          </a:p>
        </p:txBody>
      </p:sp>
      <p:sp>
        <p:nvSpPr>
          <p:cNvPr id="14" name="Footer Placeholder 13"/>
          <p:cNvSpPr>
            <a:spLocks noGrp="1"/>
          </p:cNvSpPr>
          <p:nvPr>
            <p:ph type="ftr" sz="quarter" idx="12"/>
          </p:nvPr>
        </p:nvSpPr>
        <p:spPr/>
        <p:txBody>
          <a:bodyPr/>
          <a:lstStyle/>
          <a:p>
            <a:endParaRPr lang="fr-BE"/>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fr-FR" smtClean="0"/>
              <a:t>Modifiez le style du titre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AA309A6D-C09C-4548-B29A-6CF363A7E532}" type="datetimeFigureOut">
              <a:rPr lang="fr-FR" smtClean="0"/>
              <a:t>26/03/2022</a:t>
            </a:fld>
            <a:endParaRPr lang="fr-BE"/>
          </a:p>
        </p:txBody>
      </p:sp>
      <p:sp>
        <p:nvSpPr>
          <p:cNvPr id="9" name="Slide Number Placeholder 8"/>
          <p:cNvSpPr>
            <a:spLocks noGrp="1"/>
          </p:cNvSpPr>
          <p:nvPr>
            <p:ph type="sldNum" sz="quarter" idx="11"/>
          </p:nvPr>
        </p:nvSpPr>
        <p:spPr/>
        <p:txBody>
          <a:bodyPr/>
          <a:lstStyle/>
          <a:p>
            <a:fld id="{CF4668DC-857F-487D-BFFA-8C0CA5037977}" type="slidenum">
              <a:rPr lang="fr-BE" smtClean="0"/>
              <a:t>‹N°›</a:t>
            </a:fld>
            <a:endParaRPr lang="fr-BE"/>
          </a:p>
        </p:txBody>
      </p:sp>
      <p:sp>
        <p:nvSpPr>
          <p:cNvPr id="10" name="Footer Placeholder 9"/>
          <p:cNvSpPr>
            <a:spLocks noGrp="1"/>
          </p:cNvSpPr>
          <p:nvPr>
            <p:ph type="ftr" sz="quarter" idx="12"/>
          </p:nvPr>
        </p:nvSpPr>
        <p:spPr/>
        <p:txBody>
          <a:bodyPr/>
          <a:lstStyle/>
          <a:p>
            <a:endParaRPr lang="fr-BE"/>
          </a:p>
        </p:txBody>
      </p:sp>
      <p:sp>
        <p:nvSpPr>
          <p:cNvPr id="11" name="Title 10"/>
          <p:cNvSpPr>
            <a:spLocks noGrp="1"/>
          </p:cNvSpPr>
          <p:nvPr>
            <p:ph type="title"/>
          </p:nvPr>
        </p:nvSpPr>
        <p:spPr/>
        <p:txBody>
          <a:bodyPr/>
          <a:lstStyle/>
          <a:p>
            <a:r>
              <a:rPr lang="fr-FR" smtClean="0"/>
              <a:t>Modifiez le style du titre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fr-FR" smtClean="0"/>
              <a:t>Modifiez le style du titre</a:t>
            </a:r>
            <a:endParaRPr lang="en-US" dirty="0"/>
          </a:p>
        </p:txBody>
      </p:sp>
      <p:sp>
        <p:nvSpPr>
          <p:cNvPr id="14" name="Date Placeholder 13"/>
          <p:cNvSpPr>
            <a:spLocks noGrp="1"/>
          </p:cNvSpPr>
          <p:nvPr>
            <p:ph type="dt" sz="half" idx="10"/>
          </p:nvPr>
        </p:nvSpPr>
        <p:spPr/>
        <p:txBody>
          <a:bodyPr/>
          <a:lstStyle/>
          <a:p>
            <a:fld id="{AA309A6D-C09C-4548-B29A-6CF363A7E532}" type="datetimeFigureOut">
              <a:rPr lang="fr-FR" smtClean="0"/>
              <a:t>26/03/2022</a:t>
            </a:fld>
            <a:endParaRPr lang="fr-BE"/>
          </a:p>
        </p:txBody>
      </p:sp>
      <p:sp>
        <p:nvSpPr>
          <p:cNvPr id="15" name="Slide Number Placeholder 14"/>
          <p:cNvSpPr>
            <a:spLocks noGrp="1"/>
          </p:cNvSpPr>
          <p:nvPr>
            <p:ph type="sldNum" sz="quarter" idx="11"/>
          </p:nvPr>
        </p:nvSpPr>
        <p:spPr/>
        <p:txBody>
          <a:bodyPr/>
          <a:lstStyle/>
          <a:p>
            <a:fld id="{CF4668DC-857F-487D-BFFA-8C0CA5037977}" type="slidenum">
              <a:rPr lang="fr-BE" smtClean="0"/>
              <a:t>‹N°›</a:t>
            </a:fld>
            <a:endParaRPr lang="fr-BE"/>
          </a:p>
        </p:txBody>
      </p:sp>
      <p:sp>
        <p:nvSpPr>
          <p:cNvPr id="16" name="Footer Placeholder 15"/>
          <p:cNvSpPr>
            <a:spLocks noGrp="1"/>
          </p:cNvSpPr>
          <p:nvPr>
            <p:ph type="ftr" sz="quarter" idx="12"/>
          </p:nvPr>
        </p:nvSpPr>
        <p:spPr/>
        <p:txBody>
          <a:bodyPr/>
          <a:lstStyle/>
          <a:p>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smtClean="0"/>
              <a:t>Modifiez le style du titre</a:t>
            </a:r>
            <a:endParaRPr lang="en-US"/>
          </a:p>
        </p:txBody>
      </p:sp>
      <p:sp>
        <p:nvSpPr>
          <p:cNvPr id="7" name="Date Placeholder 6"/>
          <p:cNvSpPr>
            <a:spLocks noGrp="1"/>
          </p:cNvSpPr>
          <p:nvPr>
            <p:ph type="dt" sz="half" idx="10"/>
          </p:nvPr>
        </p:nvSpPr>
        <p:spPr/>
        <p:txBody>
          <a:bodyPr/>
          <a:lstStyle/>
          <a:p>
            <a:fld id="{AA309A6D-C09C-4548-B29A-6CF363A7E532}" type="datetimeFigureOut">
              <a:rPr lang="fr-FR" smtClean="0"/>
              <a:t>26/03/2022</a:t>
            </a:fld>
            <a:endParaRPr lang="fr-BE"/>
          </a:p>
        </p:txBody>
      </p:sp>
      <p:sp>
        <p:nvSpPr>
          <p:cNvPr id="8" name="Slide Number Placeholder 7"/>
          <p:cNvSpPr>
            <a:spLocks noGrp="1"/>
          </p:cNvSpPr>
          <p:nvPr>
            <p:ph type="sldNum" sz="quarter" idx="11"/>
          </p:nvPr>
        </p:nvSpPr>
        <p:spPr/>
        <p:txBody>
          <a:bodyPr/>
          <a:lstStyle/>
          <a:p>
            <a:fld id="{CF4668DC-857F-487D-BFFA-8C0CA5037977}" type="slidenum">
              <a:rPr lang="fr-BE" smtClean="0"/>
              <a:t>‹N°›</a:t>
            </a:fld>
            <a:endParaRPr lang="fr-BE"/>
          </a:p>
        </p:txBody>
      </p:sp>
      <p:sp>
        <p:nvSpPr>
          <p:cNvPr id="9" name="Footer Placeholder 8"/>
          <p:cNvSpPr>
            <a:spLocks noGrp="1"/>
          </p:cNvSpPr>
          <p:nvPr>
            <p:ph type="ftr" sz="quarter" idx="12"/>
          </p:nvPr>
        </p:nvSpPr>
        <p:spPr/>
        <p:txBody>
          <a:bodyPr/>
          <a:lstStyle/>
          <a:p>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A309A6D-C09C-4548-B29A-6CF363A7E532}" type="datetimeFigureOut">
              <a:rPr lang="fr-FR" smtClean="0"/>
              <a:t>26/03/2022</a:t>
            </a:fld>
            <a:endParaRPr lang="fr-BE"/>
          </a:p>
        </p:txBody>
      </p:sp>
      <p:sp>
        <p:nvSpPr>
          <p:cNvPr id="6" name="Slide Number Placeholder 5"/>
          <p:cNvSpPr>
            <a:spLocks noGrp="1"/>
          </p:cNvSpPr>
          <p:nvPr>
            <p:ph type="sldNum" sz="quarter" idx="11"/>
          </p:nvPr>
        </p:nvSpPr>
        <p:spPr/>
        <p:txBody>
          <a:bodyPr/>
          <a:lstStyle/>
          <a:p>
            <a:fld id="{CF4668DC-857F-487D-BFFA-8C0CA5037977}" type="slidenum">
              <a:rPr lang="fr-BE" smtClean="0"/>
              <a:t>‹N°›</a:t>
            </a:fld>
            <a:endParaRPr lang="fr-BE"/>
          </a:p>
        </p:txBody>
      </p:sp>
      <p:sp>
        <p:nvSpPr>
          <p:cNvPr id="7" name="Footer Placeholder 6"/>
          <p:cNvSpPr>
            <a:spLocks noGrp="1"/>
          </p:cNvSpPr>
          <p:nvPr>
            <p:ph type="ftr" sz="quarter" idx="12"/>
          </p:nvPr>
        </p:nvSpPr>
        <p:spPr/>
        <p:txBody>
          <a:bodyPr/>
          <a:lstStyle/>
          <a:p>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5" name="Date Placeholder 14"/>
          <p:cNvSpPr>
            <a:spLocks noGrp="1"/>
          </p:cNvSpPr>
          <p:nvPr>
            <p:ph type="dt" sz="half" idx="10"/>
          </p:nvPr>
        </p:nvSpPr>
        <p:spPr/>
        <p:txBody>
          <a:bodyPr/>
          <a:lstStyle/>
          <a:p>
            <a:fld id="{AA309A6D-C09C-4548-B29A-6CF363A7E532}" type="datetimeFigureOut">
              <a:rPr lang="fr-FR" smtClean="0"/>
              <a:t>26/03/2022</a:t>
            </a:fld>
            <a:endParaRPr lang="fr-BE"/>
          </a:p>
        </p:txBody>
      </p:sp>
      <p:sp>
        <p:nvSpPr>
          <p:cNvPr id="16" name="Slide Number Placeholder 15"/>
          <p:cNvSpPr>
            <a:spLocks noGrp="1"/>
          </p:cNvSpPr>
          <p:nvPr>
            <p:ph type="sldNum" sz="quarter" idx="11"/>
          </p:nvPr>
        </p:nvSpPr>
        <p:spPr/>
        <p:txBody>
          <a:bodyPr/>
          <a:lstStyle/>
          <a:p>
            <a:fld id="{CF4668DC-857F-487D-BFFA-8C0CA5037977}" type="slidenum">
              <a:rPr lang="fr-BE" smtClean="0"/>
              <a:t>‹N°›</a:t>
            </a:fld>
            <a:endParaRPr lang="fr-BE"/>
          </a:p>
        </p:txBody>
      </p:sp>
      <p:sp>
        <p:nvSpPr>
          <p:cNvPr id="17" name="Footer Placeholder 16"/>
          <p:cNvSpPr>
            <a:spLocks noGrp="1"/>
          </p:cNvSpPr>
          <p:nvPr>
            <p:ph type="ftr" sz="quarter" idx="12"/>
          </p:nvPr>
        </p:nvSpPr>
        <p:spPr/>
        <p:txBody>
          <a:bodyPr/>
          <a:lstStyle/>
          <a:p>
            <a:endParaRPr lang="fr-BE"/>
          </a:p>
        </p:txBody>
      </p:sp>
      <p:sp>
        <p:nvSpPr>
          <p:cNvPr id="18" name="Title 17"/>
          <p:cNvSpPr>
            <a:spLocks noGrp="1"/>
          </p:cNvSpPr>
          <p:nvPr>
            <p:ph type="title"/>
          </p:nvPr>
        </p:nvSpPr>
        <p:spPr/>
        <p:txBody>
          <a:bodyPr/>
          <a:lstStyle/>
          <a:p>
            <a:r>
              <a:rPr lang="fr-FR" smtClean="0"/>
              <a:t>Modifiez le style du titre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fr-FR" smtClean="0"/>
              <a:t>Modifiez le style du titre</a:t>
            </a:r>
            <a:endParaRPr lang="en-US"/>
          </a:p>
        </p:txBody>
      </p:sp>
      <p:sp>
        <p:nvSpPr>
          <p:cNvPr id="13" name="Date Placeholder 12"/>
          <p:cNvSpPr>
            <a:spLocks noGrp="1"/>
          </p:cNvSpPr>
          <p:nvPr>
            <p:ph type="dt" sz="half" idx="10"/>
          </p:nvPr>
        </p:nvSpPr>
        <p:spPr/>
        <p:txBody>
          <a:bodyPr/>
          <a:lstStyle/>
          <a:p>
            <a:fld id="{AA309A6D-C09C-4548-B29A-6CF363A7E532}" type="datetimeFigureOut">
              <a:rPr lang="fr-FR" smtClean="0"/>
              <a:t>26/03/2022</a:t>
            </a:fld>
            <a:endParaRPr lang="fr-BE"/>
          </a:p>
        </p:txBody>
      </p:sp>
      <p:sp>
        <p:nvSpPr>
          <p:cNvPr id="14" name="Slide Number Placeholder 13"/>
          <p:cNvSpPr>
            <a:spLocks noGrp="1"/>
          </p:cNvSpPr>
          <p:nvPr>
            <p:ph type="sldNum" sz="quarter" idx="11"/>
          </p:nvPr>
        </p:nvSpPr>
        <p:spPr/>
        <p:txBody>
          <a:bodyPr/>
          <a:lstStyle/>
          <a:p>
            <a:fld id="{CF4668DC-857F-487D-BFFA-8C0CA5037977}" type="slidenum">
              <a:rPr lang="fr-BE" smtClean="0"/>
              <a:t>‹N°›</a:t>
            </a:fld>
            <a:endParaRPr lang="fr-BE"/>
          </a:p>
        </p:txBody>
      </p:sp>
      <p:sp>
        <p:nvSpPr>
          <p:cNvPr id="15" name="Footer Placeholder 14"/>
          <p:cNvSpPr>
            <a:spLocks noGrp="1"/>
          </p:cNvSpPr>
          <p:nvPr>
            <p:ph type="ftr" sz="quarter" idx="12"/>
          </p:nvPr>
        </p:nvSpPr>
        <p:spPr/>
        <p:txBody>
          <a:bodyPr/>
          <a:lstStyle/>
          <a:p>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fr-FR" smtClean="0"/>
              <a:t>Modifiez le style du titre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AA309A6D-C09C-4548-B29A-6CF363A7E532}" type="datetimeFigureOut">
              <a:rPr lang="fr-FR" smtClean="0"/>
              <a:t>26/03/2022</a:t>
            </a:fld>
            <a:endParaRPr lang="fr-BE"/>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fr-BE"/>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CF4668DC-857F-487D-BFFA-8C0CA5037977}" type="slidenum">
              <a:rPr lang="fr-BE" smtClean="0"/>
              <a:t>‹N°›</a:t>
            </a:fld>
            <a:endParaRPr lang="fr-BE"/>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36 Exemples De Rapport De Stage En Pdf à Télécharger"/>
          <p:cNvSpPr>
            <a:spLocks noChangeAspect="1" noChangeArrowheads="1"/>
          </p:cNvSpPr>
          <p:nvPr/>
        </p:nvSpPr>
        <p:spPr bwMode="auto">
          <a:xfrm>
            <a:off x="8551863" y="-944563"/>
            <a:ext cx="2143125" cy="19716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DZ"/>
          </a:p>
        </p:txBody>
      </p:sp>
      <p:sp>
        <p:nvSpPr>
          <p:cNvPr id="3" name="AutoShape 2" descr="Les méthodes pour améliorer son expression orale - YouTube"/>
          <p:cNvSpPr>
            <a:spLocks noChangeAspect="1" noChangeArrowheads="1"/>
          </p:cNvSpPr>
          <p:nvPr/>
        </p:nvSpPr>
        <p:spPr bwMode="auto">
          <a:xfrm>
            <a:off x="8634413" y="-769938"/>
            <a:ext cx="2857500" cy="16097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27112"/>
            <a:ext cx="9144000" cy="58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6948264" y="2438890"/>
            <a:ext cx="504056" cy="3240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r-FR"/>
          </a:p>
        </p:txBody>
      </p:sp>
      <p:sp>
        <p:nvSpPr>
          <p:cNvPr id="7" name="ZoneTexte 6"/>
          <p:cNvSpPr txBox="1"/>
          <p:nvPr/>
        </p:nvSpPr>
        <p:spPr>
          <a:xfrm>
            <a:off x="1475656" y="347464"/>
            <a:ext cx="5328592" cy="461665"/>
          </a:xfrm>
          <a:prstGeom prst="rect">
            <a:avLst/>
          </a:prstGeom>
          <a:noFill/>
        </p:spPr>
        <p:txBody>
          <a:bodyPr wrap="square" rtlCol="1">
            <a:spAutoFit/>
          </a:bodyPr>
          <a:lstStyle/>
          <a:p>
            <a:pPr algn="ctr"/>
            <a:r>
              <a:rPr lang="fr-FR" sz="2400" b="1" dirty="0" smtClean="0">
                <a:solidFill>
                  <a:srgbClr val="00B0F0"/>
                </a:solidFill>
                <a:cs typeface="+mj-cs"/>
              </a:rPr>
              <a:t>Expression orale</a:t>
            </a:r>
            <a:endParaRPr lang="fr-FR" sz="2400" b="1" dirty="0">
              <a:solidFill>
                <a:srgbClr val="00B0F0"/>
              </a:solidFill>
              <a:cs typeface="+mj-cs"/>
            </a:endParaRPr>
          </a:p>
        </p:txBody>
      </p:sp>
      <p:sp>
        <p:nvSpPr>
          <p:cNvPr id="8" name="ZoneTexte 7"/>
          <p:cNvSpPr txBox="1"/>
          <p:nvPr/>
        </p:nvSpPr>
        <p:spPr>
          <a:xfrm>
            <a:off x="2699792" y="3645024"/>
            <a:ext cx="3528392" cy="2031325"/>
          </a:xfrm>
          <a:prstGeom prst="rect">
            <a:avLst/>
          </a:prstGeom>
          <a:noFill/>
        </p:spPr>
        <p:txBody>
          <a:bodyPr wrap="square" rtlCol="1">
            <a:spAutoFit/>
          </a:bodyPr>
          <a:lstStyle/>
          <a:p>
            <a:pPr marL="285750" indent="-285750">
              <a:buFont typeface="Wingdings" pitchFamily="2" charset="2"/>
              <a:buChar char="q"/>
            </a:pPr>
            <a:r>
              <a:rPr lang="fr-FR" dirty="0" smtClean="0">
                <a:solidFill>
                  <a:srgbClr val="FFC000"/>
                </a:solidFill>
              </a:rPr>
              <a:t>Présentation d’un mini-projet</a:t>
            </a:r>
          </a:p>
          <a:p>
            <a:pPr marL="285750" indent="-285750">
              <a:buFont typeface="Wingdings" pitchFamily="2" charset="2"/>
              <a:buChar char="q"/>
            </a:pPr>
            <a:r>
              <a:rPr lang="fr-FR" dirty="0" smtClean="0">
                <a:solidFill>
                  <a:srgbClr val="FFC000"/>
                </a:solidFill>
              </a:rPr>
              <a:t>Soutenance (Master, Doctorat,….)</a:t>
            </a:r>
          </a:p>
          <a:p>
            <a:pPr marL="285750" indent="-285750">
              <a:buFont typeface="Wingdings" pitchFamily="2" charset="2"/>
              <a:buChar char="q"/>
            </a:pPr>
            <a:r>
              <a:rPr lang="fr-FR" dirty="0" smtClean="0">
                <a:solidFill>
                  <a:srgbClr val="FFC000"/>
                </a:solidFill>
              </a:rPr>
              <a:t>Communication dans une conférence nationale ou internationale</a:t>
            </a:r>
          </a:p>
          <a:p>
            <a:pPr marL="285750" indent="-285750">
              <a:buFont typeface="Wingdings" pitchFamily="2" charset="2"/>
              <a:buChar char="q"/>
            </a:pPr>
            <a:r>
              <a:rPr lang="fr-FR" dirty="0" smtClean="0">
                <a:solidFill>
                  <a:srgbClr val="FFC000"/>
                </a:solidFill>
              </a:rPr>
              <a:t> Présentation d’un cours,….</a:t>
            </a:r>
            <a:endParaRPr lang="fr-FR" dirty="0">
              <a:solidFill>
                <a:srgbClr val="FFC000"/>
              </a:solidFill>
            </a:endParaRPr>
          </a:p>
        </p:txBody>
      </p:sp>
    </p:spTree>
    <p:extLst>
      <p:ext uri="{BB962C8B-B14F-4D97-AF65-F5344CB8AC3E}">
        <p14:creationId xmlns:p14="http://schemas.microsoft.com/office/powerpoint/2010/main" val="4000394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59832" y="404664"/>
            <a:ext cx="2803973" cy="400110"/>
          </a:xfrm>
          <a:prstGeom prst="rect">
            <a:avLst/>
          </a:prstGeom>
        </p:spPr>
        <p:txBody>
          <a:bodyPr wrap="none">
            <a:spAutoFit/>
          </a:bodyPr>
          <a:lstStyle/>
          <a:p>
            <a:r>
              <a:rPr lang="fr-FR" sz="2000" b="1" dirty="0" smtClean="0">
                <a:solidFill>
                  <a:srgbClr val="FFC000"/>
                </a:solidFill>
                <a:latin typeface="Times New Roman" pitchFamily="18" charset="0"/>
                <a:cs typeface="Times New Roman" pitchFamily="18" charset="0"/>
              </a:rPr>
              <a:t>EXPRESSION </a:t>
            </a:r>
            <a:r>
              <a:rPr lang="fr-FR" sz="2000" b="1" dirty="0">
                <a:solidFill>
                  <a:srgbClr val="FFC000"/>
                </a:solidFill>
                <a:latin typeface="Times New Roman" pitchFamily="18" charset="0"/>
                <a:cs typeface="Times New Roman" pitchFamily="18" charset="0"/>
              </a:rPr>
              <a:t>ORALE</a:t>
            </a:r>
          </a:p>
        </p:txBody>
      </p:sp>
      <p:sp>
        <p:nvSpPr>
          <p:cNvPr id="9" name="Rectangle 8"/>
          <p:cNvSpPr/>
          <p:nvPr/>
        </p:nvSpPr>
        <p:spPr>
          <a:xfrm>
            <a:off x="315180" y="804774"/>
            <a:ext cx="8424936" cy="4524315"/>
          </a:xfrm>
          <a:prstGeom prst="rect">
            <a:avLst/>
          </a:prstGeom>
        </p:spPr>
        <p:txBody>
          <a:bodyPr wrap="square">
            <a:spAutoFit/>
          </a:bodyPr>
          <a:lstStyle/>
          <a:p>
            <a:r>
              <a:rPr lang="fr-FR" sz="2400" dirty="0" smtClean="0"/>
              <a:t>	</a:t>
            </a:r>
            <a:r>
              <a:rPr lang="fr-FR" sz="2400" b="1" dirty="0" smtClean="0"/>
              <a:t>L’expression </a:t>
            </a:r>
            <a:r>
              <a:rPr lang="fr-FR" sz="2400" b="1" dirty="0"/>
              <a:t>orale, c'est  transmettre  des  messages  à  l'aide  d'un  </a:t>
            </a:r>
            <a:r>
              <a:rPr lang="fr-FR" sz="2400" b="1" dirty="0" smtClean="0"/>
              <a:t>langage  </a:t>
            </a:r>
            <a:r>
              <a:rPr lang="fr-FR" sz="2400" b="1" dirty="0"/>
              <a:t>en  utilisant  </a:t>
            </a:r>
            <a:r>
              <a:rPr lang="fr-FR" sz="2400" b="1" dirty="0" smtClean="0"/>
              <a:t>sa voix  </a:t>
            </a:r>
            <a:r>
              <a:rPr lang="fr-FR" sz="2400" b="1" dirty="0"/>
              <a:t>et  son  corps  pour communiquer.</a:t>
            </a:r>
          </a:p>
          <a:p>
            <a:endParaRPr lang="fr-FR" sz="2400" b="1" dirty="0" smtClean="0"/>
          </a:p>
          <a:p>
            <a:r>
              <a:rPr lang="fr-FR" sz="2400" b="1" dirty="0" smtClean="0"/>
              <a:t>	</a:t>
            </a:r>
            <a:r>
              <a:rPr lang="fr-FR" sz="2400" b="1" dirty="0" smtClean="0"/>
              <a:t>L’expression  </a:t>
            </a:r>
            <a:r>
              <a:rPr lang="fr-FR" sz="2400" b="1" dirty="0"/>
              <a:t>orale  peut  donc  englober  </a:t>
            </a:r>
            <a:r>
              <a:rPr lang="fr-FR" sz="2400" b="1" dirty="0">
                <a:solidFill>
                  <a:srgbClr val="00B0F0"/>
                </a:solidFill>
              </a:rPr>
              <a:t>le  non-verbal</a:t>
            </a:r>
            <a:r>
              <a:rPr lang="fr-FR" sz="2400" b="1" dirty="0"/>
              <a:t>  (sous  forme  de  gestes,  de  signes,  </a:t>
            </a:r>
            <a:r>
              <a:rPr lang="fr-FR" sz="2400" b="1" dirty="0" smtClean="0"/>
              <a:t>de sourires</a:t>
            </a:r>
            <a:r>
              <a:rPr lang="fr-FR" sz="2400" b="1" dirty="0"/>
              <a:t>,  d’expressions  gestuelles  diverses  adaptées  à  la  situation  de  communication),  </a:t>
            </a:r>
            <a:r>
              <a:rPr lang="fr-FR" sz="2400" b="1" dirty="0">
                <a:solidFill>
                  <a:srgbClr val="00B0F0"/>
                </a:solidFill>
              </a:rPr>
              <a:t>la  </a:t>
            </a:r>
            <a:r>
              <a:rPr lang="fr-FR" sz="2400" b="1" dirty="0" smtClean="0">
                <a:solidFill>
                  <a:srgbClr val="00B0F0"/>
                </a:solidFill>
              </a:rPr>
              <a:t>voix </a:t>
            </a:r>
            <a:r>
              <a:rPr lang="fr-FR" sz="2400" b="1" dirty="0" smtClean="0"/>
              <a:t>(volume</a:t>
            </a:r>
            <a:r>
              <a:rPr lang="fr-FR" sz="2400" b="1" dirty="0"/>
              <a:t>, articulation des sons, débit de la voix ou de l’intonation pour que la communication </a:t>
            </a:r>
            <a:r>
              <a:rPr lang="fr-FR" sz="2400" b="1" dirty="0" smtClean="0"/>
              <a:t>soit faite  </a:t>
            </a:r>
            <a:r>
              <a:rPr lang="fr-FR" sz="2400" b="1" dirty="0"/>
              <a:t>de  manière  </a:t>
            </a:r>
            <a:r>
              <a:rPr lang="fr-FR" sz="2400" b="1" dirty="0" smtClean="0"/>
              <a:t>expressive</a:t>
            </a:r>
            <a:r>
              <a:rPr lang="fr-FR" sz="2400" b="1" dirty="0"/>
              <a:t>),  les  pauses,  les  silences,  </a:t>
            </a:r>
            <a:r>
              <a:rPr lang="fr-FR" sz="2400" b="1" dirty="0">
                <a:solidFill>
                  <a:srgbClr val="00B0F0"/>
                </a:solidFill>
              </a:rPr>
              <a:t>les  regards  </a:t>
            </a:r>
            <a:r>
              <a:rPr lang="fr-FR" sz="2400" b="1" dirty="0"/>
              <a:t>(pour  vérifier  le  niveau  de  </a:t>
            </a:r>
            <a:r>
              <a:rPr lang="fr-FR" sz="2400" b="1" dirty="0" smtClean="0"/>
              <a:t>la compréhension </a:t>
            </a:r>
            <a:r>
              <a:rPr lang="fr-FR" sz="2400" b="1" dirty="0"/>
              <a:t>du message verbal</a:t>
            </a:r>
            <a:r>
              <a:rPr lang="fr-FR" sz="2400" b="1" dirty="0" smtClean="0"/>
              <a:t>).</a:t>
            </a:r>
            <a:endParaRPr lang="fr-FR" sz="2400" b="1" dirty="0"/>
          </a:p>
        </p:txBody>
      </p:sp>
    </p:spTree>
    <p:extLst>
      <p:ext uri="{BB962C8B-B14F-4D97-AF65-F5344CB8AC3E}">
        <p14:creationId xmlns:p14="http://schemas.microsoft.com/office/powerpoint/2010/main" val="356314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153286" y="636931"/>
            <a:ext cx="4792787" cy="369332"/>
          </a:xfrm>
          <a:prstGeom prst="rect">
            <a:avLst/>
          </a:prstGeom>
        </p:spPr>
        <p:txBody>
          <a:bodyPr wrap="none">
            <a:spAutoFit/>
          </a:bodyPr>
          <a:lstStyle/>
          <a:p>
            <a:r>
              <a:rPr lang="fr-FR" b="1" dirty="0" smtClean="0">
                <a:solidFill>
                  <a:srgbClr val="FFFF00"/>
                </a:solidFill>
                <a:latin typeface="Times New Roman" pitchFamily="18" charset="0"/>
                <a:cs typeface="Times New Roman" pitchFamily="18" charset="0"/>
              </a:rPr>
              <a:t>A. LA </a:t>
            </a:r>
            <a:r>
              <a:rPr lang="fr-FR" b="1" dirty="0">
                <a:solidFill>
                  <a:srgbClr val="FFFF00"/>
                </a:solidFill>
                <a:latin typeface="Times New Roman" pitchFamily="18" charset="0"/>
                <a:cs typeface="Times New Roman" pitchFamily="18" charset="0"/>
              </a:rPr>
              <a:t>PREPARATION DE L'EXPOSE ORAL</a:t>
            </a:r>
          </a:p>
        </p:txBody>
      </p:sp>
      <p:sp>
        <p:nvSpPr>
          <p:cNvPr id="7" name="Rectangle 6"/>
          <p:cNvSpPr/>
          <p:nvPr/>
        </p:nvSpPr>
        <p:spPr>
          <a:xfrm>
            <a:off x="309888" y="1710100"/>
            <a:ext cx="4923417" cy="3693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800" b="1" i="0" u="none" strike="noStrike" kern="0" cap="none" spc="0" normalizeH="0" baseline="0" noProof="0" dirty="0" smtClean="0">
                <a:ln>
                  <a:noFill/>
                </a:ln>
                <a:solidFill>
                  <a:srgbClr val="00B050"/>
                </a:solidFill>
                <a:effectLst/>
                <a:uLnTx/>
                <a:uFillTx/>
              </a:rPr>
              <a:t>1. </a:t>
            </a:r>
            <a:r>
              <a:rPr kumimoji="0" lang="fr-FR" sz="1800" b="1" i="0" u="none" strike="noStrike" kern="0" cap="none" spc="0" normalizeH="0" baseline="0" noProof="0" dirty="0">
                <a:ln>
                  <a:noFill/>
                </a:ln>
                <a:solidFill>
                  <a:srgbClr val="00B050"/>
                </a:solidFill>
                <a:effectLst/>
                <a:uLnTx/>
                <a:uFillTx/>
              </a:rPr>
              <a:t>IDENTIFIER ET FORMULER L'OBJECTIF</a:t>
            </a:r>
          </a:p>
        </p:txBody>
      </p:sp>
      <p:sp>
        <p:nvSpPr>
          <p:cNvPr id="8" name="Rectangle 7"/>
          <p:cNvSpPr/>
          <p:nvPr/>
        </p:nvSpPr>
        <p:spPr>
          <a:xfrm>
            <a:off x="296654" y="2245311"/>
            <a:ext cx="7681604" cy="646331"/>
          </a:xfrm>
          <a:prstGeom prst="rect">
            <a:avLst/>
          </a:prstGeom>
        </p:spPr>
        <p:txBody>
          <a:bodyPr wrap="square">
            <a:spAutoFit/>
          </a:bodyPr>
          <a:lstStyle/>
          <a:p>
            <a:r>
              <a:rPr lang="fr-FR" dirty="0"/>
              <a:t>Pour présenter un sujet de façon claire, précise, et illustrée, il faut avant tout trouver </a:t>
            </a:r>
            <a:r>
              <a:rPr lang="fr-FR" dirty="0" smtClean="0"/>
              <a:t>l’objectif, </a:t>
            </a:r>
            <a:r>
              <a:rPr lang="fr-FR" dirty="0"/>
              <a:t>et ensuite y répondre de façon argumentée. </a:t>
            </a:r>
            <a:r>
              <a:rPr lang="fr-FR" dirty="0" smtClean="0"/>
              <a:t>...</a:t>
            </a:r>
            <a:endParaRPr lang="fr-FR" dirty="0"/>
          </a:p>
        </p:txBody>
      </p:sp>
    </p:spTree>
    <p:extLst>
      <p:ext uri="{BB962C8B-B14F-4D97-AF65-F5344CB8AC3E}">
        <p14:creationId xmlns:p14="http://schemas.microsoft.com/office/powerpoint/2010/main" val="1924320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00481" y="437732"/>
            <a:ext cx="3546805" cy="369332"/>
          </a:xfrm>
          <a:prstGeom prst="rect">
            <a:avLst/>
          </a:prstGeom>
        </p:spPr>
        <p:txBody>
          <a:bodyPr wrap="none">
            <a:spAutoFit/>
          </a:bodyPr>
          <a:lstStyle/>
          <a:p>
            <a:r>
              <a:rPr lang="fr-FR" b="1" dirty="0" smtClean="0">
                <a:solidFill>
                  <a:srgbClr val="00B050"/>
                </a:solidFill>
                <a:latin typeface="Times New Roman" pitchFamily="18" charset="0"/>
                <a:cs typeface="Times New Roman" pitchFamily="18" charset="0"/>
              </a:rPr>
              <a:t>2.  CONNAÎTRE </a:t>
            </a:r>
            <a:r>
              <a:rPr lang="fr-FR" b="1" dirty="0">
                <a:solidFill>
                  <a:srgbClr val="00B050"/>
                </a:solidFill>
                <a:latin typeface="Times New Roman" pitchFamily="18" charset="0"/>
                <a:cs typeface="Times New Roman" pitchFamily="18" charset="0"/>
              </a:rPr>
              <a:t>L'AUDITOIRE </a:t>
            </a:r>
          </a:p>
        </p:txBody>
      </p:sp>
      <p:sp>
        <p:nvSpPr>
          <p:cNvPr id="10" name="Rectangle 9"/>
          <p:cNvSpPr/>
          <p:nvPr/>
        </p:nvSpPr>
        <p:spPr>
          <a:xfrm>
            <a:off x="323528" y="990020"/>
            <a:ext cx="7416824" cy="64633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800" b="1" i="0" u="none" strike="noStrike" kern="0" cap="none" spc="0" normalizeH="0" baseline="0" noProof="0" dirty="0">
                <a:ln>
                  <a:noFill/>
                </a:ln>
                <a:effectLst/>
                <a:uLnTx/>
                <a:uFillTx/>
              </a:rPr>
              <a:t>Savoir à qui l'on s'adresse </a:t>
            </a:r>
            <a:r>
              <a:rPr kumimoji="0" lang="fr-FR" sz="1800" b="1" i="0" u="none" strike="noStrike" kern="0" cap="none" spc="0" normalizeH="0" baseline="0" noProof="0" dirty="0" smtClean="0">
                <a:ln>
                  <a:noFill/>
                </a:ln>
                <a:effectLst/>
                <a:uLnTx/>
                <a:uFillTx/>
              </a:rPr>
              <a:t>l’exposé afin de </a:t>
            </a:r>
            <a:r>
              <a:rPr lang="fr-FR" b="1" kern="0" dirty="0" smtClean="0"/>
              <a:t>prendre une décision sur la </a:t>
            </a:r>
            <a:r>
              <a:rPr kumimoji="0" lang="fr-FR" sz="1800" b="1" i="0" u="none" strike="noStrike" kern="0" cap="none" spc="0" normalizeH="0" baseline="0" noProof="0" dirty="0" smtClean="0">
                <a:ln>
                  <a:noFill/>
                </a:ln>
                <a:effectLst/>
                <a:uLnTx/>
                <a:uFillTx/>
              </a:rPr>
              <a:t>forme </a:t>
            </a:r>
            <a:r>
              <a:rPr kumimoji="0" lang="fr-FR" sz="1800" b="1" i="0" u="none" strike="noStrike" kern="0" cap="none" spc="0" normalizeH="0" baseline="0" noProof="0" dirty="0">
                <a:ln>
                  <a:noFill/>
                </a:ln>
                <a:effectLst/>
                <a:uLnTx/>
                <a:uFillTx/>
              </a:rPr>
              <a:t>et le </a:t>
            </a:r>
            <a:r>
              <a:rPr kumimoji="0" lang="fr-FR" sz="1800" b="1" i="0" u="none" strike="noStrike" kern="0" cap="none" spc="0" normalizeH="0" baseline="0" noProof="0" dirty="0" smtClean="0">
                <a:ln>
                  <a:noFill/>
                </a:ln>
                <a:effectLst/>
                <a:uLnTx/>
                <a:uFillTx/>
              </a:rPr>
              <a:t>contenu.</a:t>
            </a:r>
            <a:endParaRPr kumimoji="0" lang="fr-FR" sz="1800" b="1" i="0" u="none" strike="noStrike" kern="0" cap="none" spc="0" normalizeH="0" baseline="0" noProof="0" dirty="0">
              <a:ln>
                <a:noFill/>
              </a:ln>
              <a:effectLst/>
              <a:uLnTx/>
              <a:uFillTx/>
            </a:endParaRPr>
          </a:p>
        </p:txBody>
      </p:sp>
      <p:sp>
        <p:nvSpPr>
          <p:cNvPr id="11" name="Rectangle 10"/>
          <p:cNvSpPr/>
          <p:nvPr/>
        </p:nvSpPr>
        <p:spPr>
          <a:xfrm>
            <a:off x="395536" y="1916832"/>
            <a:ext cx="5760640" cy="203132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800" b="1" i="0" u="sng" strike="noStrike" kern="0" cap="none" spc="0" normalizeH="0" baseline="0" noProof="0" dirty="0">
                <a:ln>
                  <a:noFill/>
                </a:ln>
                <a:solidFill>
                  <a:srgbClr val="00B0F0"/>
                </a:solidFill>
                <a:effectLst/>
                <a:uLnTx/>
                <a:uFillTx/>
              </a:rPr>
              <a:t>Principales caractéristiques d'un public</a:t>
            </a:r>
          </a:p>
          <a:p>
            <a:pPr marL="0" marR="0" lvl="0" indent="0" defTabSz="914400" eaLnBrk="1" fontAlgn="auto" latinLnBrk="0" hangingPunct="1">
              <a:lnSpc>
                <a:spcPct val="100000"/>
              </a:lnSpc>
              <a:spcBef>
                <a:spcPts val="0"/>
              </a:spcBef>
              <a:spcAft>
                <a:spcPts val="0"/>
              </a:spcAft>
              <a:buClrTx/>
              <a:buSzTx/>
              <a:buFontTx/>
              <a:buNone/>
              <a:tabLst/>
              <a:defRPr/>
            </a:pPr>
            <a:r>
              <a:rPr kumimoji="0" lang="fr-FR" sz="1800" b="1" i="0" u="none" strike="noStrike" kern="0" cap="none" spc="0" normalizeH="0" baseline="0" noProof="0" dirty="0">
                <a:ln>
                  <a:noFill/>
                </a:ln>
                <a:solidFill>
                  <a:prstClr val="white"/>
                </a:solidFill>
                <a:effectLst/>
                <a:uLnTx/>
                <a:uFillTx/>
              </a:rPr>
              <a:t>- Composition : public homogène ou hétérogène.</a:t>
            </a:r>
          </a:p>
          <a:p>
            <a:pPr marL="0" marR="0" lvl="0" indent="0" defTabSz="914400" eaLnBrk="1" fontAlgn="auto" latinLnBrk="0" hangingPunct="1">
              <a:lnSpc>
                <a:spcPct val="100000"/>
              </a:lnSpc>
              <a:spcBef>
                <a:spcPts val="0"/>
              </a:spcBef>
              <a:spcAft>
                <a:spcPts val="0"/>
              </a:spcAft>
              <a:buClrTx/>
              <a:buSzTx/>
              <a:buFontTx/>
              <a:buNone/>
              <a:tabLst/>
              <a:defRPr/>
            </a:pPr>
            <a:r>
              <a:rPr kumimoji="0" lang="fr-FR" sz="1800" b="1" i="0" u="none" strike="noStrike" kern="0" cap="none" spc="0" normalizeH="0" baseline="0" noProof="0" dirty="0">
                <a:ln>
                  <a:noFill/>
                </a:ln>
                <a:solidFill>
                  <a:prstClr val="white"/>
                </a:solidFill>
                <a:effectLst/>
                <a:uLnTx/>
                <a:uFillTx/>
              </a:rPr>
              <a:t>- Age, ancienneté.</a:t>
            </a:r>
          </a:p>
          <a:p>
            <a:pPr marL="0" marR="0" lvl="0" indent="0" defTabSz="914400" eaLnBrk="1" fontAlgn="auto" latinLnBrk="0" hangingPunct="1">
              <a:lnSpc>
                <a:spcPct val="100000"/>
              </a:lnSpc>
              <a:spcBef>
                <a:spcPts val="0"/>
              </a:spcBef>
              <a:spcAft>
                <a:spcPts val="0"/>
              </a:spcAft>
              <a:buClrTx/>
              <a:buSzTx/>
              <a:buFontTx/>
              <a:buNone/>
              <a:tabLst/>
              <a:defRPr/>
            </a:pPr>
            <a:r>
              <a:rPr kumimoji="0" lang="fr-FR" sz="1800" b="1" i="0" u="none" strike="noStrike" kern="0" cap="none" spc="0" normalizeH="0" baseline="0" noProof="0" dirty="0">
                <a:ln>
                  <a:noFill/>
                </a:ln>
                <a:solidFill>
                  <a:prstClr val="white"/>
                </a:solidFill>
                <a:effectLst/>
                <a:uLnTx/>
                <a:uFillTx/>
              </a:rPr>
              <a:t>- Niveau hiérarchique.</a:t>
            </a:r>
          </a:p>
          <a:p>
            <a:pPr marL="0" marR="0" lvl="0" indent="0" defTabSz="914400" eaLnBrk="1" fontAlgn="auto" latinLnBrk="0" hangingPunct="1">
              <a:lnSpc>
                <a:spcPct val="100000"/>
              </a:lnSpc>
              <a:spcBef>
                <a:spcPts val="0"/>
              </a:spcBef>
              <a:spcAft>
                <a:spcPts val="0"/>
              </a:spcAft>
              <a:buClrTx/>
              <a:buSzTx/>
              <a:buFontTx/>
              <a:buNone/>
              <a:tabLst/>
              <a:defRPr/>
            </a:pPr>
            <a:r>
              <a:rPr kumimoji="0" lang="fr-FR" sz="1800" b="1" i="0" u="none" strike="noStrike" kern="0" cap="none" spc="0" normalizeH="0" baseline="0" noProof="0" dirty="0">
                <a:ln>
                  <a:noFill/>
                </a:ln>
                <a:solidFill>
                  <a:prstClr val="white"/>
                </a:solidFill>
                <a:effectLst/>
                <a:uLnTx/>
                <a:uFillTx/>
              </a:rPr>
              <a:t>- Qualification.</a:t>
            </a:r>
          </a:p>
          <a:p>
            <a:pPr marL="0" marR="0" lvl="0" indent="0" defTabSz="914400" eaLnBrk="1" fontAlgn="auto" latinLnBrk="0" hangingPunct="1">
              <a:lnSpc>
                <a:spcPct val="100000"/>
              </a:lnSpc>
              <a:spcBef>
                <a:spcPts val="0"/>
              </a:spcBef>
              <a:spcAft>
                <a:spcPts val="0"/>
              </a:spcAft>
              <a:buClrTx/>
              <a:buSzTx/>
              <a:buFontTx/>
              <a:buNone/>
              <a:tabLst/>
              <a:defRPr/>
            </a:pPr>
            <a:r>
              <a:rPr kumimoji="0" lang="fr-FR" sz="1800" b="1" i="0" u="none" strike="noStrike" kern="0" cap="none" spc="0" normalizeH="0" baseline="0" noProof="0" dirty="0">
                <a:ln>
                  <a:noFill/>
                </a:ln>
                <a:solidFill>
                  <a:prstClr val="white"/>
                </a:solidFill>
                <a:effectLst/>
                <a:uLnTx/>
                <a:uFillTx/>
              </a:rPr>
              <a:t>- Niveau culturel.</a:t>
            </a:r>
          </a:p>
          <a:p>
            <a:pPr marL="0" marR="0" lvl="0" indent="0" defTabSz="914400" eaLnBrk="1" fontAlgn="auto" latinLnBrk="0" hangingPunct="1">
              <a:lnSpc>
                <a:spcPct val="100000"/>
              </a:lnSpc>
              <a:spcBef>
                <a:spcPts val="0"/>
              </a:spcBef>
              <a:spcAft>
                <a:spcPts val="0"/>
              </a:spcAft>
              <a:buClrTx/>
              <a:buSzTx/>
              <a:buFontTx/>
              <a:buNone/>
              <a:tabLst/>
              <a:defRPr/>
            </a:pPr>
            <a:r>
              <a:rPr kumimoji="0" lang="fr-FR" sz="1800" b="1" i="0" u="none" strike="noStrike" kern="0" cap="none" spc="0" normalizeH="0" baseline="0" noProof="0" dirty="0">
                <a:ln>
                  <a:noFill/>
                </a:ln>
                <a:solidFill>
                  <a:prstClr val="white"/>
                </a:solidFill>
                <a:effectLst/>
                <a:uLnTx/>
                <a:uFillTx/>
              </a:rPr>
              <a:t>- Centres d'intérêts : Professionnels ou personnels.</a:t>
            </a:r>
          </a:p>
        </p:txBody>
      </p:sp>
      <p:sp>
        <p:nvSpPr>
          <p:cNvPr id="12" name="Rectangle 11"/>
          <p:cNvSpPr/>
          <p:nvPr/>
        </p:nvSpPr>
        <p:spPr>
          <a:xfrm>
            <a:off x="395536" y="4077072"/>
            <a:ext cx="6336704" cy="1477328"/>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800" b="1" i="0" u="sng" strike="noStrike" kern="0" cap="none" spc="0" normalizeH="0" baseline="0" noProof="0" dirty="0">
                <a:ln>
                  <a:noFill/>
                </a:ln>
                <a:solidFill>
                  <a:srgbClr val="00B0F0"/>
                </a:solidFill>
                <a:effectLst/>
                <a:uLnTx/>
                <a:uFillTx/>
              </a:rPr>
              <a:t>il convient de :</a:t>
            </a:r>
          </a:p>
          <a:p>
            <a:pPr marL="0" marR="0" lvl="0" indent="0" defTabSz="914400" eaLnBrk="1" fontAlgn="auto" latinLnBrk="0" hangingPunct="1">
              <a:lnSpc>
                <a:spcPct val="100000"/>
              </a:lnSpc>
              <a:spcBef>
                <a:spcPts val="0"/>
              </a:spcBef>
              <a:spcAft>
                <a:spcPts val="0"/>
              </a:spcAft>
              <a:buClrTx/>
              <a:buSzTx/>
              <a:buFontTx/>
              <a:buNone/>
              <a:tabLst/>
              <a:defRPr/>
            </a:pPr>
            <a:r>
              <a:rPr kumimoji="0" lang="fr-FR" sz="1800" b="1" i="0" u="none" strike="noStrike" kern="0" cap="none" spc="0" normalizeH="0" baseline="0" noProof="0" dirty="0">
                <a:ln>
                  <a:noFill/>
                </a:ln>
                <a:effectLst/>
                <a:uLnTx/>
                <a:uFillTx/>
              </a:rPr>
              <a:t>- S'informer sur leurs centres </a:t>
            </a:r>
            <a:r>
              <a:rPr kumimoji="0" lang="fr-FR" sz="1800" b="1" i="0" u="none" strike="noStrike" kern="0" cap="none" spc="0" normalizeH="0" baseline="0" noProof="0" dirty="0" smtClean="0">
                <a:ln>
                  <a:noFill/>
                </a:ln>
                <a:effectLst/>
                <a:uLnTx/>
                <a:uFillTx/>
              </a:rPr>
              <a:t>d'intérêts (besoin).</a:t>
            </a:r>
            <a:endParaRPr kumimoji="0" lang="fr-FR" sz="1800" b="1" i="0" u="none" strike="noStrike" kern="0" cap="none" spc="0" normalizeH="0" baseline="0" noProof="0" dirty="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fr-FR" sz="1800" b="1" i="0" u="none" strike="noStrike" kern="0" cap="none" spc="0" normalizeH="0" baseline="0" noProof="0" dirty="0">
                <a:ln>
                  <a:noFill/>
                </a:ln>
                <a:effectLst/>
                <a:uLnTx/>
                <a:uFillTx/>
              </a:rPr>
              <a:t>- Évaluer les attentes.</a:t>
            </a:r>
          </a:p>
          <a:p>
            <a:pPr marL="0" marR="0" lvl="0" indent="0" defTabSz="914400" eaLnBrk="1" fontAlgn="auto" latinLnBrk="0" hangingPunct="1">
              <a:lnSpc>
                <a:spcPct val="100000"/>
              </a:lnSpc>
              <a:spcBef>
                <a:spcPts val="0"/>
              </a:spcBef>
              <a:spcAft>
                <a:spcPts val="0"/>
              </a:spcAft>
              <a:buClrTx/>
              <a:buSzTx/>
              <a:buFontTx/>
              <a:buNone/>
              <a:tabLst/>
              <a:defRPr/>
            </a:pPr>
            <a:r>
              <a:rPr kumimoji="0" lang="fr-FR" sz="1800" b="1" i="0" u="none" strike="noStrike" kern="0" cap="none" spc="0" normalizeH="0" baseline="0" noProof="0" dirty="0" smtClean="0">
                <a:ln>
                  <a:noFill/>
                </a:ln>
                <a:effectLst/>
                <a:uLnTx/>
                <a:uFillTx/>
              </a:rPr>
              <a:t>- </a:t>
            </a:r>
            <a:r>
              <a:rPr kumimoji="0" lang="fr-FR" sz="1800" b="1" i="0" u="none" strike="noStrike" kern="0" cap="none" spc="0" normalizeH="0" baseline="0" noProof="0" dirty="0">
                <a:ln>
                  <a:noFill/>
                </a:ln>
                <a:effectLst/>
                <a:uLnTx/>
                <a:uFillTx/>
              </a:rPr>
              <a:t>Se renseigner sur la culture du groupe.</a:t>
            </a:r>
          </a:p>
          <a:p>
            <a:pPr marL="0" marR="0" lvl="0" indent="0" defTabSz="914400" eaLnBrk="1" fontAlgn="auto" latinLnBrk="0" hangingPunct="1">
              <a:lnSpc>
                <a:spcPct val="100000"/>
              </a:lnSpc>
              <a:spcBef>
                <a:spcPts val="0"/>
              </a:spcBef>
              <a:spcAft>
                <a:spcPts val="0"/>
              </a:spcAft>
              <a:buClrTx/>
              <a:buSzTx/>
              <a:buFontTx/>
              <a:buNone/>
              <a:tabLst/>
              <a:defRPr/>
            </a:pPr>
            <a:r>
              <a:rPr kumimoji="0" lang="fr-FR" sz="1800" b="1" i="0" u="none" strike="noStrike" kern="0" cap="none" spc="0" normalizeH="0" baseline="0" noProof="0" dirty="0">
                <a:ln>
                  <a:noFill/>
                </a:ln>
                <a:effectLst/>
                <a:uLnTx/>
                <a:uFillTx/>
              </a:rPr>
              <a:t>- Évaluer leur niveau de connaissance du </a:t>
            </a:r>
            <a:r>
              <a:rPr kumimoji="0" lang="fr-FR" sz="1800" b="1" i="0" u="none" strike="noStrike" kern="0" cap="none" spc="0" normalizeH="0" baseline="0" noProof="0" dirty="0" smtClean="0">
                <a:ln>
                  <a:noFill/>
                </a:ln>
                <a:effectLst/>
                <a:uLnTx/>
                <a:uFillTx/>
              </a:rPr>
              <a:t>sujet.</a:t>
            </a:r>
            <a:endParaRPr kumimoji="0" lang="fr-FR" sz="1800" b="1" i="0" u="none" strike="noStrike" kern="0" cap="none" spc="0" normalizeH="0" baseline="0" noProof="0" dirty="0">
              <a:ln>
                <a:noFill/>
              </a:ln>
              <a:effectLst/>
              <a:uLnTx/>
              <a:uFillTx/>
            </a:endParaRPr>
          </a:p>
        </p:txBody>
      </p:sp>
    </p:spTree>
    <p:extLst>
      <p:ext uri="{BB962C8B-B14F-4D97-AF65-F5344CB8AC3E}">
        <p14:creationId xmlns:p14="http://schemas.microsoft.com/office/powerpoint/2010/main" val="194077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27784" y="404664"/>
            <a:ext cx="4200189"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800" b="1" i="0" u="none" strike="noStrike" kern="0" cap="none" spc="0" normalizeH="0" baseline="0" noProof="0" dirty="0" smtClean="0">
                <a:ln>
                  <a:noFill/>
                </a:ln>
                <a:solidFill>
                  <a:srgbClr val="FFFF00"/>
                </a:solidFill>
                <a:effectLst/>
                <a:uLnTx/>
                <a:uFillTx/>
              </a:rPr>
              <a:t>B. LE </a:t>
            </a:r>
            <a:r>
              <a:rPr kumimoji="0" lang="fr-FR" sz="1800" b="1" i="0" u="none" strike="noStrike" kern="0" cap="none" spc="0" normalizeH="0" baseline="0" noProof="0" dirty="0">
                <a:ln>
                  <a:noFill/>
                </a:ln>
                <a:solidFill>
                  <a:srgbClr val="FFFF00"/>
                </a:solidFill>
                <a:effectLst/>
                <a:uLnTx/>
                <a:uFillTx/>
              </a:rPr>
              <a:t>DEROULEMENT DE L'EXPOSE</a:t>
            </a:r>
          </a:p>
        </p:txBody>
      </p:sp>
      <p:sp>
        <p:nvSpPr>
          <p:cNvPr id="6" name="Rectangle 5"/>
          <p:cNvSpPr/>
          <p:nvPr/>
        </p:nvSpPr>
        <p:spPr>
          <a:xfrm>
            <a:off x="341784" y="980728"/>
            <a:ext cx="7902624" cy="203132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800" b="1" i="0" u="none" strike="noStrike" kern="0" cap="none" spc="0" normalizeH="0" baseline="0" noProof="0" dirty="0">
                <a:ln>
                  <a:noFill/>
                </a:ln>
                <a:solidFill>
                  <a:srgbClr val="00B050"/>
                </a:solidFill>
                <a:effectLst/>
                <a:uLnTx/>
                <a:uFillTx/>
              </a:rPr>
              <a:t>1/ </a:t>
            </a:r>
            <a:r>
              <a:rPr kumimoji="0" lang="fr-FR" sz="1800" b="1" i="0" u="none" strike="noStrike" kern="0" cap="none" spc="0" normalizeH="0" baseline="0" noProof="0" dirty="0" smtClean="0">
                <a:ln>
                  <a:noFill/>
                </a:ln>
                <a:solidFill>
                  <a:srgbClr val="00B050"/>
                </a:solidFill>
                <a:effectLst/>
                <a:uLnTx/>
                <a:uFillTx/>
              </a:rPr>
              <a:t>ARGUMENTATION </a:t>
            </a:r>
            <a:r>
              <a:rPr kumimoji="0" lang="fr-FR" sz="1800" b="1" i="0" u="none" strike="noStrike" kern="0" cap="none" spc="0" normalizeH="0" baseline="0" noProof="0" dirty="0" smtClean="0">
                <a:ln>
                  <a:noFill/>
                </a:ln>
                <a:solidFill>
                  <a:srgbClr val="00B050"/>
                </a:solidFill>
                <a:effectLst/>
                <a:uLnTx/>
                <a:uFillTx/>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fr-FR" sz="1800" b="1" i="0" u="none" strike="noStrike" kern="0" cap="none" spc="0" normalizeH="0" baseline="0" noProof="0" dirty="0" smtClean="0">
                <a:ln>
                  <a:noFill/>
                </a:ln>
                <a:effectLst/>
                <a:uLnTx/>
                <a:uFillTx/>
              </a:rPr>
              <a:t>Elle doit être rigoureuse et respecter certains principes :</a:t>
            </a:r>
          </a:p>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1" i="0" u="none" strike="noStrike" kern="0" cap="none" spc="0" normalizeH="0" baseline="0" noProof="0" dirty="0" smtClean="0">
              <a:ln>
                <a:noFill/>
              </a:ln>
              <a:effectLst/>
              <a:uLnTx/>
              <a:uFillTx/>
            </a:endParaRPr>
          </a:p>
          <a:p>
            <a:pPr marL="285750" marR="0" lvl="0" indent="-285750" defTabSz="914400" eaLnBrk="1" fontAlgn="auto" latinLnBrk="0" hangingPunct="1">
              <a:lnSpc>
                <a:spcPct val="100000"/>
              </a:lnSpc>
              <a:spcBef>
                <a:spcPts val="0"/>
              </a:spcBef>
              <a:spcAft>
                <a:spcPts val="0"/>
              </a:spcAft>
              <a:buClrTx/>
              <a:buSzTx/>
              <a:buFont typeface="Wingdings" pitchFamily="2" charset="2"/>
              <a:buChar char="q"/>
              <a:tabLst/>
              <a:defRPr/>
            </a:pPr>
            <a:r>
              <a:rPr kumimoji="0" lang="fr-FR" sz="1800" b="1" i="0" u="none" strike="noStrike" kern="0" cap="none" spc="0" normalizeH="0" baseline="0" noProof="0" dirty="0" smtClean="0">
                <a:ln>
                  <a:noFill/>
                </a:ln>
                <a:effectLst/>
                <a:uLnTx/>
                <a:uFillTx/>
              </a:rPr>
              <a:t>Énoncer l'idée force, l'argument lui-même,</a:t>
            </a:r>
          </a:p>
          <a:p>
            <a:pPr marL="285750" marR="0" lvl="0" indent="-285750" defTabSz="914400" eaLnBrk="1" fontAlgn="auto" latinLnBrk="0" hangingPunct="1">
              <a:lnSpc>
                <a:spcPct val="100000"/>
              </a:lnSpc>
              <a:spcBef>
                <a:spcPts val="0"/>
              </a:spcBef>
              <a:spcAft>
                <a:spcPts val="0"/>
              </a:spcAft>
              <a:buClrTx/>
              <a:buSzTx/>
              <a:buFont typeface="Wingdings" pitchFamily="2" charset="2"/>
              <a:buChar char="q"/>
              <a:tabLst/>
              <a:defRPr/>
            </a:pPr>
            <a:endParaRPr lang="fr-FR" b="1" kern="0" dirty="0" smtClean="0"/>
          </a:p>
          <a:p>
            <a:pPr marL="285750" marR="0" lvl="0" indent="-285750" defTabSz="914400" eaLnBrk="1" fontAlgn="auto" latinLnBrk="0" hangingPunct="1">
              <a:lnSpc>
                <a:spcPct val="100000"/>
              </a:lnSpc>
              <a:spcBef>
                <a:spcPts val="0"/>
              </a:spcBef>
              <a:spcAft>
                <a:spcPts val="0"/>
              </a:spcAft>
              <a:buClrTx/>
              <a:buSzTx/>
              <a:buFont typeface="Wingdings" pitchFamily="2" charset="2"/>
              <a:buChar char="q"/>
              <a:tabLst/>
              <a:defRPr/>
            </a:pPr>
            <a:r>
              <a:rPr kumimoji="0" lang="fr-FR" sz="1800" b="1" i="0" u="none" strike="noStrike" kern="0" cap="none" spc="0" normalizeH="0" baseline="0" noProof="0" dirty="0" smtClean="0">
                <a:ln>
                  <a:noFill/>
                </a:ln>
                <a:effectLst/>
                <a:uLnTx/>
                <a:uFillTx/>
              </a:rPr>
              <a:t> Illustrer  l’idée par des références à des situations, à des faits précis, incontestables, à des données chiffrées</a:t>
            </a:r>
            <a:r>
              <a:rPr kumimoji="0" lang="fr-FR" sz="1800" b="1" i="0" u="none" strike="noStrike" kern="0" cap="none" spc="0" normalizeH="0" noProof="0" dirty="0" smtClean="0">
                <a:ln>
                  <a:noFill/>
                </a:ln>
                <a:effectLst/>
                <a:uLnTx/>
                <a:uFillTx/>
              </a:rPr>
              <a:t> (quantification)</a:t>
            </a:r>
            <a:endParaRPr kumimoji="0" lang="fr-FR" sz="1800" b="1" i="0" u="none" strike="noStrike" kern="0" cap="none" spc="0" normalizeH="0" baseline="0" noProof="0" dirty="0">
              <a:ln>
                <a:noFill/>
              </a:ln>
              <a:effectLst/>
              <a:uLnTx/>
              <a:uFillTx/>
            </a:endParaRPr>
          </a:p>
        </p:txBody>
      </p:sp>
      <p:sp>
        <p:nvSpPr>
          <p:cNvPr id="7" name="Rectangle 6"/>
          <p:cNvSpPr/>
          <p:nvPr/>
        </p:nvSpPr>
        <p:spPr>
          <a:xfrm>
            <a:off x="332497" y="3140968"/>
            <a:ext cx="7902624" cy="2585323"/>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800" b="1" i="0" u="none" strike="noStrike" kern="0" cap="none" spc="0" normalizeH="0" baseline="0" noProof="0" dirty="0">
                <a:ln>
                  <a:noFill/>
                </a:ln>
                <a:solidFill>
                  <a:srgbClr val="00B050"/>
                </a:solidFill>
                <a:effectLst/>
                <a:uLnTx/>
                <a:uFillTx/>
              </a:rPr>
              <a:t>2/ </a:t>
            </a:r>
            <a:r>
              <a:rPr kumimoji="0" lang="fr-FR" sz="1800" b="1" i="0" u="none" strike="noStrike" kern="0" cap="none" spc="0" normalizeH="0" baseline="0" noProof="0" dirty="0" smtClean="0">
                <a:ln>
                  <a:noFill/>
                </a:ln>
                <a:solidFill>
                  <a:srgbClr val="00B050"/>
                </a:solidFill>
                <a:effectLst/>
                <a:uLnTx/>
                <a:uFillTx/>
              </a:rPr>
              <a:t>ADAPTATION </a:t>
            </a:r>
            <a:r>
              <a:rPr kumimoji="0" lang="fr-FR" sz="1800" b="1" i="0" u="none" strike="noStrike" kern="0" cap="none" spc="0" normalizeH="0" baseline="0" noProof="0" dirty="0">
                <a:ln>
                  <a:noFill/>
                </a:ln>
                <a:solidFill>
                  <a:srgbClr val="00B050"/>
                </a:solidFill>
                <a:effectLst/>
                <a:uLnTx/>
                <a:uFillTx/>
              </a:rPr>
              <a:t>DU DISCOURS À L'AUDITOIRE :</a:t>
            </a:r>
          </a:p>
          <a:p>
            <a:pPr marL="0" marR="0" lvl="0" indent="0" defTabSz="914400" eaLnBrk="1" fontAlgn="auto" latinLnBrk="0" hangingPunct="1">
              <a:lnSpc>
                <a:spcPct val="100000"/>
              </a:lnSpc>
              <a:spcBef>
                <a:spcPts val="0"/>
              </a:spcBef>
              <a:spcAft>
                <a:spcPts val="0"/>
              </a:spcAft>
              <a:buClrTx/>
              <a:buSzTx/>
              <a:buFontTx/>
              <a:buNone/>
              <a:tabLst/>
              <a:defRPr/>
            </a:pPr>
            <a:r>
              <a:rPr kumimoji="0" lang="fr-FR" sz="1800" b="1" i="0" u="none" strike="noStrike" kern="0" cap="none" spc="0" normalizeH="0" baseline="0" noProof="0" dirty="0">
                <a:ln>
                  <a:noFill/>
                </a:ln>
                <a:solidFill>
                  <a:srgbClr val="00B0F0"/>
                </a:solidFill>
                <a:effectLst/>
                <a:uLnTx/>
                <a:uFillTx/>
              </a:rPr>
              <a:t>2.1. Utiliser un vocabulaire accessible à </a:t>
            </a:r>
            <a:r>
              <a:rPr kumimoji="0" lang="fr-FR" sz="1800" b="1" i="0" u="none" strike="noStrike" kern="0" cap="none" spc="0" normalizeH="0" baseline="0" noProof="0" dirty="0" smtClean="0">
                <a:ln>
                  <a:noFill/>
                </a:ln>
                <a:solidFill>
                  <a:srgbClr val="00B0F0"/>
                </a:solidFill>
                <a:effectLst/>
                <a:uLnTx/>
                <a:uFillTx/>
              </a:rPr>
              <a:t>tous</a:t>
            </a:r>
            <a:endParaRPr kumimoji="0" lang="fr-FR" sz="1800" b="1" i="0" u="none" strike="noStrike" kern="0" cap="none" spc="0" normalizeH="0" baseline="0" noProof="0" dirty="0">
              <a:ln>
                <a:noFill/>
              </a:ln>
              <a:solidFill>
                <a:srgbClr val="00B0F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fr-FR" sz="1800" b="1" i="0" u="none" strike="noStrike" kern="0" cap="none" spc="0" normalizeH="0" baseline="0" noProof="0" dirty="0" smtClean="0">
                <a:ln>
                  <a:noFill/>
                </a:ln>
                <a:effectLst/>
                <a:uLnTx/>
                <a:uFillTx/>
              </a:rPr>
              <a:t>Si le langage technique et les abréviations sont utiles entre professionnels, communiquer avec un public non spécialisé nécessite non seulement de traduire les termes techniques et les abréviations mais aussi de leur donner du sens.</a:t>
            </a:r>
          </a:p>
          <a:p>
            <a:pPr marL="0" marR="0" lvl="0" indent="0" defTabSz="914400" eaLnBrk="1" fontAlgn="auto" latinLnBrk="0" hangingPunct="1">
              <a:lnSpc>
                <a:spcPct val="100000"/>
              </a:lnSpc>
              <a:spcBef>
                <a:spcPts val="0"/>
              </a:spcBef>
              <a:spcAft>
                <a:spcPts val="0"/>
              </a:spcAft>
              <a:buClrTx/>
              <a:buSzTx/>
              <a:buFontTx/>
              <a:buNone/>
              <a:tabLst/>
              <a:defRPr/>
            </a:pPr>
            <a:r>
              <a:rPr kumimoji="0" lang="fr-FR" sz="1800" b="1" i="0" u="none" strike="noStrike" kern="0" cap="none" spc="0" normalizeH="0" baseline="0" noProof="0" dirty="0" smtClean="0">
                <a:ln>
                  <a:noFill/>
                </a:ln>
                <a:solidFill>
                  <a:srgbClr val="00B0F0"/>
                </a:solidFill>
                <a:effectLst/>
                <a:uLnTx/>
                <a:uFillTx/>
              </a:rPr>
              <a:t>2.2</a:t>
            </a:r>
            <a:r>
              <a:rPr kumimoji="0" lang="fr-FR" sz="1800" b="1" i="0" u="none" strike="noStrike" kern="0" cap="none" spc="0" normalizeH="0" baseline="0" noProof="0" dirty="0">
                <a:ln>
                  <a:noFill/>
                </a:ln>
                <a:solidFill>
                  <a:srgbClr val="00B0F0"/>
                </a:solidFill>
                <a:effectLst/>
                <a:uLnTx/>
                <a:uFillTx/>
              </a:rPr>
              <a:t>. "Concerner le public</a:t>
            </a:r>
            <a:r>
              <a:rPr kumimoji="0" lang="fr-FR" sz="1800" b="1" i="0" u="none" strike="noStrike" kern="0" cap="none" spc="0" normalizeH="0" baseline="0" noProof="0" dirty="0" smtClean="0">
                <a:ln>
                  <a:noFill/>
                </a:ln>
                <a:solidFill>
                  <a:srgbClr val="00B0F0"/>
                </a:solidFill>
                <a:effectLst/>
                <a:uLnTx/>
                <a:uFillTx/>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fr-FR" sz="1800" b="1" i="0" u="none" strike="noStrike" kern="0" cap="none" spc="0" normalizeH="0" baseline="0" noProof="0" dirty="0" smtClean="0">
                <a:ln>
                  <a:noFill/>
                </a:ln>
                <a:effectLst/>
                <a:uLnTx/>
                <a:uFillTx/>
              </a:rPr>
              <a:t>Partir de  leurs  préoccupations  propres  et  des  véritables  enjeux  que  soulève  pour l'auditoire le sujet abordé.</a:t>
            </a:r>
            <a:endParaRPr kumimoji="0" lang="fr-FR" sz="1800" b="1" i="0" u="none" strike="noStrike" kern="0" cap="none" spc="0" normalizeH="0" baseline="0" noProof="0" dirty="0">
              <a:ln>
                <a:noFill/>
              </a:ln>
              <a:effectLst/>
              <a:uLnTx/>
              <a:uFillTx/>
            </a:endParaRPr>
          </a:p>
        </p:txBody>
      </p:sp>
    </p:spTree>
    <p:extLst>
      <p:ext uri="{BB962C8B-B14F-4D97-AF65-F5344CB8AC3E}">
        <p14:creationId xmlns:p14="http://schemas.microsoft.com/office/powerpoint/2010/main" val="1128142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404664"/>
            <a:ext cx="8136904" cy="313932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800" b="1" i="0" u="none" strike="noStrike" kern="0" cap="none" spc="0" normalizeH="0" baseline="0" noProof="0" dirty="0">
                <a:ln>
                  <a:noFill/>
                </a:ln>
                <a:solidFill>
                  <a:srgbClr val="00B050"/>
                </a:solidFill>
                <a:effectLst/>
                <a:uLnTx/>
                <a:uFillTx/>
              </a:rPr>
              <a:t>3/  </a:t>
            </a:r>
            <a:r>
              <a:rPr kumimoji="0" lang="fr-FR" sz="1800" b="1" i="0" u="none" strike="noStrike" kern="0" cap="none" spc="0" normalizeH="0" baseline="0" noProof="0" dirty="0" smtClean="0">
                <a:ln>
                  <a:noFill/>
                </a:ln>
                <a:solidFill>
                  <a:srgbClr val="00B050"/>
                </a:solidFill>
                <a:effectLst/>
                <a:uLnTx/>
                <a:uFillTx/>
              </a:rPr>
              <a:t>PRISE </a:t>
            </a:r>
            <a:r>
              <a:rPr kumimoji="0" lang="fr-FR" sz="1800" b="1" i="0" u="none" strike="noStrike" kern="0" cap="none" spc="0" normalizeH="0" baseline="0" noProof="0" dirty="0">
                <a:ln>
                  <a:noFill/>
                </a:ln>
                <a:solidFill>
                  <a:srgbClr val="00B050"/>
                </a:solidFill>
                <a:effectLst/>
                <a:uLnTx/>
                <a:uFillTx/>
              </a:rPr>
              <a:t>EN COMPTE DES RÉACTIONS DE L'AUDITOIRE :</a:t>
            </a:r>
          </a:p>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1" i="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fr-FR" sz="1800" b="1" i="0" u="none" strike="noStrike" kern="0" cap="none" spc="0" normalizeH="0" baseline="0" noProof="0" dirty="0" smtClean="0">
                <a:ln>
                  <a:noFill/>
                </a:ln>
                <a:effectLst/>
                <a:uLnTx/>
                <a:uFillTx/>
              </a:rPr>
              <a:t>Il </a:t>
            </a:r>
            <a:r>
              <a:rPr kumimoji="0" lang="fr-FR" sz="1800" b="1" i="0" u="none" strike="noStrike" kern="0" cap="none" spc="0" normalizeH="0" baseline="0" noProof="0" dirty="0">
                <a:ln>
                  <a:noFill/>
                </a:ln>
                <a:effectLst/>
                <a:uLnTx/>
                <a:uFillTx/>
              </a:rPr>
              <a:t>ne faut pas attendre la fin de l'exposé pour s'intéresser aux réactions de l'auditoire.</a:t>
            </a:r>
          </a:p>
          <a:p>
            <a:pPr marL="0" marR="0" lvl="0" indent="0" defTabSz="914400" eaLnBrk="1" fontAlgn="auto" latinLnBrk="0" hangingPunct="1">
              <a:lnSpc>
                <a:spcPct val="100000"/>
              </a:lnSpc>
              <a:spcBef>
                <a:spcPts val="0"/>
              </a:spcBef>
              <a:spcAft>
                <a:spcPts val="0"/>
              </a:spcAft>
              <a:buClrTx/>
              <a:buSzTx/>
              <a:buFontTx/>
              <a:buNone/>
              <a:tabLst/>
              <a:defRPr/>
            </a:pPr>
            <a:r>
              <a:rPr kumimoji="0" lang="fr-FR" sz="1800" b="1" i="0" u="none" strike="noStrike" kern="0" cap="none" spc="0" normalizeH="0" baseline="0" noProof="0" dirty="0">
                <a:ln>
                  <a:noFill/>
                </a:ln>
                <a:effectLst/>
                <a:uLnTx/>
                <a:uFillTx/>
              </a:rPr>
              <a:t>Certains indices non-verbaux, certaines réactions au cours de l'exposé nous renseignent </a:t>
            </a:r>
            <a:r>
              <a:rPr kumimoji="0" lang="fr-FR" sz="1800" b="1" i="0" u="none" strike="noStrike" kern="0" cap="none" spc="0" normalizeH="0" baseline="0" noProof="0" dirty="0" smtClean="0">
                <a:ln>
                  <a:noFill/>
                </a:ln>
                <a:effectLst/>
                <a:uLnTx/>
                <a:uFillTx/>
              </a:rPr>
              <a:t>sur le </a:t>
            </a:r>
            <a:r>
              <a:rPr kumimoji="0" lang="fr-FR" sz="1800" b="1" i="0" u="none" strike="noStrike" kern="0" cap="none" spc="0" normalizeH="0" baseline="0" noProof="0" dirty="0">
                <a:ln>
                  <a:noFill/>
                </a:ln>
                <a:effectLst/>
                <a:uLnTx/>
                <a:uFillTx/>
              </a:rPr>
              <a:t>niveau de réception.</a:t>
            </a:r>
          </a:p>
          <a:p>
            <a:pPr marL="0" marR="0" lvl="0" indent="0" defTabSz="914400" eaLnBrk="1" fontAlgn="auto" latinLnBrk="0" hangingPunct="1">
              <a:lnSpc>
                <a:spcPct val="100000"/>
              </a:lnSpc>
              <a:spcBef>
                <a:spcPts val="0"/>
              </a:spcBef>
              <a:spcAft>
                <a:spcPts val="0"/>
              </a:spcAft>
              <a:buClrTx/>
              <a:buSzTx/>
              <a:buFontTx/>
              <a:buNone/>
              <a:tabLst/>
              <a:defRPr/>
            </a:pPr>
            <a:r>
              <a:rPr kumimoji="0" lang="fr-FR" sz="1800" b="1" i="0" u="none" strike="noStrike" kern="0" cap="none" spc="0" normalizeH="0" baseline="0" noProof="0" dirty="0">
                <a:ln>
                  <a:noFill/>
                </a:ln>
                <a:solidFill>
                  <a:srgbClr val="00B0F0"/>
                </a:solidFill>
                <a:effectLst/>
                <a:uLnTx/>
                <a:uFillTx/>
              </a:rPr>
              <a:t>Les interventions du public peuvent </a:t>
            </a:r>
            <a:r>
              <a:rPr kumimoji="0" lang="fr-FR" sz="1800" b="1" i="0" u="none" strike="noStrike" kern="0" cap="none" spc="0" normalizeH="0" baseline="0" noProof="0" dirty="0" smtClean="0">
                <a:ln>
                  <a:noFill/>
                </a:ln>
                <a:solidFill>
                  <a:srgbClr val="00B0F0"/>
                </a:solidFill>
                <a:effectLst/>
                <a:uLnTx/>
                <a:uFillTx/>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1" i="0" u="none" strike="noStrike" kern="0" cap="none" spc="0" normalizeH="0" baseline="0" noProof="0" dirty="0">
              <a:ln>
                <a:noFill/>
              </a:ln>
              <a:solidFill>
                <a:srgbClr val="00B0F0"/>
              </a:solidFill>
              <a:effectLst/>
              <a:uLnTx/>
              <a:uFillTx/>
            </a:endParaRPr>
          </a:p>
          <a:p>
            <a:pPr marL="285750" marR="0" lvl="0" indent="-285750" defTabSz="914400" eaLnBrk="1" fontAlgn="auto" latinLnBrk="0" hangingPunct="1">
              <a:lnSpc>
                <a:spcPct val="100000"/>
              </a:lnSpc>
              <a:spcBef>
                <a:spcPts val="0"/>
              </a:spcBef>
              <a:spcAft>
                <a:spcPts val="0"/>
              </a:spcAft>
              <a:buClrTx/>
              <a:buSzTx/>
              <a:buFont typeface="Wingdings" pitchFamily="2" charset="2"/>
              <a:buChar char="q"/>
              <a:tabLst/>
              <a:defRPr/>
            </a:pPr>
            <a:r>
              <a:rPr kumimoji="0" lang="fr-FR" sz="1800" b="1" i="0" u="none" strike="noStrike" kern="0" cap="none" spc="0" normalizeH="0" baseline="0" noProof="0" dirty="0" smtClean="0">
                <a:ln>
                  <a:noFill/>
                </a:ln>
                <a:effectLst/>
                <a:uLnTx/>
                <a:uFillTx/>
              </a:rPr>
              <a:t> </a:t>
            </a:r>
            <a:r>
              <a:rPr kumimoji="0" lang="fr-FR" sz="1800" b="1" i="0" u="none" strike="noStrike" kern="0" cap="none" spc="0" normalizeH="0" baseline="0" noProof="0" dirty="0">
                <a:ln>
                  <a:noFill/>
                </a:ln>
                <a:effectLst/>
                <a:uLnTx/>
                <a:uFillTx/>
              </a:rPr>
              <a:t>Demande </a:t>
            </a:r>
            <a:r>
              <a:rPr kumimoji="0" lang="fr-FR" sz="1800" b="1" i="0" u="none" strike="noStrike" kern="0" cap="none" spc="0" normalizeH="0" baseline="0" noProof="0" dirty="0" smtClean="0">
                <a:ln>
                  <a:noFill/>
                </a:ln>
                <a:effectLst/>
                <a:uLnTx/>
                <a:uFillTx/>
              </a:rPr>
              <a:t>r de </a:t>
            </a:r>
            <a:r>
              <a:rPr kumimoji="0" lang="fr-FR" sz="1800" b="1" i="0" u="none" strike="noStrike" kern="0" cap="none" spc="0" normalizeH="0" baseline="0" noProof="0" dirty="0">
                <a:ln>
                  <a:noFill/>
                </a:ln>
                <a:effectLst/>
                <a:uLnTx/>
                <a:uFillTx/>
              </a:rPr>
              <a:t>précisions, d'informations complémentaires</a:t>
            </a:r>
            <a:r>
              <a:rPr kumimoji="0" lang="fr-FR" sz="1800" b="1" i="0" u="none" strike="noStrike" kern="0" cap="none" spc="0" normalizeH="0" baseline="0" noProof="0" dirty="0" smtClean="0">
                <a:ln>
                  <a:noFill/>
                </a:ln>
                <a:effectLst/>
                <a:uLnTx/>
                <a:uFillTx/>
              </a:rPr>
              <a:t>,</a:t>
            </a:r>
          </a:p>
          <a:p>
            <a:pPr marL="285750" marR="0" lvl="0" indent="-285750" defTabSz="914400" eaLnBrk="1" fontAlgn="auto" latinLnBrk="0" hangingPunct="1">
              <a:lnSpc>
                <a:spcPct val="100000"/>
              </a:lnSpc>
              <a:spcBef>
                <a:spcPts val="0"/>
              </a:spcBef>
              <a:spcAft>
                <a:spcPts val="0"/>
              </a:spcAft>
              <a:buClrTx/>
              <a:buSzTx/>
              <a:buFont typeface="Wingdings" pitchFamily="2" charset="2"/>
              <a:buChar char="q"/>
              <a:tabLst/>
              <a:defRPr/>
            </a:pPr>
            <a:endParaRPr lang="fr-FR" b="1" kern="0" dirty="0"/>
          </a:p>
          <a:p>
            <a:pPr marL="285750" marR="0" lvl="0" indent="-285750" defTabSz="914400" eaLnBrk="1" fontAlgn="auto" latinLnBrk="0" hangingPunct="1">
              <a:lnSpc>
                <a:spcPct val="100000"/>
              </a:lnSpc>
              <a:spcBef>
                <a:spcPts val="0"/>
              </a:spcBef>
              <a:spcAft>
                <a:spcPts val="0"/>
              </a:spcAft>
              <a:buClrTx/>
              <a:buSzTx/>
              <a:buFont typeface="Wingdings" pitchFamily="2" charset="2"/>
              <a:buChar char="q"/>
              <a:tabLst/>
              <a:defRPr/>
            </a:pPr>
            <a:r>
              <a:rPr kumimoji="0" lang="fr-FR" sz="1800" b="1" i="0" u="none" strike="noStrike" kern="0" cap="none" spc="0" normalizeH="0" baseline="0" noProof="0" dirty="0" smtClean="0">
                <a:ln>
                  <a:noFill/>
                </a:ln>
                <a:effectLst/>
                <a:uLnTx/>
                <a:uFillTx/>
              </a:rPr>
              <a:t> </a:t>
            </a:r>
            <a:r>
              <a:rPr kumimoji="0" lang="fr-FR" sz="1800" b="1" i="0" u="none" strike="noStrike" kern="0" cap="none" spc="0" normalizeH="0" baseline="0" noProof="0" dirty="0" smtClean="0">
                <a:ln>
                  <a:noFill/>
                </a:ln>
                <a:effectLst/>
                <a:uLnTx/>
                <a:uFillTx/>
              </a:rPr>
              <a:t>Contester </a:t>
            </a:r>
            <a:r>
              <a:rPr kumimoji="0" lang="fr-FR" sz="1800" b="1" i="0" u="none" strike="noStrike" kern="0" cap="none" spc="0" normalizeH="0" baseline="0" noProof="0" dirty="0">
                <a:ln>
                  <a:noFill/>
                </a:ln>
                <a:effectLst/>
                <a:uLnTx/>
                <a:uFillTx/>
              </a:rPr>
              <a:t>de certains aspects développés,</a:t>
            </a:r>
          </a:p>
        </p:txBody>
      </p:sp>
      <p:sp>
        <p:nvSpPr>
          <p:cNvPr id="7" name="Rectangle 6"/>
          <p:cNvSpPr/>
          <p:nvPr/>
        </p:nvSpPr>
        <p:spPr>
          <a:xfrm>
            <a:off x="323528" y="3516534"/>
            <a:ext cx="6307169" cy="2031325"/>
          </a:xfrm>
          <a:prstGeom prst="rect">
            <a:avLst/>
          </a:prstGeom>
        </p:spPr>
        <p:txBody>
          <a:bodyPr wrap="square">
            <a:spAutoFit/>
          </a:bodyPr>
          <a:lstStyle/>
          <a:p>
            <a:pPr marL="285750" marR="0" lvl="0" indent="-285750" defTabSz="914400" eaLnBrk="1" fontAlgn="auto" latinLnBrk="0" hangingPunct="1">
              <a:lnSpc>
                <a:spcPct val="100000"/>
              </a:lnSpc>
              <a:spcBef>
                <a:spcPts val="0"/>
              </a:spcBef>
              <a:spcAft>
                <a:spcPts val="0"/>
              </a:spcAft>
              <a:buClrTx/>
              <a:buSzTx/>
              <a:buFont typeface="Wingdings" pitchFamily="2" charset="2"/>
              <a:buChar char="q"/>
              <a:tabLst/>
              <a:defRPr/>
            </a:pPr>
            <a:r>
              <a:rPr kumimoji="0" lang="fr-FR" sz="1800" b="1" i="0" u="none" strike="noStrike" kern="0" cap="none" spc="0" normalizeH="0" baseline="0" noProof="0" dirty="0" smtClean="0">
                <a:ln>
                  <a:noFill/>
                </a:ln>
                <a:effectLst/>
                <a:uLnTx/>
                <a:uFillTx/>
              </a:rPr>
              <a:t>Réfuter un </a:t>
            </a:r>
            <a:r>
              <a:rPr kumimoji="0" lang="fr-FR" sz="1800" b="1" i="0" u="none" strike="noStrike" kern="0" cap="none" spc="0" normalizeH="0" baseline="0" noProof="0" dirty="0">
                <a:ln>
                  <a:noFill/>
                </a:ln>
                <a:effectLst/>
                <a:uLnTx/>
                <a:uFillTx/>
              </a:rPr>
              <a:t>aspect de </a:t>
            </a:r>
            <a:r>
              <a:rPr kumimoji="0" lang="fr-FR" sz="1800" b="1" i="0" u="none" strike="noStrike" kern="0" cap="none" spc="0" normalizeH="0" baseline="0" noProof="0" dirty="0" smtClean="0">
                <a:ln>
                  <a:noFill/>
                </a:ln>
                <a:effectLst/>
                <a:uLnTx/>
                <a:uFillTx/>
              </a:rPr>
              <a:t>l'argumentation,</a:t>
            </a:r>
          </a:p>
          <a:p>
            <a:pPr marL="285750" marR="0" lvl="0" indent="-285750" defTabSz="914400" eaLnBrk="1" fontAlgn="auto" latinLnBrk="0" hangingPunct="1">
              <a:lnSpc>
                <a:spcPct val="100000"/>
              </a:lnSpc>
              <a:spcBef>
                <a:spcPts val="0"/>
              </a:spcBef>
              <a:spcAft>
                <a:spcPts val="0"/>
              </a:spcAft>
              <a:buClrTx/>
              <a:buSzTx/>
              <a:buFont typeface="Wingdings" pitchFamily="2" charset="2"/>
              <a:buChar char="q"/>
              <a:tabLst/>
              <a:defRPr/>
            </a:pPr>
            <a:endParaRPr lang="fr-FR" b="1" kern="0" dirty="0"/>
          </a:p>
          <a:p>
            <a:pPr marL="285750" marR="0" lvl="0" indent="-285750" defTabSz="914400" eaLnBrk="1" fontAlgn="auto" latinLnBrk="0" hangingPunct="1">
              <a:lnSpc>
                <a:spcPct val="100000"/>
              </a:lnSpc>
              <a:spcBef>
                <a:spcPts val="0"/>
              </a:spcBef>
              <a:spcAft>
                <a:spcPts val="0"/>
              </a:spcAft>
              <a:buClrTx/>
              <a:buSzTx/>
              <a:buFont typeface="Wingdings" pitchFamily="2" charset="2"/>
              <a:buChar char="q"/>
              <a:tabLst/>
              <a:defRPr/>
            </a:pPr>
            <a:r>
              <a:rPr kumimoji="0" lang="fr-FR" sz="1800" b="1" i="0" u="none" strike="noStrike" kern="0" cap="none" spc="0" normalizeH="0" baseline="0" noProof="0" dirty="0" smtClean="0">
                <a:ln>
                  <a:noFill/>
                </a:ln>
                <a:effectLst/>
                <a:uLnTx/>
                <a:uFillTx/>
              </a:rPr>
              <a:t>Développement </a:t>
            </a:r>
            <a:r>
              <a:rPr kumimoji="0" lang="fr-FR" sz="1800" b="1" i="0" u="none" strike="noStrike" kern="0" cap="none" spc="0" normalizeH="0" baseline="0" noProof="0" dirty="0">
                <a:ln>
                  <a:noFill/>
                </a:ln>
                <a:effectLst/>
                <a:uLnTx/>
                <a:uFillTx/>
              </a:rPr>
              <a:t>de </a:t>
            </a:r>
            <a:r>
              <a:rPr kumimoji="0" lang="fr-FR" sz="1800" b="1" i="0" u="none" strike="noStrike" kern="0" cap="none" spc="0" normalizeH="0" baseline="0" noProof="0" dirty="0" smtClean="0">
                <a:ln>
                  <a:noFill/>
                </a:ln>
                <a:effectLst/>
                <a:uLnTx/>
                <a:uFillTx/>
              </a:rPr>
              <a:t>contre-arguments,</a:t>
            </a:r>
          </a:p>
          <a:p>
            <a:pPr marL="285750" marR="0" lvl="0" indent="-285750" defTabSz="914400" eaLnBrk="1" fontAlgn="auto" latinLnBrk="0" hangingPunct="1">
              <a:lnSpc>
                <a:spcPct val="100000"/>
              </a:lnSpc>
              <a:spcBef>
                <a:spcPts val="0"/>
              </a:spcBef>
              <a:spcAft>
                <a:spcPts val="0"/>
              </a:spcAft>
              <a:buClrTx/>
              <a:buSzTx/>
              <a:buFont typeface="Wingdings" pitchFamily="2" charset="2"/>
              <a:buChar char="q"/>
              <a:tabLst/>
              <a:defRPr/>
            </a:pPr>
            <a:endParaRPr lang="fr-FR" b="1" kern="0" dirty="0"/>
          </a:p>
          <a:p>
            <a:pPr marL="285750" marR="0" lvl="0" indent="-285750" defTabSz="914400" eaLnBrk="1" fontAlgn="auto" latinLnBrk="0" hangingPunct="1">
              <a:lnSpc>
                <a:spcPct val="100000"/>
              </a:lnSpc>
              <a:spcBef>
                <a:spcPts val="0"/>
              </a:spcBef>
              <a:spcAft>
                <a:spcPts val="0"/>
              </a:spcAft>
              <a:buClrTx/>
              <a:buSzTx/>
              <a:buFont typeface="Wingdings" pitchFamily="2" charset="2"/>
              <a:buChar char="q"/>
              <a:tabLst/>
              <a:defRPr/>
            </a:pPr>
            <a:r>
              <a:rPr kumimoji="0" lang="fr-FR" sz="1800" b="1" i="0" u="none" strike="noStrike" kern="0" cap="none" spc="0" normalizeH="0" baseline="0" noProof="0" dirty="0" smtClean="0">
                <a:ln>
                  <a:noFill/>
                </a:ln>
                <a:effectLst/>
                <a:uLnTx/>
                <a:uFillTx/>
              </a:rPr>
              <a:t>Évaluation </a:t>
            </a:r>
            <a:r>
              <a:rPr kumimoji="0" lang="fr-FR" sz="1800" b="1" i="0" u="none" strike="noStrike" kern="0" cap="none" spc="0" normalizeH="0" baseline="0" noProof="0" dirty="0">
                <a:ln>
                  <a:noFill/>
                </a:ln>
                <a:effectLst/>
                <a:uLnTx/>
                <a:uFillTx/>
              </a:rPr>
              <a:t>globale du travail </a:t>
            </a:r>
            <a:r>
              <a:rPr kumimoji="0" lang="fr-FR" sz="1800" b="1" i="0" u="none" strike="noStrike" kern="0" cap="none" spc="0" normalizeH="0" baseline="0" noProof="0" dirty="0" smtClean="0">
                <a:ln>
                  <a:noFill/>
                </a:ln>
                <a:effectLst/>
                <a:uLnTx/>
                <a:uFillTx/>
              </a:rPr>
              <a:t>présenté,</a:t>
            </a:r>
          </a:p>
          <a:p>
            <a:pPr marL="285750" marR="0" lvl="0" indent="-285750" defTabSz="914400" eaLnBrk="1" fontAlgn="auto" latinLnBrk="0" hangingPunct="1">
              <a:lnSpc>
                <a:spcPct val="100000"/>
              </a:lnSpc>
              <a:spcBef>
                <a:spcPts val="0"/>
              </a:spcBef>
              <a:spcAft>
                <a:spcPts val="0"/>
              </a:spcAft>
              <a:buClrTx/>
              <a:buSzTx/>
              <a:buFont typeface="Wingdings" pitchFamily="2" charset="2"/>
              <a:buChar char="q"/>
              <a:tabLst/>
              <a:defRPr/>
            </a:pPr>
            <a:endParaRPr lang="fr-FR" b="1" kern="0" dirty="0"/>
          </a:p>
          <a:p>
            <a:pPr marL="285750" marR="0" lvl="0" indent="-285750" defTabSz="914400" eaLnBrk="1" fontAlgn="auto" latinLnBrk="0" hangingPunct="1">
              <a:lnSpc>
                <a:spcPct val="100000"/>
              </a:lnSpc>
              <a:spcBef>
                <a:spcPts val="0"/>
              </a:spcBef>
              <a:spcAft>
                <a:spcPts val="0"/>
              </a:spcAft>
              <a:buClrTx/>
              <a:buSzTx/>
              <a:buFont typeface="Wingdings" pitchFamily="2" charset="2"/>
              <a:buChar char="q"/>
              <a:tabLst/>
              <a:defRPr/>
            </a:pPr>
            <a:r>
              <a:rPr kumimoji="0" lang="fr-FR" sz="1800" b="1" i="0" u="none" strike="noStrike" kern="0" cap="none" spc="0" normalizeH="0" baseline="0" noProof="0" dirty="0" smtClean="0">
                <a:ln>
                  <a:noFill/>
                </a:ln>
                <a:effectLst/>
                <a:uLnTx/>
                <a:uFillTx/>
              </a:rPr>
              <a:t>Opposition </a:t>
            </a:r>
            <a:r>
              <a:rPr kumimoji="0" lang="fr-FR" sz="1800" b="1" i="0" u="none" strike="noStrike" kern="0" cap="none" spc="0" normalizeH="0" baseline="0" noProof="0" dirty="0">
                <a:ln>
                  <a:noFill/>
                </a:ln>
                <a:effectLst/>
                <a:uLnTx/>
                <a:uFillTx/>
              </a:rPr>
              <a:t>de principe.</a:t>
            </a:r>
          </a:p>
        </p:txBody>
      </p:sp>
    </p:spTree>
    <p:extLst>
      <p:ext uri="{BB962C8B-B14F-4D97-AF65-F5344CB8AC3E}">
        <p14:creationId xmlns:p14="http://schemas.microsoft.com/office/powerpoint/2010/main" val="10713535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260648"/>
            <a:ext cx="8208912" cy="341632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800" b="1" i="0" u="none" strike="noStrike" kern="0" cap="none" spc="0" normalizeH="0" baseline="0" noProof="0" dirty="0">
                <a:ln>
                  <a:noFill/>
                </a:ln>
                <a:solidFill>
                  <a:srgbClr val="00B050"/>
                </a:solidFill>
                <a:effectLst/>
                <a:uLnTx/>
                <a:uFillTx/>
              </a:rPr>
              <a:t>4/ </a:t>
            </a:r>
            <a:r>
              <a:rPr kumimoji="0" lang="fr-FR" sz="1800" b="1" i="0" u="none" strike="noStrike" kern="0" cap="none" spc="0" normalizeH="0" baseline="0" noProof="0" dirty="0" smtClean="0">
                <a:ln>
                  <a:noFill/>
                </a:ln>
                <a:solidFill>
                  <a:srgbClr val="00B050"/>
                </a:solidFill>
                <a:effectLst/>
                <a:uLnTx/>
                <a:uFillTx/>
              </a:rPr>
              <a:t>UTILISATION </a:t>
            </a:r>
            <a:r>
              <a:rPr kumimoji="0" lang="fr-FR" sz="1800" b="1" i="0" u="none" strike="noStrike" kern="0" cap="none" spc="0" normalizeH="0" baseline="0" noProof="0" dirty="0">
                <a:ln>
                  <a:noFill/>
                </a:ln>
                <a:solidFill>
                  <a:srgbClr val="00B050"/>
                </a:solidFill>
                <a:effectLst/>
                <a:uLnTx/>
                <a:uFillTx/>
              </a:rPr>
              <a:t>DE SUPPORTS </a:t>
            </a:r>
            <a:r>
              <a:rPr kumimoji="0" lang="fr-FR" sz="1800" b="1" i="0" u="none" strike="noStrike" kern="0" cap="none" spc="0" normalizeH="0" baseline="0" noProof="0" dirty="0" smtClean="0">
                <a:ln>
                  <a:noFill/>
                </a:ln>
                <a:solidFill>
                  <a:srgbClr val="00B050"/>
                </a:solidFill>
                <a:effectLst/>
                <a:uLnTx/>
                <a:uFillTx/>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1" i="0" u="none" strike="noStrike" kern="0" cap="none" spc="0" normalizeH="0" baseline="0" noProof="0" dirty="0">
              <a:ln>
                <a:noFill/>
              </a:ln>
              <a:solidFill>
                <a:srgbClr val="00B050"/>
              </a:solidFill>
              <a:effectLst/>
              <a:uLnTx/>
              <a:uFillTx/>
            </a:endParaRPr>
          </a:p>
          <a:p>
            <a:pPr marL="285750" marR="0" lvl="0" indent="-285750" defTabSz="914400" eaLnBrk="1" fontAlgn="auto" latinLnBrk="0" hangingPunct="1">
              <a:lnSpc>
                <a:spcPct val="100000"/>
              </a:lnSpc>
              <a:spcBef>
                <a:spcPts val="0"/>
              </a:spcBef>
              <a:spcAft>
                <a:spcPts val="0"/>
              </a:spcAft>
              <a:buClrTx/>
              <a:buSzTx/>
              <a:buFont typeface="Wingdings" pitchFamily="2" charset="2"/>
              <a:buChar char="q"/>
              <a:tabLst/>
              <a:defRPr/>
            </a:pPr>
            <a:r>
              <a:rPr kumimoji="0" lang="fr-FR" sz="1800" b="1" i="0" u="none" strike="noStrike" kern="0" cap="none" spc="0" normalizeH="0" baseline="0" noProof="0" dirty="0" smtClean="0">
                <a:ln>
                  <a:noFill/>
                </a:ln>
                <a:effectLst/>
                <a:uLnTx/>
                <a:uFillTx/>
              </a:rPr>
              <a:t>Le </a:t>
            </a:r>
            <a:r>
              <a:rPr kumimoji="0" lang="fr-FR" sz="1800" b="1" i="0" u="none" strike="noStrike" kern="0" cap="none" spc="0" normalizeH="0" baseline="0" noProof="0" dirty="0">
                <a:ln>
                  <a:noFill/>
                </a:ln>
                <a:effectLst/>
                <a:uLnTx/>
                <a:uFillTx/>
              </a:rPr>
              <a:t>support visuel appuie et complète la partie orale de l'exposé</a:t>
            </a:r>
            <a:r>
              <a:rPr kumimoji="0" lang="fr-FR" sz="1800" b="1" i="0" u="none" strike="noStrike" kern="0" cap="none" spc="0" normalizeH="0" baseline="0" noProof="0" dirty="0" smtClean="0">
                <a:ln>
                  <a:noFill/>
                </a:ln>
                <a:effectLst/>
                <a:uLnTx/>
                <a:uFillTx/>
              </a:rPr>
              <a:t>.</a:t>
            </a:r>
          </a:p>
          <a:p>
            <a:pPr marL="285750" marR="0" lvl="0" indent="-285750" defTabSz="914400" eaLnBrk="1" fontAlgn="auto" latinLnBrk="0" hangingPunct="1">
              <a:lnSpc>
                <a:spcPct val="100000"/>
              </a:lnSpc>
              <a:spcBef>
                <a:spcPts val="0"/>
              </a:spcBef>
              <a:spcAft>
                <a:spcPts val="0"/>
              </a:spcAft>
              <a:buClrTx/>
              <a:buSzTx/>
              <a:buFont typeface="Wingdings" pitchFamily="2" charset="2"/>
              <a:buChar char="q"/>
              <a:tabLst/>
              <a:defRPr/>
            </a:pPr>
            <a:endParaRPr kumimoji="0" lang="fr-FR" sz="1800" b="1" i="0" u="none" strike="noStrike" kern="0" cap="none" spc="0" normalizeH="0" baseline="0" noProof="0" dirty="0" smtClean="0">
              <a:ln>
                <a:noFill/>
              </a:ln>
              <a:effectLst/>
              <a:uLnTx/>
              <a:uFillTx/>
            </a:endParaRPr>
          </a:p>
          <a:p>
            <a:pPr marL="285750" marR="0" lvl="0" indent="-285750" defTabSz="914400" eaLnBrk="1" fontAlgn="auto" latinLnBrk="0" hangingPunct="1">
              <a:lnSpc>
                <a:spcPct val="100000"/>
              </a:lnSpc>
              <a:spcBef>
                <a:spcPts val="0"/>
              </a:spcBef>
              <a:spcAft>
                <a:spcPts val="0"/>
              </a:spcAft>
              <a:buClrTx/>
              <a:buSzTx/>
              <a:buFont typeface="Wingdings" pitchFamily="2" charset="2"/>
              <a:buChar char="q"/>
              <a:tabLst/>
              <a:defRPr/>
            </a:pPr>
            <a:r>
              <a:rPr kumimoji="0" lang="fr-FR" sz="1800" b="1" i="0" u="none" strike="noStrike" kern="0" cap="none" spc="0" normalizeH="0" baseline="0" noProof="0" dirty="0" smtClean="0">
                <a:ln>
                  <a:noFill/>
                </a:ln>
                <a:effectLst/>
                <a:uLnTx/>
                <a:uFillTx/>
              </a:rPr>
              <a:t> </a:t>
            </a:r>
            <a:r>
              <a:rPr kumimoji="0" lang="fr-FR" sz="1800" b="1" i="0" u="none" strike="noStrike" kern="0" cap="none" spc="0" normalizeH="0" baseline="0" noProof="0" dirty="0">
                <a:ln>
                  <a:noFill/>
                </a:ln>
                <a:effectLst/>
                <a:uLnTx/>
                <a:uFillTx/>
              </a:rPr>
              <a:t>Il est destiné en premier lieu à faciliter la compréhension du message et à améliorer </a:t>
            </a:r>
            <a:r>
              <a:rPr kumimoji="0" lang="fr-FR" sz="1800" b="1" i="0" u="none" strike="noStrike" kern="0" cap="none" spc="0" normalizeH="0" baseline="0" noProof="0" dirty="0" smtClean="0">
                <a:ln>
                  <a:noFill/>
                </a:ln>
                <a:effectLst/>
                <a:uLnTx/>
                <a:uFillTx/>
              </a:rPr>
              <a:t>la mémorisation.</a:t>
            </a:r>
          </a:p>
          <a:p>
            <a:pPr marL="285750" marR="0" lvl="0" indent="-285750" defTabSz="914400" eaLnBrk="1" fontAlgn="auto" latinLnBrk="0" hangingPunct="1">
              <a:lnSpc>
                <a:spcPct val="100000"/>
              </a:lnSpc>
              <a:spcBef>
                <a:spcPts val="0"/>
              </a:spcBef>
              <a:spcAft>
                <a:spcPts val="0"/>
              </a:spcAft>
              <a:buClrTx/>
              <a:buSzTx/>
              <a:buFont typeface="Wingdings" pitchFamily="2" charset="2"/>
              <a:buChar char="q"/>
              <a:tabLst/>
              <a:defRPr/>
            </a:pPr>
            <a:endParaRPr kumimoji="0" lang="fr-FR" sz="1800" b="1" i="0" u="none" strike="noStrike" kern="0" cap="none" spc="0" normalizeH="0" baseline="0" noProof="0" dirty="0" smtClean="0">
              <a:ln>
                <a:noFill/>
              </a:ln>
              <a:effectLst/>
              <a:uLnTx/>
              <a:uFillTx/>
            </a:endParaRPr>
          </a:p>
          <a:p>
            <a:pPr marL="285750" marR="0" lvl="0" indent="-285750" defTabSz="914400" eaLnBrk="1" fontAlgn="auto" latinLnBrk="0" hangingPunct="1">
              <a:lnSpc>
                <a:spcPct val="100000"/>
              </a:lnSpc>
              <a:spcBef>
                <a:spcPts val="0"/>
              </a:spcBef>
              <a:spcAft>
                <a:spcPts val="0"/>
              </a:spcAft>
              <a:buClrTx/>
              <a:buSzTx/>
              <a:buFont typeface="Wingdings" pitchFamily="2" charset="2"/>
              <a:buChar char="q"/>
              <a:tabLst/>
              <a:defRPr/>
            </a:pPr>
            <a:r>
              <a:rPr kumimoji="0" lang="fr-FR" sz="1800" b="1" i="0" u="none" strike="noStrike" kern="0" cap="none" spc="0" normalizeH="0" baseline="0" noProof="0" dirty="0" smtClean="0">
                <a:ln>
                  <a:noFill/>
                </a:ln>
                <a:effectLst/>
                <a:uLnTx/>
                <a:uFillTx/>
              </a:rPr>
              <a:t> </a:t>
            </a:r>
            <a:r>
              <a:rPr kumimoji="0" lang="fr-FR" sz="1800" b="1" i="0" u="none" strike="noStrike" kern="0" cap="none" spc="0" normalizeH="0" baseline="0" noProof="0" dirty="0">
                <a:ln>
                  <a:noFill/>
                </a:ln>
                <a:effectLst/>
                <a:uLnTx/>
                <a:uFillTx/>
              </a:rPr>
              <a:t>On retient généralement beaucoup mieux ce qui est vu et entendu</a:t>
            </a:r>
            <a:r>
              <a:rPr kumimoji="0" lang="fr-FR" sz="1800" b="1" i="0" u="none" strike="noStrike" kern="0" cap="none" spc="0" normalizeH="0" baseline="0" noProof="0" dirty="0" smtClean="0">
                <a:ln>
                  <a:noFill/>
                </a:ln>
                <a:effectLst/>
                <a:uLnTx/>
                <a:uFillTx/>
              </a:rPr>
              <a:t>.</a:t>
            </a:r>
          </a:p>
          <a:p>
            <a:pPr marL="285750" marR="0" lvl="0" indent="-285750" defTabSz="914400" eaLnBrk="1" fontAlgn="auto" latinLnBrk="0" hangingPunct="1">
              <a:lnSpc>
                <a:spcPct val="100000"/>
              </a:lnSpc>
              <a:spcBef>
                <a:spcPts val="0"/>
              </a:spcBef>
              <a:spcAft>
                <a:spcPts val="0"/>
              </a:spcAft>
              <a:buClrTx/>
              <a:buSzTx/>
              <a:buFont typeface="Wingdings" pitchFamily="2" charset="2"/>
              <a:buChar char="q"/>
              <a:tabLst/>
              <a:defRPr/>
            </a:pPr>
            <a:endParaRPr kumimoji="0" lang="fr-FR" sz="1800" b="1" i="0" u="none" strike="noStrike" kern="0" cap="none" spc="0" normalizeH="0" baseline="0" noProof="0" dirty="0" smtClean="0">
              <a:ln>
                <a:noFill/>
              </a:ln>
              <a:effectLst/>
              <a:uLnTx/>
              <a:uFillTx/>
            </a:endParaRPr>
          </a:p>
          <a:p>
            <a:pPr marL="285750" marR="0" lvl="0" indent="-285750" defTabSz="914400" eaLnBrk="1" fontAlgn="auto" latinLnBrk="0" hangingPunct="1">
              <a:lnSpc>
                <a:spcPct val="100000"/>
              </a:lnSpc>
              <a:spcBef>
                <a:spcPts val="0"/>
              </a:spcBef>
              <a:spcAft>
                <a:spcPts val="0"/>
              </a:spcAft>
              <a:buClrTx/>
              <a:buSzTx/>
              <a:buFont typeface="Wingdings" pitchFamily="2" charset="2"/>
              <a:buChar char="q"/>
              <a:tabLst/>
              <a:defRPr/>
            </a:pPr>
            <a:r>
              <a:rPr kumimoji="0" lang="fr-FR" sz="1800" b="1" i="0" u="none" strike="noStrike" kern="0" cap="none" spc="0" normalizeH="0" baseline="0" noProof="0" dirty="0" smtClean="0">
                <a:ln>
                  <a:noFill/>
                </a:ln>
                <a:effectLst/>
                <a:uLnTx/>
                <a:uFillTx/>
              </a:rPr>
              <a:t> </a:t>
            </a:r>
            <a:r>
              <a:rPr kumimoji="0" lang="fr-FR" sz="1800" b="1" i="0" u="none" strike="noStrike" kern="0" cap="none" spc="0" normalizeH="0" baseline="0" noProof="0" dirty="0">
                <a:ln>
                  <a:noFill/>
                </a:ln>
                <a:effectLst/>
                <a:uLnTx/>
                <a:uFillTx/>
              </a:rPr>
              <a:t>Le support visuel doit être simple, concis et dépouillé. Ainsi il sera très </a:t>
            </a:r>
            <a:r>
              <a:rPr kumimoji="0" lang="fr-FR" sz="1800" b="1" i="0" u="none" strike="noStrike" kern="0" cap="none" spc="0" normalizeH="0" baseline="0" noProof="0" dirty="0" smtClean="0">
                <a:ln>
                  <a:noFill/>
                </a:ln>
                <a:effectLst/>
                <a:uLnTx/>
                <a:uFillTx/>
              </a:rPr>
              <a:t>rapidement assimilable </a:t>
            </a:r>
            <a:r>
              <a:rPr kumimoji="0" lang="fr-FR" sz="1800" b="1" i="0" u="none" strike="noStrike" kern="0" cap="none" spc="0" normalizeH="0" baseline="0" noProof="0" dirty="0">
                <a:ln>
                  <a:noFill/>
                </a:ln>
                <a:effectLst/>
                <a:uLnTx/>
                <a:uFillTx/>
              </a:rPr>
              <a:t>par l'auditoire qui pourra donc diriger son attention sur ce qui est dit.</a:t>
            </a:r>
          </a:p>
        </p:txBody>
      </p:sp>
      <p:sp>
        <p:nvSpPr>
          <p:cNvPr id="2" name="ZoneTexte 1"/>
          <p:cNvSpPr txBox="1"/>
          <p:nvPr/>
        </p:nvSpPr>
        <p:spPr>
          <a:xfrm>
            <a:off x="683568" y="4223599"/>
            <a:ext cx="2232248" cy="369332"/>
          </a:xfrm>
          <a:prstGeom prst="rect">
            <a:avLst/>
          </a:prstGeom>
          <a:solidFill>
            <a:srgbClr val="00B0F0"/>
          </a:solidFill>
        </p:spPr>
        <p:txBody>
          <a:bodyPr wrap="square" rtlCol="1">
            <a:spAutoFit/>
          </a:bodyPr>
          <a:lstStyle/>
          <a:p>
            <a:pPr algn="ctr"/>
            <a:r>
              <a:rPr lang="fr-FR" dirty="0" smtClean="0"/>
              <a:t>Schémas </a:t>
            </a:r>
            <a:endParaRPr lang="fr-FR" dirty="0"/>
          </a:p>
        </p:txBody>
      </p:sp>
      <p:sp>
        <p:nvSpPr>
          <p:cNvPr id="5" name="ZoneTexte 4"/>
          <p:cNvSpPr txBox="1"/>
          <p:nvPr/>
        </p:nvSpPr>
        <p:spPr>
          <a:xfrm>
            <a:off x="3311860" y="4223599"/>
            <a:ext cx="2232248" cy="369332"/>
          </a:xfrm>
          <a:prstGeom prst="rect">
            <a:avLst/>
          </a:prstGeom>
          <a:solidFill>
            <a:srgbClr val="00B0F0"/>
          </a:solidFill>
        </p:spPr>
        <p:txBody>
          <a:bodyPr wrap="square" rtlCol="1">
            <a:spAutoFit/>
          </a:bodyPr>
          <a:lstStyle/>
          <a:p>
            <a:pPr algn="ctr"/>
            <a:r>
              <a:rPr lang="fr-FR" dirty="0" smtClean="0"/>
              <a:t>Image   </a:t>
            </a:r>
            <a:endParaRPr lang="fr-FR" dirty="0"/>
          </a:p>
        </p:txBody>
      </p:sp>
      <p:sp>
        <p:nvSpPr>
          <p:cNvPr id="6" name="ZoneTexte 5"/>
          <p:cNvSpPr txBox="1"/>
          <p:nvPr/>
        </p:nvSpPr>
        <p:spPr>
          <a:xfrm>
            <a:off x="5972020" y="4216165"/>
            <a:ext cx="2232248" cy="369332"/>
          </a:xfrm>
          <a:prstGeom prst="rect">
            <a:avLst/>
          </a:prstGeom>
          <a:solidFill>
            <a:srgbClr val="00B0F0"/>
          </a:solidFill>
        </p:spPr>
        <p:txBody>
          <a:bodyPr wrap="square" rtlCol="1">
            <a:spAutoFit/>
          </a:bodyPr>
          <a:lstStyle/>
          <a:p>
            <a:pPr algn="ctr"/>
            <a:r>
              <a:rPr lang="fr-FR" dirty="0" smtClean="0"/>
              <a:t>vidéo  </a:t>
            </a:r>
            <a:endParaRPr lang="fr-FR" dirty="0"/>
          </a:p>
        </p:txBody>
      </p:sp>
      <p:sp>
        <p:nvSpPr>
          <p:cNvPr id="7" name="ZoneTexte 6"/>
          <p:cNvSpPr txBox="1"/>
          <p:nvPr/>
        </p:nvSpPr>
        <p:spPr>
          <a:xfrm>
            <a:off x="3753823" y="6012394"/>
            <a:ext cx="2232248" cy="369332"/>
          </a:xfrm>
          <a:prstGeom prst="rect">
            <a:avLst/>
          </a:prstGeom>
          <a:noFill/>
        </p:spPr>
        <p:txBody>
          <a:bodyPr wrap="square" rtlCol="1">
            <a:spAutoFit/>
          </a:bodyPr>
          <a:lstStyle/>
          <a:p>
            <a:pPr algn="ctr"/>
            <a:r>
              <a:rPr lang="fr-FR" dirty="0"/>
              <a:t>D</a:t>
            </a:r>
            <a:r>
              <a:rPr lang="fr-FR" dirty="0" smtClean="0"/>
              <a:t>ata </a:t>
            </a:r>
            <a:r>
              <a:rPr lang="fr-FR" dirty="0"/>
              <a:t>show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5090894"/>
            <a:ext cx="2143125" cy="92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Connecteur droit avec flèche 8"/>
          <p:cNvCxnSpPr/>
          <p:nvPr/>
        </p:nvCxnSpPr>
        <p:spPr>
          <a:xfrm flipH="1">
            <a:off x="5851029" y="4592931"/>
            <a:ext cx="449163" cy="49796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2699792" y="4640421"/>
            <a:ext cx="1008112" cy="49796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a:off x="4427984" y="4590994"/>
            <a:ext cx="216024" cy="49796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57617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9552" y="188640"/>
            <a:ext cx="7560840" cy="5909310"/>
          </a:xfrm>
          <a:prstGeom prst="rect">
            <a:avLst/>
          </a:prstGeom>
        </p:spPr>
        <p:txBody>
          <a:bodyPr wrap="square">
            <a:spAutoFit/>
          </a:bodyPr>
          <a:lstStyle/>
          <a:p>
            <a:r>
              <a:rPr lang="fr-FR" dirty="0">
                <a:solidFill>
                  <a:srgbClr val="FFC000"/>
                </a:solidFill>
              </a:rPr>
              <a:t>CONSEILS POUR LA </a:t>
            </a:r>
            <a:r>
              <a:rPr lang="fr-FR" dirty="0" smtClean="0">
                <a:solidFill>
                  <a:srgbClr val="FFC000"/>
                </a:solidFill>
              </a:rPr>
              <a:t>PRESENTATION D’UN </a:t>
            </a:r>
            <a:r>
              <a:rPr lang="fr-FR" dirty="0">
                <a:solidFill>
                  <a:srgbClr val="FFC000"/>
                </a:solidFill>
              </a:rPr>
              <a:t>EXPOSE ORAL</a:t>
            </a:r>
          </a:p>
          <a:p>
            <a:r>
              <a:rPr lang="fr-FR" dirty="0"/>
              <a:t>Pour présenter un exposé à l’oral, je dois :</a:t>
            </a:r>
          </a:p>
          <a:p>
            <a:r>
              <a:rPr lang="fr-FR" dirty="0"/>
              <a:t>• </a:t>
            </a:r>
            <a:r>
              <a:rPr lang="fr-FR" b="1" dirty="0" smtClean="0">
                <a:solidFill>
                  <a:srgbClr val="00B050"/>
                </a:solidFill>
              </a:rPr>
              <a:t>Ordonner mes idées :</a:t>
            </a:r>
          </a:p>
          <a:p>
            <a:r>
              <a:rPr lang="fr-FR" dirty="0" smtClean="0"/>
              <a:t>- Suivre un plan clair avec des parties</a:t>
            </a:r>
          </a:p>
          <a:p>
            <a:r>
              <a:rPr lang="fr-FR" dirty="0" smtClean="0"/>
              <a:t>équilibrées</a:t>
            </a:r>
            <a:r>
              <a:rPr lang="fr-FR" dirty="0"/>
              <a:t>,</a:t>
            </a:r>
          </a:p>
          <a:p>
            <a:r>
              <a:rPr lang="fr-FR" dirty="0"/>
              <a:t>- Respecter le temps que je me suis</a:t>
            </a:r>
          </a:p>
          <a:p>
            <a:r>
              <a:rPr lang="fr-FR" dirty="0"/>
              <a:t>fixé pour chaque partie,</a:t>
            </a:r>
          </a:p>
          <a:p>
            <a:r>
              <a:rPr lang="fr-FR" dirty="0"/>
              <a:t>- Partager équitablement la parole lors</a:t>
            </a:r>
          </a:p>
          <a:p>
            <a:r>
              <a:rPr lang="fr-FR" dirty="0"/>
              <a:t>de présentation en groupe,</a:t>
            </a:r>
          </a:p>
          <a:p>
            <a:r>
              <a:rPr lang="fr-FR" dirty="0"/>
              <a:t>- Classer mes notes et les documents</a:t>
            </a:r>
          </a:p>
          <a:p>
            <a:r>
              <a:rPr lang="fr-FR" dirty="0"/>
              <a:t>que je veux montrer dans l’ordre de</a:t>
            </a:r>
          </a:p>
          <a:p>
            <a:r>
              <a:rPr lang="fr-FR" dirty="0"/>
              <a:t>présentation.</a:t>
            </a:r>
          </a:p>
          <a:p>
            <a:r>
              <a:rPr lang="fr-FR" dirty="0"/>
              <a:t>• </a:t>
            </a:r>
            <a:r>
              <a:rPr lang="fr-FR" b="1" dirty="0">
                <a:solidFill>
                  <a:srgbClr val="00B050"/>
                </a:solidFill>
              </a:rPr>
              <a:t>Avoir la bonne attitude :</a:t>
            </a:r>
          </a:p>
          <a:p>
            <a:r>
              <a:rPr lang="fr-FR" dirty="0"/>
              <a:t>- Regarder le public,</a:t>
            </a:r>
          </a:p>
          <a:p>
            <a:r>
              <a:rPr lang="fr-FR" dirty="0"/>
              <a:t>- Ne pas gesticuler,</a:t>
            </a:r>
          </a:p>
          <a:p>
            <a:r>
              <a:rPr lang="fr-FR" dirty="0"/>
              <a:t>- Parler suffisamment fort, pas trop</a:t>
            </a:r>
          </a:p>
          <a:p>
            <a:r>
              <a:rPr lang="fr-FR" dirty="0"/>
              <a:t>vite et articuler,</a:t>
            </a:r>
          </a:p>
          <a:p>
            <a:r>
              <a:rPr lang="fr-FR" dirty="0"/>
              <a:t>- Regarder le public sans fixer une</a:t>
            </a:r>
          </a:p>
          <a:p>
            <a:r>
              <a:rPr lang="fr-FR" dirty="0"/>
              <a:t>seule personne,</a:t>
            </a:r>
          </a:p>
          <a:p>
            <a:r>
              <a:rPr lang="fr-FR" dirty="0"/>
              <a:t>- Faire des phrases correctes, sans</a:t>
            </a:r>
          </a:p>
          <a:p>
            <a:r>
              <a:rPr lang="fr-FR" dirty="0" smtClean="0"/>
              <a:t>Faute.</a:t>
            </a:r>
            <a:endParaRPr lang="fr-FR" dirty="0"/>
          </a:p>
        </p:txBody>
      </p:sp>
    </p:spTree>
    <p:extLst>
      <p:ext uri="{BB962C8B-B14F-4D97-AF65-F5344CB8AC3E}">
        <p14:creationId xmlns:p14="http://schemas.microsoft.com/office/powerpoint/2010/main" val="15501203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Élémentaire">
  <a:themeElements>
    <a:clrScheme name="Exécutif">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Élémentaire">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Élémentaire">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943</TotalTime>
  <Words>579</Words>
  <Application>Microsoft Office PowerPoint</Application>
  <PresentationFormat>Affichage à l'écran (4:3)</PresentationFormat>
  <Paragraphs>88</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Élémentaire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Machines Spéciales</dc:title>
  <dc:creator>Tarek</dc:creator>
  <cp:lastModifiedBy>Tarek</cp:lastModifiedBy>
  <cp:revision>90</cp:revision>
  <dcterms:created xsi:type="dcterms:W3CDTF">2020-02-20T08:15:59Z</dcterms:created>
  <dcterms:modified xsi:type="dcterms:W3CDTF">2022-03-26T15:15:44Z</dcterms:modified>
</cp:coreProperties>
</file>