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56" r:id="rId2"/>
    <p:sldId id="312" r:id="rId3"/>
    <p:sldId id="314" r:id="rId4"/>
    <p:sldId id="313" r:id="rId5"/>
    <p:sldId id="316" r:id="rId6"/>
    <p:sldId id="317" r:id="rId7"/>
    <p:sldId id="318" r:id="rId8"/>
    <p:sldId id="319" r:id="rId9"/>
    <p:sldId id="315" r:id="rId10"/>
  </p:sldIdLst>
  <p:sldSz cx="9144000" cy="5715000" type="screen16x1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80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ADB5"/>
    <a:srgbClr val="00FFCC"/>
    <a:srgbClr val="222831"/>
    <a:srgbClr val="393E46"/>
    <a:srgbClr val="EEEEEE"/>
    <a:srgbClr val="BF5912"/>
    <a:srgbClr val="F7CBA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DBED569-4797-4DF1-A0F4-6AAB3CD982D8}" styleName="Style léger 3 - Accentuation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0" d="100"/>
          <a:sy n="70" d="100"/>
        </p:scale>
        <p:origin x="-1644" y="-462"/>
      </p:cViewPr>
      <p:guideLst>
        <p:guide orient="horz" pos="180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B92201-0B78-4E87-B3D7-7476ECA178C4}" type="datetimeFigureOut">
              <a:rPr lang="en-GB" smtClean="0"/>
              <a:t>02/05/2024</a:t>
            </a:fld>
            <a:endParaRPr lang="en-GB"/>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03C076-1DEB-4B3A-A467-79B08B68FD4C}" type="slidenum">
              <a:rPr lang="en-GB" smtClean="0"/>
              <a:t>‹N°›</a:t>
            </a:fld>
            <a:endParaRPr lang="en-GB"/>
          </a:p>
        </p:txBody>
      </p:sp>
    </p:spTree>
    <p:extLst>
      <p:ext uri="{BB962C8B-B14F-4D97-AF65-F5344CB8AC3E}">
        <p14:creationId xmlns:p14="http://schemas.microsoft.com/office/powerpoint/2010/main" val="8067614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075A742-ACC5-49B1-883B-0A798A0D29D2}" type="datetimeFigureOut">
              <a:rPr lang="en-US" smtClean="0"/>
              <a:t>5/2/2024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47C97E-624C-4741-8E37-D95BD34E2038}" type="slidenum">
              <a:rPr lang="en-US" smtClean="0"/>
              <a:t>‹N°›</a:t>
            </a:fld>
            <a:endParaRPr lang="en-US"/>
          </a:p>
        </p:txBody>
      </p:sp>
    </p:spTree>
    <p:extLst>
      <p:ext uri="{BB962C8B-B14F-4D97-AF65-F5344CB8AC3E}">
        <p14:creationId xmlns:p14="http://schemas.microsoft.com/office/powerpoint/2010/main" val="36910532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75A742-ACC5-49B1-883B-0A798A0D29D2}" type="datetimeFigureOut">
              <a:rPr lang="en-US" smtClean="0"/>
              <a:t>5/2/2024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47C97E-624C-4741-8E37-D95BD34E2038}" type="slidenum">
              <a:rPr lang="en-US" smtClean="0"/>
              <a:t>‹N°›</a:t>
            </a:fld>
            <a:endParaRPr lang="en-US"/>
          </a:p>
        </p:txBody>
      </p:sp>
    </p:spTree>
    <p:extLst>
      <p:ext uri="{BB962C8B-B14F-4D97-AF65-F5344CB8AC3E}">
        <p14:creationId xmlns:p14="http://schemas.microsoft.com/office/powerpoint/2010/main" val="640065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75A742-ACC5-49B1-883B-0A798A0D29D2}" type="datetimeFigureOut">
              <a:rPr lang="en-US" smtClean="0"/>
              <a:t>5/2/2024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47C97E-624C-4741-8E37-D95BD34E2038}" type="slidenum">
              <a:rPr lang="en-US" smtClean="0"/>
              <a:t>‹N°›</a:t>
            </a:fld>
            <a:endParaRPr lang="en-US"/>
          </a:p>
        </p:txBody>
      </p:sp>
    </p:spTree>
    <p:extLst>
      <p:ext uri="{BB962C8B-B14F-4D97-AF65-F5344CB8AC3E}">
        <p14:creationId xmlns:p14="http://schemas.microsoft.com/office/powerpoint/2010/main" val="333337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75A742-ACC5-49B1-883B-0A798A0D29D2}" type="datetimeFigureOut">
              <a:rPr lang="en-US" smtClean="0"/>
              <a:t>5/2/2024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47C97E-624C-4741-8E37-D95BD34E2038}" type="slidenum">
              <a:rPr lang="en-US" smtClean="0"/>
              <a:t>‹N°›</a:t>
            </a:fld>
            <a:endParaRPr lang="en-US"/>
          </a:p>
        </p:txBody>
      </p:sp>
    </p:spTree>
    <p:extLst>
      <p:ext uri="{BB962C8B-B14F-4D97-AF65-F5344CB8AC3E}">
        <p14:creationId xmlns:p14="http://schemas.microsoft.com/office/powerpoint/2010/main" val="1137345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2"/>
            <a:ext cx="7886700" cy="2377281"/>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075A742-ACC5-49B1-883B-0A798A0D29D2}" type="datetimeFigureOut">
              <a:rPr lang="en-US" smtClean="0"/>
              <a:t>5/2/2024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47C97E-624C-4741-8E37-D95BD34E2038}" type="slidenum">
              <a:rPr lang="en-US" smtClean="0"/>
              <a:t>‹N°›</a:t>
            </a:fld>
            <a:endParaRPr lang="en-US"/>
          </a:p>
        </p:txBody>
      </p:sp>
    </p:spTree>
    <p:extLst>
      <p:ext uri="{BB962C8B-B14F-4D97-AF65-F5344CB8AC3E}">
        <p14:creationId xmlns:p14="http://schemas.microsoft.com/office/powerpoint/2010/main" val="2066556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075A742-ACC5-49B1-883B-0A798A0D29D2}" type="datetimeFigureOut">
              <a:rPr lang="en-US" smtClean="0"/>
              <a:t>5/2/2024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47C97E-624C-4741-8E37-D95BD34E2038}" type="slidenum">
              <a:rPr lang="en-US" smtClean="0"/>
              <a:t>‹N°›</a:t>
            </a:fld>
            <a:endParaRPr lang="en-US"/>
          </a:p>
        </p:txBody>
      </p:sp>
    </p:spTree>
    <p:extLst>
      <p:ext uri="{BB962C8B-B14F-4D97-AF65-F5344CB8AC3E}">
        <p14:creationId xmlns:p14="http://schemas.microsoft.com/office/powerpoint/2010/main" val="2822985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075A742-ACC5-49B1-883B-0A798A0D29D2}" type="datetimeFigureOut">
              <a:rPr lang="en-US" smtClean="0"/>
              <a:t>5/2/2024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47C97E-624C-4741-8E37-D95BD34E2038}" type="slidenum">
              <a:rPr lang="en-US" smtClean="0"/>
              <a:t>‹N°›</a:t>
            </a:fld>
            <a:endParaRPr lang="en-US"/>
          </a:p>
        </p:txBody>
      </p:sp>
    </p:spTree>
    <p:extLst>
      <p:ext uri="{BB962C8B-B14F-4D97-AF65-F5344CB8AC3E}">
        <p14:creationId xmlns:p14="http://schemas.microsoft.com/office/powerpoint/2010/main" val="18553399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075A742-ACC5-49B1-883B-0A798A0D29D2}" type="datetimeFigureOut">
              <a:rPr lang="en-US" smtClean="0"/>
              <a:t>5/2/2024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47C97E-624C-4741-8E37-D95BD34E2038}" type="slidenum">
              <a:rPr lang="en-US" smtClean="0"/>
              <a:t>‹N°›</a:t>
            </a:fld>
            <a:endParaRPr lang="en-US"/>
          </a:p>
        </p:txBody>
      </p:sp>
    </p:spTree>
    <p:extLst>
      <p:ext uri="{BB962C8B-B14F-4D97-AF65-F5344CB8AC3E}">
        <p14:creationId xmlns:p14="http://schemas.microsoft.com/office/powerpoint/2010/main" val="228097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75A742-ACC5-49B1-883B-0A798A0D29D2}" type="datetimeFigureOut">
              <a:rPr lang="en-US" smtClean="0"/>
              <a:t>5/2/2024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D47C97E-624C-4741-8E37-D95BD34E2038}" type="slidenum">
              <a:rPr lang="en-US" smtClean="0"/>
              <a:t>‹N°›</a:t>
            </a:fld>
            <a:endParaRPr lang="en-US"/>
          </a:p>
        </p:txBody>
      </p:sp>
    </p:spTree>
    <p:extLst>
      <p:ext uri="{BB962C8B-B14F-4D97-AF65-F5344CB8AC3E}">
        <p14:creationId xmlns:p14="http://schemas.microsoft.com/office/powerpoint/2010/main" val="74762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9075A742-ACC5-49B1-883B-0A798A0D29D2}" type="datetimeFigureOut">
              <a:rPr lang="en-US" smtClean="0"/>
              <a:t>5/2/2024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47C97E-624C-4741-8E37-D95BD34E2038}" type="slidenum">
              <a:rPr lang="en-US" smtClean="0"/>
              <a:t>‹N°›</a:t>
            </a:fld>
            <a:endParaRPr lang="en-US"/>
          </a:p>
        </p:txBody>
      </p:sp>
    </p:spTree>
    <p:extLst>
      <p:ext uri="{BB962C8B-B14F-4D97-AF65-F5344CB8AC3E}">
        <p14:creationId xmlns:p14="http://schemas.microsoft.com/office/powerpoint/2010/main" val="12738668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9075A742-ACC5-49B1-883B-0A798A0D29D2}" type="datetimeFigureOut">
              <a:rPr lang="en-US" smtClean="0"/>
              <a:t>5/2/2024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47C97E-624C-4741-8E37-D95BD34E2038}" type="slidenum">
              <a:rPr lang="en-US" smtClean="0"/>
              <a:t>‹N°›</a:t>
            </a:fld>
            <a:endParaRPr lang="en-US"/>
          </a:p>
        </p:txBody>
      </p:sp>
    </p:spTree>
    <p:extLst>
      <p:ext uri="{BB962C8B-B14F-4D97-AF65-F5344CB8AC3E}">
        <p14:creationId xmlns:p14="http://schemas.microsoft.com/office/powerpoint/2010/main" val="17030399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83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9075A742-ACC5-49B1-883B-0A798A0D29D2}" type="datetimeFigureOut">
              <a:rPr lang="en-US" smtClean="0"/>
              <a:t>5/2/2024</a:t>
            </a:fld>
            <a:endParaRPr lang="en-US"/>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1D47C97E-624C-4741-8E37-D95BD34E2038}" type="slidenum">
              <a:rPr lang="en-US" smtClean="0"/>
              <a:t>‹N°›</a:t>
            </a:fld>
            <a:endParaRPr lang="en-US"/>
          </a:p>
        </p:txBody>
      </p:sp>
    </p:spTree>
    <p:extLst>
      <p:ext uri="{BB962C8B-B14F-4D97-AF65-F5344CB8AC3E}">
        <p14:creationId xmlns:p14="http://schemas.microsoft.com/office/powerpoint/2010/main" val="17155604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ar.wikipedia.org/w/index.php?title=%D8%A7%D9%84%D9%85%D9%86%D8%A7%D9%81%D8%B3%D8%A9_%D8%A7%D9%84%D9%85%D8%AB%D8%A7%D9%84%D9%8A%D8%A9.&amp;action=edit&amp;redlink=1"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s://ar.wikipedia.org/w/index.php?title=%D9%82%D9%8A%D9%85%D8%A9_%D8%A7%D9%84%D8%B9%D9%84%D8%A7%D9%85%D8%A9_%D8%A7%D9%84%D8%AA%D8%AC%D8%A7%D8%B1%D9%8A%D8%A9.&amp;action=edit&amp;redlink=1" TargetMode="External"/><Relationship Id="rId5" Type="http://schemas.openxmlformats.org/officeDocument/2006/relationships/hyperlink" Target="https://ar.wikipedia.org/w/index.php?title=%D8%A8%D8%B1%D8%A7%D8%A1%D8%A7%D8%AA_%D8%A7%D9%84%D8%A7%D8%AE%D8%AA%D8%B1%D8%A7%D8%B9.&amp;action=edit&amp;redlink=1" TargetMode="External"/><Relationship Id="rId4" Type="http://schemas.openxmlformats.org/officeDocument/2006/relationships/hyperlink" Target="https://ar.wikipedia.org/w/index.php?title=%D8%A7%D9%84%D8%AD%D9%88%D8%A7%D8%AC%D8%B2_%D8%A3%D9%85%D8%A7%D9%85_%D8%AF%D8%AE%D9%88%D9%84.&amp;action=edit&amp;redlink=1"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14">
            <a:extLst>
              <a:ext uri="{FF2B5EF4-FFF2-40B4-BE49-F238E27FC236}">
                <a16:creationId xmlns="" xmlns:a16="http://schemas.microsoft.com/office/drawing/2014/main" id="{926A16D8-8178-49C9-9676-42770AF3B12E}"/>
              </a:ext>
            </a:extLst>
          </p:cNvPr>
          <p:cNvSpPr/>
          <p:nvPr/>
        </p:nvSpPr>
        <p:spPr>
          <a:xfrm>
            <a:off x="0" y="-89685"/>
            <a:ext cx="406202" cy="7715250"/>
          </a:xfrm>
          <a:custGeom>
            <a:avLst/>
            <a:gdLst/>
            <a:ahLst/>
            <a:cxnLst/>
            <a:rect l="l" t="t" r="r" b="b"/>
            <a:pathLst>
              <a:path w="157867" h="2998468">
                <a:moveTo>
                  <a:pt x="0" y="0"/>
                </a:moveTo>
                <a:lnTo>
                  <a:pt x="157867" y="0"/>
                </a:lnTo>
                <a:lnTo>
                  <a:pt x="157867" y="2998468"/>
                </a:lnTo>
                <a:lnTo>
                  <a:pt x="0" y="2998468"/>
                </a:lnTo>
                <a:close/>
              </a:path>
            </a:pathLst>
          </a:custGeom>
          <a:solidFill>
            <a:srgbClr val="02ADB5"/>
          </a:solidFill>
        </p:spPr>
      </p:sp>
      <p:grpSp>
        <p:nvGrpSpPr>
          <p:cNvPr id="21" name="Group 6">
            <a:extLst>
              <a:ext uri="{FF2B5EF4-FFF2-40B4-BE49-F238E27FC236}">
                <a16:creationId xmlns="" xmlns:a16="http://schemas.microsoft.com/office/drawing/2014/main" id="{58268012-C8BE-41BB-B808-E5AFEF297103}"/>
              </a:ext>
            </a:extLst>
          </p:cNvPr>
          <p:cNvGrpSpPr/>
          <p:nvPr/>
        </p:nvGrpSpPr>
        <p:grpSpPr>
          <a:xfrm rot="2700000">
            <a:off x="4589881" y="5200257"/>
            <a:ext cx="4623254" cy="4623254"/>
            <a:chOff x="-1523389" y="749290"/>
            <a:chExt cx="1913890" cy="1913890"/>
          </a:xfrm>
          <a:solidFill>
            <a:srgbClr val="02ADB5"/>
          </a:solidFill>
        </p:grpSpPr>
        <p:sp>
          <p:nvSpPr>
            <p:cNvPr id="20" name="Freeform 7">
              <a:extLst>
                <a:ext uri="{FF2B5EF4-FFF2-40B4-BE49-F238E27FC236}">
                  <a16:creationId xmlns="" xmlns:a16="http://schemas.microsoft.com/office/drawing/2014/main" id="{736C5CCE-6BF5-4226-A06E-1E72C473F304}"/>
                </a:ext>
              </a:extLst>
            </p:cNvPr>
            <p:cNvSpPr/>
            <p:nvPr/>
          </p:nvSpPr>
          <p:spPr>
            <a:xfrm>
              <a:off x="-1523389" y="74929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grpFill/>
          </p:spPr>
        </p:sp>
      </p:grpSp>
      <p:grpSp>
        <p:nvGrpSpPr>
          <p:cNvPr id="27" name="Group 26">
            <a:extLst>
              <a:ext uri="{FF2B5EF4-FFF2-40B4-BE49-F238E27FC236}">
                <a16:creationId xmlns="" xmlns:a16="http://schemas.microsoft.com/office/drawing/2014/main" id="{E104F342-898A-4A27-8A30-97B6C0D64613}"/>
              </a:ext>
            </a:extLst>
          </p:cNvPr>
          <p:cNvGrpSpPr/>
          <p:nvPr/>
        </p:nvGrpSpPr>
        <p:grpSpPr>
          <a:xfrm>
            <a:off x="7948067" y="996388"/>
            <a:ext cx="4457192" cy="3714528"/>
            <a:chOff x="10896653" y="847484"/>
            <a:chExt cx="5942923" cy="4952704"/>
          </a:xfrm>
          <a:solidFill>
            <a:srgbClr val="393E46"/>
          </a:solidFill>
        </p:grpSpPr>
        <p:grpSp>
          <p:nvGrpSpPr>
            <p:cNvPr id="24" name="Group 4">
              <a:extLst>
                <a:ext uri="{FF2B5EF4-FFF2-40B4-BE49-F238E27FC236}">
                  <a16:creationId xmlns="" xmlns:a16="http://schemas.microsoft.com/office/drawing/2014/main" id="{90F3593B-D896-420D-B66B-BBAD4B1147A2}"/>
                </a:ext>
              </a:extLst>
            </p:cNvPr>
            <p:cNvGrpSpPr/>
            <p:nvPr/>
          </p:nvGrpSpPr>
          <p:grpSpPr>
            <a:xfrm rot="-2700000">
              <a:off x="10896653" y="1642457"/>
              <a:ext cx="3786245" cy="3152432"/>
              <a:chOff x="0" y="0"/>
              <a:chExt cx="1913890" cy="1913890"/>
            </a:xfrm>
            <a:grpFill/>
          </p:grpSpPr>
          <p:sp>
            <p:nvSpPr>
              <p:cNvPr id="23" name="Freeform 5">
                <a:extLst>
                  <a:ext uri="{FF2B5EF4-FFF2-40B4-BE49-F238E27FC236}">
                    <a16:creationId xmlns="" xmlns:a16="http://schemas.microsoft.com/office/drawing/2014/main" id="{B388E1B5-A244-4D0A-B6B2-C51BB415E9AF}"/>
                  </a:ext>
                </a:extLst>
              </p:cNvPr>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grpFill/>
              <a:ln w="38100">
                <a:solidFill>
                  <a:srgbClr val="02ADB5"/>
                </a:solidFill>
              </a:ln>
            </p:spPr>
          </p:sp>
        </p:grpSp>
        <p:grpSp>
          <p:nvGrpSpPr>
            <p:cNvPr id="22" name="Group 6">
              <a:extLst>
                <a:ext uri="{FF2B5EF4-FFF2-40B4-BE49-F238E27FC236}">
                  <a16:creationId xmlns="" xmlns:a16="http://schemas.microsoft.com/office/drawing/2014/main" id="{24E731ED-0775-46CE-98ED-0912C86F2592}"/>
                </a:ext>
              </a:extLst>
            </p:cNvPr>
            <p:cNvGrpSpPr/>
            <p:nvPr/>
          </p:nvGrpSpPr>
          <p:grpSpPr>
            <a:xfrm rot="2700000">
              <a:off x="11738148" y="698760"/>
              <a:ext cx="4952704" cy="5250152"/>
              <a:chOff x="0" y="0"/>
              <a:chExt cx="1913890" cy="1913890"/>
            </a:xfrm>
            <a:grpFill/>
          </p:grpSpPr>
          <p:sp>
            <p:nvSpPr>
              <p:cNvPr id="26" name="Freeform 7">
                <a:extLst>
                  <a:ext uri="{FF2B5EF4-FFF2-40B4-BE49-F238E27FC236}">
                    <a16:creationId xmlns="" xmlns:a16="http://schemas.microsoft.com/office/drawing/2014/main" id="{A4AAA139-45EF-47E3-86D1-7E055323F83C}"/>
                  </a:ext>
                </a:extLst>
              </p:cNvPr>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grpFill/>
              <a:ln w="38100">
                <a:solidFill>
                  <a:srgbClr val="02ADB5"/>
                </a:solidFill>
              </a:ln>
            </p:spPr>
          </p:sp>
        </p:grpSp>
      </p:grpSp>
      <p:sp>
        <p:nvSpPr>
          <p:cNvPr id="14" name="TextBox 15">
            <a:extLst>
              <a:ext uri="{FF2B5EF4-FFF2-40B4-BE49-F238E27FC236}">
                <a16:creationId xmlns="" xmlns:a16="http://schemas.microsoft.com/office/drawing/2014/main" id="{9533C81C-7263-4EBE-A292-6AA49B75C2C7}"/>
              </a:ext>
            </a:extLst>
          </p:cNvPr>
          <p:cNvSpPr txBox="1"/>
          <p:nvPr/>
        </p:nvSpPr>
        <p:spPr>
          <a:xfrm>
            <a:off x="978599" y="2272300"/>
            <a:ext cx="6335067" cy="784830"/>
          </a:xfrm>
          <a:prstGeom prst="rect">
            <a:avLst/>
          </a:prstGeom>
          <a:noFill/>
        </p:spPr>
        <p:txBody>
          <a:bodyPr wrap="square" rtlCol="0">
            <a:spAutoFit/>
          </a:bodyPr>
          <a:lstStyle/>
          <a:p>
            <a:pPr algn="ctr" rtl="1"/>
            <a:r>
              <a:rPr lang="ar-DZ" sz="4500" b="1" dirty="0" smtClean="0">
                <a:solidFill>
                  <a:srgbClr val="EEEEEE"/>
                </a:solidFill>
                <a:latin typeface="Aljazeera" panose="02000000000000000000" pitchFamily="2" charset="-78"/>
                <a:cs typeface="Aljazeera" panose="02000000000000000000" pitchFamily="2" charset="-78"/>
              </a:rPr>
              <a:t>قوى التنافس</a:t>
            </a:r>
            <a:endParaRPr lang="en-US" sz="4500" b="1" dirty="0">
              <a:solidFill>
                <a:srgbClr val="EEEEEE"/>
              </a:solidFill>
              <a:latin typeface="Aljazeera" panose="02000000000000000000" pitchFamily="2" charset="-78"/>
              <a:cs typeface="Aljazeera" panose="02000000000000000000" pitchFamily="2" charset="-78"/>
            </a:endParaRPr>
          </a:p>
        </p:txBody>
      </p:sp>
      <p:pic>
        <p:nvPicPr>
          <p:cNvPr id="12" name="Picture 11">
            <a:extLst>
              <a:ext uri="{FF2B5EF4-FFF2-40B4-BE49-F238E27FC236}">
                <a16:creationId xmlns="" xmlns:a16="http://schemas.microsoft.com/office/drawing/2014/main" id="{3509F9BE-79DA-4938-A364-E6C6CABA78A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71512" y="2754907"/>
            <a:ext cx="1632045" cy="1632045"/>
          </a:xfrm>
          <a:prstGeom prst="rect">
            <a:avLst/>
          </a:prstGeom>
        </p:spPr>
      </p:pic>
      <p:pic>
        <p:nvPicPr>
          <p:cNvPr id="2" name="Picture 12">
            <a:extLst>
              <a:ext uri="{FF2B5EF4-FFF2-40B4-BE49-F238E27FC236}">
                <a16:creationId xmlns="" xmlns:a16="http://schemas.microsoft.com/office/drawing/2014/main" id="{3C13664A-CE2C-40CA-BDED-72694EB910FE}"/>
              </a:ext>
            </a:extLst>
          </p:cNvPr>
          <p:cNvPicPr>
            <a:picLocks noChangeAspect="1"/>
          </p:cNvPicPr>
          <p:nvPr/>
        </p:nvPicPr>
        <p:blipFill>
          <a:blip r:embed="rId3">
            <a:alphaModFix amt="69000"/>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5880038" y="471832"/>
            <a:ext cx="9745098" cy="1576934"/>
          </a:xfrm>
          <a:prstGeom prst="rect">
            <a:avLst/>
          </a:prstGeom>
        </p:spPr>
      </p:pic>
    </p:spTree>
    <p:extLst>
      <p:ext uri="{BB962C8B-B14F-4D97-AF65-F5344CB8AC3E}">
        <p14:creationId xmlns:p14="http://schemas.microsoft.com/office/powerpoint/2010/main" val="2881758016"/>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a:extLst>
              <a:ext uri="{FF2B5EF4-FFF2-40B4-BE49-F238E27FC236}">
                <a16:creationId xmlns="" xmlns:a16="http://schemas.microsoft.com/office/drawing/2014/main" id="{18E2A2FD-051D-4B6B-84C6-FD7493201633}"/>
              </a:ext>
            </a:extLst>
          </p:cNvPr>
          <p:cNvGrpSpPr/>
          <p:nvPr/>
        </p:nvGrpSpPr>
        <p:grpSpPr>
          <a:xfrm rot="-10800000">
            <a:off x="-1184102" y="-2941838"/>
            <a:ext cx="12408828" cy="8656838"/>
            <a:chOff x="0" y="0"/>
            <a:chExt cx="2433656" cy="4619639"/>
          </a:xfrm>
          <a:solidFill>
            <a:srgbClr val="02ADB5"/>
          </a:solidFill>
        </p:grpSpPr>
        <p:sp>
          <p:nvSpPr>
            <p:cNvPr id="7" name="Freeform 11">
              <a:extLst>
                <a:ext uri="{FF2B5EF4-FFF2-40B4-BE49-F238E27FC236}">
                  <a16:creationId xmlns="" xmlns:a16="http://schemas.microsoft.com/office/drawing/2014/main" id="{F772DA9B-50DB-433F-BCF2-14D59A8839EA}"/>
                </a:ext>
              </a:extLst>
            </p:cNvPr>
            <p:cNvSpPr/>
            <p:nvPr/>
          </p:nvSpPr>
          <p:spPr>
            <a:xfrm>
              <a:off x="0" y="0"/>
              <a:ext cx="2433656" cy="4619639"/>
            </a:xfrm>
            <a:custGeom>
              <a:avLst/>
              <a:gdLst/>
              <a:ahLst/>
              <a:cxnLst/>
              <a:rect l="l" t="t" r="r" b="b"/>
              <a:pathLst>
                <a:path w="2353310" h="3357865">
                  <a:moveTo>
                    <a:pt x="784860" y="3290555"/>
                  </a:moveTo>
                  <a:cubicBezTo>
                    <a:pt x="905510" y="3331195"/>
                    <a:pt x="1042670" y="3357865"/>
                    <a:pt x="1177290" y="3357865"/>
                  </a:cubicBezTo>
                  <a:cubicBezTo>
                    <a:pt x="1311910" y="3357865"/>
                    <a:pt x="1441450" y="3335005"/>
                    <a:pt x="1560830" y="3294365"/>
                  </a:cubicBezTo>
                  <a:cubicBezTo>
                    <a:pt x="1563370" y="3293095"/>
                    <a:pt x="1565910" y="3293095"/>
                    <a:pt x="1568450" y="3291825"/>
                  </a:cubicBezTo>
                  <a:cubicBezTo>
                    <a:pt x="2016760" y="3129265"/>
                    <a:pt x="2346960" y="2700005"/>
                    <a:pt x="2353310" y="2196850"/>
                  </a:cubicBezTo>
                  <a:lnTo>
                    <a:pt x="2353310" y="0"/>
                  </a:lnTo>
                  <a:lnTo>
                    <a:pt x="0" y="0"/>
                  </a:lnTo>
                  <a:lnTo>
                    <a:pt x="0" y="2195204"/>
                  </a:lnTo>
                  <a:cubicBezTo>
                    <a:pt x="6350" y="2702545"/>
                    <a:pt x="331470" y="3131805"/>
                    <a:pt x="784860" y="3290555"/>
                  </a:cubicBezTo>
                  <a:close/>
                </a:path>
              </a:pathLst>
            </a:custGeom>
            <a:grpFill/>
          </p:spPr>
        </p:sp>
      </p:grpSp>
      <p:grpSp>
        <p:nvGrpSpPr>
          <p:cNvPr id="8" name="Group 10">
            <a:extLst>
              <a:ext uri="{FF2B5EF4-FFF2-40B4-BE49-F238E27FC236}">
                <a16:creationId xmlns="" xmlns:a16="http://schemas.microsoft.com/office/drawing/2014/main" id="{6DE07F88-E8B4-49E6-BA44-74934CDE23BE}"/>
              </a:ext>
            </a:extLst>
          </p:cNvPr>
          <p:cNvGrpSpPr/>
          <p:nvPr/>
        </p:nvGrpSpPr>
        <p:grpSpPr>
          <a:xfrm rot="2700000">
            <a:off x="-2185044" y="4377416"/>
            <a:ext cx="4389660" cy="4389660"/>
            <a:chOff x="0" y="0"/>
            <a:chExt cx="1913890" cy="1913890"/>
          </a:xfrm>
          <a:solidFill>
            <a:srgbClr val="393E46"/>
          </a:solidFill>
        </p:grpSpPr>
        <p:sp>
          <p:nvSpPr>
            <p:cNvPr id="14" name="Freeform 11">
              <a:extLst>
                <a:ext uri="{FF2B5EF4-FFF2-40B4-BE49-F238E27FC236}">
                  <a16:creationId xmlns="" xmlns:a16="http://schemas.microsoft.com/office/drawing/2014/main" id="{E494B693-BB30-46DD-98FA-8E00E47BEA58}"/>
                </a:ext>
              </a:extLst>
            </p:cNvPr>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grpFill/>
          </p:spPr>
          <p:txBody>
            <a:bodyPr/>
            <a:lstStyle/>
            <a:p>
              <a:endParaRPr lang="en-US" sz="1053" dirty="0"/>
            </a:p>
          </p:txBody>
        </p:sp>
      </p:grpSp>
      <p:grpSp>
        <p:nvGrpSpPr>
          <p:cNvPr id="20" name="Group 14">
            <a:extLst>
              <a:ext uri="{FF2B5EF4-FFF2-40B4-BE49-F238E27FC236}">
                <a16:creationId xmlns="" xmlns:a16="http://schemas.microsoft.com/office/drawing/2014/main" id="{98B81226-DE44-4A20-B187-16DE45CEB4A5}"/>
              </a:ext>
            </a:extLst>
          </p:cNvPr>
          <p:cNvGrpSpPr/>
          <p:nvPr/>
        </p:nvGrpSpPr>
        <p:grpSpPr>
          <a:xfrm rot="2700000">
            <a:off x="-2185044" y="5212439"/>
            <a:ext cx="4389660" cy="4389660"/>
            <a:chOff x="0" y="0"/>
            <a:chExt cx="1913890" cy="1913890"/>
          </a:xfrm>
          <a:solidFill>
            <a:srgbClr val="393E46"/>
          </a:solidFill>
        </p:grpSpPr>
        <p:sp>
          <p:nvSpPr>
            <p:cNvPr id="19" name="Freeform 15">
              <a:extLst>
                <a:ext uri="{FF2B5EF4-FFF2-40B4-BE49-F238E27FC236}">
                  <a16:creationId xmlns="" xmlns:a16="http://schemas.microsoft.com/office/drawing/2014/main" id="{86DE4D46-1BD5-4CB5-99AE-8FBE575CBFDD}"/>
                </a:ext>
              </a:extLst>
            </p:cNvPr>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grpFill/>
            <a:ln w="57150">
              <a:solidFill>
                <a:srgbClr val="222831"/>
              </a:solidFill>
            </a:ln>
          </p:spPr>
        </p:sp>
      </p:grpSp>
      <p:pic>
        <p:nvPicPr>
          <p:cNvPr id="5" name="Picture 4">
            <a:extLst>
              <a:ext uri="{FF2B5EF4-FFF2-40B4-BE49-F238E27FC236}">
                <a16:creationId xmlns="" xmlns:a16="http://schemas.microsoft.com/office/drawing/2014/main" id="{33CEBEBE-0439-4B40-A040-1D84447FAD2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71512" y="2754907"/>
            <a:ext cx="1632045" cy="1632045"/>
          </a:xfrm>
          <a:prstGeom prst="rect">
            <a:avLst/>
          </a:prstGeom>
        </p:spPr>
      </p:pic>
      <p:grpSp>
        <p:nvGrpSpPr>
          <p:cNvPr id="16" name="Group 15">
            <a:extLst>
              <a:ext uri="{FF2B5EF4-FFF2-40B4-BE49-F238E27FC236}">
                <a16:creationId xmlns="" xmlns:a16="http://schemas.microsoft.com/office/drawing/2014/main" id="{87928C21-D9EE-43B8-8C2C-3851F7014815}"/>
              </a:ext>
            </a:extLst>
          </p:cNvPr>
          <p:cNvGrpSpPr/>
          <p:nvPr/>
        </p:nvGrpSpPr>
        <p:grpSpPr>
          <a:xfrm rot="10800000">
            <a:off x="-2463426" y="-2136342"/>
            <a:ext cx="3939961" cy="4272683"/>
            <a:chOff x="-3281791" y="-3313823"/>
            <a:chExt cx="6566080" cy="6566081"/>
          </a:xfrm>
        </p:grpSpPr>
        <p:grpSp>
          <p:nvGrpSpPr>
            <p:cNvPr id="17" name="Group 4">
              <a:extLst>
                <a:ext uri="{FF2B5EF4-FFF2-40B4-BE49-F238E27FC236}">
                  <a16:creationId xmlns="" xmlns:a16="http://schemas.microsoft.com/office/drawing/2014/main" id="{C0A5CC4F-3D52-44F9-A112-AC8CA68C5F00}"/>
                </a:ext>
              </a:extLst>
            </p:cNvPr>
            <p:cNvGrpSpPr/>
            <p:nvPr/>
          </p:nvGrpSpPr>
          <p:grpSpPr>
            <a:xfrm rot="-2700000">
              <a:off x="-3281791" y="-3313823"/>
              <a:ext cx="6566080" cy="6566081"/>
              <a:chOff x="6602" y="-6087"/>
              <a:chExt cx="1913890" cy="1913890"/>
            </a:xfrm>
          </p:grpSpPr>
          <p:sp>
            <p:nvSpPr>
              <p:cNvPr id="22" name="Freeform 5">
                <a:extLst>
                  <a:ext uri="{FF2B5EF4-FFF2-40B4-BE49-F238E27FC236}">
                    <a16:creationId xmlns="" xmlns:a16="http://schemas.microsoft.com/office/drawing/2014/main" id="{61A404E9-E2E6-4F8A-8425-A8C6C17DE831}"/>
                  </a:ext>
                </a:extLst>
              </p:cNvPr>
              <p:cNvSpPr/>
              <p:nvPr/>
            </p:nvSpPr>
            <p:spPr>
              <a:xfrm>
                <a:off x="6602" y="-6087"/>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222831"/>
              </a:solidFill>
              <a:ln w="38100">
                <a:solidFill>
                  <a:srgbClr val="EEEEEE"/>
                </a:solidFill>
              </a:ln>
            </p:spPr>
          </p:sp>
        </p:grpSp>
        <p:grpSp>
          <p:nvGrpSpPr>
            <p:cNvPr id="18" name="Group 6">
              <a:extLst>
                <a:ext uri="{FF2B5EF4-FFF2-40B4-BE49-F238E27FC236}">
                  <a16:creationId xmlns="" xmlns:a16="http://schemas.microsoft.com/office/drawing/2014/main" id="{1254431C-FEEE-4286-9E28-54045F2A5EC1}"/>
                </a:ext>
              </a:extLst>
            </p:cNvPr>
            <p:cNvGrpSpPr/>
            <p:nvPr/>
          </p:nvGrpSpPr>
          <p:grpSpPr>
            <a:xfrm rot="2700000">
              <a:off x="-2926440" y="-2926440"/>
              <a:ext cx="5852880" cy="5852880"/>
              <a:chOff x="0" y="0"/>
              <a:chExt cx="1913890" cy="1913890"/>
            </a:xfrm>
          </p:grpSpPr>
          <p:sp>
            <p:nvSpPr>
              <p:cNvPr id="21" name="Freeform 7">
                <a:extLst>
                  <a:ext uri="{FF2B5EF4-FFF2-40B4-BE49-F238E27FC236}">
                    <a16:creationId xmlns="" xmlns:a16="http://schemas.microsoft.com/office/drawing/2014/main" id="{2071BD9A-49B4-4AC5-9A6C-1D46121D59A6}"/>
                  </a:ext>
                </a:extLst>
              </p:cNvPr>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solidFill>
                <a:srgbClr val="FFFFFF"/>
              </a:solidFill>
            </p:spPr>
          </p:sp>
        </p:grpSp>
      </p:grpSp>
      <p:sp>
        <p:nvSpPr>
          <p:cNvPr id="24" name="TextBox 23">
            <a:extLst>
              <a:ext uri="{FF2B5EF4-FFF2-40B4-BE49-F238E27FC236}">
                <a16:creationId xmlns="" xmlns:a16="http://schemas.microsoft.com/office/drawing/2014/main" id="{04014166-4A1A-4A39-B159-85C064C5A85D}"/>
              </a:ext>
            </a:extLst>
          </p:cNvPr>
          <p:cNvSpPr txBox="1"/>
          <p:nvPr/>
        </p:nvSpPr>
        <p:spPr>
          <a:xfrm>
            <a:off x="3157798" y="509211"/>
            <a:ext cx="5456582" cy="646331"/>
          </a:xfrm>
          <a:prstGeom prst="rect">
            <a:avLst/>
          </a:prstGeom>
          <a:noFill/>
        </p:spPr>
        <p:txBody>
          <a:bodyPr wrap="square" rtlCol="0">
            <a:spAutoFit/>
          </a:bodyPr>
          <a:lstStyle/>
          <a:p>
            <a:pPr marL="342900" algn="justLow" defTabSz="914400" rtl="1">
              <a:spcBef>
                <a:spcPts val="600"/>
              </a:spcBef>
              <a:spcAft>
                <a:spcPts val="600"/>
              </a:spcAft>
            </a:pPr>
            <a:r>
              <a:rPr lang="ar-DZ" altLang="en-US" sz="3600" dirty="0" smtClean="0">
                <a:solidFill>
                  <a:prstClr val="white"/>
                </a:solidFill>
                <a:latin typeface="AbdoMaster-Book" panose="02000500030000020004" pitchFamily="2" charset="-78"/>
              </a:rPr>
              <a:t>قوى التنافس الخمس لبوتر:</a:t>
            </a:r>
            <a:endParaRPr lang="ar-SA" altLang="en-US" sz="3600" dirty="0">
              <a:solidFill>
                <a:prstClr val="white"/>
              </a:solidFill>
              <a:latin typeface="AbdoMaster-Book" panose="02000500030000020004" pitchFamily="2" charset="-78"/>
            </a:endParaRPr>
          </a:p>
        </p:txBody>
      </p:sp>
      <p:sp>
        <p:nvSpPr>
          <p:cNvPr id="28" name="Rectangle 27"/>
          <p:cNvSpPr/>
          <p:nvPr/>
        </p:nvSpPr>
        <p:spPr>
          <a:xfrm>
            <a:off x="1911901" y="1780223"/>
            <a:ext cx="6702479" cy="2246769"/>
          </a:xfrm>
          <a:prstGeom prst="rect">
            <a:avLst/>
          </a:prstGeom>
          <a:ln>
            <a:solidFill>
              <a:schemeClr val="tx2">
                <a:lumMod val="75000"/>
              </a:schemeClr>
            </a:solidFill>
          </a:ln>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DZ" sz="2000" b="1" i="0" u="none" strike="noStrike" kern="0" cap="none" spc="0" normalizeH="0" baseline="0" noProof="0" dirty="0" smtClean="0">
                <a:ln>
                  <a:noFill/>
                </a:ln>
                <a:solidFill>
                  <a:prstClr val="black"/>
                </a:solidFill>
                <a:effectLst/>
                <a:uLnTx/>
                <a:uFillTx/>
              </a:rPr>
              <a:t>تحليل القوى الخمس لبورتر</a:t>
            </a:r>
            <a:r>
              <a:rPr kumimoji="0" lang="fr-FR" sz="2000" b="1" i="0" u="none" strike="noStrike" kern="0" cap="none" spc="0" normalizeH="0" baseline="0" noProof="0" dirty="0" err="1" smtClean="0">
                <a:ln>
                  <a:noFill/>
                </a:ln>
                <a:solidFill>
                  <a:prstClr val="black"/>
                </a:solidFill>
                <a:effectLst/>
                <a:uLnTx/>
                <a:uFillTx/>
              </a:rPr>
              <a:t>Porter’s</a:t>
            </a:r>
            <a:r>
              <a:rPr kumimoji="0" lang="fr-FR" sz="2000" b="1" i="0" u="none" strike="noStrike" kern="0" cap="none" spc="0" normalizeH="0" baseline="0" noProof="0" dirty="0" smtClean="0">
                <a:ln>
                  <a:noFill/>
                </a:ln>
                <a:solidFill>
                  <a:prstClr val="black"/>
                </a:solidFill>
                <a:effectLst/>
                <a:uLnTx/>
                <a:uFillTx/>
              </a:rPr>
              <a:t> Five Forces)</a:t>
            </a:r>
            <a:r>
              <a:rPr kumimoji="0" lang="ar-DZ" sz="2000" b="1" i="0" u="none" strike="noStrike" kern="0" cap="none" spc="0" normalizeH="0" baseline="0" noProof="0" dirty="0" smtClean="0">
                <a:ln>
                  <a:noFill/>
                </a:ln>
                <a:solidFill>
                  <a:prstClr val="black"/>
                </a:solidFill>
                <a:effectLst/>
                <a:uLnTx/>
                <a:uFillTx/>
              </a:rPr>
              <a:t> )</a:t>
            </a:r>
          </a:p>
          <a:p>
            <a:pPr marL="0" marR="0" lvl="0" indent="0" algn="just" defTabSz="914400" rtl="1" eaLnBrk="1" fontAlgn="auto" latinLnBrk="0" hangingPunct="1">
              <a:lnSpc>
                <a:spcPct val="100000"/>
              </a:lnSpc>
              <a:spcBef>
                <a:spcPts val="0"/>
              </a:spcBef>
              <a:spcAft>
                <a:spcPts val="0"/>
              </a:spcAft>
              <a:buClrTx/>
              <a:buSzTx/>
              <a:buFontTx/>
              <a:buNone/>
              <a:tabLst/>
              <a:defRPr/>
            </a:pPr>
            <a:r>
              <a:rPr lang="ar-DZ" sz="2000" kern="0" dirty="0">
                <a:solidFill>
                  <a:prstClr val="black"/>
                </a:solidFill>
              </a:rPr>
              <a:t> </a:t>
            </a:r>
            <a:r>
              <a:rPr lang="ar-DZ" sz="2000" kern="0" dirty="0" smtClean="0">
                <a:solidFill>
                  <a:prstClr val="black"/>
                </a:solidFill>
              </a:rPr>
              <a:t>  </a:t>
            </a:r>
            <a:r>
              <a:rPr kumimoji="0" lang="ar-DZ" sz="2000" b="0" i="0" u="none" strike="noStrike" kern="0" cap="none" spc="0" normalizeH="0" baseline="0" noProof="0" dirty="0" smtClean="0">
                <a:ln>
                  <a:noFill/>
                </a:ln>
                <a:solidFill>
                  <a:prstClr val="black"/>
                </a:solidFill>
                <a:effectLst/>
                <a:uLnTx/>
                <a:uFillTx/>
              </a:rPr>
              <a:t>هو إطار عمل</a:t>
            </a:r>
            <a:r>
              <a:rPr kumimoji="0" lang="fr-FR" sz="2000" b="0" i="0" u="none" strike="noStrike" kern="0" cap="none" spc="0" normalizeH="0" baseline="0" noProof="0" dirty="0" smtClean="0">
                <a:ln>
                  <a:noFill/>
                </a:ln>
                <a:solidFill>
                  <a:prstClr val="black"/>
                </a:solidFill>
                <a:effectLst/>
                <a:uLnTx/>
                <a:uFillTx/>
              </a:rPr>
              <a:t> </a:t>
            </a:r>
            <a:r>
              <a:rPr kumimoji="0" lang="ar-DZ" sz="2000" b="0" i="0" u="none" strike="noStrike" kern="0" cap="none" spc="0" normalizeH="0" baseline="0" noProof="0" dirty="0" smtClean="0">
                <a:ln>
                  <a:noFill/>
                </a:ln>
                <a:solidFill>
                  <a:prstClr val="black"/>
                </a:solidFill>
                <a:effectLst/>
                <a:uLnTx/>
                <a:uFillTx/>
              </a:rPr>
              <a:t>يساعد في تحليل مستوى المنافسة داخل صناعة معينة. إنه مفيد بشكل خاص عند بدء عمل تجاري جديد أو عند دخول قطاع صناعي جديد. سُمي النموذج نسبةً إلى “مايكل بورتر” الأستاذ في كلية “هارفارد للأعمال” الذي ابتكر هذا النموذج، ونُشر في كتابه “الاستراتيجية التنافسية: تقنيات لتحليل الأعمال والمنافسين”</a:t>
            </a:r>
            <a:r>
              <a:rPr kumimoji="0" lang="ar-DZ" sz="2000" b="0" i="0" u="none" strike="noStrike" kern="0" cap="none" spc="0" normalizeH="0" noProof="0" dirty="0" smtClean="0">
                <a:ln>
                  <a:noFill/>
                </a:ln>
                <a:solidFill>
                  <a:prstClr val="black"/>
                </a:solidFill>
                <a:effectLst/>
                <a:uLnTx/>
                <a:uFillTx/>
              </a:rPr>
              <a:t> </a:t>
            </a:r>
            <a:r>
              <a:rPr kumimoji="0" lang="ar-DZ" sz="2000" b="0" i="0" u="none" strike="noStrike" kern="0" cap="none" spc="0" normalizeH="0" baseline="0" noProof="0" dirty="0" smtClean="0">
                <a:ln>
                  <a:noFill/>
                </a:ln>
                <a:solidFill>
                  <a:prstClr val="black"/>
                </a:solidFill>
                <a:effectLst/>
                <a:uLnTx/>
                <a:uFillTx/>
              </a:rPr>
              <a:t>عام 1980. وفقًا لهذا الإطار، لا تأتي القدرة التنافسية من المنافسين فقط. بدلاً من ذلك ، تعتمد حالة المنافسة في صناعة ما على خمس قوى أساسية,</a:t>
            </a:r>
          </a:p>
        </p:txBody>
      </p:sp>
    </p:spTree>
    <p:extLst>
      <p:ext uri="{BB962C8B-B14F-4D97-AF65-F5344CB8AC3E}">
        <p14:creationId xmlns:p14="http://schemas.microsoft.com/office/powerpoint/2010/main" val="216389264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a:extLst>
              <a:ext uri="{FF2B5EF4-FFF2-40B4-BE49-F238E27FC236}">
                <a16:creationId xmlns="" xmlns:a16="http://schemas.microsoft.com/office/drawing/2014/main" id="{18E2A2FD-051D-4B6B-84C6-FD7493201633}"/>
              </a:ext>
            </a:extLst>
          </p:cNvPr>
          <p:cNvGrpSpPr/>
          <p:nvPr/>
        </p:nvGrpSpPr>
        <p:grpSpPr>
          <a:xfrm rot="-10800000">
            <a:off x="-1306932" y="-2941839"/>
            <a:ext cx="12408828" cy="8656838"/>
            <a:chOff x="0" y="0"/>
            <a:chExt cx="2433656" cy="4619639"/>
          </a:xfrm>
          <a:solidFill>
            <a:srgbClr val="02ADB5"/>
          </a:solidFill>
        </p:grpSpPr>
        <p:sp>
          <p:nvSpPr>
            <p:cNvPr id="7" name="Freeform 11">
              <a:extLst>
                <a:ext uri="{FF2B5EF4-FFF2-40B4-BE49-F238E27FC236}">
                  <a16:creationId xmlns="" xmlns:a16="http://schemas.microsoft.com/office/drawing/2014/main" id="{F772DA9B-50DB-433F-BCF2-14D59A8839EA}"/>
                </a:ext>
              </a:extLst>
            </p:cNvPr>
            <p:cNvSpPr/>
            <p:nvPr/>
          </p:nvSpPr>
          <p:spPr>
            <a:xfrm>
              <a:off x="0" y="0"/>
              <a:ext cx="2433656" cy="4619639"/>
            </a:xfrm>
            <a:custGeom>
              <a:avLst/>
              <a:gdLst/>
              <a:ahLst/>
              <a:cxnLst/>
              <a:rect l="l" t="t" r="r" b="b"/>
              <a:pathLst>
                <a:path w="2353310" h="3357865">
                  <a:moveTo>
                    <a:pt x="784860" y="3290555"/>
                  </a:moveTo>
                  <a:cubicBezTo>
                    <a:pt x="905510" y="3331195"/>
                    <a:pt x="1042670" y="3357865"/>
                    <a:pt x="1177290" y="3357865"/>
                  </a:cubicBezTo>
                  <a:cubicBezTo>
                    <a:pt x="1311910" y="3357865"/>
                    <a:pt x="1441450" y="3335005"/>
                    <a:pt x="1560830" y="3294365"/>
                  </a:cubicBezTo>
                  <a:cubicBezTo>
                    <a:pt x="1563370" y="3293095"/>
                    <a:pt x="1565910" y="3293095"/>
                    <a:pt x="1568450" y="3291825"/>
                  </a:cubicBezTo>
                  <a:cubicBezTo>
                    <a:pt x="2016760" y="3129265"/>
                    <a:pt x="2346960" y="2700005"/>
                    <a:pt x="2353310" y="2196850"/>
                  </a:cubicBezTo>
                  <a:lnTo>
                    <a:pt x="2353310" y="0"/>
                  </a:lnTo>
                  <a:lnTo>
                    <a:pt x="0" y="0"/>
                  </a:lnTo>
                  <a:lnTo>
                    <a:pt x="0" y="2195204"/>
                  </a:lnTo>
                  <a:cubicBezTo>
                    <a:pt x="6350" y="2702545"/>
                    <a:pt x="331470" y="3131805"/>
                    <a:pt x="784860" y="3290555"/>
                  </a:cubicBezTo>
                  <a:close/>
                </a:path>
              </a:pathLst>
            </a:custGeom>
            <a:grpFill/>
          </p:spPr>
        </p:sp>
      </p:grpSp>
      <p:grpSp>
        <p:nvGrpSpPr>
          <p:cNvPr id="8" name="Group 10">
            <a:extLst>
              <a:ext uri="{FF2B5EF4-FFF2-40B4-BE49-F238E27FC236}">
                <a16:creationId xmlns="" xmlns:a16="http://schemas.microsoft.com/office/drawing/2014/main" id="{6DE07F88-E8B4-49E6-BA44-74934CDE23BE}"/>
              </a:ext>
            </a:extLst>
          </p:cNvPr>
          <p:cNvGrpSpPr/>
          <p:nvPr/>
        </p:nvGrpSpPr>
        <p:grpSpPr>
          <a:xfrm rot="2700000">
            <a:off x="-2185044" y="4377416"/>
            <a:ext cx="4389660" cy="4389660"/>
            <a:chOff x="0" y="0"/>
            <a:chExt cx="1913890" cy="1913890"/>
          </a:xfrm>
          <a:solidFill>
            <a:srgbClr val="393E46"/>
          </a:solidFill>
        </p:grpSpPr>
        <p:sp>
          <p:nvSpPr>
            <p:cNvPr id="14" name="Freeform 11">
              <a:extLst>
                <a:ext uri="{FF2B5EF4-FFF2-40B4-BE49-F238E27FC236}">
                  <a16:creationId xmlns="" xmlns:a16="http://schemas.microsoft.com/office/drawing/2014/main" id="{E494B693-BB30-46DD-98FA-8E00E47BEA58}"/>
                </a:ext>
              </a:extLst>
            </p:cNvPr>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grpFill/>
          </p:spPr>
          <p:txBody>
            <a:bodyPr/>
            <a:lstStyle/>
            <a:p>
              <a:endParaRPr lang="en-US" sz="1053" dirty="0"/>
            </a:p>
          </p:txBody>
        </p:sp>
      </p:grpSp>
      <p:grpSp>
        <p:nvGrpSpPr>
          <p:cNvPr id="20" name="Group 14">
            <a:extLst>
              <a:ext uri="{FF2B5EF4-FFF2-40B4-BE49-F238E27FC236}">
                <a16:creationId xmlns="" xmlns:a16="http://schemas.microsoft.com/office/drawing/2014/main" id="{98B81226-DE44-4A20-B187-16DE45CEB4A5}"/>
              </a:ext>
            </a:extLst>
          </p:cNvPr>
          <p:cNvGrpSpPr/>
          <p:nvPr/>
        </p:nvGrpSpPr>
        <p:grpSpPr>
          <a:xfrm rot="2700000">
            <a:off x="-2185044" y="5212439"/>
            <a:ext cx="4389660" cy="4389660"/>
            <a:chOff x="0" y="0"/>
            <a:chExt cx="1913890" cy="1913890"/>
          </a:xfrm>
          <a:solidFill>
            <a:srgbClr val="393E46"/>
          </a:solidFill>
        </p:grpSpPr>
        <p:sp>
          <p:nvSpPr>
            <p:cNvPr id="19" name="Freeform 15">
              <a:extLst>
                <a:ext uri="{FF2B5EF4-FFF2-40B4-BE49-F238E27FC236}">
                  <a16:creationId xmlns="" xmlns:a16="http://schemas.microsoft.com/office/drawing/2014/main" id="{86DE4D46-1BD5-4CB5-99AE-8FBE575CBFDD}"/>
                </a:ext>
              </a:extLst>
            </p:cNvPr>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grpFill/>
            <a:ln w="57150">
              <a:solidFill>
                <a:srgbClr val="222831"/>
              </a:solidFill>
            </a:ln>
          </p:spPr>
        </p:sp>
      </p:grpSp>
      <p:pic>
        <p:nvPicPr>
          <p:cNvPr id="5" name="Picture 4">
            <a:extLst>
              <a:ext uri="{FF2B5EF4-FFF2-40B4-BE49-F238E27FC236}">
                <a16:creationId xmlns="" xmlns:a16="http://schemas.microsoft.com/office/drawing/2014/main" id="{33CEBEBE-0439-4B40-A040-1D84447FAD2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71512" y="2754907"/>
            <a:ext cx="1632045" cy="1632045"/>
          </a:xfrm>
          <a:prstGeom prst="rect">
            <a:avLst/>
          </a:prstGeom>
        </p:spPr>
      </p:pic>
      <p:grpSp>
        <p:nvGrpSpPr>
          <p:cNvPr id="16" name="Group 15">
            <a:extLst>
              <a:ext uri="{FF2B5EF4-FFF2-40B4-BE49-F238E27FC236}">
                <a16:creationId xmlns="" xmlns:a16="http://schemas.microsoft.com/office/drawing/2014/main" id="{87928C21-D9EE-43B8-8C2C-3851F7014815}"/>
              </a:ext>
            </a:extLst>
          </p:cNvPr>
          <p:cNvGrpSpPr/>
          <p:nvPr/>
        </p:nvGrpSpPr>
        <p:grpSpPr>
          <a:xfrm rot="10800000">
            <a:off x="-2463426" y="-2136342"/>
            <a:ext cx="3939961" cy="4272683"/>
            <a:chOff x="-3281791" y="-3313823"/>
            <a:chExt cx="6566080" cy="6566081"/>
          </a:xfrm>
        </p:grpSpPr>
        <p:grpSp>
          <p:nvGrpSpPr>
            <p:cNvPr id="17" name="Group 4">
              <a:extLst>
                <a:ext uri="{FF2B5EF4-FFF2-40B4-BE49-F238E27FC236}">
                  <a16:creationId xmlns="" xmlns:a16="http://schemas.microsoft.com/office/drawing/2014/main" id="{C0A5CC4F-3D52-44F9-A112-AC8CA68C5F00}"/>
                </a:ext>
              </a:extLst>
            </p:cNvPr>
            <p:cNvGrpSpPr/>
            <p:nvPr/>
          </p:nvGrpSpPr>
          <p:grpSpPr>
            <a:xfrm rot="-2700000">
              <a:off x="-3281791" y="-3313823"/>
              <a:ext cx="6566080" cy="6566081"/>
              <a:chOff x="6602" y="-6087"/>
              <a:chExt cx="1913890" cy="1913890"/>
            </a:xfrm>
          </p:grpSpPr>
          <p:sp>
            <p:nvSpPr>
              <p:cNvPr id="22" name="Freeform 5">
                <a:extLst>
                  <a:ext uri="{FF2B5EF4-FFF2-40B4-BE49-F238E27FC236}">
                    <a16:creationId xmlns="" xmlns:a16="http://schemas.microsoft.com/office/drawing/2014/main" id="{61A404E9-E2E6-4F8A-8425-A8C6C17DE831}"/>
                  </a:ext>
                </a:extLst>
              </p:cNvPr>
              <p:cNvSpPr/>
              <p:nvPr/>
            </p:nvSpPr>
            <p:spPr>
              <a:xfrm>
                <a:off x="6602" y="-6087"/>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222831"/>
              </a:solidFill>
              <a:ln w="38100">
                <a:solidFill>
                  <a:srgbClr val="EEEEEE"/>
                </a:solidFill>
              </a:ln>
            </p:spPr>
          </p:sp>
        </p:grpSp>
        <p:grpSp>
          <p:nvGrpSpPr>
            <p:cNvPr id="18" name="Group 6">
              <a:extLst>
                <a:ext uri="{FF2B5EF4-FFF2-40B4-BE49-F238E27FC236}">
                  <a16:creationId xmlns="" xmlns:a16="http://schemas.microsoft.com/office/drawing/2014/main" id="{1254431C-FEEE-4286-9E28-54045F2A5EC1}"/>
                </a:ext>
              </a:extLst>
            </p:cNvPr>
            <p:cNvGrpSpPr/>
            <p:nvPr/>
          </p:nvGrpSpPr>
          <p:grpSpPr>
            <a:xfrm rot="2700000">
              <a:off x="-2926440" y="-2926440"/>
              <a:ext cx="5852880" cy="5852880"/>
              <a:chOff x="0" y="0"/>
              <a:chExt cx="1913890" cy="1913890"/>
            </a:xfrm>
          </p:grpSpPr>
          <p:sp>
            <p:nvSpPr>
              <p:cNvPr id="21" name="Freeform 7">
                <a:extLst>
                  <a:ext uri="{FF2B5EF4-FFF2-40B4-BE49-F238E27FC236}">
                    <a16:creationId xmlns="" xmlns:a16="http://schemas.microsoft.com/office/drawing/2014/main" id="{2071BD9A-49B4-4AC5-9A6C-1D46121D59A6}"/>
                  </a:ext>
                </a:extLst>
              </p:cNvPr>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solidFill>
                <a:srgbClr val="FFFFFF"/>
              </a:solidFill>
            </p:spPr>
          </p:sp>
        </p:grpSp>
      </p:grpSp>
      <p:sp>
        <p:nvSpPr>
          <p:cNvPr id="24" name="TextBox 23">
            <a:extLst>
              <a:ext uri="{FF2B5EF4-FFF2-40B4-BE49-F238E27FC236}">
                <a16:creationId xmlns="" xmlns:a16="http://schemas.microsoft.com/office/drawing/2014/main" id="{04014166-4A1A-4A39-B159-85C064C5A85D}"/>
              </a:ext>
            </a:extLst>
          </p:cNvPr>
          <p:cNvSpPr txBox="1"/>
          <p:nvPr/>
        </p:nvSpPr>
        <p:spPr>
          <a:xfrm>
            <a:off x="3157798" y="-23052"/>
            <a:ext cx="5456582" cy="646331"/>
          </a:xfrm>
          <a:prstGeom prst="rect">
            <a:avLst/>
          </a:prstGeom>
          <a:noFill/>
        </p:spPr>
        <p:txBody>
          <a:bodyPr wrap="square" rtlCol="0">
            <a:spAutoFit/>
          </a:bodyPr>
          <a:lstStyle/>
          <a:p>
            <a:pPr marL="342900" algn="justLow" defTabSz="914400" rtl="1">
              <a:spcBef>
                <a:spcPts val="600"/>
              </a:spcBef>
              <a:spcAft>
                <a:spcPts val="600"/>
              </a:spcAft>
            </a:pPr>
            <a:r>
              <a:rPr lang="ar-DZ" altLang="en-US" sz="3600" dirty="0" smtClean="0">
                <a:solidFill>
                  <a:prstClr val="white"/>
                </a:solidFill>
                <a:latin typeface="AbdoMaster-Book" panose="02000500030000020004" pitchFamily="2" charset="-78"/>
              </a:rPr>
              <a:t>قوى التنافس الخمس لبوتر:</a:t>
            </a:r>
            <a:endParaRPr lang="ar-SA" altLang="en-US" sz="3600" dirty="0">
              <a:solidFill>
                <a:prstClr val="white"/>
              </a:solidFill>
              <a:latin typeface="AbdoMaster-Book" panose="02000500030000020004" pitchFamily="2" charset="-78"/>
            </a:endParaRPr>
          </a:p>
        </p:txBody>
      </p:sp>
      <p:pic>
        <p:nvPicPr>
          <p:cNvPr id="25" name="Picture 24" descr="تحليل القوى الخمس لبورتر - Porter’s Five Forces"/>
          <p:cNvPicPr/>
          <p:nvPr/>
        </p:nvPicPr>
        <p:blipFill rotWithShape="1">
          <a:blip r:embed="rId3" cstate="print">
            <a:extLst>
              <a:ext uri="{BEBA8EAE-BF5A-486C-A8C5-ECC9F3942E4B}">
                <a14:imgProps xmlns:a14="http://schemas.microsoft.com/office/drawing/2010/main">
                  <a14:imgLayer r:embed="rId4">
                    <a14:imgEffect>
                      <a14:colorTemperature colorTemp="5300"/>
                    </a14:imgEffect>
                  </a14:imgLayer>
                </a14:imgProps>
              </a:ext>
              <a:ext uri="{28A0092B-C50C-407E-A947-70E740481C1C}">
                <a14:useLocalDpi xmlns:a14="http://schemas.microsoft.com/office/drawing/2010/main" val="0"/>
              </a:ext>
            </a:extLst>
          </a:blip>
          <a:srcRect l="8787" r="5910"/>
          <a:stretch/>
        </p:blipFill>
        <p:spPr bwMode="auto">
          <a:xfrm>
            <a:off x="2410163" y="898563"/>
            <a:ext cx="5718398" cy="40335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221219528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a:extLst>
              <a:ext uri="{FF2B5EF4-FFF2-40B4-BE49-F238E27FC236}">
                <a16:creationId xmlns="" xmlns:a16="http://schemas.microsoft.com/office/drawing/2014/main" id="{18E2A2FD-051D-4B6B-84C6-FD7493201633}"/>
              </a:ext>
            </a:extLst>
          </p:cNvPr>
          <p:cNvGrpSpPr/>
          <p:nvPr/>
        </p:nvGrpSpPr>
        <p:grpSpPr>
          <a:xfrm rot="-10800000">
            <a:off x="-1306931" y="-2903610"/>
            <a:ext cx="12408828" cy="8656838"/>
            <a:chOff x="0" y="0"/>
            <a:chExt cx="2433656" cy="4619639"/>
          </a:xfrm>
          <a:solidFill>
            <a:srgbClr val="02ADB5"/>
          </a:solidFill>
        </p:grpSpPr>
        <p:sp>
          <p:nvSpPr>
            <p:cNvPr id="7" name="Freeform 11">
              <a:extLst>
                <a:ext uri="{FF2B5EF4-FFF2-40B4-BE49-F238E27FC236}">
                  <a16:creationId xmlns="" xmlns:a16="http://schemas.microsoft.com/office/drawing/2014/main" id="{F772DA9B-50DB-433F-BCF2-14D59A8839EA}"/>
                </a:ext>
              </a:extLst>
            </p:cNvPr>
            <p:cNvSpPr/>
            <p:nvPr/>
          </p:nvSpPr>
          <p:spPr>
            <a:xfrm>
              <a:off x="0" y="0"/>
              <a:ext cx="2433656" cy="4619639"/>
            </a:xfrm>
            <a:custGeom>
              <a:avLst/>
              <a:gdLst/>
              <a:ahLst/>
              <a:cxnLst/>
              <a:rect l="l" t="t" r="r" b="b"/>
              <a:pathLst>
                <a:path w="2353310" h="3357865">
                  <a:moveTo>
                    <a:pt x="784860" y="3290555"/>
                  </a:moveTo>
                  <a:cubicBezTo>
                    <a:pt x="905510" y="3331195"/>
                    <a:pt x="1042670" y="3357865"/>
                    <a:pt x="1177290" y="3357865"/>
                  </a:cubicBezTo>
                  <a:cubicBezTo>
                    <a:pt x="1311910" y="3357865"/>
                    <a:pt x="1441450" y="3335005"/>
                    <a:pt x="1560830" y="3294365"/>
                  </a:cubicBezTo>
                  <a:cubicBezTo>
                    <a:pt x="1563370" y="3293095"/>
                    <a:pt x="1565910" y="3293095"/>
                    <a:pt x="1568450" y="3291825"/>
                  </a:cubicBezTo>
                  <a:cubicBezTo>
                    <a:pt x="2016760" y="3129265"/>
                    <a:pt x="2346960" y="2700005"/>
                    <a:pt x="2353310" y="2196850"/>
                  </a:cubicBezTo>
                  <a:lnTo>
                    <a:pt x="2353310" y="0"/>
                  </a:lnTo>
                  <a:lnTo>
                    <a:pt x="0" y="0"/>
                  </a:lnTo>
                  <a:lnTo>
                    <a:pt x="0" y="2195204"/>
                  </a:lnTo>
                  <a:cubicBezTo>
                    <a:pt x="6350" y="2702545"/>
                    <a:pt x="331470" y="3131805"/>
                    <a:pt x="784860" y="3290555"/>
                  </a:cubicBezTo>
                  <a:close/>
                </a:path>
              </a:pathLst>
            </a:custGeom>
            <a:grpFill/>
          </p:spPr>
        </p:sp>
      </p:grpSp>
      <p:grpSp>
        <p:nvGrpSpPr>
          <p:cNvPr id="8" name="Group 10">
            <a:extLst>
              <a:ext uri="{FF2B5EF4-FFF2-40B4-BE49-F238E27FC236}">
                <a16:creationId xmlns="" xmlns:a16="http://schemas.microsoft.com/office/drawing/2014/main" id="{6DE07F88-E8B4-49E6-BA44-74934CDE23BE}"/>
              </a:ext>
            </a:extLst>
          </p:cNvPr>
          <p:cNvGrpSpPr/>
          <p:nvPr/>
        </p:nvGrpSpPr>
        <p:grpSpPr>
          <a:xfrm rot="2700000">
            <a:off x="-2185044" y="4377416"/>
            <a:ext cx="4389660" cy="4389660"/>
            <a:chOff x="0" y="0"/>
            <a:chExt cx="1913890" cy="1913890"/>
          </a:xfrm>
          <a:solidFill>
            <a:srgbClr val="393E46"/>
          </a:solidFill>
        </p:grpSpPr>
        <p:sp>
          <p:nvSpPr>
            <p:cNvPr id="14" name="Freeform 11">
              <a:extLst>
                <a:ext uri="{FF2B5EF4-FFF2-40B4-BE49-F238E27FC236}">
                  <a16:creationId xmlns="" xmlns:a16="http://schemas.microsoft.com/office/drawing/2014/main" id="{E494B693-BB30-46DD-98FA-8E00E47BEA58}"/>
                </a:ext>
              </a:extLst>
            </p:cNvPr>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grpFill/>
          </p:spPr>
          <p:txBody>
            <a:bodyPr/>
            <a:lstStyle/>
            <a:p>
              <a:endParaRPr lang="en-US" sz="1053" dirty="0"/>
            </a:p>
          </p:txBody>
        </p:sp>
      </p:grpSp>
      <p:grpSp>
        <p:nvGrpSpPr>
          <p:cNvPr id="20" name="Group 14">
            <a:extLst>
              <a:ext uri="{FF2B5EF4-FFF2-40B4-BE49-F238E27FC236}">
                <a16:creationId xmlns="" xmlns:a16="http://schemas.microsoft.com/office/drawing/2014/main" id="{98B81226-DE44-4A20-B187-16DE45CEB4A5}"/>
              </a:ext>
            </a:extLst>
          </p:cNvPr>
          <p:cNvGrpSpPr/>
          <p:nvPr/>
        </p:nvGrpSpPr>
        <p:grpSpPr>
          <a:xfrm rot="2700000">
            <a:off x="-2185044" y="5212439"/>
            <a:ext cx="4389660" cy="4389660"/>
            <a:chOff x="0" y="0"/>
            <a:chExt cx="1913890" cy="1913890"/>
          </a:xfrm>
          <a:solidFill>
            <a:srgbClr val="393E46"/>
          </a:solidFill>
        </p:grpSpPr>
        <p:sp>
          <p:nvSpPr>
            <p:cNvPr id="19" name="Freeform 15">
              <a:extLst>
                <a:ext uri="{FF2B5EF4-FFF2-40B4-BE49-F238E27FC236}">
                  <a16:creationId xmlns="" xmlns:a16="http://schemas.microsoft.com/office/drawing/2014/main" id="{86DE4D46-1BD5-4CB5-99AE-8FBE575CBFDD}"/>
                </a:ext>
              </a:extLst>
            </p:cNvPr>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grpFill/>
            <a:ln w="57150">
              <a:solidFill>
                <a:srgbClr val="222831"/>
              </a:solidFill>
            </a:ln>
          </p:spPr>
        </p:sp>
      </p:grpSp>
      <p:pic>
        <p:nvPicPr>
          <p:cNvPr id="5" name="Picture 4">
            <a:extLst>
              <a:ext uri="{FF2B5EF4-FFF2-40B4-BE49-F238E27FC236}">
                <a16:creationId xmlns="" xmlns:a16="http://schemas.microsoft.com/office/drawing/2014/main" id="{33CEBEBE-0439-4B40-A040-1D84447FAD2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71512" y="2754907"/>
            <a:ext cx="1632045" cy="1632045"/>
          </a:xfrm>
          <a:prstGeom prst="rect">
            <a:avLst/>
          </a:prstGeom>
        </p:spPr>
      </p:pic>
      <p:grpSp>
        <p:nvGrpSpPr>
          <p:cNvPr id="16" name="Group 15">
            <a:extLst>
              <a:ext uri="{FF2B5EF4-FFF2-40B4-BE49-F238E27FC236}">
                <a16:creationId xmlns="" xmlns:a16="http://schemas.microsoft.com/office/drawing/2014/main" id="{87928C21-D9EE-43B8-8C2C-3851F7014815}"/>
              </a:ext>
            </a:extLst>
          </p:cNvPr>
          <p:cNvGrpSpPr/>
          <p:nvPr/>
        </p:nvGrpSpPr>
        <p:grpSpPr>
          <a:xfrm rot="10800000">
            <a:off x="-2463426" y="-2136342"/>
            <a:ext cx="3939961" cy="4272683"/>
            <a:chOff x="-3281791" y="-3313823"/>
            <a:chExt cx="6566080" cy="6566081"/>
          </a:xfrm>
        </p:grpSpPr>
        <p:grpSp>
          <p:nvGrpSpPr>
            <p:cNvPr id="17" name="Group 4">
              <a:extLst>
                <a:ext uri="{FF2B5EF4-FFF2-40B4-BE49-F238E27FC236}">
                  <a16:creationId xmlns="" xmlns:a16="http://schemas.microsoft.com/office/drawing/2014/main" id="{C0A5CC4F-3D52-44F9-A112-AC8CA68C5F00}"/>
                </a:ext>
              </a:extLst>
            </p:cNvPr>
            <p:cNvGrpSpPr/>
            <p:nvPr/>
          </p:nvGrpSpPr>
          <p:grpSpPr>
            <a:xfrm rot="-2700000">
              <a:off x="-3281791" y="-3313823"/>
              <a:ext cx="6566080" cy="6566081"/>
              <a:chOff x="6602" y="-6087"/>
              <a:chExt cx="1913890" cy="1913890"/>
            </a:xfrm>
          </p:grpSpPr>
          <p:sp>
            <p:nvSpPr>
              <p:cNvPr id="22" name="Freeform 5">
                <a:extLst>
                  <a:ext uri="{FF2B5EF4-FFF2-40B4-BE49-F238E27FC236}">
                    <a16:creationId xmlns="" xmlns:a16="http://schemas.microsoft.com/office/drawing/2014/main" id="{61A404E9-E2E6-4F8A-8425-A8C6C17DE831}"/>
                  </a:ext>
                </a:extLst>
              </p:cNvPr>
              <p:cNvSpPr/>
              <p:nvPr/>
            </p:nvSpPr>
            <p:spPr>
              <a:xfrm>
                <a:off x="6602" y="-6087"/>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222831"/>
              </a:solidFill>
              <a:ln w="38100">
                <a:solidFill>
                  <a:srgbClr val="EEEEEE"/>
                </a:solidFill>
              </a:ln>
            </p:spPr>
          </p:sp>
        </p:grpSp>
        <p:grpSp>
          <p:nvGrpSpPr>
            <p:cNvPr id="18" name="Group 6">
              <a:extLst>
                <a:ext uri="{FF2B5EF4-FFF2-40B4-BE49-F238E27FC236}">
                  <a16:creationId xmlns="" xmlns:a16="http://schemas.microsoft.com/office/drawing/2014/main" id="{1254431C-FEEE-4286-9E28-54045F2A5EC1}"/>
                </a:ext>
              </a:extLst>
            </p:cNvPr>
            <p:cNvGrpSpPr/>
            <p:nvPr/>
          </p:nvGrpSpPr>
          <p:grpSpPr>
            <a:xfrm rot="2700000">
              <a:off x="-2926440" y="-2926440"/>
              <a:ext cx="5852880" cy="5852880"/>
              <a:chOff x="0" y="0"/>
              <a:chExt cx="1913890" cy="1913890"/>
            </a:xfrm>
          </p:grpSpPr>
          <p:sp>
            <p:nvSpPr>
              <p:cNvPr id="21" name="Freeform 7">
                <a:extLst>
                  <a:ext uri="{FF2B5EF4-FFF2-40B4-BE49-F238E27FC236}">
                    <a16:creationId xmlns="" xmlns:a16="http://schemas.microsoft.com/office/drawing/2014/main" id="{2071BD9A-49B4-4AC5-9A6C-1D46121D59A6}"/>
                  </a:ext>
                </a:extLst>
              </p:cNvPr>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solidFill>
                <a:srgbClr val="FFFFFF"/>
              </a:solidFill>
            </p:spPr>
          </p:sp>
        </p:grpSp>
      </p:grpSp>
      <p:sp>
        <p:nvSpPr>
          <p:cNvPr id="25" name="Rectangle 24"/>
          <p:cNvSpPr/>
          <p:nvPr/>
        </p:nvSpPr>
        <p:spPr>
          <a:xfrm>
            <a:off x="1583140" y="603748"/>
            <a:ext cx="7506267" cy="1692771"/>
          </a:xfrm>
          <a:prstGeom prst="rect">
            <a:avLst/>
          </a:prstGeom>
          <a:ln>
            <a:solidFill>
              <a:schemeClr val="tx2">
                <a:lumMod val="75000"/>
              </a:schemeClr>
            </a:solidFill>
          </a:ln>
        </p:spPr>
        <p:txBody>
          <a:bodyPr wrap="square">
            <a:spAutoFit/>
          </a:bodyPr>
          <a:lstStyle/>
          <a:p>
            <a:pPr algn="just" rtl="1"/>
            <a:r>
              <a:rPr lang="fr-FR" sz="2400" dirty="0" smtClean="0">
                <a:solidFill>
                  <a:schemeClr val="bg1"/>
                </a:solidFill>
                <a:latin typeface="AbdoMaster-Book" panose="02000500030000020004" pitchFamily="2" charset="-78"/>
              </a:rPr>
              <a:t> </a:t>
            </a:r>
            <a:r>
              <a:rPr lang="fr-FR" sz="2000" dirty="0" smtClean="0">
                <a:solidFill>
                  <a:schemeClr val="bg1"/>
                </a:solidFill>
                <a:latin typeface="AbdoMaster-Book" panose="02000500030000020004" pitchFamily="2" charset="-78"/>
              </a:rPr>
              <a:t>      </a:t>
            </a:r>
            <a:r>
              <a:rPr lang="ar-DZ" sz="2000" dirty="0" smtClean="0">
                <a:solidFill>
                  <a:schemeClr val="bg1"/>
                </a:solidFill>
                <a:latin typeface="AbdoMaster-Book" panose="02000500030000020004" pitchFamily="2" charset="-78"/>
              </a:rPr>
              <a:t>يتم </a:t>
            </a:r>
            <a:r>
              <a:rPr lang="ar-DZ" sz="2000" dirty="0">
                <a:solidFill>
                  <a:schemeClr val="bg1"/>
                </a:solidFill>
                <a:latin typeface="AbdoMaster-Book" panose="02000500030000020004" pitchFamily="2" charset="-78"/>
              </a:rPr>
              <a:t>إستخدام نموذج القوى الخمس لبورتر على نطاق واسع بين مختلف أنواع الشركات أو المصانع لفهم العوامل التي تؤثر على ربح </a:t>
            </a:r>
            <a:r>
              <a:rPr lang="ar-DZ" sz="2000" dirty="0" smtClean="0">
                <a:solidFill>
                  <a:schemeClr val="bg1"/>
                </a:solidFill>
                <a:latin typeface="AbdoMaster-Book" panose="02000500030000020004" pitchFamily="2" charset="-78"/>
              </a:rPr>
              <a:t>الشركات، </a:t>
            </a:r>
            <a:r>
              <a:rPr lang="ar-DZ" sz="2000" dirty="0">
                <a:solidFill>
                  <a:schemeClr val="bg1"/>
                </a:solidFill>
                <a:latin typeface="AbdoMaster-Book" panose="02000500030000020004" pitchFamily="2" charset="-78"/>
              </a:rPr>
              <a:t>ويمكن أن تساعد في اتخاذ قرارات محددة سواء لدخول مجال محدد، أو لزيادة القدرات داخل صناعة معينة، أو </a:t>
            </a:r>
            <a:r>
              <a:rPr lang="ar-DZ" sz="2000" dirty="0" smtClean="0">
                <a:solidFill>
                  <a:schemeClr val="bg1"/>
                </a:solidFill>
                <a:latin typeface="AbdoMaster-Book" panose="02000500030000020004" pitchFamily="2" charset="-78"/>
              </a:rPr>
              <a:t>تطوير الاستراتيجيات</a:t>
            </a:r>
            <a:r>
              <a:rPr lang="ar-DZ" sz="2000" dirty="0">
                <a:solidFill>
                  <a:schemeClr val="bg1"/>
                </a:solidFill>
                <a:latin typeface="AbdoMaster-Book" panose="02000500030000020004" pitchFamily="2" charset="-78"/>
              </a:rPr>
              <a:t> التنافسية</a:t>
            </a:r>
            <a:r>
              <a:rPr lang="ar-DZ" sz="2000" dirty="0" smtClean="0">
                <a:solidFill>
                  <a:schemeClr val="bg1"/>
                </a:solidFill>
                <a:latin typeface="AbdoMaster-Book" panose="02000500030000020004" pitchFamily="2" charset="-78"/>
              </a:rPr>
              <a:t>. </a:t>
            </a:r>
            <a:r>
              <a:rPr lang="ar-DZ" sz="2000" dirty="0">
                <a:solidFill>
                  <a:schemeClr val="bg1"/>
                </a:solidFill>
                <a:latin typeface="AbdoMaster-Book" panose="02000500030000020004" pitchFamily="2" charset="-78"/>
              </a:rPr>
              <a:t>يؤخذ أيضًا في الاعتبار دورة حياة الصناعة حيث تكون المراحل الأولى هي الأصعب، بالإضافة إلى التفكير في السمات المتغيرة</a:t>
            </a:r>
            <a:r>
              <a:rPr lang="ar-DZ" sz="2000" dirty="0" smtClean="0">
                <a:solidFill>
                  <a:schemeClr val="bg1"/>
                </a:solidFill>
                <a:latin typeface="AbdoMaster-Book" panose="02000500030000020004" pitchFamily="2" charset="-78"/>
              </a:rPr>
              <a:t>.</a:t>
            </a:r>
          </a:p>
        </p:txBody>
      </p:sp>
      <p:sp>
        <p:nvSpPr>
          <p:cNvPr id="15" name="Rectangle 14"/>
          <p:cNvSpPr/>
          <p:nvPr/>
        </p:nvSpPr>
        <p:spPr>
          <a:xfrm>
            <a:off x="1583140" y="2302762"/>
            <a:ext cx="7506267" cy="2308324"/>
          </a:xfrm>
          <a:prstGeom prst="rect">
            <a:avLst/>
          </a:prstGeom>
          <a:ln>
            <a:solidFill>
              <a:schemeClr val="tx2">
                <a:lumMod val="75000"/>
              </a:schemeClr>
            </a:solidFill>
          </a:ln>
        </p:spPr>
        <p:txBody>
          <a:bodyPr wrap="square">
            <a:spAutoFit/>
          </a:bodyPr>
          <a:lstStyle/>
          <a:p>
            <a:pPr algn="r"/>
            <a:r>
              <a:rPr lang="fr-FR" sz="2400" dirty="0" smtClean="0">
                <a:solidFill>
                  <a:schemeClr val="bg1"/>
                </a:solidFill>
                <a:latin typeface="AbdoMaster-Book" panose="02000500030000020004" pitchFamily="2" charset="-78"/>
              </a:rPr>
              <a:t>       </a:t>
            </a:r>
            <a:r>
              <a:rPr lang="ar-DZ" sz="2400" dirty="0" smtClean="0">
                <a:solidFill>
                  <a:schemeClr val="bg1"/>
                </a:solidFill>
                <a:latin typeface="AbdoMaster-Book" panose="02000500030000020004" pitchFamily="2" charset="-78"/>
              </a:rPr>
              <a:t>1-</a:t>
            </a:r>
            <a:r>
              <a:rPr lang="ar-DZ" sz="2400" b="1" dirty="0" smtClean="0"/>
              <a:t>تهديد </a:t>
            </a:r>
            <a:r>
              <a:rPr lang="ar-DZ" sz="2400" b="1" dirty="0"/>
              <a:t>المنتجات </a:t>
            </a:r>
            <a:r>
              <a:rPr lang="ar-DZ" sz="2400" b="1" dirty="0" smtClean="0"/>
              <a:t>البديلة:</a:t>
            </a:r>
          </a:p>
          <a:p>
            <a:pPr algn="r"/>
            <a:r>
              <a:rPr lang="ar-DZ" sz="2000" b="1" dirty="0" smtClean="0"/>
              <a:t> </a:t>
            </a:r>
            <a:r>
              <a:rPr lang="ar-DZ" sz="2000" dirty="0"/>
              <a:t>إن وجود منتجات بديلة خارج نطاق المنتج التنافسي العام يزيد من </a:t>
            </a:r>
            <a:r>
              <a:rPr lang="ar-DZ" sz="2000" dirty="0" smtClean="0"/>
              <a:t>ميول المستهلكين </a:t>
            </a:r>
            <a:r>
              <a:rPr lang="ar-DZ" sz="2000" dirty="0"/>
              <a:t>إلى السلع </a:t>
            </a:r>
            <a:r>
              <a:rPr lang="ar-DZ" sz="2000" dirty="0" smtClean="0"/>
              <a:t>البدائل</a:t>
            </a:r>
            <a:endParaRPr lang="ar-DZ" sz="2000" dirty="0"/>
          </a:p>
          <a:p>
            <a:pPr algn="r"/>
            <a:r>
              <a:rPr lang="ar-DZ" sz="2000" dirty="0" smtClean="0"/>
              <a:t>- نزوح </a:t>
            </a:r>
            <a:r>
              <a:rPr lang="ar-DZ" sz="2000" dirty="0"/>
              <a:t>المشترين إلى السلع البديلة.</a:t>
            </a:r>
          </a:p>
          <a:p>
            <a:pPr algn="r"/>
            <a:r>
              <a:rPr lang="ar-DZ" sz="2000" dirty="0" smtClean="0"/>
              <a:t>- المنافسة السعرية </a:t>
            </a:r>
            <a:r>
              <a:rPr lang="ar-DZ" sz="2000" dirty="0"/>
              <a:t>للبضائع البديلة.</a:t>
            </a:r>
          </a:p>
          <a:p>
            <a:pPr algn="r"/>
            <a:r>
              <a:rPr lang="ar-DZ" sz="2000" dirty="0" smtClean="0"/>
              <a:t>- تكلفة </a:t>
            </a:r>
            <a:r>
              <a:rPr lang="ar-DZ" sz="2000" dirty="0"/>
              <a:t>الفرصة </a:t>
            </a:r>
            <a:r>
              <a:rPr lang="ar-DZ" sz="2000" dirty="0" smtClean="0"/>
              <a:t>البديلة </a:t>
            </a:r>
            <a:r>
              <a:rPr lang="ar-DZ" sz="2000" dirty="0"/>
              <a:t>التي </a:t>
            </a:r>
            <a:r>
              <a:rPr lang="ar-DZ" sz="2000" dirty="0" err="1"/>
              <a:t>يتكبدها</a:t>
            </a:r>
            <a:r>
              <a:rPr lang="ar-DZ" sz="2000" dirty="0"/>
              <a:t> المشتري.</a:t>
            </a:r>
          </a:p>
          <a:p>
            <a:pPr algn="r"/>
            <a:r>
              <a:rPr lang="ar-DZ" sz="2000" dirty="0" smtClean="0"/>
              <a:t>- مدى </a:t>
            </a:r>
            <a:r>
              <a:rPr lang="ar-DZ" sz="2000" dirty="0"/>
              <a:t>تمايز المنتجات في تصور المشتري.</a:t>
            </a:r>
          </a:p>
        </p:txBody>
      </p:sp>
    </p:spTree>
    <p:extLst>
      <p:ext uri="{BB962C8B-B14F-4D97-AF65-F5344CB8AC3E}">
        <p14:creationId xmlns:p14="http://schemas.microsoft.com/office/powerpoint/2010/main" val="2034506308"/>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a:extLst>
              <a:ext uri="{FF2B5EF4-FFF2-40B4-BE49-F238E27FC236}">
                <a16:creationId xmlns="" xmlns:a16="http://schemas.microsoft.com/office/drawing/2014/main" id="{18E2A2FD-051D-4B6B-84C6-FD7493201633}"/>
              </a:ext>
            </a:extLst>
          </p:cNvPr>
          <p:cNvGrpSpPr/>
          <p:nvPr/>
        </p:nvGrpSpPr>
        <p:grpSpPr>
          <a:xfrm rot="-10800000">
            <a:off x="-1184102" y="-2941838"/>
            <a:ext cx="12408828" cy="8656838"/>
            <a:chOff x="0" y="0"/>
            <a:chExt cx="2433656" cy="4619639"/>
          </a:xfrm>
          <a:solidFill>
            <a:srgbClr val="02ADB5"/>
          </a:solidFill>
        </p:grpSpPr>
        <p:sp>
          <p:nvSpPr>
            <p:cNvPr id="7" name="Freeform 11">
              <a:extLst>
                <a:ext uri="{FF2B5EF4-FFF2-40B4-BE49-F238E27FC236}">
                  <a16:creationId xmlns="" xmlns:a16="http://schemas.microsoft.com/office/drawing/2014/main" id="{F772DA9B-50DB-433F-BCF2-14D59A8839EA}"/>
                </a:ext>
              </a:extLst>
            </p:cNvPr>
            <p:cNvSpPr/>
            <p:nvPr/>
          </p:nvSpPr>
          <p:spPr>
            <a:xfrm>
              <a:off x="0" y="0"/>
              <a:ext cx="2433656" cy="4619639"/>
            </a:xfrm>
            <a:custGeom>
              <a:avLst/>
              <a:gdLst/>
              <a:ahLst/>
              <a:cxnLst/>
              <a:rect l="l" t="t" r="r" b="b"/>
              <a:pathLst>
                <a:path w="2353310" h="3357865">
                  <a:moveTo>
                    <a:pt x="784860" y="3290555"/>
                  </a:moveTo>
                  <a:cubicBezTo>
                    <a:pt x="905510" y="3331195"/>
                    <a:pt x="1042670" y="3357865"/>
                    <a:pt x="1177290" y="3357865"/>
                  </a:cubicBezTo>
                  <a:cubicBezTo>
                    <a:pt x="1311910" y="3357865"/>
                    <a:pt x="1441450" y="3335005"/>
                    <a:pt x="1560830" y="3294365"/>
                  </a:cubicBezTo>
                  <a:cubicBezTo>
                    <a:pt x="1563370" y="3293095"/>
                    <a:pt x="1565910" y="3293095"/>
                    <a:pt x="1568450" y="3291825"/>
                  </a:cubicBezTo>
                  <a:cubicBezTo>
                    <a:pt x="2016760" y="3129265"/>
                    <a:pt x="2346960" y="2700005"/>
                    <a:pt x="2353310" y="2196850"/>
                  </a:cubicBezTo>
                  <a:lnTo>
                    <a:pt x="2353310" y="0"/>
                  </a:lnTo>
                  <a:lnTo>
                    <a:pt x="0" y="0"/>
                  </a:lnTo>
                  <a:lnTo>
                    <a:pt x="0" y="2195204"/>
                  </a:lnTo>
                  <a:cubicBezTo>
                    <a:pt x="6350" y="2702545"/>
                    <a:pt x="331470" y="3131805"/>
                    <a:pt x="784860" y="3290555"/>
                  </a:cubicBezTo>
                  <a:close/>
                </a:path>
              </a:pathLst>
            </a:custGeom>
            <a:grpFill/>
          </p:spPr>
        </p:sp>
      </p:grpSp>
      <p:grpSp>
        <p:nvGrpSpPr>
          <p:cNvPr id="8" name="Group 10">
            <a:extLst>
              <a:ext uri="{FF2B5EF4-FFF2-40B4-BE49-F238E27FC236}">
                <a16:creationId xmlns="" xmlns:a16="http://schemas.microsoft.com/office/drawing/2014/main" id="{6DE07F88-E8B4-49E6-BA44-74934CDE23BE}"/>
              </a:ext>
            </a:extLst>
          </p:cNvPr>
          <p:cNvGrpSpPr/>
          <p:nvPr/>
        </p:nvGrpSpPr>
        <p:grpSpPr>
          <a:xfrm rot="2700000">
            <a:off x="-2185044" y="4377416"/>
            <a:ext cx="4389660" cy="4389660"/>
            <a:chOff x="0" y="0"/>
            <a:chExt cx="1913890" cy="1913890"/>
          </a:xfrm>
          <a:solidFill>
            <a:srgbClr val="393E46"/>
          </a:solidFill>
        </p:grpSpPr>
        <p:sp>
          <p:nvSpPr>
            <p:cNvPr id="14" name="Freeform 11">
              <a:extLst>
                <a:ext uri="{FF2B5EF4-FFF2-40B4-BE49-F238E27FC236}">
                  <a16:creationId xmlns="" xmlns:a16="http://schemas.microsoft.com/office/drawing/2014/main" id="{E494B693-BB30-46DD-98FA-8E00E47BEA58}"/>
                </a:ext>
              </a:extLst>
            </p:cNvPr>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grpFill/>
          </p:spPr>
          <p:txBody>
            <a:bodyPr/>
            <a:lstStyle/>
            <a:p>
              <a:endParaRPr lang="en-US" sz="1053" dirty="0"/>
            </a:p>
          </p:txBody>
        </p:sp>
      </p:grpSp>
      <p:grpSp>
        <p:nvGrpSpPr>
          <p:cNvPr id="20" name="Group 14">
            <a:extLst>
              <a:ext uri="{FF2B5EF4-FFF2-40B4-BE49-F238E27FC236}">
                <a16:creationId xmlns="" xmlns:a16="http://schemas.microsoft.com/office/drawing/2014/main" id="{98B81226-DE44-4A20-B187-16DE45CEB4A5}"/>
              </a:ext>
            </a:extLst>
          </p:cNvPr>
          <p:cNvGrpSpPr/>
          <p:nvPr/>
        </p:nvGrpSpPr>
        <p:grpSpPr>
          <a:xfrm rot="2700000">
            <a:off x="-2185044" y="5212439"/>
            <a:ext cx="4389660" cy="4389660"/>
            <a:chOff x="0" y="0"/>
            <a:chExt cx="1913890" cy="1913890"/>
          </a:xfrm>
          <a:solidFill>
            <a:srgbClr val="393E46"/>
          </a:solidFill>
        </p:grpSpPr>
        <p:sp>
          <p:nvSpPr>
            <p:cNvPr id="19" name="Freeform 15">
              <a:extLst>
                <a:ext uri="{FF2B5EF4-FFF2-40B4-BE49-F238E27FC236}">
                  <a16:creationId xmlns="" xmlns:a16="http://schemas.microsoft.com/office/drawing/2014/main" id="{86DE4D46-1BD5-4CB5-99AE-8FBE575CBFDD}"/>
                </a:ext>
              </a:extLst>
            </p:cNvPr>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grpFill/>
            <a:ln w="57150">
              <a:solidFill>
                <a:srgbClr val="222831"/>
              </a:solidFill>
            </a:ln>
          </p:spPr>
        </p:sp>
      </p:grpSp>
      <p:pic>
        <p:nvPicPr>
          <p:cNvPr id="5" name="Picture 4">
            <a:extLst>
              <a:ext uri="{FF2B5EF4-FFF2-40B4-BE49-F238E27FC236}">
                <a16:creationId xmlns="" xmlns:a16="http://schemas.microsoft.com/office/drawing/2014/main" id="{33CEBEBE-0439-4B40-A040-1D84447FAD2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71512" y="2754907"/>
            <a:ext cx="1632045" cy="1632045"/>
          </a:xfrm>
          <a:prstGeom prst="rect">
            <a:avLst/>
          </a:prstGeom>
        </p:spPr>
      </p:pic>
      <p:grpSp>
        <p:nvGrpSpPr>
          <p:cNvPr id="16" name="Group 15">
            <a:extLst>
              <a:ext uri="{FF2B5EF4-FFF2-40B4-BE49-F238E27FC236}">
                <a16:creationId xmlns="" xmlns:a16="http://schemas.microsoft.com/office/drawing/2014/main" id="{87928C21-D9EE-43B8-8C2C-3851F7014815}"/>
              </a:ext>
            </a:extLst>
          </p:cNvPr>
          <p:cNvGrpSpPr/>
          <p:nvPr/>
        </p:nvGrpSpPr>
        <p:grpSpPr>
          <a:xfrm rot="10800000">
            <a:off x="-2463426" y="-2136342"/>
            <a:ext cx="3939961" cy="4272683"/>
            <a:chOff x="-3281791" y="-3313823"/>
            <a:chExt cx="6566080" cy="6566081"/>
          </a:xfrm>
        </p:grpSpPr>
        <p:grpSp>
          <p:nvGrpSpPr>
            <p:cNvPr id="17" name="Group 4">
              <a:extLst>
                <a:ext uri="{FF2B5EF4-FFF2-40B4-BE49-F238E27FC236}">
                  <a16:creationId xmlns="" xmlns:a16="http://schemas.microsoft.com/office/drawing/2014/main" id="{C0A5CC4F-3D52-44F9-A112-AC8CA68C5F00}"/>
                </a:ext>
              </a:extLst>
            </p:cNvPr>
            <p:cNvGrpSpPr/>
            <p:nvPr/>
          </p:nvGrpSpPr>
          <p:grpSpPr>
            <a:xfrm rot="-2700000">
              <a:off x="-3281791" y="-3313823"/>
              <a:ext cx="6566080" cy="6566081"/>
              <a:chOff x="6602" y="-6087"/>
              <a:chExt cx="1913890" cy="1913890"/>
            </a:xfrm>
          </p:grpSpPr>
          <p:sp>
            <p:nvSpPr>
              <p:cNvPr id="22" name="Freeform 5">
                <a:extLst>
                  <a:ext uri="{FF2B5EF4-FFF2-40B4-BE49-F238E27FC236}">
                    <a16:creationId xmlns="" xmlns:a16="http://schemas.microsoft.com/office/drawing/2014/main" id="{61A404E9-E2E6-4F8A-8425-A8C6C17DE831}"/>
                  </a:ext>
                </a:extLst>
              </p:cNvPr>
              <p:cNvSpPr/>
              <p:nvPr/>
            </p:nvSpPr>
            <p:spPr>
              <a:xfrm>
                <a:off x="6602" y="-6087"/>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222831"/>
              </a:solidFill>
              <a:ln w="38100">
                <a:solidFill>
                  <a:srgbClr val="EEEEEE"/>
                </a:solidFill>
              </a:ln>
            </p:spPr>
          </p:sp>
        </p:grpSp>
        <p:grpSp>
          <p:nvGrpSpPr>
            <p:cNvPr id="18" name="Group 6">
              <a:extLst>
                <a:ext uri="{FF2B5EF4-FFF2-40B4-BE49-F238E27FC236}">
                  <a16:creationId xmlns="" xmlns:a16="http://schemas.microsoft.com/office/drawing/2014/main" id="{1254431C-FEEE-4286-9E28-54045F2A5EC1}"/>
                </a:ext>
              </a:extLst>
            </p:cNvPr>
            <p:cNvGrpSpPr/>
            <p:nvPr/>
          </p:nvGrpSpPr>
          <p:grpSpPr>
            <a:xfrm rot="2700000">
              <a:off x="-2926440" y="-2926440"/>
              <a:ext cx="5852880" cy="5852880"/>
              <a:chOff x="0" y="0"/>
              <a:chExt cx="1913890" cy="1913890"/>
            </a:xfrm>
          </p:grpSpPr>
          <p:sp>
            <p:nvSpPr>
              <p:cNvPr id="21" name="Freeform 7">
                <a:extLst>
                  <a:ext uri="{FF2B5EF4-FFF2-40B4-BE49-F238E27FC236}">
                    <a16:creationId xmlns="" xmlns:a16="http://schemas.microsoft.com/office/drawing/2014/main" id="{2071BD9A-49B4-4AC5-9A6C-1D46121D59A6}"/>
                  </a:ext>
                </a:extLst>
              </p:cNvPr>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solidFill>
                <a:srgbClr val="FFFFFF"/>
              </a:solidFill>
            </p:spPr>
          </p:sp>
        </p:grpSp>
      </p:grpSp>
      <p:sp>
        <p:nvSpPr>
          <p:cNvPr id="25" name="Rectangle 24"/>
          <p:cNvSpPr/>
          <p:nvPr/>
        </p:nvSpPr>
        <p:spPr>
          <a:xfrm>
            <a:off x="873456" y="916100"/>
            <a:ext cx="8270543" cy="4770537"/>
          </a:xfrm>
          <a:prstGeom prst="rect">
            <a:avLst/>
          </a:prstGeom>
          <a:ln>
            <a:solidFill>
              <a:schemeClr val="tx2">
                <a:lumMod val="75000"/>
              </a:schemeClr>
            </a:solidFill>
          </a:ln>
        </p:spPr>
        <p:txBody>
          <a:bodyPr wrap="square">
            <a:spAutoFit/>
          </a:bodyPr>
          <a:lstStyle/>
          <a:p>
            <a:pPr algn="just" rtl="1"/>
            <a:r>
              <a:rPr lang="ar-DZ" sz="2400" dirty="0" smtClean="0">
                <a:solidFill>
                  <a:schemeClr val="bg1"/>
                </a:solidFill>
                <a:latin typeface="AbdoMaster-Book" panose="02000500030000020004" pitchFamily="2" charset="-78"/>
              </a:rPr>
              <a:t>2-</a:t>
            </a:r>
            <a:r>
              <a:rPr lang="ar-DZ" sz="2400" b="1" dirty="0" smtClean="0"/>
              <a:t> </a:t>
            </a:r>
            <a:r>
              <a:rPr lang="ar-DZ" sz="2000" b="1" dirty="0" smtClean="0"/>
              <a:t>تهديد دخول منافسين جدد: </a:t>
            </a:r>
          </a:p>
          <a:p>
            <a:pPr algn="just" rtl="1"/>
            <a:r>
              <a:rPr lang="ar-DZ" sz="2000" dirty="0" smtClean="0"/>
              <a:t>الأسواق </a:t>
            </a:r>
            <a:r>
              <a:rPr lang="ar-DZ" sz="2000" dirty="0"/>
              <a:t>المربحة التي تدر عوائد عالية تجتذب الشركات. وهذا يخلق وجود العديد من الشركات المنافسة في السوق مما يتسبب بانخفاض الربح الجزئي للشركة. وما لم يتم الحد من دخول شركات جديدة من قبل الشركات التي تشغل السوق، فإن معدل الربح سينخفض إلى مستوى تنافسي </a:t>
            </a:r>
            <a:r>
              <a:rPr lang="ar-DZ" sz="2000" dirty="0" smtClean="0">
                <a:hlinkClick r:id="rId3" tooltip="المنافسة المثالية. (الصفحة غير موجودة)"/>
              </a:rPr>
              <a:t>.</a:t>
            </a:r>
            <a:endParaRPr lang="ar-DZ" sz="2000" dirty="0"/>
          </a:p>
          <a:p>
            <a:pPr algn="just" rtl="1"/>
            <a:r>
              <a:rPr lang="ar-DZ" sz="2000" dirty="0"/>
              <a:t>وجود </a:t>
            </a:r>
            <a:r>
              <a:rPr lang="ar-DZ" sz="2000" dirty="0">
                <a:hlinkClick r:id="rId4" tooltip="الحواجز أمام دخول. (الصفحة غير موجودة)"/>
              </a:rPr>
              <a:t>حواجز للدخول</a:t>
            </a:r>
            <a:r>
              <a:rPr lang="ar-DZ" sz="2000" dirty="0"/>
              <a:t> </a:t>
            </a:r>
            <a:r>
              <a:rPr lang="ar-DZ" sz="2000" dirty="0">
                <a:hlinkClick r:id="rId5" tooltip="براءات الاختراع. (الصفحة غير موجودة)"/>
              </a:rPr>
              <a:t>(براءات الاختراع</a:t>
            </a:r>
            <a:r>
              <a:rPr lang="ar-DZ" sz="2000" dirty="0"/>
              <a:t>، والحقوق، الخ.)</a:t>
            </a:r>
          </a:p>
          <a:p>
            <a:pPr algn="just" rtl="1"/>
            <a:r>
              <a:rPr lang="ar-DZ" sz="2000" dirty="0" smtClean="0"/>
              <a:t> اختلافات المنتج</a:t>
            </a:r>
            <a:endParaRPr lang="ar-DZ" sz="2000" dirty="0"/>
          </a:p>
          <a:p>
            <a:pPr algn="just" rtl="1"/>
            <a:r>
              <a:rPr lang="ar-DZ" sz="2000" dirty="0">
                <a:hlinkClick r:id="rId6" tooltip="قيمة العلامة التجارية. (الصفحة غير موجودة)"/>
              </a:rPr>
              <a:t>العلامة التجارية</a:t>
            </a:r>
            <a:r>
              <a:rPr lang="ar-DZ" sz="2000" dirty="0"/>
              <a:t>.</a:t>
            </a:r>
          </a:p>
          <a:p>
            <a:pPr algn="just" rtl="1"/>
            <a:r>
              <a:rPr lang="ar-DZ" sz="2000" dirty="0"/>
              <a:t>تكاليف التبديل وتكاليف التعمق.</a:t>
            </a:r>
          </a:p>
          <a:p>
            <a:pPr algn="just" rtl="1"/>
            <a:r>
              <a:rPr lang="ar-DZ" sz="2000" dirty="0"/>
              <a:t>متطلبات رأس المال.</a:t>
            </a:r>
          </a:p>
          <a:p>
            <a:pPr algn="just" rtl="1"/>
            <a:r>
              <a:rPr lang="ar-DZ" sz="2000" dirty="0"/>
              <a:t>إمكانيات الولوج إلى قنوات التوزيع.</a:t>
            </a:r>
          </a:p>
          <a:p>
            <a:pPr algn="just" rtl="1"/>
            <a:r>
              <a:rPr lang="ar-DZ" sz="2000" dirty="0"/>
              <a:t>ايجابيات ومنافع التكلفة المطلقة.</a:t>
            </a:r>
          </a:p>
          <a:p>
            <a:pPr algn="just" rtl="1"/>
            <a:r>
              <a:rPr lang="ar-DZ" sz="2000" dirty="0"/>
              <a:t>ايجابيات ومنافع منحنى </a:t>
            </a:r>
            <a:r>
              <a:rPr lang="ar-DZ" sz="2000" dirty="0" smtClean="0"/>
              <a:t>التعلم,</a:t>
            </a:r>
            <a:endParaRPr lang="ar-DZ" sz="2000" dirty="0"/>
          </a:p>
          <a:p>
            <a:pPr algn="just" rtl="1"/>
            <a:r>
              <a:rPr lang="ar-DZ" sz="2000" dirty="0"/>
              <a:t>ردة الفعل الانتقامي المتوقعة من جانب </a:t>
            </a:r>
            <a:r>
              <a:rPr lang="ar-DZ" sz="2000" dirty="0" smtClean="0"/>
              <a:t>المنافسين الحاليين في السوق.</a:t>
            </a:r>
            <a:endParaRPr lang="ar-DZ" sz="2000" dirty="0"/>
          </a:p>
          <a:p>
            <a:pPr algn="just" rtl="1"/>
            <a:r>
              <a:rPr lang="ar-DZ" sz="2000" dirty="0"/>
              <a:t>السياسات الحكومية.</a:t>
            </a:r>
          </a:p>
          <a:p>
            <a:pPr algn="just" rtl="1"/>
            <a:r>
              <a:rPr lang="ar-DZ" sz="2000" dirty="0" smtClean="0"/>
              <a:t>- مدى </a:t>
            </a:r>
            <a:r>
              <a:rPr lang="ar-DZ" sz="2000" dirty="0"/>
              <a:t>تمايز المنتجات في تصور المشتري.</a:t>
            </a:r>
          </a:p>
        </p:txBody>
      </p:sp>
    </p:spTree>
    <p:extLst>
      <p:ext uri="{BB962C8B-B14F-4D97-AF65-F5344CB8AC3E}">
        <p14:creationId xmlns:p14="http://schemas.microsoft.com/office/powerpoint/2010/main" val="1629804589"/>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a:extLst>
              <a:ext uri="{FF2B5EF4-FFF2-40B4-BE49-F238E27FC236}">
                <a16:creationId xmlns="" xmlns:a16="http://schemas.microsoft.com/office/drawing/2014/main" id="{18E2A2FD-051D-4B6B-84C6-FD7493201633}"/>
              </a:ext>
            </a:extLst>
          </p:cNvPr>
          <p:cNvGrpSpPr/>
          <p:nvPr/>
        </p:nvGrpSpPr>
        <p:grpSpPr>
          <a:xfrm rot="-10800000">
            <a:off x="-1184102" y="-2941838"/>
            <a:ext cx="12408828" cy="8656838"/>
            <a:chOff x="0" y="0"/>
            <a:chExt cx="2433656" cy="4619639"/>
          </a:xfrm>
          <a:solidFill>
            <a:srgbClr val="02ADB5"/>
          </a:solidFill>
        </p:grpSpPr>
        <p:sp>
          <p:nvSpPr>
            <p:cNvPr id="7" name="Freeform 11">
              <a:extLst>
                <a:ext uri="{FF2B5EF4-FFF2-40B4-BE49-F238E27FC236}">
                  <a16:creationId xmlns="" xmlns:a16="http://schemas.microsoft.com/office/drawing/2014/main" id="{F772DA9B-50DB-433F-BCF2-14D59A8839EA}"/>
                </a:ext>
              </a:extLst>
            </p:cNvPr>
            <p:cNvSpPr/>
            <p:nvPr/>
          </p:nvSpPr>
          <p:spPr>
            <a:xfrm>
              <a:off x="0" y="0"/>
              <a:ext cx="2433656" cy="4619639"/>
            </a:xfrm>
            <a:custGeom>
              <a:avLst/>
              <a:gdLst/>
              <a:ahLst/>
              <a:cxnLst/>
              <a:rect l="l" t="t" r="r" b="b"/>
              <a:pathLst>
                <a:path w="2353310" h="3357865">
                  <a:moveTo>
                    <a:pt x="784860" y="3290555"/>
                  </a:moveTo>
                  <a:cubicBezTo>
                    <a:pt x="905510" y="3331195"/>
                    <a:pt x="1042670" y="3357865"/>
                    <a:pt x="1177290" y="3357865"/>
                  </a:cubicBezTo>
                  <a:cubicBezTo>
                    <a:pt x="1311910" y="3357865"/>
                    <a:pt x="1441450" y="3335005"/>
                    <a:pt x="1560830" y="3294365"/>
                  </a:cubicBezTo>
                  <a:cubicBezTo>
                    <a:pt x="1563370" y="3293095"/>
                    <a:pt x="1565910" y="3293095"/>
                    <a:pt x="1568450" y="3291825"/>
                  </a:cubicBezTo>
                  <a:cubicBezTo>
                    <a:pt x="2016760" y="3129265"/>
                    <a:pt x="2346960" y="2700005"/>
                    <a:pt x="2353310" y="2196850"/>
                  </a:cubicBezTo>
                  <a:lnTo>
                    <a:pt x="2353310" y="0"/>
                  </a:lnTo>
                  <a:lnTo>
                    <a:pt x="0" y="0"/>
                  </a:lnTo>
                  <a:lnTo>
                    <a:pt x="0" y="2195204"/>
                  </a:lnTo>
                  <a:cubicBezTo>
                    <a:pt x="6350" y="2702545"/>
                    <a:pt x="331470" y="3131805"/>
                    <a:pt x="784860" y="3290555"/>
                  </a:cubicBezTo>
                  <a:close/>
                </a:path>
              </a:pathLst>
            </a:custGeom>
            <a:grpFill/>
          </p:spPr>
        </p:sp>
      </p:grpSp>
      <p:grpSp>
        <p:nvGrpSpPr>
          <p:cNvPr id="8" name="Group 10">
            <a:extLst>
              <a:ext uri="{FF2B5EF4-FFF2-40B4-BE49-F238E27FC236}">
                <a16:creationId xmlns="" xmlns:a16="http://schemas.microsoft.com/office/drawing/2014/main" id="{6DE07F88-E8B4-49E6-BA44-74934CDE23BE}"/>
              </a:ext>
            </a:extLst>
          </p:cNvPr>
          <p:cNvGrpSpPr/>
          <p:nvPr/>
        </p:nvGrpSpPr>
        <p:grpSpPr>
          <a:xfrm rot="2700000">
            <a:off x="-2185044" y="4377416"/>
            <a:ext cx="4389660" cy="4389660"/>
            <a:chOff x="0" y="0"/>
            <a:chExt cx="1913890" cy="1913890"/>
          </a:xfrm>
          <a:solidFill>
            <a:srgbClr val="393E46"/>
          </a:solidFill>
        </p:grpSpPr>
        <p:sp>
          <p:nvSpPr>
            <p:cNvPr id="14" name="Freeform 11">
              <a:extLst>
                <a:ext uri="{FF2B5EF4-FFF2-40B4-BE49-F238E27FC236}">
                  <a16:creationId xmlns="" xmlns:a16="http://schemas.microsoft.com/office/drawing/2014/main" id="{E494B693-BB30-46DD-98FA-8E00E47BEA58}"/>
                </a:ext>
              </a:extLst>
            </p:cNvPr>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grpFill/>
          </p:spPr>
          <p:txBody>
            <a:bodyPr/>
            <a:lstStyle/>
            <a:p>
              <a:endParaRPr lang="en-US" sz="1053" dirty="0"/>
            </a:p>
          </p:txBody>
        </p:sp>
      </p:grpSp>
      <p:grpSp>
        <p:nvGrpSpPr>
          <p:cNvPr id="20" name="Group 14">
            <a:extLst>
              <a:ext uri="{FF2B5EF4-FFF2-40B4-BE49-F238E27FC236}">
                <a16:creationId xmlns="" xmlns:a16="http://schemas.microsoft.com/office/drawing/2014/main" id="{98B81226-DE44-4A20-B187-16DE45CEB4A5}"/>
              </a:ext>
            </a:extLst>
          </p:cNvPr>
          <p:cNvGrpSpPr/>
          <p:nvPr/>
        </p:nvGrpSpPr>
        <p:grpSpPr>
          <a:xfrm rot="2700000">
            <a:off x="-2185044" y="5212439"/>
            <a:ext cx="4389660" cy="4389660"/>
            <a:chOff x="0" y="0"/>
            <a:chExt cx="1913890" cy="1913890"/>
          </a:xfrm>
          <a:solidFill>
            <a:srgbClr val="393E46"/>
          </a:solidFill>
        </p:grpSpPr>
        <p:sp>
          <p:nvSpPr>
            <p:cNvPr id="19" name="Freeform 15">
              <a:extLst>
                <a:ext uri="{FF2B5EF4-FFF2-40B4-BE49-F238E27FC236}">
                  <a16:creationId xmlns="" xmlns:a16="http://schemas.microsoft.com/office/drawing/2014/main" id="{86DE4D46-1BD5-4CB5-99AE-8FBE575CBFDD}"/>
                </a:ext>
              </a:extLst>
            </p:cNvPr>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grpFill/>
            <a:ln w="57150">
              <a:solidFill>
                <a:srgbClr val="222831"/>
              </a:solidFill>
            </a:ln>
          </p:spPr>
        </p:sp>
      </p:grpSp>
      <p:pic>
        <p:nvPicPr>
          <p:cNvPr id="5" name="Picture 4">
            <a:extLst>
              <a:ext uri="{FF2B5EF4-FFF2-40B4-BE49-F238E27FC236}">
                <a16:creationId xmlns="" xmlns:a16="http://schemas.microsoft.com/office/drawing/2014/main" id="{33CEBEBE-0439-4B40-A040-1D84447FAD2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71512" y="2754907"/>
            <a:ext cx="1632045" cy="1632045"/>
          </a:xfrm>
          <a:prstGeom prst="rect">
            <a:avLst/>
          </a:prstGeom>
        </p:spPr>
      </p:pic>
      <p:grpSp>
        <p:nvGrpSpPr>
          <p:cNvPr id="16" name="Group 15">
            <a:extLst>
              <a:ext uri="{FF2B5EF4-FFF2-40B4-BE49-F238E27FC236}">
                <a16:creationId xmlns="" xmlns:a16="http://schemas.microsoft.com/office/drawing/2014/main" id="{87928C21-D9EE-43B8-8C2C-3851F7014815}"/>
              </a:ext>
            </a:extLst>
          </p:cNvPr>
          <p:cNvGrpSpPr/>
          <p:nvPr/>
        </p:nvGrpSpPr>
        <p:grpSpPr>
          <a:xfrm rot="10800000">
            <a:off x="-2463426" y="-2136342"/>
            <a:ext cx="3939961" cy="4272683"/>
            <a:chOff x="-3281791" y="-3313823"/>
            <a:chExt cx="6566080" cy="6566081"/>
          </a:xfrm>
        </p:grpSpPr>
        <p:grpSp>
          <p:nvGrpSpPr>
            <p:cNvPr id="17" name="Group 4">
              <a:extLst>
                <a:ext uri="{FF2B5EF4-FFF2-40B4-BE49-F238E27FC236}">
                  <a16:creationId xmlns="" xmlns:a16="http://schemas.microsoft.com/office/drawing/2014/main" id="{C0A5CC4F-3D52-44F9-A112-AC8CA68C5F00}"/>
                </a:ext>
              </a:extLst>
            </p:cNvPr>
            <p:cNvGrpSpPr/>
            <p:nvPr/>
          </p:nvGrpSpPr>
          <p:grpSpPr>
            <a:xfrm rot="-2700000">
              <a:off x="-3281791" y="-3313823"/>
              <a:ext cx="6566080" cy="6566081"/>
              <a:chOff x="6602" y="-6087"/>
              <a:chExt cx="1913890" cy="1913890"/>
            </a:xfrm>
          </p:grpSpPr>
          <p:sp>
            <p:nvSpPr>
              <p:cNvPr id="22" name="Freeform 5">
                <a:extLst>
                  <a:ext uri="{FF2B5EF4-FFF2-40B4-BE49-F238E27FC236}">
                    <a16:creationId xmlns="" xmlns:a16="http://schemas.microsoft.com/office/drawing/2014/main" id="{61A404E9-E2E6-4F8A-8425-A8C6C17DE831}"/>
                  </a:ext>
                </a:extLst>
              </p:cNvPr>
              <p:cNvSpPr/>
              <p:nvPr/>
            </p:nvSpPr>
            <p:spPr>
              <a:xfrm>
                <a:off x="6602" y="-6087"/>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222831"/>
              </a:solidFill>
              <a:ln w="38100">
                <a:solidFill>
                  <a:srgbClr val="EEEEEE"/>
                </a:solidFill>
              </a:ln>
            </p:spPr>
          </p:sp>
        </p:grpSp>
        <p:grpSp>
          <p:nvGrpSpPr>
            <p:cNvPr id="18" name="Group 6">
              <a:extLst>
                <a:ext uri="{FF2B5EF4-FFF2-40B4-BE49-F238E27FC236}">
                  <a16:creationId xmlns="" xmlns:a16="http://schemas.microsoft.com/office/drawing/2014/main" id="{1254431C-FEEE-4286-9E28-54045F2A5EC1}"/>
                </a:ext>
              </a:extLst>
            </p:cNvPr>
            <p:cNvGrpSpPr/>
            <p:nvPr/>
          </p:nvGrpSpPr>
          <p:grpSpPr>
            <a:xfrm rot="2700000">
              <a:off x="-2926440" y="-2926440"/>
              <a:ext cx="5852880" cy="5852880"/>
              <a:chOff x="0" y="0"/>
              <a:chExt cx="1913890" cy="1913890"/>
            </a:xfrm>
          </p:grpSpPr>
          <p:sp>
            <p:nvSpPr>
              <p:cNvPr id="21" name="Freeform 7">
                <a:extLst>
                  <a:ext uri="{FF2B5EF4-FFF2-40B4-BE49-F238E27FC236}">
                    <a16:creationId xmlns="" xmlns:a16="http://schemas.microsoft.com/office/drawing/2014/main" id="{2071BD9A-49B4-4AC5-9A6C-1D46121D59A6}"/>
                  </a:ext>
                </a:extLst>
              </p:cNvPr>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solidFill>
                <a:srgbClr val="FFFFFF"/>
              </a:solidFill>
            </p:spPr>
          </p:sp>
        </p:grpSp>
      </p:grpSp>
      <p:sp>
        <p:nvSpPr>
          <p:cNvPr id="25" name="Rectangle 24"/>
          <p:cNvSpPr/>
          <p:nvPr/>
        </p:nvSpPr>
        <p:spPr>
          <a:xfrm>
            <a:off x="873456" y="957044"/>
            <a:ext cx="8270543" cy="4154984"/>
          </a:xfrm>
          <a:prstGeom prst="rect">
            <a:avLst/>
          </a:prstGeom>
          <a:ln>
            <a:solidFill>
              <a:schemeClr val="tx2">
                <a:lumMod val="75000"/>
              </a:schemeClr>
            </a:solidFill>
          </a:ln>
        </p:spPr>
        <p:txBody>
          <a:bodyPr wrap="square">
            <a:spAutoFit/>
          </a:bodyPr>
          <a:lstStyle/>
          <a:p>
            <a:pPr algn="just" rtl="1"/>
            <a:r>
              <a:rPr lang="ar-DZ" sz="2400" dirty="0" smtClean="0">
                <a:solidFill>
                  <a:schemeClr val="bg1"/>
                </a:solidFill>
                <a:latin typeface="AbdoMaster-Book" panose="02000500030000020004" pitchFamily="2" charset="-78"/>
              </a:rPr>
              <a:t>3-</a:t>
            </a:r>
            <a:r>
              <a:rPr lang="ar-DZ" sz="2400" b="1" dirty="0" smtClean="0"/>
              <a:t> </a:t>
            </a:r>
            <a:r>
              <a:rPr lang="ar-DZ" sz="2000" b="1" dirty="0" smtClean="0"/>
              <a:t>حدة </a:t>
            </a:r>
            <a:r>
              <a:rPr lang="ar-DZ" sz="2000" b="1" dirty="0"/>
              <a:t>المنافسة من </a:t>
            </a:r>
            <a:r>
              <a:rPr lang="ar-DZ" sz="2000" b="1" dirty="0" smtClean="0"/>
              <a:t>الخصوم:  </a:t>
            </a:r>
            <a:r>
              <a:rPr lang="ar-DZ" sz="2000" dirty="0" smtClean="0"/>
              <a:t>وهي أهم قوة في النموذج</a:t>
            </a:r>
            <a:endParaRPr lang="ar-DZ" sz="2000" dirty="0"/>
          </a:p>
          <a:p>
            <a:pPr algn="just" rtl="1"/>
            <a:r>
              <a:rPr lang="ar-DZ" sz="2000" dirty="0"/>
              <a:t>في معظم الصناعات تعد المنافسة من الخصوم المحدد الرئيسي لقدرة الشركة التنافسية في الصناعة والمجال الذي ستنافس فيه</a:t>
            </a:r>
            <a:r>
              <a:rPr lang="ar-DZ" sz="2000" dirty="0" smtClean="0"/>
              <a:t>. أحيانا </a:t>
            </a:r>
            <a:r>
              <a:rPr lang="ar-DZ" sz="2000" dirty="0"/>
              <a:t>المنافسين يتنافسون بشكل عدائي وأحيانا المنافسين يتنافسون في مجالات غير السعر مثل المنافسة في الابداع والتسويق وغيرها من المجالات</a:t>
            </a:r>
            <a:r>
              <a:rPr lang="ar-DZ" sz="2000" dirty="0" smtClean="0"/>
              <a:t>.</a:t>
            </a:r>
            <a:endParaRPr lang="ar-DZ" sz="2000" dirty="0"/>
          </a:p>
          <a:p>
            <a:pPr algn="just" rtl="1"/>
            <a:r>
              <a:rPr lang="ar-DZ" sz="2000" dirty="0" smtClean="0"/>
              <a:t>- تفاوت </a:t>
            </a:r>
            <a:r>
              <a:rPr lang="ar-DZ" sz="2000" dirty="0"/>
              <a:t>وتناوب الافراط في الصناعة.</a:t>
            </a:r>
          </a:p>
          <a:p>
            <a:pPr algn="just" rtl="1"/>
            <a:r>
              <a:rPr lang="ar-DZ" sz="2000" dirty="0" smtClean="0"/>
              <a:t>-عوائق </a:t>
            </a:r>
            <a:r>
              <a:rPr lang="ar-DZ" sz="2000" dirty="0"/>
              <a:t>أمام الخروج من السوق.</a:t>
            </a:r>
          </a:p>
          <a:p>
            <a:pPr algn="just" rtl="1"/>
            <a:r>
              <a:rPr lang="ar-DZ" sz="2000" dirty="0" smtClean="0"/>
              <a:t>- التعقيد </a:t>
            </a:r>
            <a:r>
              <a:rPr lang="ar-DZ" sz="2000" dirty="0"/>
              <a:t>في المعلومات وعدم التناظر.</a:t>
            </a:r>
          </a:p>
          <a:p>
            <a:pPr algn="just" rtl="1"/>
            <a:r>
              <a:rPr lang="ar-DZ" sz="2000" dirty="0" smtClean="0"/>
              <a:t>- اقتصاديات </a:t>
            </a:r>
            <a:r>
              <a:rPr lang="ar-DZ" sz="2000" dirty="0"/>
              <a:t>الحجم الكبير</a:t>
            </a:r>
          </a:p>
          <a:p>
            <a:pPr algn="just" rtl="1"/>
            <a:r>
              <a:rPr lang="ar-DZ" sz="2000" dirty="0" smtClean="0"/>
              <a:t>- مستوى </a:t>
            </a:r>
            <a:r>
              <a:rPr lang="ar-DZ" sz="2000" dirty="0"/>
              <a:t>تكلفة الاعلانات.'</a:t>
            </a:r>
          </a:p>
          <a:p>
            <a:pPr algn="just" rtl="1"/>
            <a:r>
              <a:rPr lang="ar-DZ" sz="2000" dirty="0" smtClean="0"/>
              <a:t>- </a:t>
            </a:r>
            <a:r>
              <a:rPr lang="ar-DZ" sz="2000" dirty="0" err="1" smtClean="0"/>
              <a:t>التوفيرات</a:t>
            </a:r>
            <a:r>
              <a:rPr lang="ar-DZ" sz="2000" dirty="0" smtClean="0"/>
              <a:t> </a:t>
            </a:r>
            <a:r>
              <a:rPr lang="ar-DZ" sz="2000" dirty="0"/>
              <a:t>في التكاليف </a:t>
            </a:r>
            <a:r>
              <a:rPr lang="ar-DZ" sz="2000" dirty="0" smtClean="0"/>
              <a:t>لأحجام </a:t>
            </a:r>
            <a:r>
              <a:rPr lang="ar-DZ" sz="2000" dirty="0"/>
              <a:t>السلع الكبيرة</a:t>
            </a:r>
            <a:r>
              <a:rPr lang="ar-DZ" sz="2000" dirty="0" smtClean="0"/>
              <a:t>.</a:t>
            </a:r>
          </a:p>
          <a:p>
            <a:pPr algn="just" rtl="1"/>
            <a:endParaRPr lang="ar-DZ" sz="2000" dirty="0" smtClean="0"/>
          </a:p>
          <a:p>
            <a:pPr algn="just" rtl="1"/>
            <a:r>
              <a:rPr lang="ar-DZ" sz="2000" dirty="0" smtClean="0"/>
              <a:t>وتقوم المنظمة في هذه الحالة بالتكامل أو الاستحواذ على منظمات منافسة </a:t>
            </a:r>
            <a:r>
              <a:rPr lang="ar-DZ" sz="2000" smtClean="0"/>
              <a:t>وهو ما يعرف </a:t>
            </a:r>
            <a:r>
              <a:rPr lang="ar-DZ" sz="2000" dirty="0" smtClean="0"/>
              <a:t>بالتكامل العمودي</a:t>
            </a:r>
            <a:endParaRPr lang="ar-DZ" sz="2000" dirty="0"/>
          </a:p>
        </p:txBody>
      </p:sp>
    </p:spTree>
    <p:extLst>
      <p:ext uri="{BB962C8B-B14F-4D97-AF65-F5344CB8AC3E}">
        <p14:creationId xmlns:p14="http://schemas.microsoft.com/office/powerpoint/2010/main" val="2230965672"/>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a:extLst>
              <a:ext uri="{FF2B5EF4-FFF2-40B4-BE49-F238E27FC236}">
                <a16:creationId xmlns="" xmlns:a16="http://schemas.microsoft.com/office/drawing/2014/main" id="{18E2A2FD-051D-4B6B-84C6-FD7493201633}"/>
              </a:ext>
            </a:extLst>
          </p:cNvPr>
          <p:cNvGrpSpPr/>
          <p:nvPr/>
        </p:nvGrpSpPr>
        <p:grpSpPr>
          <a:xfrm rot="-10800000">
            <a:off x="-1184102" y="-2941838"/>
            <a:ext cx="12408828" cy="8656838"/>
            <a:chOff x="0" y="0"/>
            <a:chExt cx="2433656" cy="4619639"/>
          </a:xfrm>
          <a:solidFill>
            <a:srgbClr val="02ADB5"/>
          </a:solidFill>
        </p:grpSpPr>
        <p:sp>
          <p:nvSpPr>
            <p:cNvPr id="7" name="Freeform 11">
              <a:extLst>
                <a:ext uri="{FF2B5EF4-FFF2-40B4-BE49-F238E27FC236}">
                  <a16:creationId xmlns="" xmlns:a16="http://schemas.microsoft.com/office/drawing/2014/main" id="{F772DA9B-50DB-433F-BCF2-14D59A8839EA}"/>
                </a:ext>
              </a:extLst>
            </p:cNvPr>
            <p:cNvSpPr/>
            <p:nvPr/>
          </p:nvSpPr>
          <p:spPr>
            <a:xfrm>
              <a:off x="0" y="0"/>
              <a:ext cx="2433656" cy="4619639"/>
            </a:xfrm>
            <a:custGeom>
              <a:avLst/>
              <a:gdLst/>
              <a:ahLst/>
              <a:cxnLst/>
              <a:rect l="l" t="t" r="r" b="b"/>
              <a:pathLst>
                <a:path w="2353310" h="3357865">
                  <a:moveTo>
                    <a:pt x="784860" y="3290555"/>
                  </a:moveTo>
                  <a:cubicBezTo>
                    <a:pt x="905510" y="3331195"/>
                    <a:pt x="1042670" y="3357865"/>
                    <a:pt x="1177290" y="3357865"/>
                  </a:cubicBezTo>
                  <a:cubicBezTo>
                    <a:pt x="1311910" y="3357865"/>
                    <a:pt x="1441450" y="3335005"/>
                    <a:pt x="1560830" y="3294365"/>
                  </a:cubicBezTo>
                  <a:cubicBezTo>
                    <a:pt x="1563370" y="3293095"/>
                    <a:pt x="1565910" y="3293095"/>
                    <a:pt x="1568450" y="3291825"/>
                  </a:cubicBezTo>
                  <a:cubicBezTo>
                    <a:pt x="2016760" y="3129265"/>
                    <a:pt x="2346960" y="2700005"/>
                    <a:pt x="2353310" y="2196850"/>
                  </a:cubicBezTo>
                  <a:lnTo>
                    <a:pt x="2353310" y="0"/>
                  </a:lnTo>
                  <a:lnTo>
                    <a:pt x="0" y="0"/>
                  </a:lnTo>
                  <a:lnTo>
                    <a:pt x="0" y="2195204"/>
                  </a:lnTo>
                  <a:cubicBezTo>
                    <a:pt x="6350" y="2702545"/>
                    <a:pt x="331470" y="3131805"/>
                    <a:pt x="784860" y="3290555"/>
                  </a:cubicBezTo>
                  <a:close/>
                </a:path>
              </a:pathLst>
            </a:custGeom>
            <a:grpFill/>
          </p:spPr>
        </p:sp>
      </p:grpSp>
      <p:grpSp>
        <p:nvGrpSpPr>
          <p:cNvPr id="8" name="Group 10">
            <a:extLst>
              <a:ext uri="{FF2B5EF4-FFF2-40B4-BE49-F238E27FC236}">
                <a16:creationId xmlns="" xmlns:a16="http://schemas.microsoft.com/office/drawing/2014/main" id="{6DE07F88-E8B4-49E6-BA44-74934CDE23BE}"/>
              </a:ext>
            </a:extLst>
          </p:cNvPr>
          <p:cNvGrpSpPr/>
          <p:nvPr/>
        </p:nvGrpSpPr>
        <p:grpSpPr>
          <a:xfrm rot="2700000">
            <a:off x="-2185044" y="4377416"/>
            <a:ext cx="4389660" cy="4389660"/>
            <a:chOff x="0" y="0"/>
            <a:chExt cx="1913890" cy="1913890"/>
          </a:xfrm>
          <a:solidFill>
            <a:srgbClr val="393E46"/>
          </a:solidFill>
        </p:grpSpPr>
        <p:sp>
          <p:nvSpPr>
            <p:cNvPr id="14" name="Freeform 11">
              <a:extLst>
                <a:ext uri="{FF2B5EF4-FFF2-40B4-BE49-F238E27FC236}">
                  <a16:creationId xmlns="" xmlns:a16="http://schemas.microsoft.com/office/drawing/2014/main" id="{E494B693-BB30-46DD-98FA-8E00E47BEA58}"/>
                </a:ext>
              </a:extLst>
            </p:cNvPr>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grpFill/>
          </p:spPr>
          <p:txBody>
            <a:bodyPr/>
            <a:lstStyle/>
            <a:p>
              <a:endParaRPr lang="en-US" sz="1053" dirty="0"/>
            </a:p>
          </p:txBody>
        </p:sp>
      </p:grpSp>
      <p:grpSp>
        <p:nvGrpSpPr>
          <p:cNvPr id="20" name="Group 14">
            <a:extLst>
              <a:ext uri="{FF2B5EF4-FFF2-40B4-BE49-F238E27FC236}">
                <a16:creationId xmlns="" xmlns:a16="http://schemas.microsoft.com/office/drawing/2014/main" id="{98B81226-DE44-4A20-B187-16DE45CEB4A5}"/>
              </a:ext>
            </a:extLst>
          </p:cNvPr>
          <p:cNvGrpSpPr/>
          <p:nvPr/>
        </p:nvGrpSpPr>
        <p:grpSpPr>
          <a:xfrm rot="2700000">
            <a:off x="-2185044" y="5212439"/>
            <a:ext cx="4389660" cy="4389660"/>
            <a:chOff x="0" y="0"/>
            <a:chExt cx="1913890" cy="1913890"/>
          </a:xfrm>
          <a:solidFill>
            <a:srgbClr val="393E46"/>
          </a:solidFill>
        </p:grpSpPr>
        <p:sp>
          <p:nvSpPr>
            <p:cNvPr id="19" name="Freeform 15">
              <a:extLst>
                <a:ext uri="{FF2B5EF4-FFF2-40B4-BE49-F238E27FC236}">
                  <a16:creationId xmlns="" xmlns:a16="http://schemas.microsoft.com/office/drawing/2014/main" id="{86DE4D46-1BD5-4CB5-99AE-8FBE575CBFDD}"/>
                </a:ext>
              </a:extLst>
            </p:cNvPr>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grpFill/>
            <a:ln w="57150">
              <a:solidFill>
                <a:srgbClr val="222831"/>
              </a:solidFill>
            </a:ln>
          </p:spPr>
        </p:sp>
      </p:grpSp>
      <p:pic>
        <p:nvPicPr>
          <p:cNvPr id="5" name="Picture 4">
            <a:extLst>
              <a:ext uri="{FF2B5EF4-FFF2-40B4-BE49-F238E27FC236}">
                <a16:creationId xmlns="" xmlns:a16="http://schemas.microsoft.com/office/drawing/2014/main" id="{33CEBEBE-0439-4B40-A040-1D84447FAD2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71512" y="2754907"/>
            <a:ext cx="1632045" cy="1632045"/>
          </a:xfrm>
          <a:prstGeom prst="rect">
            <a:avLst/>
          </a:prstGeom>
        </p:spPr>
      </p:pic>
      <p:grpSp>
        <p:nvGrpSpPr>
          <p:cNvPr id="16" name="Group 15">
            <a:extLst>
              <a:ext uri="{FF2B5EF4-FFF2-40B4-BE49-F238E27FC236}">
                <a16:creationId xmlns="" xmlns:a16="http://schemas.microsoft.com/office/drawing/2014/main" id="{87928C21-D9EE-43B8-8C2C-3851F7014815}"/>
              </a:ext>
            </a:extLst>
          </p:cNvPr>
          <p:cNvGrpSpPr/>
          <p:nvPr/>
        </p:nvGrpSpPr>
        <p:grpSpPr>
          <a:xfrm rot="10800000">
            <a:off x="-2463426" y="-2136342"/>
            <a:ext cx="3939961" cy="4272683"/>
            <a:chOff x="-3281791" y="-3313823"/>
            <a:chExt cx="6566080" cy="6566081"/>
          </a:xfrm>
        </p:grpSpPr>
        <p:grpSp>
          <p:nvGrpSpPr>
            <p:cNvPr id="17" name="Group 4">
              <a:extLst>
                <a:ext uri="{FF2B5EF4-FFF2-40B4-BE49-F238E27FC236}">
                  <a16:creationId xmlns="" xmlns:a16="http://schemas.microsoft.com/office/drawing/2014/main" id="{C0A5CC4F-3D52-44F9-A112-AC8CA68C5F00}"/>
                </a:ext>
              </a:extLst>
            </p:cNvPr>
            <p:cNvGrpSpPr/>
            <p:nvPr/>
          </p:nvGrpSpPr>
          <p:grpSpPr>
            <a:xfrm rot="-2700000">
              <a:off x="-3281791" y="-3313823"/>
              <a:ext cx="6566080" cy="6566081"/>
              <a:chOff x="6602" y="-6087"/>
              <a:chExt cx="1913890" cy="1913890"/>
            </a:xfrm>
          </p:grpSpPr>
          <p:sp>
            <p:nvSpPr>
              <p:cNvPr id="22" name="Freeform 5">
                <a:extLst>
                  <a:ext uri="{FF2B5EF4-FFF2-40B4-BE49-F238E27FC236}">
                    <a16:creationId xmlns="" xmlns:a16="http://schemas.microsoft.com/office/drawing/2014/main" id="{61A404E9-E2E6-4F8A-8425-A8C6C17DE831}"/>
                  </a:ext>
                </a:extLst>
              </p:cNvPr>
              <p:cNvSpPr/>
              <p:nvPr/>
            </p:nvSpPr>
            <p:spPr>
              <a:xfrm>
                <a:off x="6602" y="-6087"/>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222831"/>
              </a:solidFill>
              <a:ln w="38100">
                <a:solidFill>
                  <a:srgbClr val="EEEEEE"/>
                </a:solidFill>
              </a:ln>
            </p:spPr>
          </p:sp>
        </p:grpSp>
        <p:grpSp>
          <p:nvGrpSpPr>
            <p:cNvPr id="18" name="Group 6">
              <a:extLst>
                <a:ext uri="{FF2B5EF4-FFF2-40B4-BE49-F238E27FC236}">
                  <a16:creationId xmlns="" xmlns:a16="http://schemas.microsoft.com/office/drawing/2014/main" id="{1254431C-FEEE-4286-9E28-54045F2A5EC1}"/>
                </a:ext>
              </a:extLst>
            </p:cNvPr>
            <p:cNvGrpSpPr/>
            <p:nvPr/>
          </p:nvGrpSpPr>
          <p:grpSpPr>
            <a:xfrm rot="2700000">
              <a:off x="-2926440" y="-2926440"/>
              <a:ext cx="5852880" cy="5852880"/>
              <a:chOff x="0" y="0"/>
              <a:chExt cx="1913890" cy="1913890"/>
            </a:xfrm>
          </p:grpSpPr>
          <p:sp>
            <p:nvSpPr>
              <p:cNvPr id="21" name="Freeform 7">
                <a:extLst>
                  <a:ext uri="{FF2B5EF4-FFF2-40B4-BE49-F238E27FC236}">
                    <a16:creationId xmlns="" xmlns:a16="http://schemas.microsoft.com/office/drawing/2014/main" id="{2071BD9A-49B4-4AC5-9A6C-1D46121D59A6}"/>
                  </a:ext>
                </a:extLst>
              </p:cNvPr>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solidFill>
                <a:srgbClr val="FFFFFF"/>
              </a:solidFill>
            </p:spPr>
          </p:sp>
        </p:grpSp>
      </p:grpSp>
      <p:sp>
        <p:nvSpPr>
          <p:cNvPr id="25" name="Rectangle 24"/>
          <p:cNvSpPr/>
          <p:nvPr/>
        </p:nvSpPr>
        <p:spPr>
          <a:xfrm>
            <a:off x="873456" y="957044"/>
            <a:ext cx="8270543" cy="4770537"/>
          </a:xfrm>
          <a:prstGeom prst="rect">
            <a:avLst/>
          </a:prstGeom>
          <a:ln>
            <a:solidFill>
              <a:schemeClr val="tx2">
                <a:lumMod val="75000"/>
              </a:schemeClr>
            </a:solidFill>
          </a:ln>
        </p:spPr>
        <p:txBody>
          <a:bodyPr wrap="square">
            <a:spAutoFit/>
          </a:bodyPr>
          <a:lstStyle/>
          <a:p>
            <a:pPr algn="just" rtl="1"/>
            <a:r>
              <a:rPr lang="ar-DZ" sz="2400" dirty="0" smtClean="0">
                <a:solidFill>
                  <a:schemeClr val="bg1"/>
                </a:solidFill>
                <a:latin typeface="AbdoMaster-Book" panose="02000500030000020004" pitchFamily="2" charset="-78"/>
              </a:rPr>
              <a:t>4-</a:t>
            </a:r>
            <a:r>
              <a:rPr lang="ar-DZ" sz="2400" b="1" dirty="0" smtClean="0"/>
              <a:t> </a:t>
            </a:r>
            <a:r>
              <a:rPr lang="ar-DZ" sz="2000" b="1" dirty="0" smtClean="0"/>
              <a:t>القوة </a:t>
            </a:r>
            <a:r>
              <a:rPr lang="ar-DZ" sz="2000" b="1" dirty="0"/>
              <a:t>التفاوضية </a:t>
            </a:r>
            <a:r>
              <a:rPr lang="ar-DZ" sz="2000" b="1" dirty="0" smtClean="0"/>
              <a:t>للزبائن:</a:t>
            </a:r>
            <a:endParaRPr lang="ar-DZ" sz="2000" b="1" dirty="0"/>
          </a:p>
          <a:p>
            <a:pPr algn="just" rtl="1"/>
            <a:r>
              <a:rPr lang="ar-DZ" sz="2000" dirty="0"/>
              <a:t>أو ما تعرف أيضا بالقدرة التفاوضية </a:t>
            </a:r>
            <a:r>
              <a:rPr lang="ar-DZ" sz="2000" dirty="0" smtClean="0"/>
              <a:t>للعملاء. </a:t>
            </a:r>
            <a:r>
              <a:rPr lang="ar-DZ" sz="2000" dirty="0"/>
              <a:t>قدرة العملاء على وضع الشركة تحت ضغط ما يؤثر أيضا على حساسية الزبائن للتغيرات في الأسعار</a:t>
            </a:r>
            <a:r>
              <a:rPr lang="ar-DZ" sz="2000" dirty="0" smtClean="0"/>
              <a:t>.</a:t>
            </a:r>
            <a:endParaRPr lang="ar-DZ" sz="2000" dirty="0"/>
          </a:p>
          <a:p>
            <a:pPr algn="just" rtl="1"/>
            <a:r>
              <a:rPr lang="ar-DZ" sz="2000" dirty="0" smtClean="0"/>
              <a:t>- نسبة </a:t>
            </a:r>
            <a:r>
              <a:rPr lang="ar-DZ" sz="2000" dirty="0"/>
              <a:t>المشترين إلى الشركة.</a:t>
            </a:r>
          </a:p>
          <a:p>
            <a:pPr algn="just" rtl="1"/>
            <a:r>
              <a:rPr lang="ar-DZ" sz="2000" dirty="0" smtClean="0"/>
              <a:t>- درجة </a:t>
            </a:r>
            <a:r>
              <a:rPr lang="ar-DZ" sz="2000" dirty="0"/>
              <a:t>الاعتماد على قنوات التوزيع القائمة.</a:t>
            </a:r>
          </a:p>
          <a:p>
            <a:pPr algn="just" rtl="1"/>
            <a:r>
              <a:rPr lang="ar-DZ" sz="2000" dirty="0" smtClean="0"/>
              <a:t>- مدى </a:t>
            </a:r>
            <a:r>
              <a:rPr lang="ar-DZ" sz="2000" dirty="0"/>
              <a:t>نفوذ المساومة وبخاصة في الصناعات التي تكون التكاليف الثابتة عالية فيها.</a:t>
            </a:r>
          </a:p>
          <a:p>
            <a:pPr algn="just" rtl="1"/>
            <a:r>
              <a:rPr lang="ar-DZ" sz="2000" dirty="0" smtClean="0"/>
              <a:t>- حجم </a:t>
            </a:r>
            <a:r>
              <a:rPr lang="ar-DZ" sz="2000" dirty="0"/>
              <a:t>شريحة المشترين.</a:t>
            </a:r>
          </a:p>
          <a:p>
            <a:pPr algn="just" rtl="1"/>
            <a:r>
              <a:rPr lang="ar-DZ" sz="2000" dirty="0" smtClean="0"/>
              <a:t>- تكلفة </a:t>
            </a:r>
            <a:r>
              <a:rPr lang="ar-DZ" sz="2000" dirty="0"/>
              <a:t>التبديل للمشترين بالمقارنة مع تكلفة الشركة للتبديل.</a:t>
            </a:r>
          </a:p>
          <a:p>
            <a:pPr algn="just" rtl="1"/>
            <a:r>
              <a:rPr lang="ar-DZ" sz="2000" dirty="0" smtClean="0"/>
              <a:t>- مدى </a:t>
            </a:r>
            <a:r>
              <a:rPr lang="ar-DZ" sz="2000" dirty="0"/>
              <a:t>توافر المعلومات للمشتري.</a:t>
            </a:r>
          </a:p>
          <a:p>
            <a:pPr algn="just" rtl="1"/>
            <a:r>
              <a:rPr lang="ar-DZ" sz="2000" dirty="0" smtClean="0"/>
              <a:t>- توافر </a:t>
            </a:r>
            <a:r>
              <a:rPr lang="ar-DZ" sz="2000" dirty="0"/>
              <a:t>المنتجات البديلة.</a:t>
            </a:r>
          </a:p>
          <a:p>
            <a:pPr algn="just" rtl="1"/>
            <a:r>
              <a:rPr lang="ar-DZ" sz="2000" dirty="0" smtClean="0"/>
              <a:t>- مدى </a:t>
            </a:r>
            <a:r>
              <a:rPr lang="ar-DZ" sz="2000" dirty="0"/>
              <a:t>حساسية المشتري إلى التغيرات بالأسعار.</a:t>
            </a:r>
          </a:p>
          <a:p>
            <a:pPr algn="just" rtl="1"/>
            <a:r>
              <a:rPr lang="ar-DZ" sz="2000" dirty="0" smtClean="0"/>
              <a:t>- الميزات </a:t>
            </a:r>
            <a:r>
              <a:rPr lang="ar-DZ" sz="2000" dirty="0"/>
              <a:t>الفريدة لمنتجات الصناعة المختلفة.</a:t>
            </a:r>
          </a:p>
          <a:p>
            <a:pPr algn="just" rtl="1"/>
            <a:r>
              <a:rPr lang="ar-DZ" sz="2000" dirty="0" smtClean="0"/>
              <a:t>- تحليل </a:t>
            </a:r>
            <a:r>
              <a:rPr lang="ar-DZ" sz="2000" dirty="0"/>
              <a:t>حداثة العمليات الشرائية، ترددها وتكرارها، والقيمة المالية</a:t>
            </a:r>
            <a:r>
              <a:rPr lang="ar-DZ" sz="2000" dirty="0" smtClean="0"/>
              <a:t>.</a:t>
            </a:r>
          </a:p>
          <a:p>
            <a:pPr algn="just" rtl="1"/>
            <a:endParaRPr lang="ar-DZ" sz="2000" dirty="0" smtClean="0"/>
          </a:p>
          <a:p>
            <a:pPr algn="just" rtl="1"/>
            <a:r>
              <a:rPr lang="ar-DZ" sz="2000" dirty="0" smtClean="0"/>
              <a:t>وتقوم المنظمة بالحد من القوة التفاوضية للعملاء من خلال تبني عملية التكامل الأمامي</a:t>
            </a:r>
            <a:endParaRPr lang="ar-DZ" sz="2000" dirty="0"/>
          </a:p>
        </p:txBody>
      </p:sp>
    </p:spTree>
    <p:extLst>
      <p:ext uri="{BB962C8B-B14F-4D97-AF65-F5344CB8AC3E}">
        <p14:creationId xmlns:p14="http://schemas.microsoft.com/office/powerpoint/2010/main" val="2194863723"/>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a:extLst>
              <a:ext uri="{FF2B5EF4-FFF2-40B4-BE49-F238E27FC236}">
                <a16:creationId xmlns="" xmlns:a16="http://schemas.microsoft.com/office/drawing/2014/main" id="{18E2A2FD-051D-4B6B-84C6-FD7493201633}"/>
              </a:ext>
            </a:extLst>
          </p:cNvPr>
          <p:cNvGrpSpPr/>
          <p:nvPr/>
        </p:nvGrpSpPr>
        <p:grpSpPr>
          <a:xfrm rot="-10800000">
            <a:off x="-1184102" y="-2941838"/>
            <a:ext cx="12408828" cy="8656838"/>
            <a:chOff x="0" y="0"/>
            <a:chExt cx="2433656" cy="4619639"/>
          </a:xfrm>
          <a:solidFill>
            <a:srgbClr val="02ADB5"/>
          </a:solidFill>
        </p:grpSpPr>
        <p:sp>
          <p:nvSpPr>
            <p:cNvPr id="7" name="Freeform 11">
              <a:extLst>
                <a:ext uri="{FF2B5EF4-FFF2-40B4-BE49-F238E27FC236}">
                  <a16:creationId xmlns="" xmlns:a16="http://schemas.microsoft.com/office/drawing/2014/main" id="{F772DA9B-50DB-433F-BCF2-14D59A8839EA}"/>
                </a:ext>
              </a:extLst>
            </p:cNvPr>
            <p:cNvSpPr/>
            <p:nvPr/>
          </p:nvSpPr>
          <p:spPr>
            <a:xfrm>
              <a:off x="0" y="0"/>
              <a:ext cx="2433656" cy="4619639"/>
            </a:xfrm>
            <a:custGeom>
              <a:avLst/>
              <a:gdLst/>
              <a:ahLst/>
              <a:cxnLst/>
              <a:rect l="l" t="t" r="r" b="b"/>
              <a:pathLst>
                <a:path w="2353310" h="3357865">
                  <a:moveTo>
                    <a:pt x="784860" y="3290555"/>
                  </a:moveTo>
                  <a:cubicBezTo>
                    <a:pt x="905510" y="3331195"/>
                    <a:pt x="1042670" y="3357865"/>
                    <a:pt x="1177290" y="3357865"/>
                  </a:cubicBezTo>
                  <a:cubicBezTo>
                    <a:pt x="1311910" y="3357865"/>
                    <a:pt x="1441450" y="3335005"/>
                    <a:pt x="1560830" y="3294365"/>
                  </a:cubicBezTo>
                  <a:cubicBezTo>
                    <a:pt x="1563370" y="3293095"/>
                    <a:pt x="1565910" y="3293095"/>
                    <a:pt x="1568450" y="3291825"/>
                  </a:cubicBezTo>
                  <a:cubicBezTo>
                    <a:pt x="2016760" y="3129265"/>
                    <a:pt x="2346960" y="2700005"/>
                    <a:pt x="2353310" y="2196850"/>
                  </a:cubicBezTo>
                  <a:lnTo>
                    <a:pt x="2353310" y="0"/>
                  </a:lnTo>
                  <a:lnTo>
                    <a:pt x="0" y="0"/>
                  </a:lnTo>
                  <a:lnTo>
                    <a:pt x="0" y="2195204"/>
                  </a:lnTo>
                  <a:cubicBezTo>
                    <a:pt x="6350" y="2702545"/>
                    <a:pt x="331470" y="3131805"/>
                    <a:pt x="784860" y="3290555"/>
                  </a:cubicBezTo>
                  <a:close/>
                </a:path>
              </a:pathLst>
            </a:custGeom>
            <a:grpFill/>
          </p:spPr>
        </p:sp>
      </p:grpSp>
      <p:grpSp>
        <p:nvGrpSpPr>
          <p:cNvPr id="8" name="Group 10">
            <a:extLst>
              <a:ext uri="{FF2B5EF4-FFF2-40B4-BE49-F238E27FC236}">
                <a16:creationId xmlns="" xmlns:a16="http://schemas.microsoft.com/office/drawing/2014/main" id="{6DE07F88-E8B4-49E6-BA44-74934CDE23BE}"/>
              </a:ext>
            </a:extLst>
          </p:cNvPr>
          <p:cNvGrpSpPr/>
          <p:nvPr/>
        </p:nvGrpSpPr>
        <p:grpSpPr>
          <a:xfrm rot="2700000">
            <a:off x="-2185044" y="4377416"/>
            <a:ext cx="4389660" cy="4389660"/>
            <a:chOff x="0" y="0"/>
            <a:chExt cx="1913890" cy="1913890"/>
          </a:xfrm>
          <a:solidFill>
            <a:srgbClr val="393E46"/>
          </a:solidFill>
        </p:grpSpPr>
        <p:sp>
          <p:nvSpPr>
            <p:cNvPr id="14" name="Freeform 11">
              <a:extLst>
                <a:ext uri="{FF2B5EF4-FFF2-40B4-BE49-F238E27FC236}">
                  <a16:creationId xmlns="" xmlns:a16="http://schemas.microsoft.com/office/drawing/2014/main" id="{E494B693-BB30-46DD-98FA-8E00E47BEA58}"/>
                </a:ext>
              </a:extLst>
            </p:cNvPr>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grpFill/>
          </p:spPr>
          <p:txBody>
            <a:bodyPr/>
            <a:lstStyle/>
            <a:p>
              <a:endParaRPr lang="en-US" sz="1053" dirty="0"/>
            </a:p>
          </p:txBody>
        </p:sp>
      </p:grpSp>
      <p:grpSp>
        <p:nvGrpSpPr>
          <p:cNvPr id="20" name="Group 14">
            <a:extLst>
              <a:ext uri="{FF2B5EF4-FFF2-40B4-BE49-F238E27FC236}">
                <a16:creationId xmlns="" xmlns:a16="http://schemas.microsoft.com/office/drawing/2014/main" id="{98B81226-DE44-4A20-B187-16DE45CEB4A5}"/>
              </a:ext>
            </a:extLst>
          </p:cNvPr>
          <p:cNvGrpSpPr/>
          <p:nvPr/>
        </p:nvGrpSpPr>
        <p:grpSpPr>
          <a:xfrm rot="2700000">
            <a:off x="-2185044" y="5212439"/>
            <a:ext cx="4389660" cy="4389660"/>
            <a:chOff x="0" y="0"/>
            <a:chExt cx="1913890" cy="1913890"/>
          </a:xfrm>
          <a:solidFill>
            <a:srgbClr val="393E46"/>
          </a:solidFill>
        </p:grpSpPr>
        <p:sp>
          <p:nvSpPr>
            <p:cNvPr id="19" name="Freeform 15">
              <a:extLst>
                <a:ext uri="{FF2B5EF4-FFF2-40B4-BE49-F238E27FC236}">
                  <a16:creationId xmlns="" xmlns:a16="http://schemas.microsoft.com/office/drawing/2014/main" id="{86DE4D46-1BD5-4CB5-99AE-8FBE575CBFDD}"/>
                </a:ext>
              </a:extLst>
            </p:cNvPr>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grpFill/>
            <a:ln w="57150">
              <a:solidFill>
                <a:srgbClr val="222831"/>
              </a:solidFill>
            </a:ln>
          </p:spPr>
        </p:sp>
      </p:grpSp>
      <p:pic>
        <p:nvPicPr>
          <p:cNvPr id="5" name="Picture 4">
            <a:extLst>
              <a:ext uri="{FF2B5EF4-FFF2-40B4-BE49-F238E27FC236}">
                <a16:creationId xmlns="" xmlns:a16="http://schemas.microsoft.com/office/drawing/2014/main" id="{33CEBEBE-0439-4B40-A040-1D84447FAD2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71512" y="2754907"/>
            <a:ext cx="1632045" cy="1632045"/>
          </a:xfrm>
          <a:prstGeom prst="rect">
            <a:avLst/>
          </a:prstGeom>
        </p:spPr>
      </p:pic>
      <p:grpSp>
        <p:nvGrpSpPr>
          <p:cNvPr id="16" name="Group 15">
            <a:extLst>
              <a:ext uri="{FF2B5EF4-FFF2-40B4-BE49-F238E27FC236}">
                <a16:creationId xmlns="" xmlns:a16="http://schemas.microsoft.com/office/drawing/2014/main" id="{87928C21-D9EE-43B8-8C2C-3851F7014815}"/>
              </a:ext>
            </a:extLst>
          </p:cNvPr>
          <p:cNvGrpSpPr/>
          <p:nvPr/>
        </p:nvGrpSpPr>
        <p:grpSpPr>
          <a:xfrm rot="10800000">
            <a:off x="-2463426" y="-2136342"/>
            <a:ext cx="3939961" cy="4272683"/>
            <a:chOff x="-3281791" y="-3313823"/>
            <a:chExt cx="6566080" cy="6566081"/>
          </a:xfrm>
        </p:grpSpPr>
        <p:grpSp>
          <p:nvGrpSpPr>
            <p:cNvPr id="17" name="Group 4">
              <a:extLst>
                <a:ext uri="{FF2B5EF4-FFF2-40B4-BE49-F238E27FC236}">
                  <a16:creationId xmlns="" xmlns:a16="http://schemas.microsoft.com/office/drawing/2014/main" id="{C0A5CC4F-3D52-44F9-A112-AC8CA68C5F00}"/>
                </a:ext>
              </a:extLst>
            </p:cNvPr>
            <p:cNvGrpSpPr/>
            <p:nvPr/>
          </p:nvGrpSpPr>
          <p:grpSpPr>
            <a:xfrm rot="-2700000">
              <a:off x="-3281791" y="-3313823"/>
              <a:ext cx="6566080" cy="6566081"/>
              <a:chOff x="6602" y="-6087"/>
              <a:chExt cx="1913890" cy="1913890"/>
            </a:xfrm>
          </p:grpSpPr>
          <p:sp>
            <p:nvSpPr>
              <p:cNvPr id="22" name="Freeform 5">
                <a:extLst>
                  <a:ext uri="{FF2B5EF4-FFF2-40B4-BE49-F238E27FC236}">
                    <a16:creationId xmlns="" xmlns:a16="http://schemas.microsoft.com/office/drawing/2014/main" id="{61A404E9-E2E6-4F8A-8425-A8C6C17DE831}"/>
                  </a:ext>
                </a:extLst>
              </p:cNvPr>
              <p:cNvSpPr/>
              <p:nvPr/>
            </p:nvSpPr>
            <p:spPr>
              <a:xfrm>
                <a:off x="6602" y="-6087"/>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222831"/>
              </a:solidFill>
              <a:ln w="38100">
                <a:solidFill>
                  <a:srgbClr val="EEEEEE"/>
                </a:solidFill>
              </a:ln>
            </p:spPr>
          </p:sp>
        </p:grpSp>
        <p:grpSp>
          <p:nvGrpSpPr>
            <p:cNvPr id="18" name="Group 6">
              <a:extLst>
                <a:ext uri="{FF2B5EF4-FFF2-40B4-BE49-F238E27FC236}">
                  <a16:creationId xmlns="" xmlns:a16="http://schemas.microsoft.com/office/drawing/2014/main" id="{1254431C-FEEE-4286-9E28-54045F2A5EC1}"/>
                </a:ext>
              </a:extLst>
            </p:cNvPr>
            <p:cNvGrpSpPr/>
            <p:nvPr/>
          </p:nvGrpSpPr>
          <p:grpSpPr>
            <a:xfrm rot="2700000">
              <a:off x="-2926440" y="-2926440"/>
              <a:ext cx="5852880" cy="5852880"/>
              <a:chOff x="0" y="0"/>
              <a:chExt cx="1913890" cy="1913890"/>
            </a:xfrm>
          </p:grpSpPr>
          <p:sp>
            <p:nvSpPr>
              <p:cNvPr id="21" name="Freeform 7">
                <a:extLst>
                  <a:ext uri="{FF2B5EF4-FFF2-40B4-BE49-F238E27FC236}">
                    <a16:creationId xmlns="" xmlns:a16="http://schemas.microsoft.com/office/drawing/2014/main" id="{2071BD9A-49B4-4AC5-9A6C-1D46121D59A6}"/>
                  </a:ext>
                </a:extLst>
              </p:cNvPr>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solidFill>
                <a:srgbClr val="FFFFFF"/>
              </a:solidFill>
            </p:spPr>
          </p:sp>
        </p:grpSp>
      </p:grpSp>
      <p:sp>
        <p:nvSpPr>
          <p:cNvPr id="25" name="Rectangle 24"/>
          <p:cNvSpPr/>
          <p:nvPr/>
        </p:nvSpPr>
        <p:spPr>
          <a:xfrm>
            <a:off x="873456" y="957044"/>
            <a:ext cx="8270543" cy="3539430"/>
          </a:xfrm>
          <a:prstGeom prst="rect">
            <a:avLst/>
          </a:prstGeom>
          <a:ln>
            <a:solidFill>
              <a:schemeClr val="tx2">
                <a:lumMod val="75000"/>
              </a:schemeClr>
            </a:solidFill>
          </a:ln>
        </p:spPr>
        <p:txBody>
          <a:bodyPr wrap="square">
            <a:spAutoFit/>
          </a:bodyPr>
          <a:lstStyle/>
          <a:p>
            <a:pPr algn="just" rtl="1"/>
            <a:r>
              <a:rPr lang="ar-DZ" sz="2400" dirty="0" smtClean="0">
                <a:solidFill>
                  <a:schemeClr val="bg1"/>
                </a:solidFill>
                <a:latin typeface="AbdoMaster-Book" panose="02000500030000020004" pitchFamily="2" charset="-78"/>
              </a:rPr>
              <a:t>5-</a:t>
            </a:r>
            <a:r>
              <a:rPr lang="ar-DZ" sz="2400" b="1" dirty="0" smtClean="0"/>
              <a:t> </a:t>
            </a:r>
            <a:r>
              <a:rPr lang="ar-DZ" sz="2000" b="1" dirty="0" smtClean="0"/>
              <a:t>القوة </a:t>
            </a:r>
            <a:r>
              <a:rPr lang="ar-DZ" sz="2000" b="1" dirty="0"/>
              <a:t>التفاوضية </a:t>
            </a:r>
            <a:r>
              <a:rPr lang="ar-DZ" sz="2000" b="1" dirty="0" smtClean="0"/>
              <a:t>للموردين:</a:t>
            </a:r>
            <a:endParaRPr lang="ar-DZ" sz="2000" b="1" dirty="0"/>
          </a:p>
          <a:p>
            <a:pPr algn="just" rtl="1"/>
            <a:r>
              <a:rPr lang="ar-DZ" sz="2000" dirty="0"/>
              <a:t>أو ما توصف أحيانا بالقدرة التفاوضية لسوق المدخلات. موردي المواد الخام، والمكونات، والعمالة، والخدمات (مثل الخبراء) للشركة يمكن أن يشكلوا مصدر قوى تضغط على الشركة. فالموردين قد يرفضون العمل مع الشركة، أو على سبيل المثال يفرضون أسعار </a:t>
            </a:r>
            <a:r>
              <a:rPr lang="ar-DZ" sz="2000" dirty="0" smtClean="0"/>
              <a:t>مرتفعة للموارد </a:t>
            </a:r>
            <a:r>
              <a:rPr lang="ar-DZ" sz="2000" dirty="0"/>
              <a:t>الخاصة والمهمة</a:t>
            </a:r>
            <a:r>
              <a:rPr lang="ar-DZ" sz="2000" dirty="0" smtClean="0"/>
              <a:t>.</a:t>
            </a:r>
            <a:endParaRPr lang="ar-DZ" sz="2000" dirty="0"/>
          </a:p>
          <a:p>
            <a:pPr algn="just" rtl="1"/>
            <a:r>
              <a:rPr lang="ar-DZ" sz="2000" dirty="0" smtClean="0"/>
              <a:t>- تكاليف </a:t>
            </a:r>
            <a:r>
              <a:rPr lang="ar-DZ" sz="2000" dirty="0"/>
              <a:t>التبديل للموردين بالمقارنة تكاليف التبديل للشركة.</a:t>
            </a:r>
          </a:p>
          <a:p>
            <a:pPr algn="just" rtl="1"/>
            <a:r>
              <a:rPr lang="ar-DZ" sz="2000" dirty="0" smtClean="0"/>
              <a:t>- درجة </a:t>
            </a:r>
            <a:r>
              <a:rPr lang="ar-DZ" sz="2000" dirty="0"/>
              <a:t>التمايز لمدخلات الصناعة.</a:t>
            </a:r>
          </a:p>
          <a:p>
            <a:pPr algn="just" rtl="1"/>
            <a:r>
              <a:rPr lang="ar-DZ" sz="2000" dirty="0" smtClean="0"/>
              <a:t>- توافر </a:t>
            </a:r>
            <a:r>
              <a:rPr lang="ar-DZ" sz="2000" dirty="0"/>
              <a:t>مدخلات بديلة.</a:t>
            </a:r>
          </a:p>
          <a:p>
            <a:pPr algn="just" rtl="1"/>
            <a:r>
              <a:rPr lang="ar-DZ" sz="2000" dirty="0" smtClean="0"/>
              <a:t>- نسبة </a:t>
            </a:r>
            <a:r>
              <a:rPr lang="ar-DZ" sz="2000" dirty="0"/>
              <a:t>الموردين إلى الشركات.</a:t>
            </a:r>
          </a:p>
          <a:p>
            <a:pPr algn="just" rtl="1"/>
            <a:r>
              <a:rPr lang="ar-DZ" sz="2000" dirty="0" smtClean="0"/>
              <a:t>- تضامن </a:t>
            </a:r>
            <a:r>
              <a:rPr lang="ar-DZ" sz="2000" dirty="0"/>
              <a:t>الموظفين (مثل النقابات العمالية</a:t>
            </a:r>
            <a:r>
              <a:rPr lang="ar-DZ" sz="2000" dirty="0" smtClean="0"/>
              <a:t>).</a:t>
            </a:r>
          </a:p>
          <a:p>
            <a:pPr algn="just" rtl="1"/>
            <a:endParaRPr lang="ar-DZ" sz="2000" dirty="0" smtClean="0"/>
          </a:p>
          <a:p>
            <a:pPr algn="just" rtl="1"/>
            <a:r>
              <a:rPr lang="ar-DZ" sz="2000" dirty="0" smtClean="0"/>
              <a:t>وتقوم المنظمة بالحد من القوة التفاوضية للموردين من خلال عملية التكامل الخلفي مع </a:t>
            </a:r>
            <a:r>
              <a:rPr lang="ar-DZ" sz="2000" smtClean="0"/>
              <a:t>سلسلة التوريد</a:t>
            </a:r>
            <a:endParaRPr lang="ar-DZ" sz="2000" dirty="0"/>
          </a:p>
        </p:txBody>
      </p:sp>
    </p:spTree>
    <p:extLst>
      <p:ext uri="{BB962C8B-B14F-4D97-AF65-F5344CB8AC3E}">
        <p14:creationId xmlns:p14="http://schemas.microsoft.com/office/powerpoint/2010/main" val="1565857053"/>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a:extLst>
              <a:ext uri="{FF2B5EF4-FFF2-40B4-BE49-F238E27FC236}">
                <a16:creationId xmlns="" xmlns:a16="http://schemas.microsoft.com/office/drawing/2014/main" id="{18E2A2FD-051D-4B6B-84C6-FD7493201633}"/>
              </a:ext>
            </a:extLst>
          </p:cNvPr>
          <p:cNvGrpSpPr/>
          <p:nvPr/>
        </p:nvGrpSpPr>
        <p:grpSpPr>
          <a:xfrm rot="-10800000">
            <a:off x="-1184102" y="-2941838"/>
            <a:ext cx="12408828" cy="8656838"/>
            <a:chOff x="0" y="0"/>
            <a:chExt cx="2433656" cy="4619639"/>
          </a:xfrm>
          <a:solidFill>
            <a:srgbClr val="02ADB5"/>
          </a:solidFill>
        </p:grpSpPr>
        <p:sp>
          <p:nvSpPr>
            <p:cNvPr id="7" name="Freeform 11">
              <a:extLst>
                <a:ext uri="{FF2B5EF4-FFF2-40B4-BE49-F238E27FC236}">
                  <a16:creationId xmlns="" xmlns:a16="http://schemas.microsoft.com/office/drawing/2014/main" id="{F772DA9B-50DB-433F-BCF2-14D59A8839EA}"/>
                </a:ext>
              </a:extLst>
            </p:cNvPr>
            <p:cNvSpPr/>
            <p:nvPr/>
          </p:nvSpPr>
          <p:spPr>
            <a:xfrm>
              <a:off x="0" y="0"/>
              <a:ext cx="2433656" cy="4619639"/>
            </a:xfrm>
            <a:custGeom>
              <a:avLst/>
              <a:gdLst/>
              <a:ahLst/>
              <a:cxnLst/>
              <a:rect l="l" t="t" r="r" b="b"/>
              <a:pathLst>
                <a:path w="2353310" h="3357865">
                  <a:moveTo>
                    <a:pt x="784860" y="3290555"/>
                  </a:moveTo>
                  <a:cubicBezTo>
                    <a:pt x="905510" y="3331195"/>
                    <a:pt x="1042670" y="3357865"/>
                    <a:pt x="1177290" y="3357865"/>
                  </a:cubicBezTo>
                  <a:cubicBezTo>
                    <a:pt x="1311910" y="3357865"/>
                    <a:pt x="1441450" y="3335005"/>
                    <a:pt x="1560830" y="3294365"/>
                  </a:cubicBezTo>
                  <a:cubicBezTo>
                    <a:pt x="1563370" y="3293095"/>
                    <a:pt x="1565910" y="3293095"/>
                    <a:pt x="1568450" y="3291825"/>
                  </a:cubicBezTo>
                  <a:cubicBezTo>
                    <a:pt x="2016760" y="3129265"/>
                    <a:pt x="2346960" y="2700005"/>
                    <a:pt x="2353310" y="2196850"/>
                  </a:cubicBezTo>
                  <a:lnTo>
                    <a:pt x="2353310" y="0"/>
                  </a:lnTo>
                  <a:lnTo>
                    <a:pt x="0" y="0"/>
                  </a:lnTo>
                  <a:lnTo>
                    <a:pt x="0" y="2195204"/>
                  </a:lnTo>
                  <a:cubicBezTo>
                    <a:pt x="6350" y="2702545"/>
                    <a:pt x="331470" y="3131805"/>
                    <a:pt x="784860" y="3290555"/>
                  </a:cubicBezTo>
                  <a:close/>
                </a:path>
              </a:pathLst>
            </a:custGeom>
            <a:grpFill/>
          </p:spPr>
        </p:sp>
      </p:grpSp>
      <p:grpSp>
        <p:nvGrpSpPr>
          <p:cNvPr id="8" name="Group 10">
            <a:extLst>
              <a:ext uri="{FF2B5EF4-FFF2-40B4-BE49-F238E27FC236}">
                <a16:creationId xmlns="" xmlns:a16="http://schemas.microsoft.com/office/drawing/2014/main" id="{6DE07F88-E8B4-49E6-BA44-74934CDE23BE}"/>
              </a:ext>
            </a:extLst>
          </p:cNvPr>
          <p:cNvGrpSpPr/>
          <p:nvPr/>
        </p:nvGrpSpPr>
        <p:grpSpPr>
          <a:xfrm rot="2700000">
            <a:off x="-2185044" y="4377416"/>
            <a:ext cx="4389660" cy="4389660"/>
            <a:chOff x="0" y="0"/>
            <a:chExt cx="1913890" cy="1913890"/>
          </a:xfrm>
          <a:solidFill>
            <a:srgbClr val="393E46"/>
          </a:solidFill>
        </p:grpSpPr>
        <p:sp>
          <p:nvSpPr>
            <p:cNvPr id="14" name="Freeform 11">
              <a:extLst>
                <a:ext uri="{FF2B5EF4-FFF2-40B4-BE49-F238E27FC236}">
                  <a16:creationId xmlns="" xmlns:a16="http://schemas.microsoft.com/office/drawing/2014/main" id="{E494B693-BB30-46DD-98FA-8E00E47BEA58}"/>
                </a:ext>
              </a:extLst>
            </p:cNvPr>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grpFill/>
          </p:spPr>
          <p:txBody>
            <a:bodyPr/>
            <a:lstStyle/>
            <a:p>
              <a:endParaRPr lang="en-US" sz="1053" dirty="0"/>
            </a:p>
          </p:txBody>
        </p:sp>
      </p:grpSp>
      <p:grpSp>
        <p:nvGrpSpPr>
          <p:cNvPr id="20" name="Group 14">
            <a:extLst>
              <a:ext uri="{FF2B5EF4-FFF2-40B4-BE49-F238E27FC236}">
                <a16:creationId xmlns="" xmlns:a16="http://schemas.microsoft.com/office/drawing/2014/main" id="{98B81226-DE44-4A20-B187-16DE45CEB4A5}"/>
              </a:ext>
            </a:extLst>
          </p:cNvPr>
          <p:cNvGrpSpPr/>
          <p:nvPr/>
        </p:nvGrpSpPr>
        <p:grpSpPr>
          <a:xfrm rot="2700000">
            <a:off x="-2185044" y="5212439"/>
            <a:ext cx="4389660" cy="4389660"/>
            <a:chOff x="0" y="0"/>
            <a:chExt cx="1913890" cy="1913890"/>
          </a:xfrm>
          <a:solidFill>
            <a:srgbClr val="393E46"/>
          </a:solidFill>
        </p:grpSpPr>
        <p:sp>
          <p:nvSpPr>
            <p:cNvPr id="19" name="Freeform 15">
              <a:extLst>
                <a:ext uri="{FF2B5EF4-FFF2-40B4-BE49-F238E27FC236}">
                  <a16:creationId xmlns="" xmlns:a16="http://schemas.microsoft.com/office/drawing/2014/main" id="{86DE4D46-1BD5-4CB5-99AE-8FBE575CBFDD}"/>
                </a:ext>
              </a:extLst>
            </p:cNvPr>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grpFill/>
            <a:ln w="57150">
              <a:solidFill>
                <a:srgbClr val="222831"/>
              </a:solidFill>
            </a:ln>
          </p:spPr>
        </p:sp>
      </p:grpSp>
      <p:pic>
        <p:nvPicPr>
          <p:cNvPr id="5" name="Picture 4">
            <a:extLst>
              <a:ext uri="{FF2B5EF4-FFF2-40B4-BE49-F238E27FC236}">
                <a16:creationId xmlns="" xmlns:a16="http://schemas.microsoft.com/office/drawing/2014/main" id="{33CEBEBE-0439-4B40-A040-1D84447FAD2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71512" y="2754907"/>
            <a:ext cx="1632045" cy="1632045"/>
          </a:xfrm>
          <a:prstGeom prst="rect">
            <a:avLst/>
          </a:prstGeom>
        </p:spPr>
      </p:pic>
      <p:grpSp>
        <p:nvGrpSpPr>
          <p:cNvPr id="16" name="Group 15">
            <a:extLst>
              <a:ext uri="{FF2B5EF4-FFF2-40B4-BE49-F238E27FC236}">
                <a16:creationId xmlns="" xmlns:a16="http://schemas.microsoft.com/office/drawing/2014/main" id="{87928C21-D9EE-43B8-8C2C-3851F7014815}"/>
              </a:ext>
            </a:extLst>
          </p:cNvPr>
          <p:cNvGrpSpPr/>
          <p:nvPr/>
        </p:nvGrpSpPr>
        <p:grpSpPr>
          <a:xfrm rot="10800000">
            <a:off x="-2463426" y="-2136342"/>
            <a:ext cx="3939961" cy="4272683"/>
            <a:chOff x="-3281791" y="-3313823"/>
            <a:chExt cx="6566080" cy="6566081"/>
          </a:xfrm>
        </p:grpSpPr>
        <p:grpSp>
          <p:nvGrpSpPr>
            <p:cNvPr id="17" name="Group 4">
              <a:extLst>
                <a:ext uri="{FF2B5EF4-FFF2-40B4-BE49-F238E27FC236}">
                  <a16:creationId xmlns="" xmlns:a16="http://schemas.microsoft.com/office/drawing/2014/main" id="{C0A5CC4F-3D52-44F9-A112-AC8CA68C5F00}"/>
                </a:ext>
              </a:extLst>
            </p:cNvPr>
            <p:cNvGrpSpPr/>
            <p:nvPr/>
          </p:nvGrpSpPr>
          <p:grpSpPr>
            <a:xfrm rot="-2700000">
              <a:off x="-3281791" y="-3313823"/>
              <a:ext cx="6566080" cy="6566081"/>
              <a:chOff x="6602" y="-6087"/>
              <a:chExt cx="1913890" cy="1913890"/>
            </a:xfrm>
          </p:grpSpPr>
          <p:sp>
            <p:nvSpPr>
              <p:cNvPr id="22" name="Freeform 5">
                <a:extLst>
                  <a:ext uri="{FF2B5EF4-FFF2-40B4-BE49-F238E27FC236}">
                    <a16:creationId xmlns="" xmlns:a16="http://schemas.microsoft.com/office/drawing/2014/main" id="{61A404E9-E2E6-4F8A-8425-A8C6C17DE831}"/>
                  </a:ext>
                </a:extLst>
              </p:cNvPr>
              <p:cNvSpPr/>
              <p:nvPr/>
            </p:nvSpPr>
            <p:spPr>
              <a:xfrm>
                <a:off x="6602" y="-6087"/>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222831"/>
              </a:solidFill>
              <a:ln w="38100">
                <a:solidFill>
                  <a:srgbClr val="EEEEEE"/>
                </a:solidFill>
              </a:ln>
            </p:spPr>
          </p:sp>
        </p:grpSp>
        <p:grpSp>
          <p:nvGrpSpPr>
            <p:cNvPr id="18" name="Group 6">
              <a:extLst>
                <a:ext uri="{FF2B5EF4-FFF2-40B4-BE49-F238E27FC236}">
                  <a16:creationId xmlns="" xmlns:a16="http://schemas.microsoft.com/office/drawing/2014/main" id="{1254431C-FEEE-4286-9E28-54045F2A5EC1}"/>
                </a:ext>
              </a:extLst>
            </p:cNvPr>
            <p:cNvGrpSpPr/>
            <p:nvPr/>
          </p:nvGrpSpPr>
          <p:grpSpPr>
            <a:xfrm rot="2700000">
              <a:off x="-2926440" y="-2926440"/>
              <a:ext cx="5852880" cy="5852880"/>
              <a:chOff x="0" y="0"/>
              <a:chExt cx="1913890" cy="1913890"/>
            </a:xfrm>
          </p:grpSpPr>
          <p:sp>
            <p:nvSpPr>
              <p:cNvPr id="21" name="Freeform 7">
                <a:extLst>
                  <a:ext uri="{FF2B5EF4-FFF2-40B4-BE49-F238E27FC236}">
                    <a16:creationId xmlns="" xmlns:a16="http://schemas.microsoft.com/office/drawing/2014/main" id="{2071BD9A-49B4-4AC5-9A6C-1D46121D59A6}"/>
                  </a:ext>
                </a:extLst>
              </p:cNvPr>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solidFill>
                <a:srgbClr val="FFFFFF"/>
              </a:solidFill>
            </p:spPr>
          </p:sp>
        </p:grpSp>
      </p:grpSp>
      <p:sp>
        <p:nvSpPr>
          <p:cNvPr id="25" name="Rectangle 24"/>
          <p:cNvSpPr/>
          <p:nvPr/>
        </p:nvSpPr>
        <p:spPr>
          <a:xfrm>
            <a:off x="1031737" y="1298244"/>
            <a:ext cx="7792223" cy="523220"/>
          </a:xfrm>
          <a:prstGeom prst="rect">
            <a:avLst/>
          </a:prstGeom>
          <a:ln>
            <a:solidFill>
              <a:schemeClr val="tx2">
                <a:lumMod val="75000"/>
              </a:schemeClr>
            </a:solidFill>
          </a:ln>
        </p:spPr>
        <p:txBody>
          <a:bodyPr wrap="square">
            <a:spAutoFit/>
          </a:bodyPr>
          <a:lstStyle/>
          <a:p>
            <a:pPr algn="just" rtl="1"/>
            <a:r>
              <a:rPr lang="ar-DZ" sz="2800" b="1" dirty="0" smtClean="0">
                <a:solidFill>
                  <a:schemeClr val="tx1">
                    <a:lumMod val="95000"/>
                    <a:lumOff val="5000"/>
                  </a:schemeClr>
                </a:solidFill>
                <a:latin typeface="AbdoMaster-Book" panose="02000500030000020004" pitchFamily="2" charset="-78"/>
              </a:rPr>
              <a:t>نموذج أوستن:</a:t>
            </a:r>
          </a:p>
        </p:txBody>
      </p:sp>
      <p:sp>
        <p:nvSpPr>
          <p:cNvPr id="15" name="Rectangle 14"/>
          <p:cNvSpPr/>
          <p:nvPr/>
        </p:nvSpPr>
        <p:spPr>
          <a:xfrm>
            <a:off x="1031737" y="2237677"/>
            <a:ext cx="7792223" cy="3046988"/>
          </a:xfrm>
          <a:prstGeom prst="rect">
            <a:avLst/>
          </a:prstGeom>
          <a:ln>
            <a:solidFill>
              <a:schemeClr val="tx2">
                <a:lumMod val="75000"/>
              </a:schemeClr>
            </a:solidFill>
          </a:ln>
        </p:spPr>
        <p:txBody>
          <a:bodyPr wrap="square">
            <a:spAutoFit/>
          </a:bodyPr>
          <a:lstStyle/>
          <a:p>
            <a:pPr algn="just" rtl="1"/>
            <a:r>
              <a:rPr lang="fr-FR" sz="2400" dirty="0" smtClean="0">
                <a:solidFill>
                  <a:schemeClr val="bg1"/>
                </a:solidFill>
                <a:latin typeface="AbdoMaster-Book" panose="02000500030000020004" pitchFamily="2" charset="-78"/>
              </a:rPr>
              <a:t> </a:t>
            </a:r>
            <a:r>
              <a:rPr lang="ar-DZ" sz="2400" b="1" kern="0" dirty="0">
                <a:solidFill>
                  <a:prstClr val="black"/>
                </a:solidFill>
              </a:rPr>
              <a:t>تحليل </a:t>
            </a:r>
            <a:r>
              <a:rPr lang="ar-DZ" sz="2400" b="1" kern="0" dirty="0" smtClean="0">
                <a:solidFill>
                  <a:prstClr val="black"/>
                </a:solidFill>
              </a:rPr>
              <a:t>التنافس في الدول النامية:</a:t>
            </a:r>
          </a:p>
          <a:p>
            <a:pPr algn="just" rtl="1"/>
            <a:r>
              <a:rPr lang="ar-DZ" sz="2400" dirty="0" smtClean="0">
                <a:solidFill>
                  <a:schemeClr val="bg1"/>
                </a:solidFill>
                <a:latin typeface="AbdoMaster-Book" panose="02000500030000020004" pitchFamily="2" charset="-78"/>
              </a:rPr>
              <a:t>(نموذج </a:t>
            </a:r>
            <a:r>
              <a:rPr lang="ar-DZ" sz="2400" dirty="0">
                <a:solidFill>
                  <a:schemeClr val="bg1"/>
                </a:solidFill>
                <a:latin typeface="AbdoMaster-Book" panose="02000500030000020004" pitchFamily="2" charset="-78"/>
              </a:rPr>
              <a:t>قوى التنافس الخمس) والذي قدمه "مايكل بورتر" ، يعتمد بدرجة كبيرة على أسواق وصناعات الدول المتقدمة ، لذا يحتاج هذا النموذج إلى تعديل حتى يمكن للمديرين في الدول النامية الاستفادة منه في تحليل الصناعة وظروف المنافسة.</a:t>
            </a:r>
          </a:p>
          <a:p>
            <a:pPr algn="just" rtl="1"/>
            <a:r>
              <a:rPr lang="ar-DZ" sz="2400" dirty="0">
                <a:solidFill>
                  <a:schemeClr val="bg1"/>
                </a:solidFill>
                <a:latin typeface="AbdoMaster-Book" panose="02000500030000020004" pitchFamily="2" charset="-78"/>
              </a:rPr>
              <a:t>إضافة عنصر آخر بالإضافة إلى العناصر الخمسة السابقة وهو تصرفات الحكومة باعتبارها القوة السادسة والمطلوب إضافتها إلى نموذج مايكل بورتر كما يرى أوستن.</a:t>
            </a:r>
          </a:p>
        </p:txBody>
      </p:sp>
    </p:spTree>
    <p:extLst>
      <p:ext uri="{BB962C8B-B14F-4D97-AF65-F5344CB8AC3E}">
        <p14:creationId xmlns:p14="http://schemas.microsoft.com/office/powerpoint/2010/main" val="4127355671"/>
      </p:ext>
    </p:extLst>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604</TotalTime>
  <Words>671</Words>
  <Application>Microsoft Office PowerPoint</Application>
  <PresentationFormat>Affichage à l'écran (16:10)</PresentationFormat>
  <Paragraphs>62</Paragraphs>
  <Slides>9</Slides>
  <Notes>0</Notes>
  <HiddenSlides>0</HiddenSlides>
  <MMClips>0</MMClips>
  <ScaleCrop>false</ScaleCrop>
  <HeadingPairs>
    <vt:vector size="4" baseType="variant">
      <vt:variant>
        <vt:lpstr>Thème</vt:lpstr>
      </vt:variant>
      <vt:variant>
        <vt:i4>1</vt:i4>
      </vt:variant>
      <vt:variant>
        <vt:lpstr>Titres des diapositives</vt:lpstr>
      </vt:variant>
      <vt:variant>
        <vt:i4>9</vt:i4>
      </vt:variant>
    </vt:vector>
  </HeadingPairs>
  <TitlesOfParts>
    <vt:vector size="10" baseType="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zzz</dc:creator>
  <cp:lastModifiedBy>1</cp:lastModifiedBy>
  <cp:revision>484</cp:revision>
  <dcterms:created xsi:type="dcterms:W3CDTF">2023-03-15T20:49:14Z</dcterms:created>
  <dcterms:modified xsi:type="dcterms:W3CDTF">2024-05-02T11:04:10Z</dcterms:modified>
</cp:coreProperties>
</file>